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56" r:id="rId3"/>
    <p:sldId id="257" r:id="rId4"/>
    <p:sldId id="258" r:id="rId5"/>
    <p:sldId id="260" r:id="rId6"/>
    <p:sldId id="261" r:id="rId7"/>
    <p:sldId id="264" r:id="rId8"/>
    <p:sldId id="266" r:id="rId9"/>
    <p:sldId id="267" r:id="rId10"/>
    <p:sldId id="262" r:id="rId11"/>
    <p:sldId id="263"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84F2CE-CA7E-4707-B808-9E8F5CB669DF}"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1DE4264-C469-4280-B244-99D39F47EC57}" type="slidenum">
              <a:rPr lang="en-IN" smtClean="0"/>
              <a:t>‹#›</a:t>
            </a:fld>
            <a:endParaRPr lang="en-IN"/>
          </a:p>
        </p:txBody>
      </p:sp>
    </p:spTree>
    <p:extLst>
      <p:ext uri="{BB962C8B-B14F-4D97-AF65-F5344CB8AC3E}">
        <p14:creationId xmlns:p14="http://schemas.microsoft.com/office/powerpoint/2010/main" val="4227860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84F2CE-CA7E-4707-B808-9E8F5CB669DF}"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DE4264-C469-4280-B244-99D39F47EC57}" type="slidenum">
              <a:rPr lang="en-IN" smtClean="0"/>
              <a:t>‹#›</a:t>
            </a:fld>
            <a:endParaRPr lang="en-IN"/>
          </a:p>
        </p:txBody>
      </p:sp>
    </p:spTree>
    <p:extLst>
      <p:ext uri="{BB962C8B-B14F-4D97-AF65-F5344CB8AC3E}">
        <p14:creationId xmlns:p14="http://schemas.microsoft.com/office/powerpoint/2010/main" val="264736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84F2CE-CA7E-4707-B808-9E8F5CB669DF}"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DE4264-C469-4280-B244-99D39F47EC5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3064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84F2CE-CA7E-4707-B808-9E8F5CB669DF}"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DE4264-C469-4280-B244-99D39F47EC57}" type="slidenum">
              <a:rPr lang="en-IN" smtClean="0"/>
              <a:t>‹#›</a:t>
            </a:fld>
            <a:endParaRPr lang="en-IN"/>
          </a:p>
        </p:txBody>
      </p:sp>
    </p:spTree>
    <p:extLst>
      <p:ext uri="{BB962C8B-B14F-4D97-AF65-F5344CB8AC3E}">
        <p14:creationId xmlns:p14="http://schemas.microsoft.com/office/powerpoint/2010/main" val="4106242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84F2CE-CA7E-4707-B808-9E8F5CB669DF}"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DE4264-C469-4280-B244-99D39F47EC5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3652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84F2CE-CA7E-4707-B808-9E8F5CB669DF}"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DE4264-C469-4280-B244-99D39F47EC57}" type="slidenum">
              <a:rPr lang="en-IN" smtClean="0"/>
              <a:t>‹#›</a:t>
            </a:fld>
            <a:endParaRPr lang="en-IN"/>
          </a:p>
        </p:txBody>
      </p:sp>
    </p:spTree>
    <p:extLst>
      <p:ext uri="{BB962C8B-B14F-4D97-AF65-F5344CB8AC3E}">
        <p14:creationId xmlns:p14="http://schemas.microsoft.com/office/powerpoint/2010/main" val="3333884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4F2CE-CA7E-4707-B808-9E8F5CB669DF}"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DE4264-C469-4280-B244-99D39F47EC57}" type="slidenum">
              <a:rPr lang="en-IN" smtClean="0"/>
              <a:t>‹#›</a:t>
            </a:fld>
            <a:endParaRPr lang="en-IN"/>
          </a:p>
        </p:txBody>
      </p:sp>
    </p:spTree>
    <p:extLst>
      <p:ext uri="{BB962C8B-B14F-4D97-AF65-F5344CB8AC3E}">
        <p14:creationId xmlns:p14="http://schemas.microsoft.com/office/powerpoint/2010/main" val="189274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4F2CE-CA7E-4707-B808-9E8F5CB669DF}"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DE4264-C469-4280-B244-99D39F47EC57}" type="slidenum">
              <a:rPr lang="en-IN" smtClean="0"/>
              <a:t>‹#›</a:t>
            </a:fld>
            <a:endParaRPr lang="en-IN"/>
          </a:p>
        </p:txBody>
      </p:sp>
    </p:spTree>
    <p:extLst>
      <p:ext uri="{BB962C8B-B14F-4D97-AF65-F5344CB8AC3E}">
        <p14:creationId xmlns:p14="http://schemas.microsoft.com/office/powerpoint/2010/main" val="66594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4F2CE-CA7E-4707-B808-9E8F5CB669DF}"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DE4264-C469-4280-B244-99D39F47EC57}" type="slidenum">
              <a:rPr lang="en-IN" smtClean="0"/>
              <a:t>‹#›</a:t>
            </a:fld>
            <a:endParaRPr lang="en-IN"/>
          </a:p>
        </p:txBody>
      </p:sp>
    </p:spTree>
    <p:extLst>
      <p:ext uri="{BB962C8B-B14F-4D97-AF65-F5344CB8AC3E}">
        <p14:creationId xmlns:p14="http://schemas.microsoft.com/office/powerpoint/2010/main" val="151489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84F2CE-CA7E-4707-B808-9E8F5CB669DF}"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DE4264-C469-4280-B244-99D39F47EC57}" type="slidenum">
              <a:rPr lang="en-IN" smtClean="0"/>
              <a:t>‹#›</a:t>
            </a:fld>
            <a:endParaRPr lang="en-IN"/>
          </a:p>
        </p:txBody>
      </p:sp>
    </p:spTree>
    <p:extLst>
      <p:ext uri="{BB962C8B-B14F-4D97-AF65-F5344CB8AC3E}">
        <p14:creationId xmlns:p14="http://schemas.microsoft.com/office/powerpoint/2010/main" val="236799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84F2CE-CA7E-4707-B808-9E8F5CB669DF}"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1DE4264-C469-4280-B244-99D39F47EC57}" type="slidenum">
              <a:rPr lang="en-IN" smtClean="0"/>
              <a:t>‹#›</a:t>
            </a:fld>
            <a:endParaRPr lang="en-IN"/>
          </a:p>
        </p:txBody>
      </p:sp>
    </p:spTree>
    <p:extLst>
      <p:ext uri="{BB962C8B-B14F-4D97-AF65-F5344CB8AC3E}">
        <p14:creationId xmlns:p14="http://schemas.microsoft.com/office/powerpoint/2010/main" val="26536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84F2CE-CA7E-4707-B808-9E8F5CB669DF}" type="datetimeFigureOut">
              <a:rPr lang="en-IN" smtClean="0"/>
              <a:t>21-11-2024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1DE4264-C469-4280-B244-99D39F47EC57}" type="slidenum">
              <a:rPr lang="en-IN" smtClean="0"/>
              <a:t>‹#›</a:t>
            </a:fld>
            <a:endParaRPr lang="en-IN"/>
          </a:p>
        </p:txBody>
      </p:sp>
    </p:spTree>
    <p:extLst>
      <p:ext uri="{BB962C8B-B14F-4D97-AF65-F5344CB8AC3E}">
        <p14:creationId xmlns:p14="http://schemas.microsoft.com/office/powerpoint/2010/main" val="78366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84F2CE-CA7E-4707-B808-9E8F5CB669DF}" type="datetimeFigureOut">
              <a:rPr lang="en-IN" smtClean="0"/>
              <a:t>21-11-2024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1DE4264-C469-4280-B244-99D39F47EC57}" type="slidenum">
              <a:rPr lang="en-IN" smtClean="0"/>
              <a:t>‹#›</a:t>
            </a:fld>
            <a:endParaRPr lang="en-IN"/>
          </a:p>
        </p:txBody>
      </p:sp>
    </p:spTree>
    <p:extLst>
      <p:ext uri="{BB962C8B-B14F-4D97-AF65-F5344CB8AC3E}">
        <p14:creationId xmlns:p14="http://schemas.microsoft.com/office/powerpoint/2010/main" val="51652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4F2CE-CA7E-4707-B808-9E8F5CB669DF}" type="datetimeFigureOut">
              <a:rPr lang="en-IN" smtClean="0"/>
              <a:t>21-11-2024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1DE4264-C469-4280-B244-99D39F47EC57}" type="slidenum">
              <a:rPr lang="en-IN" smtClean="0"/>
              <a:t>‹#›</a:t>
            </a:fld>
            <a:endParaRPr lang="en-IN"/>
          </a:p>
        </p:txBody>
      </p:sp>
    </p:spTree>
    <p:extLst>
      <p:ext uri="{BB962C8B-B14F-4D97-AF65-F5344CB8AC3E}">
        <p14:creationId xmlns:p14="http://schemas.microsoft.com/office/powerpoint/2010/main" val="30827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84F2CE-CA7E-4707-B808-9E8F5CB669DF}"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1DE4264-C469-4280-B244-99D39F47EC57}" type="slidenum">
              <a:rPr lang="en-IN" smtClean="0"/>
              <a:t>‹#›</a:t>
            </a:fld>
            <a:endParaRPr lang="en-IN"/>
          </a:p>
        </p:txBody>
      </p:sp>
    </p:spTree>
    <p:extLst>
      <p:ext uri="{BB962C8B-B14F-4D97-AF65-F5344CB8AC3E}">
        <p14:creationId xmlns:p14="http://schemas.microsoft.com/office/powerpoint/2010/main" val="178499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84F2CE-CA7E-4707-B808-9E8F5CB669DF}"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DE4264-C469-4280-B244-99D39F47EC57}" type="slidenum">
              <a:rPr lang="en-IN" smtClean="0"/>
              <a:t>‹#›</a:t>
            </a:fld>
            <a:endParaRPr lang="en-IN"/>
          </a:p>
        </p:txBody>
      </p:sp>
    </p:spTree>
    <p:extLst>
      <p:ext uri="{BB962C8B-B14F-4D97-AF65-F5344CB8AC3E}">
        <p14:creationId xmlns:p14="http://schemas.microsoft.com/office/powerpoint/2010/main" val="753555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84F2CE-CA7E-4707-B808-9E8F5CB669DF}" type="datetimeFigureOut">
              <a:rPr lang="en-IN" smtClean="0"/>
              <a:t>21-11-2024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1DE4264-C469-4280-B244-99D39F47EC57}" type="slidenum">
              <a:rPr lang="en-IN" smtClean="0"/>
              <a:t>‹#›</a:t>
            </a:fld>
            <a:endParaRPr lang="en-IN"/>
          </a:p>
        </p:txBody>
      </p:sp>
    </p:spTree>
    <p:extLst>
      <p:ext uri="{BB962C8B-B14F-4D97-AF65-F5344CB8AC3E}">
        <p14:creationId xmlns:p14="http://schemas.microsoft.com/office/powerpoint/2010/main" val="27952395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FFBC-F505-6AB1-F21B-C4DC28EFE345}"/>
              </a:ext>
            </a:extLst>
          </p:cNvPr>
          <p:cNvSpPr>
            <a:spLocks noGrp="1"/>
          </p:cNvSpPr>
          <p:nvPr>
            <p:ph type="title"/>
          </p:nvPr>
        </p:nvSpPr>
        <p:spPr>
          <a:xfrm>
            <a:off x="1524001" y="1282872"/>
            <a:ext cx="10520515" cy="2286238"/>
          </a:xfrm>
        </p:spPr>
        <p:txBody>
          <a:bodyPr>
            <a:normAutofit/>
          </a:bodyPr>
          <a:lstStyle/>
          <a:p>
            <a:pPr algn="ctr"/>
            <a:r>
              <a:rPr lang="en-IN" sz="4400" b="1" dirty="0">
                <a:latin typeface="Times New Roman" panose="02020603050405020304" pitchFamily="18" charset="0"/>
                <a:cs typeface="Times New Roman" panose="02020603050405020304" pitchFamily="18" charset="0"/>
              </a:rPr>
              <a:t>RECOMMENDATION SYSTEMS </a:t>
            </a:r>
            <a:br>
              <a:rPr lang="en-IN" sz="4400" b="1" dirty="0">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FOR ONLINE LEARNING </a:t>
            </a:r>
            <a:br>
              <a:rPr lang="en-IN" sz="4400" b="1" dirty="0">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PLATFORMS</a:t>
            </a:r>
          </a:p>
        </p:txBody>
      </p:sp>
      <p:sp>
        <p:nvSpPr>
          <p:cNvPr id="4" name="TextBox 3">
            <a:extLst>
              <a:ext uri="{FF2B5EF4-FFF2-40B4-BE49-F238E27FC236}">
                <a16:creationId xmlns:a16="http://schemas.microsoft.com/office/drawing/2014/main" id="{7697B4C2-0557-961C-8B5E-A0A9871F1DCA}"/>
              </a:ext>
            </a:extLst>
          </p:cNvPr>
          <p:cNvSpPr txBox="1"/>
          <p:nvPr/>
        </p:nvSpPr>
        <p:spPr>
          <a:xfrm>
            <a:off x="8190272" y="4756216"/>
            <a:ext cx="3854244" cy="92333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Done by:</a:t>
            </a:r>
          </a:p>
          <a:p>
            <a:pPr algn="ctr"/>
            <a:r>
              <a:rPr lang="en-IN" dirty="0">
                <a:latin typeface="Times New Roman" panose="02020603050405020304" pitchFamily="18" charset="0"/>
                <a:cs typeface="Times New Roman" panose="02020603050405020304" pitchFamily="18" charset="0"/>
              </a:rPr>
              <a:t>G. Reetu (192212112)/ECE</a:t>
            </a:r>
          </a:p>
          <a:p>
            <a:pPr algn="ctr"/>
            <a:r>
              <a:rPr lang="en-IN" dirty="0">
                <a:latin typeface="Times New Roman" panose="02020603050405020304" pitchFamily="18" charset="0"/>
                <a:cs typeface="Times New Roman" panose="02020603050405020304" pitchFamily="18" charset="0"/>
              </a:rPr>
              <a:t>N. Swapna sree (192220029)/BI</a:t>
            </a:r>
          </a:p>
        </p:txBody>
      </p:sp>
      <p:sp>
        <p:nvSpPr>
          <p:cNvPr id="5" name="TextBox 4">
            <a:extLst>
              <a:ext uri="{FF2B5EF4-FFF2-40B4-BE49-F238E27FC236}">
                <a16:creationId xmlns:a16="http://schemas.microsoft.com/office/drawing/2014/main" id="{A1BD419E-52AA-CBA0-AFAD-7756DE93C60E}"/>
              </a:ext>
            </a:extLst>
          </p:cNvPr>
          <p:cNvSpPr txBox="1"/>
          <p:nvPr/>
        </p:nvSpPr>
        <p:spPr>
          <a:xfrm>
            <a:off x="1995948" y="4894715"/>
            <a:ext cx="4011561"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Guided by:</a:t>
            </a:r>
          </a:p>
          <a:p>
            <a:pPr algn="ctr"/>
            <a:r>
              <a:rPr lang="en-IN" dirty="0">
                <a:latin typeface="Times New Roman" panose="02020603050405020304" pitchFamily="18" charset="0"/>
                <a:cs typeface="Times New Roman" panose="02020603050405020304" pitchFamily="18" charset="0"/>
              </a:rPr>
              <a:t>Dr R </a:t>
            </a:r>
            <a:r>
              <a:rPr lang="en-IN" dirty="0" err="1">
                <a:latin typeface="Times New Roman" panose="02020603050405020304" pitchFamily="18" charset="0"/>
                <a:cs typeface="Times New Roman" panose="02020603050405020304" pitchFamily="18" charset="0"/>
              </a:rPr>
              <a:t>DhanaLakshmi</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099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32FB-5989-F1DB-6040-ED966CE6F588}"/>
              </a:ext>
            </a:extLst>
          </p:cNvPr>
          <p:cNvSpPr>
            <a:spLocks noGrp="1"/>
          </p:cNvSpPr>
          <p:nvPr>
            <p:ph type="title"/>
          </p:nvPr>
        </p:nvSpPr>
        <p:spPr>
          <a:xfrm>
            <a:off x="924560" y="481870"/>
            <a:ext cx="10580053" cy="1280890"/>
          </a:xfrm>
        </p:spPr>
        <p:txBody>
          <a:bodyPr>
            <a:normAutofit/>
          </a:bodyPr>
          <a:lstStyle/>
          <a:p>
            <a:pPr algn="ctr"/>
            <a:r>
              <a:rPr lang="en-IN" sz="2800" b="1" dirty="0">
                <a:latin typeface="Times New Roman" panose="02020603050405020304" pitchFamily="18" charset="0"/>
                <a:cs typeface="Times New Roman" panose="02020603050405020304" pitchFamily="18" charset="0"/>
              </a:rPr>
              <a:t>ENGINEERING STANDARDS</a:t>
            </a:r>
          </a:p>
        </p:txBody>
      </p:sp>
      <p:sp>
        <p:nvSpPr>
          <p:cNvPr id="3" name="Content Placeholder 2">
            <a:extLst>
              <a:ext uri="{FF2B5EF4-FFF2-40B4-BE49-F238E27FC236}">
                <a16:creationId xmlns:a16="http://schemas.microsoft.com/office/drawing/2014/main" id="{DBAF6B04-EA71-5A80-524A-04FFB98513B8}"/>
              </a:ext>
            </a:extLst>
          </p:cNvPr>
          <p:cNvSpPr>
            <a:spLocks noGrp="1"/>
          </p:cNvSpPr>
          <p:nvPr>
            <p:ph idx="1"/>
          </p:nvPr>
        </p:nvSpPr>
        <p:spPr>
          <a:xfrm>
            <a:off x="345440" y="1249680"/>
            <a:ext cx="5821680" cy="4531360"/>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1. Software Development Standards</a:t>
            </a:r>
          </a:p>
          <a:p>
            <a:r>
              <a:rPr lang="en-US" b="1" dirty="0">
                <a:latin typeface="Times New Roman" panose="02020603050405020304" pitchFamily="18" charset="0"/>
                <a:cs typeface="Times New Roman" panose="02020603050405020304" pitchFamily="18" charset="0"/>
              </a:rPr>
              <a:t>ISO/IEC 25010 </a:t>
            </a:r>
            <a:r>
              <a:rPr lang="en-US" dirty="0">
                <a:latin typeface="Times New Roman" panose="02020603050405020304" pitchFamily="18" charset="0"/>
                <a:cs typeface="Times New Roman" panose="02020603050405020304" pitchFamily="18" charset="0"/>
              </a:rPr>
              <a:t>(System and Software Quality Models):Ensure the system is functional, reliable, maintainable, and user-friendly. Key attributes to focus 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Functionality</a:t>
            </a:r>
            <a:r>
              <a:rPr lang="en-US" dirty="0">
                <a:latin typeface="Times New Roman" panose="02020603050405020304" pitchFamily="18" charset="0"/>
                <a:cs typeface="Times New Roman" panose="02020603050405020304" pitchFamily="18" charset="0"/>
              </a:rPr>
              <a:t>: Accurate and relevant course recommendations.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Efficiency</a:t>
            </a:r>
            <a:r>
              <a:rPr lang="en-US" dirty="0">
                <a:latin typeface="Times New Roman" panose="02020603050405020304" pitchFamily="18" charset="0"/>
                <a:cs typeface="Times New Roman" panose="02020603050405020304" pitchFamily="18" charset="0"/>
              </a:rPr>
              <a:t>: Fast response times for real-time recommendations.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Usability</a:t>
            </a:r>
            <a:r>
              <a:rPr lang="en-US" dirty="0">
                <a:latin typeface="Times New Roman" panose="02020603050405020304" pitchFamily="18" charset="0"/>
                <a:cs typeface="Times New Roman" panose="02020603050405020304" pitchFamily="18" charset="0"/>
              </a:rPr>
              <a:t>: Intuitive interface for both learners and administrators.</a:t>
            </a:r>
          </a:p>
          <a:p>
            <a:r>
              <a:rPr lang="en-US" b="1" dirty="0">
                <a:latin typeface="Times New Roman" panose="02020603050405020304" pitchFamily="18" charset="0"/>
                <a:cs typeface="Times New Roman" panose="02020603050405020304" pitchFamily="18" charset="0"/>
              </a:rPr>
              <a:t>IEEE 1012 </a:t>
            </a:r>
            <a:r>
              <a:rPr lang="en-US" dirty="0">
                <a:latin typeface="Times New Roman" panose="02020603050405020304" pitchFamily="18" charset="0"/>
                <a:cs typeface="Times New Roman" panose="02020603050405020304" pitchFamily="18" charset="0"/>
              </a:rPr>
              <a:t>(Verification and Validation):</a:t>
            </a:r>
          </a:p>
          <a:p>
            <a:pPr marL="0" indent="0">
              <a:buNone/>
            </a:pPr>
            <a:r>
              <a:rPr lang="en-US" dirty="0">
                <a:latin typeface="Times New Roman" panose="02020603050405020304" pitchFamily="18" charset="0"/>
                <a:cs typeface="Times New Roman" panose="02020603050405020304" pitchFamily="18" charset="0"/>
              </a:rPr>
              <a:t>Follow a structured process to validate that the recommendation system meets the defined requirements and provides accurate suggestions.</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5AF28E9-381B-5B63-0CE6-7E9DC5B5091B}"/>
              </a:ext>
            </a:extLst>
          </p:cNvPr>
          <p:cNvSpPr txBox="1"/>
          <p:nvPr/>
        </p:nvSpPr>
        <p:spPr>
          <a:xfrm>
            <a:off x="6096000" y="1259840"/>
            <a:ext cx="6096000" cy="5909310"/>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Core Standards of ISO/IEC 9899: </a:t>
            </a:r>
            <a:r>
              <a:rPr lang="en-US" dirty="0">
                <a:latin typeface="Times New Roman" panose="02020603050405020304" pitchFamily="18" charset="0"/>
                <a:cs typeface="Times New Roman" panose="02020603050405020304" pitchFamily="18" charset="0"/>
              </a:rPr>
              <a:t>Language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Syntax and Semantics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Specification of C syntax, including keywords, operators, expressions, and statements.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Detailed rules for variable declarations, type definitions, and storage classes.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 for data types (e.g., int, float, char, double, pointers, structures, and unions).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Standard </a:t>
            </a:r>
            <a:r>
              <a:rPr lang="en-US" dirty="0" err="1">
                <a:latin typeface="Times New Roman" panose="02020603050405020304" pitchFamily="18" charset="0"/>
                <a:cs typeface="Times New Roman" panose="02020603050405020304" pitchFamily="18" charset="0"/>
              </a:rPr>
              <a:t>LibraryDefinition</a:t>
            </a:r>
            <a:r>
              <a:rPr lang="en-US" dirty="0">
                <a:latin typeface="Times New Roman" panose="02020603050405020304" pitchFamily="18" charset="0"/>
                <a:cs typeface="Times New Roman" panose="02020603050405020304" pitchFamily="18" charset="0"/>
              </a:rPr>
              <a:t> of the standard library headers and their functionality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Input/Output: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 for input and output functions like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scanf</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ISO/IEC 19501 (UML for System Modeling):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 standard modeling techniques to design a scalable and modular system architecture.</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IEEE 1471 (System Architecture):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Define the system architecture to ensure compatibility with diverse platforms and technologies.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8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02BC-E8AB-C2BA-2649-BEACD21E5448}"/>
              </a:ext>
            </a:extLst>
          </p:cNvPr>
          <p:cNvSpPr>
            <a:spLocks noGrp="1"/>
          </p:cNvSpPr>
          <p:nvPr>
            <p:ph type="title"/>
          </p:nvPr>
        </p:nvSpPr>
        <p:spPr>
          <a:xfrm>
            <a:off x="1778001" y="624110"/>
            <a:ext cx="9726612" cy="1280890"/>
          </a:xfrm>
        </p:spPr>
        <p:txBody>
          <a:bodyPr/>
          <a:lstStyle/>
          <a:p>
            <a:pPr algn="ctr"/>
            <a:r>
              <a:rPr lang="en-IN"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2886FA62-9A91-EC3E-7648-E86C97A5A8A7}"/>
              </a:ext>
            </a:extLst>
          </p:cNvPr>
          <p:cNvSpPr>
            <a:spLocks noGrp="1"/>
          </p:cNvSpPr>
          <p:nvPr>
            <p:ph idx="1"/>
          </p:nvPr>
        </p:nvSpPr>
        <p:spPr>
          <a:xfrm>
            <a:off x="1778000" y="1686560"/>
            <a:ext cx="5303520" cy="509016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proposed personalized recommendation system can be extended and improved to address evolving user needs and technological advancements. Below are some key areas of future development:</a:t>
            </a:r>
          </a:p>
          <a:p>
            <a:r>
              <a:rPr lang="en-IN" dirty="0">
                <a:latin typeface="Times New Roman" panose="02020603050405020304" pitchFamily="18" charset="0"/>
                <a:cs typeface="Times New Roman" panose="02020603050405020304" pitchFamily="18" charset="0"/>
              </a:rPr>
              <a:t>Advanced Recommendation Techniques</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Enhanced User Profiling</a:t>
            </a:r>
          </a:p>
          <a:p>
            <a:r>
              <a:rPr lang="en-IN" dirty="0">
                <a:latin typeface="Times New Roman" panose="02020603050405020304" pitchFamily="18" charset="0"/>
                <a:cs typeface="Times New Roman" panose="02020603050405020304" pitchFamily="18" charset="0"/>
              </a:rPr>
              <a:t>Gamification and Engagement</a:t>
            </a:r>
          </a:p>
          <a:p>
            <a:r>
              <a:rPr lang="en-IN" dirty="0">
                <a:latin typeface="Times New Roman" panose="02020603050405020304" pitchFamily="18" charset="0"/>
                <a:cs typeface="Times New Roman" panose="02020603050405020304" pitchFamily="18" charset="0"/>
              </a:rPr>
              <a:t>Scalability and Performance</a:t>
            </a:r>
          </a:p>
          <a:p>
            <a:r>
              <a:rPr lang="en-IN" dirty="0">
                <a:latin typeface="Times New Roman" panose="02020603050405020304" pitchFamily="18" charset="0"/>
                <a:cs typeface="Times New Roman" panose="02020603050405020304" pitchFamily="18" charset="0"/>
              </a:rPr>
              <a:t>Improved Feedback Mechanisms</a:t>
            </a:r>
          </a:p>
          <a:p>
            <a:r>
              <a:rPr lang="en-IN" dirty="0">
                <a:latin typeface="Times New Roman" panose="02020603050405020304" pitchFamily="18" charset="0"/>
                <a:cs typeface="Times New Roman" panose="02020603050405020304" pitchFamily="18" charset="0"/>
              </a:rPr>
              <a:t>Real-Time and Context-Aware Recommendations</a:t>
            </a:r>
          </a:p>
          <a:p>
            <a:r>
              <a:rPr lang="en-IN" dirty="0">
                <a:latin typeface="Times New Roman" panose="02020603050405020304" pitchFamily="18" charset="0"/>
                <a:cs typeface="Times New Roman" panose="02020603050405020304" pitchFamily="18" charset="0"/>
              </a:rPr>
              <a:t>Diversified Content Recommendations</a:t>
            </a:r>
          </a:p>
          <a:p>
            <a:r>
              <a:rPr lang="en-IN" dirty="0">
                <a:latin typeface="Times New Roman" panose="02020603050405020304" pitchFamily="18" charset="0"/>
                <a:cs typeface="Times New Roman" panose="02020603050405020304" pitchFamily="18" charset="0"/>
              </a:rPr>
              <a:t>Integration with Emerging Technologies</a:t>
            </a:r>
          </a:p>
        </p:txBody>
      </p:sp>
      <p:pic>
        <p:nvPicPr>
          <p:cNvPr id="4" name="Picture 3">
            <a:extLst>
              <a:ext uri="{FF2B5EF4-FFF2-40B4-BE49-F238E27FC236}">
                <a16:creationId xmlns:a16="http://schemas.microsoft.com/office/drawing/2014/main" id="{41465F5E-9018-F086-870F-859E7B89CE9A}"/>
              </a:ext>
            </a:extLst>
          </p:cNvPr>
          <p:cNvPicPr>
            <a:picLocks noChangeAspect="1"/>
          </p:cNvPicPr>
          <p:nvPr/>
        </p:nvPicPr>
        <p:blipFill>
          <a:blip r:embed="rId2"/>
          <a:stretch>
            <a:fillRect/>
          </a:stretch>
        </p:blipFill>
        <p:spPr>
          <a:xfrm>
            <a:off x="7284721" y="2272030"/>
            <a:ext cx="4524692" cy="3265170"/>
          </a:xfrm>
          <a:prstGeom prst="rect">
            <a:avLst/>
          </a:prstGeom>
        </p:spPr>
      </p:pic>
    </p:spTree>
    <p:extLst>
      <p:ext uri="{BB962C8B-B14F-4D97-AF65-F5344CB8AC3E}">
        <p14:creationId xmlns:p14="http://schemas.microsoft.com/office/powerpoint/2010/main" val="3298917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B25A-7B3B-9E0F-DEB0-002F8EB7EEBA}"/>
              </a:ext>
            </a:extLst>
          </p:cNvPr>
          <p:cNvSpPr>
            <a:spLocks noGrp="1"/>
          </p:cNvSpPr>
          <p:nvPr>
            <p:ph type="title"/>
          </p:nvPr>
        </p:nvSpPr>
        <p:spPr>
          <a:xfrm>
            <a:off x="934720" y="624110"/>
            <a:ext cx="11216639" cy="1280890"/>
          </a:xfrm>
        </p:spPr>
        <p:txBody>
          <a:bodyPr/>
          <a:lstStyle/>
          <a:p>
            <a:pPr algn="ctr"/>
            <a:r>
              <a:rPr lang="en-IN" b="1"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DF6E8CCA-221C-3CAC-041A-FAC1304E2164}"/>
              </a:ext>
            </a:extLst>
          </p:cNvPr>
          <p:cNvSpPr>
            <a:spLocks noGrp="1" noChangeArrowheads="1"/>
          </p:cNvSpPr>
          <p:nvPr>
            <p:ph idx="1"/>
          </p:nvPr>
        </p:nvSpPr>
        <p:spPr bwMode="auto">
          <a:xfrm>
            <a:off x="934720" y="1267578"/>
            <a:ext cx="11176000" cy="5218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ClrTx/>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lnSpc>
                <a:spcPct val="150000"/>
              </a:lnSpc>
              <a:spcBef>
                <a:spcPct val="0"/>
              </a:spcBef>
              <a:spcAft>
                <a:spcPct val="0"/>
              </a:spcAft>
              <a:buClrTx/>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conclusion, the personalized recommendation system for online learning platforms plays a pivotal role in enhancing the user experience by offering tailored course suggestions that align with individual preferences, learning history, and goals. With the rapid expansion of online learning content, this system addresses the challenge of content overload by helping learners efficiently navigate through a wide array of available resources.</a:t>
            </a:r>
          </a:p>
          <a:p>
            <a:pPr defTabSz="914400" eaLnBrk="0" fontAlgn="base" hangingPunct="0">
              <a:lnSpc>
                <a:spcPct val="150000"/>
              </a:lnSpc>
              <a:spcBef>
                <a:spcPct val="0"/>
              </a:spcBef>
              <a:spcAft>
                <a:spcPct val="0"/>
              </a:spcAft>
              <a:buClrTx/>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leveraging machine learning algorithms, user profiling, and real-time feedback mechanisms, the system not only improves course discovery but also encourages continuous learning, user engagement, and course completion. The dynamic and adaptive nature of the recommendation engine ensures that suggestions remain relevant as users' interests and goals evolve over time.</a:t>
            </a:r>
          </a:p>
          <a:p>
            <a:pPr defTabSz="914400" eaLnBrk="0" fontAlgn="base" hangingPunct="0">
              <a:lnSpc>
                <a:spcPct val="150000"/>
              </a:lnSpc>
              <a:spcBef>
                <a:spcPct val="0"/>
              </a:spcBef>
              <a:spcAft>
                <a:spcPct val="0"/>
              </a:spcAft>
              <a:buClrTx/>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implementation of this recommendation system is a step towards creating smarter, more intuitive online learning environments, where users can receive personalized, engaging, and valuable learning experiences. Furthermore, as the system evolves, integrating advanced technologies such as AI, big data, and gamification can further enhance its capabilities, ensuring that it remains responsive to both user needs and emerging trends in the education space.</a:t>
            </a:r>
          </a:p>
          <a:p>
            <a:pPr defTabSz="914400" eaLnBrk="0" fontAlgn="base" hangingPunct="0">
              <a:lnSpc>
                <a:spcPct val="150000"/>
              </a:lnSpc>
              <a:spcBef>
                <a:spcPct val="0"/>
              </a:spcBef>
              <a:spcAft>
                <a:spcPct val="0"/>
              </a:spcAft>
              <a:buClrTx/>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Ultimately, the personalized recommendation system represents a critical advancement in making online learning more accessible, efficient, and enjoyable, fostering better learning outcomes and promoting lifelong education in an increasingly digital world.</a:t>
            </a:r>
          </a:p>
        </p:txBody>
      </p:sp>
    </p:spTree>
    <p:extLst>
      <p:ext uri="{BB962C8B-B14F-4D97-AF65-F5344CB8AC3E}">
        <p14:creationId xmlns:p14="http://schemas.microsoft.com/office/powerpoint/2010/main" val="1813136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25FCD0C-F460-B50F-CF70-1E18AC153D3B}"/>
              </a:ext>
            </a:extLst>
          </p:cNvPr>
          <p:cNvPicPr>
            <a:picLocks noGrp="1" noChangeAspect="1"/>
          </p:cNvPicPr>
          <p:nvPr>
            <p:ph idx="1"/>
          </p:nvPr>
        </p:nvPicPr>
        <p:blipFill>
          <a:blip r:embed="rId2"/>
          <a:stretch>
            <a:fillRect/>
          </a:stretch>
        </p:blipFill>
        <p:spPr>
          <a:xfrm>
            <a:off x="2763520" y="765492"/>
            <a:ext cx="7447280" cy="4883468"/>
          </a:xfrm>
          <a:prstGeom prst="rect">
            <a:avLst/>
          </a:prstGeom>
        </p:spPr>
      </p:pic>
    </p:spTree>
    <p:extLst>
      <p:ext uri="{BB962C8B-B14F-4D97-AF65-F5344CB8AC3E}">
        <p14:creationId xmlns:p14="http://schemas.microsoft.com/office/powerpoint/2010/main" val="1485684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7A9195-F81A-7D54-CF93-B1EB22E54CC3}"/>
              </a:ext>
            </a:extLst>
          </p:cNvPr>
          <p:cNvSpPr txBox="1"/>
          <p:nvPr/>
        </p:nvSpPr>
        <p:spPr>
          <a:xfrm>
            <a:off x="2772697" y="491613"/>
            <a:ext cx="6744929"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PROBLEM STATEMENT</a:t>
            </a:r>
            <a:endParaRPr lang="en-IN" sz="2800" dirty="0"/>
          </a:p>
        </p:txBody>
      </p:sp>
      <p:sp>
        <p:nvSpPr>
          <p:cNvPr id="14" name="TextBox 13">
            <a:extLst>
              <a:ext uri="{FF2B5EF4-FFF2-40B4-BE49-F238E27FC236}">
                <a16:creationId xmlns:a16="http://schemas.microsoft.com/office/drawing/2014/main" id="{253A4CDA-3755-A542-6B78-8DBF70F64C08}"/>
              </a:ext>
            </a:extLst>
          </p:cNvPr>
          <p:cNvSpPr txBox="1"/>
          <p:nvPr/>
        </p:nvSpPr>
        <p:spPr>
          <a:xfrm>
            <a:off x="1927123" y="1278194"/>
            <a:ext cx="9261987" cy="5509200"/>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Project: </a:t>
            </a:r>
            <a:r>
              <a:rPr lang="en-US" sz="1600" dirty="0">
                <a:latin typeface="Times New Roman" panose="02020603050405020304" pitchFamily="18" charset="0"/>
                <a:cs typeface="Times New Roman" panose="02020603050405020304" pitchFamily="18" charset="0"/>
              </a:rPr>
              <a:t>Recommendation System for Online Learning Platforms</a:t>
            </a: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Problem Statement: </a:t>
            </a:r>
            <a:r>
              <a:rPr lang="en-US" sz="1600" dirty="0">
                <a:latin typeface="Times New Roman" panose="02020603050405020304" pitchFamily="18" charset="0"/>
                <a:cs typeface="Times New Roman" panose="02020603050405020304" pitchFamily="18" charset="0"/>
              </a:rPr>
              <a:t>As online learning platforms continue to grow in popularity, the sheer volume of courses, tutorials, and resources can overwhelm learners, making it difficult for them to find content tailored to their specific interests and needs. A personalized recommendation system can address this challenge by suggesting relevant courses based on user preferences, learning history, and behavior, thereby improving user engagement and learning outcomes.</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Tasks: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User profile creation with details on interests, skill level, and learning goals.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Tracking of user activity, such as courses enrolled in, completed, and rated.</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Implementation of recommendation algorithms to suggest relevant courses.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feedback mechanism for users to rate and provide input on recommended courses.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Real-time updates on recommended courses based on changing user preferences and behavior.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Display of trending and popular courses across the platform.</a:t>
            </a:r>
          </a:p>
          <a:p>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Outcome: </a:t>
            </a:r>
            <a:r>
              <a:rPr lang="en-US" sz="1600" dirty="0">
                <a:latin typeface="Times New Roman" panose="02020603050405020304" pitchFamily="18" charset="0"/>
                <a:cs typeface="Times New Roman" panose="02020603050405020304" pitchFamily="18" charset="0"/>
              </a:rPr>
              <a:t>The outcome of this project is to develop a Recommendation System for Online Learning Platforms that provides personalized course suggestions to users, helping them discover content aligned with their skills, goals, and interests. By leveraging machine learning algorithms, the system will analyze user activity, feedback, and course content to make tailored recommendations, thereby enhancing the user experience and encouraging continuous learning.</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20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7729-D821-428F-B166-DA769B4572DF}"/>
              </a:ext>
            </a:extLst>
          </p:cNvPr>
          <p:cNvSpPr>
            <a:spLocks noGrp="1"/>
          </p:cNvSpPr>
          <p:nvPr>
            <p:ph type="title"/>
          </p:nvPr>
        </p:nvSpPr>
        <p:spPr>
          <a:xfrm>
            <a:off x="1758462" y="624110"/>
            <a:ext cx="9746151" cy="1280890"/>
          </a:xfrm>
        </p:spPr>
        <p:txBody>
          <a:bodyPr>
            <a:normAutofit/>
          </a:bodyPr>
          <a:lstStyle/>
          <a:p>
            <a:pPr algn="ctr"/>
            <a:r>
              <a:rPr lang="en-IN" sz="4000" b="1" dirty="0">
                <a:latin typeface="Times New Roman" panose="02020603050405020304" pitchFamily="18" charset="0"/>
                <a:cs typeface="Times New Roman" panose="02020603050405020304" pitchFamily="18" charset="0"/>
              </a:rPr>
              <a:t>AIM</a:t>
            </a:r>
          </a:p>
        </p:txBody>
      </p:sp>
      <p:sp>
        <p:nvSpPr>
          <p:cNvPr id="3" name="Content Placeholder 2">
            <a:extLst>
              <a:ext uri="{FF2B5EF4-FFF2-40B4-BE49-F238E27FC236}">
                <a16:creationId xmlns:a16="http://schemas.microsoft.com/office/drawing/2014/main" id="{B547524A-B670-D73D-734D-1C3AC1E39EA8}"/>
              </a:ext>
            </a:extLst>
          </p:cNvPr>
          <p:cNvSpPr>
            <a:spLocks noGrp="1"/>
          </p:cNvSpPr>
          <p:nvPr>
            <p:ph idx="1"/>
          </p:nvPr>
        </p:nvSpPr>
        <p:spPr>
          <a:xfrm>
            <a:off x="1666240" y="1473200"/>
            <a:ext cx="10291298" cy="4438022"/>
          </a:xfrm>
        </p:spPr>
        <p:txBody>
          <a:bodyPr>
            <a:normAutofit fontScale="92500"/>
          </a:bodyPr>
          <a:lstStyle/>
          <a:p>
            <a:r>
              <a:rPr lang="en-US" dirty="0">
                <a:latin typeface="Times New Roman" panose="02020603050405020304" pitchFamily="18" charset="0"/>
                <a:cs typeface="Times New Roman" panose="02020603050405020304" pitchFamily="18" charset="0"/>
              </a:rPr>
              <a:t>The aim of this project is to develop a </a:t>
            </a:r>
            <a:r>
              <a:rPr lang="en-US" b="1" dirty="0">
                <a:latin typeface="Times New Roman" panose="02020603050405020304" pitchFamily="18" charset="0"/>
                <a:cs typeface="Times New Roman" panose="02020603050405020304" pitchFamily="18" charset="0"/>
              </a:rPr>
              <a:t>Personalized Recommendation System for Online Learning Platforms</a:t>
            </a:r>
            <a:r>
              <a:rPr lang="en-US" dirty="0">
                <a:latin typeface="Times New Roman" panose="02020603050405020304" pitchFamily="18" charset="0"/>
                <a:cs typeface="Times New Roman" panose="02020603050405020304" pitchFamily="18" charset="0"/>
              </a:rPr>
              <a:t> that enhances user experience by providing tailored course suggestions. The system is designed to:</a:t>
            </a:r>
          </a:p>
          <a:p>
            <a:pPr>
              <a:buFont typeface="+mj-lt"/>
              <a:buAutoNum type="arabicPeriod"/>
            </a:pPr>
            <a:r>
              <a:rPr lang="en-US" dirty="0">
                <a:latin typeface="Times New Roman" panose="02020603050405020304" pitchFamily="18" charset="0"/>
                <a:cs typeface="Times New Roman" panose="02020603050405020304" pitchFamily="18" charset="0"/>
              </a:rPr>
              <a:t>Address the challenge of overwhelming course options by suggesting relevant content based on user preferences, learning history, and behavior.</a:t>
            </a:r>
          </a:p>
          <a:p>
            <a:pPr>
              <a:buFont typeface="+mj-lt"/>
              <a:buAutoNum type="arabicPeriod"/>
            </a:pPr>
            <a:r>
              <a:rPr lang="en-US" dirty="0">
                <a:latin typeface="Times New Roman" panose="02020603050405020304" pitchFamily="18" charset="0"/>
                <a:cs typeface="Times New Roman" panose="02020603050405020304" pitchFamily="18" charset="0"/>
              </a:rPr>
              <a:t>Improve learner engagement and satisfaction through personalized recommendations that align with individual skills, goals, and interests.</a:t>
            </a:r>
          </a:p>
          <a:p>
            <a:pPr>
              <a:buFont typeface="+mj-lt"/>
              <a:buAutoNum type="arabicPeriod"/>
            </a:pPr>
            <a:r>
              <a:rPr lang="en-US" dirty="0">
                <a:latin typeface="Times New Roman" panose="02020603050405020304" pitchFamily="18" charset="0"/>
                <a:cs typeface="Times New Roman" panose="02020603050405020304" pitchFamily="18" charset="0"/>
              </a:rPr>
              <a:t>Encourage continuous learning by dynamically updating suggestions as user preferences and activities evolve.</a:t>
            </a:r>
          </a:p>
          <a:p>
            <a:pPr>
              <a:buFont typeface="+mj-lt"/>
              <a:buAutoNum type="arabicPeriod"/>
            </a:pPr>
            <a:r>
              <a:rPr lang="en-US" dirty="0">
                <a:latin typeface="Times New Roman" panose="02020603050405020304" pitchFamily="18" charset="0"/>
                <a:cs typeface="Times New Roman" panose="02020603050405020304" pitchFamily="18" charset="0"/>
              </a:rPr>
              <a:t>Promote efficient course discovery by leveraging machine learning algorithms and user feedback mechanisms.</a:t>
            </a:r>
          </a:p>
          <a:p>
            <a:pPr>
              <a:buFont typeface="+mj-lt"/>
              <a:buAutoNum type="arabicPeriod"/>
            </a:pPr>
            <a:r>
              <a:rPr lang="en-US" dirty="0">
                <a:latin typeface="Times New Roman" panose="02020603050405020304" pitchFamily="18" charset="0"/>
                <a:cs typeface="Times New Roman" panose="02020603050405020304" pitchFamily="18" charset="0"/>
              </a:rPr>
              <a:t>Facilitate a user-centric approach in online education, helping learners achieve their goals with targeted learning paths and actionable insights.</a:t>
            </a:r>
          </a:p>
          <a:p>
            <a:pPr marL="0" indent="0">
              <a:buNone/>
            </a:pPr>
            <a:r>
              <a:rPr lang="en-US" dirty="0">
                <a:latin typeface="Times New Roman" panose="02020603050405020304" pitchFamily="18" charset="0"/>
                <a:cs typeface="Times New Roman" panose="02020603050405020304" pitchFamily="18" charset="0"/>
              </a:rPr>
              <a:t>This system aims to make online education more accessible, adaptive, and engaging for diverse learners worldwide.</a:t>
            </a:r>
          </a:p>
        </p:txBody>
      </p:sp>
    </p:spTree>
    <p:extLst>
      <p:ext uri="{BB962C8B-B14F-4D97-AF65-F5344CB8AC3E}">
        <p14:creationId xmlns:p14="http://schemas.microsoft.com/office/powerpoint/2010/main" val="393058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B427-E927-6AAE-E7CA-5DCB8CD3D595}"/>
              </a:ext>
            </a:extLst>
          </p:cNvPr>
          <p:cNvSpPr>
            <a:spLocks noGrp="1"/>
          </p:cNvSpPr>
          <p:nvPr>
            <p:ph type="title"/>
          </p:nvPr>
        </p:nvSpPr>
        <p:spPr>
          <a:xfrm>
            <a:off x="1346479" y="624110"/>
            <a:ext cx="10580914" cy="1280890"/>
          </a:xfrm>
        </p:spPr>
        <p:txBody>
          <a:bodyPr>
            <a:normAutofit/>
          </a:bodyPr>
          <a:lstStyle/>
          <a:p>
            <a:pPr algn="ctr"/>
            <a:r>
              <a:rPr lang="en-IN" b="1" dirty="0">
                <a:latin typeface="Times New Roman" panose="02020603050405020304" pitchFamily="18" charset="0"/>
                <a:cs typeface="Times New Roman" panose="02020603050405020304" pitchFamily="18" charset="0"/>
              </a:rPr>
              <a:t>ABSTRACT</a:t>
            </a:r>
          </a:p>
        </p:txBody>
      </p:sp>
      <p:sp>
        <p:nvSpPr>
          <p:cNvPr id="5" name="Rectangle 2">
            <a:extLst>
              <a:ext uri="{FF2B5EF4-FFF2-40B4-BE49-F238E27FC236}">
                <a16:creationId xmlns:a16="http://schemas.microsoft.com/office/drawing/2014/main" id="{D2CA95FD-0D23-328A-23C7-48DE0CF162A9}"/>
              </a:ext>
            </a:extLst>
          </p:cNvPr>
          <p:cNvSpPr>
            <a:spLocks noChangeArrowheads="1"/>
          </p:cNvSpPr>
          <p:nvPr/>
        </p:nvSpPr>
        <p:spPr bwMode="auto">
          <a:xfrm>
            <a:off x="1346479" y="1555765"/>
            <a:ext cx="1058091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project aims to develop a </a:t>
            </a:r>
            <a:r>
              <a:rPr lang="en-US" sz="1600" b="1" dirty="0">
                <a:latin typeface="Times New Roman" panose="02020603050405020304" pitchFamily="18" charset="0"/>
                <a:cs typeface="Times New Roman" panose="02020603050405020304" pitchFamily="18" charset="0"/>
              </a:rPr>
              <a:t>personalized recommendation system</a:t>
            </a:r>
            <a:r>
              <a:rPr lang="en-US" sz="1600" dirty="0">
                <a:latin typeface="Times New Roman" panose="02020603050405020304" pitchFamily="18" charset="0"/>
                <a:cs typeface="Times New Roman" panose="02020603050405020304" pitchFamily="18" charset="0"/>
              </a:rPr>
              <a:t> to simplify content discovery for learners. </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By leveraging user data such as preferences, learning history, and behavior, the system utilizes advanced machine learning algorithms to provide tailored course suggestions.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proposed solution enhances user engagement by delivering relevant recommendations, encouraging continuous learning, and optimizing the learning experience. </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real-time updates ensure that the recommendations remain dynamic and adaptive to users’ evolving needs.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By improving accessibility to appropriate content, this system fosters a more efficient, enjoyable, and impactful learning journey for users, ultimately driving the success and adoption of online learning platforms.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Platform Retention:</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addressing user frustration caused by choice overload, the recommendation system helps retain users, contributing to the platform's growth and sustainability.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Versatility:</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is designed to handle diverse user profiles and large-scale datasets, making it adaptable for various online learning platforms and content types.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User-Centric Feedback Integration:</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Incorporating a robust feedback mechanism enables the system to refine its suggestions continuously, ensuring accuracy and relevance while enhancing user satisfaction.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75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D376-B9E4-B853-0A3B-4A749FEED06C}"/>
              </a:ext>
            </a:extLst>
          </p:cNvPr>
          <p:cNvSpPr>
            <a:spLocks noGrp="1"/>
          </p:cNvSpPr>
          <p:nvPr>
            <p:ph type="title"/>
          </p:nvPr>
        </p:nvSpPr>
        <p:spPr>
          <a:xfrm>
            <a:off x="1990785" y="624110"/>
            <a:ext cx="9513828" cy="1280890"/>
          </a:xfrm>
        </p:spPr>
        <p:txBody>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F84757F-C416-9E22-C1A5-846035D4815E}"/>
              </a:ext>
            </a:extLst>
          </p:cNvPr>
          <p:cNvSpPr>
            <a:spLocks noGrp="1"/>
          </p:cNvSpPr>
          <p:nvPr>
            <p:ph idx="1"/>
          </p:nvPr>
        </p:nvSpPr>
        <p:spPr>
          <a:xfrm>
            <a:off x="1681316" y="1543665"/>
            <a:ext cx="10097729" cy="4522838"/>
          </a:xfrm>
        </p:spPr>
        <p:txBody>
          <a:bodyPr>
            <a:normAutofit lnSpcReduction="10000"/>
          </a:bodyPr>
          <a:lstStyle/>
          <a:p>
            <a:pPr marL="0" indent="0">
              <a:lnSpc>
                <a:spcPct val="110000"/>
              </a:lnSpc>
              <a:buNone/>
            </a:pPr>
            <a:r>
              <a:rPr lang="en-US" dirty="0">
                <a:latin typeface="Times New Roman" panose="02020603050405020304" pitchFamily="18" charset="0"/>
                <a:cs typeface="Times New Roman" panose="02020603050405020304" pitchFamily="18" charset="0"/>
              </a:rPr>
              <a:t>The rise of online learning platforms has revolutionized education, offering users access to a wealth of courses and resources on diverse topics. From academic subjects to professional skills and personal development, these platforms cater to learners worldwide. However, the vast amount of available content can often overwhelm users, making it difficult to identify courses that align with their individual preferences, skill levels, and learning goals. Personalized recommendation systems have emerged as a solution to this challenge. These systems leverage data such as user interests, learning history, behavior, and feedback to provide tailored course suggestions. By offering content that resonates with the learner’s needs, they enhance the overall learning experience, improve engagement, and encourage continuous learning.</a:t>
            </a:r>
          </a:p>
          <a:p>
            <a:pPr marL="0" indent="0">
              <a:lnSpc>
                <a:spcPct val="110000"/>
              </a:lnSpc>
              <a:buNone/>
            </a:pPr>
            <a:r>
              <a:rPr lang="en-US" dirty="0">
                <a:latin typeface="Times New Roman" panose="02020603050405020304" pitchFamily="18" charset="0"/>
                <a:cs typeface="Times New Roman" panose="02020603050405020304" pitchFamily="18" charset="0"/>
              </a:rPr>
              <a:t>This project focuses on developing a Recommendation System for Online Learning Platforms that integrates machine learning algorithms to analyze user behavior and course content. The system aims to provide dynamic and relevant course recommendations, thereby addressing the issue of choice overload and helping users discover valuable content </a:t>
            </a:r>
            <a:r>
              <a:rPr lang="en-US" dirty="0" err="1">
                <a:latin typeface="Times New Roman" panose="02020603050405020304" pitchFamily="18" charset="0"/>
                <a:cs typeface="Times New Roman" panose="02020603050405020304" pitchFamily="18" charset="0"/>
              </a:rPr>
              <a:t>efficiently.With</a:t>
            </a:r>
            <a:r>
              <a:rPr lang="en-US" dirty="0">
                <a:latin typeface="Times New Roman" panose="02020603050405020304" pitchFamily="18" charset="0"/>
                <a:cs typeface="Times New Roman" panose="02020603050405020304" pitchFamily="18" charset="0"/>
              </a:rPr>
              <a:t> features such as real-time updates, a feedback mechanism, and trending course suggestions, this recommendation system not only enhances user satisfaction but also promotes platform retention and growth. By aligning technology with user needs, this project seeks to bridge the gap between learners and their ideal educational resources.</a:t>
            </a:r>
          </a:p>
          <a:p>
            <a:pPr>
              <a:lnSpc>
                <a:spcPct val="11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790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0C0A7534-C054-0606-2444-058E87B9EC1E}"/>
              </a:ext>
            </a:extLst>
          </p:cNvPr>
          <p:cNvSpPr>
            <a:spLocks noChangeArrowheads="1"/>
          </p:cNvSpPr>
          <p:nvPr/>
        </p:nvSpPr>
        <p:spPr bwMode="auto">
          <a:xfrm>
            <a:off x="-14932" y="342026"/>
            <a:ext cx="233584" cy="246221"/>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sz="1000">
              <a:latin typeface="Times New Roman" panose="02020603050405020304" pitchFamily="18" charset="0"/>
              <a:cs typeface="Times New Roman" panose="02020603050405020304" pitchFamily="18" charset="0"/>
            </a:endParaRPr>
          </a:p>
        </p:txBody>
      </p:sp>
      <p:sp>
        <p:nvSpPr>
          <p:cNvPr id="13" name="Rectangle 10">
            <a:extLst>
              <a:ext uri="{FF2B5EF4-FFF2-40B4-BE49-F238E27FC236}">
                <a16:creationId xmlns:a16="http://schemas.microsoft.com/office/drawing/2014/main" id="{7BD4E31E-9154-1F4D-F30B-DEBBA1AC9E81}"/>
              </a:ext>
            </a:extLst>
          </p:cNvPr>
          <p:cNvSpPr>
            <a:spLocks noChangeArrowheads="1"/>
          </p:cNvSpPr>
          <p:nvPr/>
        </p:nvSpPr>
        <p:spPr bwMode="auto">
          <a:xfrm>
            <a:off x="1594824" y="1553769"/>
            <a:ext cx="5486695" cy="533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Modules and Libraries for the Recommendation System</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Input and Output Operations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stdio.h</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reading and writing data files that contain user information, learning history, and course details.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Functions: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fopen</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fscanf</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fprintf</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fclose</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String Manipulation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string.h</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handle and process user preferences and course details stored as strings.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Functions: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strcmp</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strstr</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strtok</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strlen</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Memory Management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stdlib.h</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dynamic memory allocation and handling datasets of varying sizes.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Functions: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malloc(),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calloc</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realloc</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free().</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Mathematical Computations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math.h</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calculations used in recommendation algorithms, such as similarity measures.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Functions: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sqrt(), pow(), fabs(), trigonometric operations for cosine similarity.</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Data Structures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 or Standard Implementations</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Arrays, linked lists, or hash tables for storing user and course data.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like </a:t>
            </a:r>
            <a:r>
              <a:rPr kumimoji="0" lang="en-US" altLang="en-US" sz="11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GLib</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available) for advanced data structures like dynamic arrays or hash tables.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Recommendation Algorithm Implementation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 Code for Algorithms</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Collaborative filtering: Implement functions to calculate similarity between users or items.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Content-based filtering: Write logic to compare course content with user preferences.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models: Combine collaborative and content-based methods.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11">
            <a:extLst>
              <a:ext uri="{FF2B5EF4-FFF2-40B4-BE49-F238E27FC236}">
                <a16:creationId xmlns:a16="http://schemas.microsoft.com/office/drawing/2014/main" id="{4F99AC6F-C774-4532-7AFF-F87B9F2A233E}"/>
              </a:ext>
            </a:extLst>
          </p:cNvPr>
          <p:cNvSpPr>
            <a:spLocks noChangeArrowheads="1"/>
          </p:cNvSpPr>
          <p:nvPr/>
        </p:nvSpPr>
        <p:spPr bwMode="auto">
          <a:xfrm>
            <a:off x="-14932" y="815101"/>
            <a:ext cx="233584" cy="246221"/>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sz="1000">
              <a:latin typeface="Times New Roman" panose="02020603050405020304" pitchFamily="18" charset="0"/>
              <a:cs typeface="Times New Roman" panose="02020603050405020304" pitchFamily="18" charset="0"/>
            </a:endParaRPr>
          </a:p>
        </p:txBody>
      </p:sp>
      <p:sp>
        <p:nvSpPr>
          <p:cNvPr id="16" name="Rectangle 13">
            <a:extLst>
              <a:ext uri="{FF2B5EF4-FFF2-40B4-BE49-F238E27FC236}">
                <a16:creationId xmlns:a16="http://schemas.microsoft.com/office/drawing/2014/main" id="{DC8F6E0E-63B3-91E3-FCF2-6E9656DD92D6}"/>
              </a:ext>
            </a:extLst>
          </p:cNvPr>
          <p:cNvSpPr>
            <a:spLocks noChangeArrowheads="1"/>
          </p:cNvSpPr>
          <p:nvPr/>
        </p:nvSpPr>
        <p:spPr bwMode="auto">
          <a:xfrm>
            <a:off x="-14932" y="1288176"/>
            <a:ext cx="233584" cy="246221"/>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sz="100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69DC6334-3F79-2D99-8A24-18ABBB55B7FA}"/>
              </a:ext>
            </a:extLst>
          </p:cNvPr>
          <p:cNvSpPr txBox="1"/>
          <p:nvPr/>
        </p:nvSpPr>
        <p:spPr>
          <a:xfrm>
            <a:off x="7081519" y="1553769"/>
            <a:ext cx="4724401" cy="5016758"/>
          </a:xfrm>
          <a:prstGeom prst="rect">
            <a:avLst/>
          </a:prstGeom>
          <a:noFill/>
        </p:spPr>
        <p:txBody>
          <a:bodyPr wrap="square" rtlCol="0">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JSON or Structured Data Parsing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cJSON</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JSON-C</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parsing or generating JSON data files that store user behavior and course details.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File Handling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stdio.h</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reading user behavior logs (e.g., which courses they viewed, completed, or rated).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CSV or plain text as data storage. </a:t>
            </a:r>
          </a:p>
          <a:p>
            <a:pPr marL="457200" marR="0" lvl="1" indent="0" defTabSz="914400" rtl="0" eaLnBrk="0" fontAlgn="base" latinLnBrk="0" hangingPunct="0">
              <a:lnSpc>
                <a:spcPct val="100000"/>
              </a:lnSpc>
              <a:spcBef>
                <a:spcPct val="0"/>
              </a:spcBef>
              <a:spcAft>
                <a:spcPct val="0"/>
              </a:spcAft>
              <a:buClrTx/>
              <a:buSzTx/>
              <a:tabLst/>
            </a:pPr>
            <a:endParaRPr lang="en-US" altLang="en-US" sz="1100"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 Modules for Additional Features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 Real-Time Recommendations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a:t>
            </a:r>
            <a:r>
              <a:rPr kumimoji="0" lang="en-US" altLang="en-US" sz="1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socket.h</a:t>
            </a: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netinet</a:t>
            </a: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in.h</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creating a basic server-client system to provide recommendations over a network.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 Parallel Processing (for Scalability)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OpenMP</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parallelize computation-heavy tasks like similarity calculation for large datasets.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 External Integration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SQLite or Other Embedded Databases</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SQLite (via the SQLite C API) to store user data, learning history, and course metadata in a structured way.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 Visualization and Analysis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GNUPLOT or CSV Export</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creating visualizations or exporting data for analysis using external tools. </a:t>
            </a:r>
          </a:p>
          <a:p>
            <a:endParaRPr lang="en-IN" sz="32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01E0E8CD-1E46-40A0-2BED-17FAC16077FD}"/>
              </a:ext>
            </a:extLst>
          </p:cNvPr>
          <p:cNvSpPr txBox="1"/>
          <p:nvPr/>
        </p:nvSpPr>
        <p:spPr>
          <a:xfrm>
            <a:off x="1869440" y="690880"/>
            <a:ext cx="9580880"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CODE IMPLEMENTATION </a:t>
            </a:r>
          </a:p>
        </p:txBody>
      </p:sp>
    </p:spTree>
    <p:extLst>
      <p:ext uri="{BB962C8B-B14F-4D97-AF65-F5344CB8AC3E}">
        <p14:creationId xmlns:p14="http://schemas.microsoft.com/office/powerpoint/2010/main" val="219149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21DF-3612-7073-4A4D-58CF1DFA522C}"/>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OUTPUT</a:t>
            </a:r>
            <a:r>
              <a:rPr lang="en-IN" sz="3200" dirty="0">
                <a:latin typeface="Times New Roman" panose="02020603050405020304" pitchFamily="18" charset="0"/>
                <a:cs typeface="Times New Roman" panose="02020603050405020304" pitchFamily="18" charset="0"/>
              </a:rPr>
              <a:t>:</a:t>
            </a:r>
          </a:p>
        </p:txBody>
      </p:sp>
      <p:pic>
        <p:nvPicPr>
          <p:cNvPr id="12" name="Picture 11">
            <a:extLst>
              <a:ext uri="{FF2B5EF4-FFF2-40B4-BE49-F238E27FC236}">
                <a16:creationId xmlns:a16="http://schemas.microsoft.com/office/drawing/2014/main" id="{C4E48132-B420-AA2E-A117-7BE179A31174}"/>
              </a:ext>
            </a:extLst>
          </p:cNvPr>
          <p:cNvPicPr>
            <a:picLocks noChangeAspect="1"/>
          </p:cNvPicPr>
          <p:nvPr/>
        </p:nvPicPr>
        <p:blipFill>
          <a:blip r:embed="rId2"/>
          <a:stretch>
            <a:fillRect/>
          </a:stretch>
        </p:blipFill>
        <p:spPr>
          <a:xfrm>
            <a:off x="598168" y="2245360"/>
            <a:ext cx="5711584" cy="3016766"/>
          </a:xfrm>
          <a:prstGeom prst="rect">
            <a:avLst/>
          </a:prstGeom>
        </p:spPr>
      </p:pic>
      <p:pic>
        <p:nvPicPr>
          <p:cNvPr id="14" name="Picture 13">
            <a:extLst>
              <a:ext uri="{FF2B5EF4-FFF2-40B4-BE49-F238E27FC236}">
                <a16:creationId xmlns:a16="http://schemas.microsoft.com/office/drawing/2014/main" id="{F33F9B55-9FE4-8478-7FA2-83606494A4FE}"/>
              </a:ext>
            </a:extLst>
          </p:cNvPr>
          <p:cNvPicPr>
            <a:picLocks noChangeAspect="1"/>
          </p:cNvPicPr>
          <p:nvPr/>
        </p:nvPicPr>
        <p:blipFill>
          <a:blip r:embed="rId3"/>
          <a:stretch>
            <a:fillRect/>
          </a:stretch>
        </p:blipFill>
        <p:spPr>
          <a:xfrm>
            <a:off x="6569246" y="2221071"/>
            <a:ext cx="5499223" cy="4000063"/>
          </a:xfrm>
          <a:prstGeom prst="rect">
            <a:avLst/>
          </a:prstGeom>
        </p:spPr>
      </p:pic>
      <p:sp>
        <p:nvSpPr>
          <p:cNvPr id="15" name="TextBox 14">
            <a:extLst>
              <a:ext uri="{FF2B5EF4-FFF2-40B4-BE49-F238E27FC236}">
                <a16:creationId xmlns:a16="http://schemas.microsoft.com/office/drawing/2014/main" id="{D21F5D39-E891-09A5-6411-70023F041694}"/>
              </a:ext>
            </a:extLst>
          </p:cNvPr>
          <p:cNvSpPr txBox="1"/>
          <p:nvPr/>
        </p:nvSpPr>
        <p:spPr>
          <a:xfrm>
            <a:off x="923288" y="1432560"/>
            <a:ext cx="4685032"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User profile creation with details on interests, skill level, and learning goals</a:t>
            </a:r>
            <a:endParaRPr lang="en-IN"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2EE77B3-F694-1DED-550E-A8C14FF38544}"/>
              </a:ext>
            </a:extLst>
          </p:cNvPr>
          <p:cNvSpPr txBox="1"/>
          <p:nvPr/>
        </p:nvSpPr>
        <p:spPr>
          <a:xfrm>
            <a:off x="6508286" y="1432560"/>
            <a:ext cx="5499223" cy="1077218"/>
          </a:xfrm>
          <a:prstGeom prst="rect">
            <a:avLst/>
          </a:prstGeom>
          <a:noFill/>
        </p:spPr>
        <p:txBody>
          <a:bodyPr wrap="square" rtlCol="0">
            <a:spAutoFit/>
          </a:bodyPr>
          <a:lstStyle/>
          <a:p>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Tracking of user activity, such as courses enrolled in, completed, and rated.</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630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7A4044-BB40-11E0-F14C-A8FD7B0B5F8F}"/>
              </a:ext>
            </a:extLst>
          </p:cNvPr>
          <p:cNvSpPr txBox="1"/>
          <p:nvPr/>
        </p:nvSpPr>
        <p:spPr>
          <a:xfrm>
            <a:off x="500704" y="322276"/>
            <a:ext cx="4937760"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Recommendation algorithms to suggest relevant courses.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F58EFF3-3877-CAB6-7108-207F36446297}"/>
              </a:ext>
            </a:extLst>
          </p:cNvPr>
          <p:cNvPicPr>
            <a:picLocks noChangeAspect="1"/>
          </p:cNvPicPr>
          <p:nvPr/>
        </p:nvPicPr>
        <p:blipFill>
          <a:blip r:embed="rId2"/>
          <a:stretch>
            <a:fillRect/>
          </a:stretch>
        </p:blipFill>
        <p:spPr>
          <a:xfrm>
            <a:off x="261813" y="1093023"/>
            <a:ext cx="5565200" cy="5439858"/>
          </a:xfrm>
          <a:prstGeom prst="rect">
            <a:avLst/>
          </a:prstGeom>
        </p:spPr>
      </p:pic>
      <p:sp>
        <p:nvSpPr>
          <p:cNvPr id="7" name="TextBox 6">
            <a:extLst>
              <a:ext uri="{FF2B5EF4-FFF2-40B4-BE49-F238E27FC236}">
                <a16:creationId xmlns:a16="http://schemas.microsoft.com/office/drawing/2014/main" id="{0053E54B-D82D-3693-1202-E4D8C4EF7E58}"/>
              </a:ext>
            </a:extLst>
          </p:cNvPr>
          <p:cNvSpPr txBox="1"/>
          <p:nvPr/>
        </p:nvSpPr>
        <p:spPr>
          <a:xfrm>
            <a:off x="6499536" y="322276"/>
            <a:ext cx="519176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 feedback mechanism for users to rate and provide input on recommended courses.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81C2826-8249-B210-7DED-751CAE13484D}"/>
              </a:ext>
            </a:extLst>
          </p:cNvPr>
          <p:cNvPicPr>
            <a:picLocks noChangeAspect="1"/>
          </p:cNvPicPr>
          <p:nvPr/>
        </p:nvPicPr>
        <p:blipFill>
          <a:blip r:embed="rId3"/>
          <a:stretch>
            <a:fillRect/>
          </a:stretch>
        </p:blipFill>
        <p:spPr>
          <a:xfrm>
            <a:off x="6060637" y="1245606"/>
            <a:ext cx="6020485" cy="4931674"/>
          </a:xfrm>
          <a:prstGeom prst="rect">
            <a:avLst/>
          </a:prstGeom>
        </p:spPr>
      </p:pic>
    </p:spTree>
    <p:extLst>
      <p:ext uri="{BB962C8B-B14F-4D97-AF65-F5344CB8AC3E}">
        <p14:creationId xmlns:p14="http://schemas.microsoft.com/office/powerpoint/2010/main" val="320189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88E4B0-74F5-CB7F-C11D-753AF0735A18}"/>
              </a:ext>
            </a:extLst>
          </p:cNvPr>
          <p:cNvPicPr>
            <a:picLocks noChangeAspect="1"/>
          </p:cNvPicPr>
          <p:nvPr/>
        </p:nvPicPr>
        <p:blipFill>
          <a:blip r:embed="rId2"/>
          <a:stretch>
            <a:fillRect/>
          </a:stretch>
        </p:blipFill>
        <p:spPr>
          <a:xfrm>
            <a:off x="949839" y="1446847"/>
            <a:ext cx="5420481" cy="4553585"/>
          </a:xfrm>
          <a:prstGeom prst="rect">
            <a:avLst/>
          </a:prstGeom>
        </p:spPr>
      </p:pic>
      <p:sp>
        <p:nvSpPr>
          <p:cNvPr id="4" name="TextBox 3">
            <a:extLst>
              <a:ext uri="{FF2B5EF4-FFF2-40B4-BE49-F238E27FC236}">
                <a16:creationId xmlns:a16="http://schemas.microsoft.com/office/drawing/2014/main" id="{BA8B7131-1B08-5DF4-0F55-5DC7FF9D8F4B}"/>
              </a:ext>
            </a:extLst>
          </p:cNvPr>
          <p:cNvSpPr txBox="1"/>
          <p:nvPr/>
        </p:nvSpPr>
        <p:spPr>
          <a:xfrm>
            <a:off x="1544320" y="395903"/>
            <a:ext cx="520192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Real-time updates on recommended courses based on changing user preferences and behavior.</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58BD4C6-78A6-CF03-798F-362D6E0E90C7}"/>
              </a:ext>
            </a:extLst>
          </p:cNvPr>
          <p:cNvPicPr>
            <a:picLocks noChangeAspect="1"/>
          </p:cNvPicPr>
          <p:nvPr/>
        </p:nvPicPr>
        <p:blipFill>
          <a:blip r:embed="rId3"/>
          <a:stretch>
            <a:fillRect/>
          </a:stretch>
        </p:blipFill>
        <p:spPr>
          <a:xfrm>
            <a:off x="6736080" y="1446847"/>
            <a:ext cx="5059680" cy="4553585"/>
          </a:xfrm>
          <a:prstGeom prst="rect">
            <a:avLst/>
          </a:prstGeom>
        </p:spPr>
      </p:pic>
      <p:sp>
        <p:nvSpPr>
          <p:cNvPr id="8" name="TextBox 7">
            <a:extLst>
              <a:ext uri="{FF2B5EF4-FFF2-40B4-BE49-F238E27FC236}">
                <a16:creationId xmlns:a16="http://schemas.microsoft.com/office/drawing/2014/main" id="{66A05B48-7EA5-0937-4FE9-62330A83E971}"/>
              </a:ext>
            </a:extLst>
          </p:cNvPr>
          <p:cNvSpPr txBox="1"/>
          <p:nvPr/>
        </p:nvSpPr>
        <p:spPr>
          <a:xfrm>
            <a:off x="7142480" y="395903"/>
            <a:ext cx="478536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Display of trending and popular courses across the platform.</a:t>
            </a:r>
            <a:br>
              <a:rPr lang="en-US" dirty="0"/>
            </a:br>
            <a:br>
              <a:rPr lang="en-US" dirty="0"/>
            </a:br>
            <a:endParaRPr lang="en-IN" dirty="0"/>
          </a:p>
        </p:txBody>
      </p:sp>
    </p:spTree>
    <p:extLst>
      <p:ext uri="{BB962C8B-B14F-4D97-AF65-F5344CB8AC3E}">
        <p14:creationId xmlns:p14="http://schemas.microsoft.com/office/powerpoint/2010/main" val="42647570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956</TotalTime>
  <Words>1857</Words>
  <Application>Microsoft Office PowerPoint</Application>
  <PresentationFormat>Widescreen</PresentationFormat>
  <Paragraphs>131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Times New Roman</vt:lpstr>
      <vt:lpstr>Wingdings</vt:lpstr>
      <vt:lpstr>Wingdings 3</vt:lpstr>
      <vt:lpstr>Wisp</vt:lpstr>
      <vt:lpstr>RECOMMENDATION SYSTEMS  FOR ONLINE LEARNING  PLATFORMS</vt:lpstr>
      <vt:lpstr>PowerPoint Presentation</vt:lpstr>
      <vt:lpstr>AIM</vt:lpstr>
      <vt:lpstr>ABSTRACT</vt:lpstr>
      <vt:lpstr>INTRODUCTION</vt:lpstr>
      <vt:lpstr>PowerPoint Presentation</vt:lpstr>
      <vt:lpstr>OUTPUT:</vt:lpstr>
      <vt:lpstr>PowerPoint Presentation</vt:lpstr>
      <vt:lpstr>PowerPoint Presentation</vt:lpstr>
      <vt:lpstr>ENGINEERING STANDARDS</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 sree</dc:creator>
  <cp:lastModifiedBy>swapna sree</cp:lastModifiedBy>
  <cp:revision>5</cp:revision>
  <dcterms:created xsi:type="dcterms:W3CDTF">2024-11-21T16:59:11Z</dcterms:created>
  <dcterms:modified xsi:type="dcterms:W3CDTF">2024-11-22T08:55:40Z</dcterms:modified>
</cp:coreProperties>
</file>