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C1E347-26D7-4AF4-AB10-B79B38B0B57A}"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376B4C3-64D4-47FE-A554-F8509DB6D5C8}" type="slidenum">
              <a:rPr lang="en-IN" smtClean="0"/>
              <a:t>‹#›</a:t>
            </a:fld>
            <a:endParaRPr lang="en-IN"/>
          </a:p>
        </p:txBody>
      </p:sp>
    </p:spTree>
    <p:extLst>
      <p:ext uri="{BB962C8B-B14F-4D97-AF65-F5344CB8AC3E}">
        <p14:creationId xmlns:p14="http://schemas.microsoft.com/office/powerpoint/2010/main" val="1604525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1E347-26D7-4AF4-AB10-B79B38B0B57A}"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76B4C3-64D4-47FE-A554-F8509DB6D5C8}" type="slidenum">
              <a:rPr lang="en-IN" smtClean="0"/>
              <a:t>‹#›</a:t>
            </a:fld>
            <a:endParaRPr lang="en-IN"/>
          </a:p>
        </p:txBody>
      </p:sp>
    </p:spTree>
    <p:extLst>
      <p:ext uri="{BB962C8B-B14F-4D97-AF65-F5344CB8AC3E}">
        <p14:creationId xmlns:p14="http://schemas.microsoft.com/office/powerpoint/2010/main" val="1763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1E347-26D7-4AF4-AB10-B79B38B0B57A}"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76B4C3-64D4-47FE-A554-F8509DB6D5C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8021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C1E347-26D7-4AF4-AB10-B79B38B0B57A}"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76B4C3-64D4-47FE-A554-F8509DB6D5C8}" type="slidenum">
              <a:rPr lang="en-IN" smtClean="0"/>
              <a:t>‹#›</a:t>
            </a:fld>
            <a:endParaRPr lang="en-IN"/>
          </a:p>
        </p:txBody>
      </p:sp>
    </p:spTree>
    <p:extLst>
      <p:ext uri="{BB962C8B-B14F-4D97-AF65-F5344CB8AC3E}">
        <p14:creationId xmlns:p14="http://schemas.microsoft.com/office/powerpoint/2010/main" val="3241785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C1E347-26D7-4AF4-AB10-B79B38B0B57A}"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76B4C3-64D4-47FE-A554-F8509DB6D5C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3098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9C1E347-26D7-4AF4-AB10-B79B38B0B57A}"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76B4C3-64D4-47FE-A554-F8509DB6D5C8}" type="slidenum">
              <a:rPr lang="en-IN" smtClean="0"/>
              <a:t>‹#›</a:t>
            </a:fld>
            <a:endParaRPr lang="en-IN"/>
          </a:p>
        </p:txBody>
      </p:sp>
    </p:spTree>
    <p:extLst>
      <p:ext uri="{BB962C8B-B14F-4D97-AF65-F5344CB8AC3E}">
        <p14:creationId xmlns:p14="http://schemas.microsoft.com/office/powerpoint/2010/main" val="2205664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1E347-26D7-4AF4-AB10-B79B38B0B57A}"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76B4C3-64D4-47FE-A554-F8509DB6D5C8}" type="slidenum">
              <a:rPr lang="en-IN" smtClean="0"/>
              <a:t>‹#›</a:t>
            </a:fld>
            <a:endParaRPr lang="en-IN"/>
          </a:p>
        </p:txBody>
      </p:sp>
    </p:spTree>
    <p:extLst>
      <p:ext uri="{BB962C8B-B14F-4D97-AF65-F5344CB8AC3E}">
        <p14:creationId xmlns:p14="http://schemas.microsoft.com/office/powerpoint/2010/main" val="2947171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1E347-26D7-4AF4-AB10-B79B38B0B57A}"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76B4C3-64D4-47FE-A554-F8509DB6D5C8}" type="slidenum">
              <a:rPr lang="en-IN" smtClean="0"/>
              <a:t>‹#›</a:t>
            </a:fld>
            <a:endParaRPr lang="en-IN"/>
          </a:p>
        </p:txBody>
      </p:sp>
    </p:spTree>
    <p:extLst>
      <p:ext uri="{BB962C8B-B14F-4D97-AF65-F5344CB8AC3E}">
        <p14:creationId xmlns:p14="http://schemas.microsoft.com/office/powerpoint/2010/main" val="150669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C1E347-26D7-4AF4-AB10-B79B38B0B57A}"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76B4C3-64D4-47FE-A554-F8509DB6D5C8}" type="slidenum">
              <a:rPr lang="en-IN" smtClean="0"/>
              <a:t>‹#›</a:t>
            </a:fld>
            <a:endParaRPr lang="en-IN"/>
          </a:p>
        </p:txBody>
      </p:sp>
    </p:spTree>
    <p:extLst>
      <p:ext uri="{BB962C8B-B14F-4D97-AF65-F5344CB8AC3E}">
        <p14:creationId xmlns:p14="http://schemas.microsoft.com/office/powerpoint/2010/main" val="62801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1E347-26D7-4AF4-AB10-B79B38B0B57A}" type="datetimeFigureOut">
              <a:rPr lang="en-IN" smtClean="0"/>
              <a:t>24-07-2024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76B4C3-64D4-47FE-A554-F8509DB6D5C8}" type="slidenum">
              <a:rPr lang="en-IN" smtClean="0"/>
              <a:t>‹#›</a:t>
            </a:fld>
            <a:endParaRPr lang="en-IN"/>
          </a:p>
        </p:txBody>
      </p:sp>
    </p:spTree>
    <p:extLst>
      <p:ext uri="{BB962C8B-B14F-4D97-AF65-F5344CB8AC3E}">
        <p14:creationId xmlns:p14="http://schemas.microsoft.com/office/powerpoint/2010/main" val="54457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C1E347-26D7-4AF4-AB10-B79B38B0B57A}"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376B4C3-64D4-47FE-A554-F8509DB6D5C8}" type="slidenum">
              <a:rPr lang="en-IN" smtClean="0"/>
              <a:t>‹#›</a:t>
            </a:fld>
            <a:endParaRPr lang="en-IN"/>
          </a:p>
        </p:txBody>
      </p:sp>
    </p:spTree>
    <p:extLst>
      <p:ext uri="{BB962C8B-B14F-4D97-AF65-F5344CB8AC3E}">
        <p14:creationId xmlns:p14="http://schemas.microsoft.com/office/powerpoint/2010/main" val="3232668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C1E347-26D7-4AF4-AB10-B79B38B0B57A}" type="datetimeFigureOut">
              <a:rPr lang="en-IN" smtClean="0"/>
              <a:t>24-07-2024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376B4C3-64D4-47FE-A554-F8509DB6D5C8}" type="slidenum">
              <a:rPr lang="en-IN" smtClean="0"/>
              <a:t>‹#›</a:t>
            </a:fld>
            <a:endParaRPr lang="en-IN"/>
          </a:p>
        </p:txBody>
      </p:sp>
    </p:spTree>
    <p:extLst>
      <p:ext uri="{BB962C8B-B14F-4D97-AF65-F5344CB8AC3E}">
        <p14:creationId xmlns:p14="http://schemas.microsoft.com/office/powerpoint/2010/main" val="343210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C1E347-26D7-4AF4-AB10-B79B38B0B57A}" type="datetimeFigureOut">
              <a:rPr lang="en-IN" smtClean="0"/>
              <a:t>24-07-2024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376B4C3-64D4-47FE-A554-F8509DB6D5C8}" type="slidenum">
              <a:rPr lang="en-IN" smtClean="0"/>
              <a:t>‹#›</a:t>
            </a:fld>
            <a:endParaRPr lang="en-IN"/>
          </a:p>
        </p:txBody>
      </p:sp>
    </p:spTree>
    <p:extLst>
      <p:ext uri="{BB962C8B-B14F-4D97-AF65-F5344CB8AC3E}">
        <p14:creationId xmlns:p14="http://schemas.microsoft.com/office/powerpoint/2010/main" val="328637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C1E347-26D7-4AF4-AB10-B79B38B0B57A}" type="datetimeFigureOut">
              <a:rPr lang="en-IN" smtClean="0"/>
              <a:t>24-07-2024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376B4C3-64D4-47FE-A554-F8509DB6D5C8}" type="slidenum">
              <a:rPr lang="en-IN" smtClean="0"/>
              <a:t>‹#›</a:t>
            </a:fld>
            <a:endParaRPr lang="en-IN"/>
          </a:p>
        </p:txBody>
      </p:sp>
    </p:spTree>
    <p:extLst>
      <p:ext uri="{BB962C8B-B14F-4D97-AF65-F5344CB8AC3E}">
        <p14:creationId xmlns:p14="http://schemas.microsoft.com/office/powerpoint/2010/main" val="4037030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C1E347-26D7-4AF4-AB10-B79B38B0B57A}"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376B4C3-64D4-47FE-A554-F8509DB6D5C8}" type="slidenum">
              <a:rPr lang="en-IN" smtClean="0"/>
              <a:t>‹#›</a:t>
            </a:fld>
            <a:endParaRPr lang="en-IN"/>
          </a:p>
        </p:txBody>
      </p:sp>
    </p:spTree>
    <p:extLst>
      <p:ext uri="{BB962C8B-B14F-4D97-AF65-F5344CB8AC3E}">
        <p14:creationId xmlns:p14="http://schemas.microsoft.com/office/powerpoint/2010/main" val="6984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C1E347-26D7-4AF4-AB10-B79B38B0B57A}" type="datetimeFigureOut">
              <a:rPr lang="en-IN" smtClean="0"/>
              <a:t>24-07-2024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76B4C3-64D4-47FE-A554-F8509DB6D5C8}" type="slidenum">
              <a:rPr lang="en-IN" smtClean="0"/>
              <a:t>‹#›</a:t>
            </a:fld>
            <a:endParaRPr lang="en-IN"/>
          </a:p>
        </p:txBody>
      </p:sp>
    </p:spTree>
    <p:extLst>
      <p:ext uri="{BB962C8B-B14F-4D97-AF65-F5344CB8AC3E}">
        <p14:creationId xmlns:p14="http://schemas.microsoft.com/office/powerpoint/2010/main" val="185520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9C1E347-26D7-4AF4-AB10-B79B38B0B57A}" type="datetimeFigureOut">
              <a:rPr lang="en-IN" smtClean="0"/>
              <a:t>24-07-2024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376B4C3-64D4-47FE-A554-F8509DB6D5C8}" type="slidenum">
              <a:rPr lang="en-IN" smtClean="0"/>
              <a:t>‹#›</a:t>
            </a:fld>
            <a:endParaRPr lang="en-IN"/>
          </a:p>
        </p:txBody>
      </p:sp>
    </p:spTree>
    <p:extLst>
      <p:ext uri="{BB962C8B-B14F-4D97-AF65-F5344CB8AC3E}">
        <p14:creationId xmlns:p14="http://schemas.microsoft.com/office/powerpoint/2010/main" val="26629603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7C152-6D72-6A19-9823-4E0F9A27640C}"/>
              </a:ext>
            </a:extLst>
          </p:cNvPr>
          <p:cNvSpPr>
            <a:spLocks noGrp="1"/>
          </p:cNvSpPr>
          <p:nvPr>
            <p:ph type="ctrTitle"/>
          </p:nvPr>
        </p:nvSpPr>
        <p:spPr>
          <a:xfrm>
            <a:off x="1520313" y="3460729"/>
            <a:ext cx="10671687" cy="1126283"/>
          </a:xfrm>
        </p:spPr>
        <p:txBody>
          <a:bodyPr>
            <a:normAutofit/>
          </a:bodyPr>
          <a:lstStyle/>
          <a:p>
            <a:r>
              <a:rPr lang="en-IN" dirty="0">
                <a:latin typeface="Times New Roman" panose="02020603050405020304" pitchFamily="18" charset="0"/>
                <a:cs typeface="Times New Roman" panose="02020603050405020304" pitchFamily="18" charset="0"/>
              </a:rPr>
              <a:t>HOTEL MANAGEMENT SYSTEM</a:t>
            </a:r>
          </a:p>
        </p:txBody>
      </p:sp>
      <p:sp>
        <p:nvSpPr>
          <p:cNvPr id="3" name="Subtitle 2">
            <a:extLst>
              <a:ext uri="{FF2B5EF4-FFF2-40B4-BE49-F238E27FC236}">
                <a16:creationId xmlns:a16="http://schemas.microsoft.com/office/drawing/2014/main" id="{8B1019C5-0502-6ED5-107E-09CE222244E5}"/>
              </a:ext>
            </a:extLst>
          </p:cNvPr>
          <p:cNvSpPr>
            <a:spLocks noGrp="1"/>
          </p:cNvSpPr>
          <p:nvPr>
            <p:ph type="subTitle" idx="1"/>
          </p:nvPr>
        </p:nvSpPr>
        <p:spPr>
          <a:xfrm>
            <a:off x="2481059" y="5239495"/>
            <a:ext cx="8915399" cy="1126283"/>
          </a:xfrm>
        </p:spPr>
        <p:txBody>
          <a:bodyPr>
            <a:normAutofit fontScale="62500" lnSpcReduction="20000"/>
          </a:bodyPr>
          <a:lstStyle/>
          <a:p>
            <a:r>
              <a:rPr lang="en-IN" dirty="0">
                <a:solidFill>
                  <a:schemeClr val="tx1"/>
                </a:solidFill>
              </a:rPr>
              <a:t>                                                                                                                                                                         -</a:t>
            </a:r>
            <a:r>
              <a:rPr lang="en-IN" dirty="0" err="1">
                <a:solidFill>
                  <a:schemeClr val="tx1"/>
                </a:solidFill>
              </a:rPr>
              <a:t>N.Swapna</a:t>
            </a:r>
            <a:r>
              <a:rPr lang="en-IN" dirty="0">
                <a:solidFill>
                  <a:schemeClr val="tx1"/>
                </a:solidFill>
              </a:rPr>
              <a:t> sree</a:t>
            </a:r>
          </a:p>
          <a:p>
            <a:r>
              <a:rPr lang="en-IN" dirty="0">
                <a:solidFill>
                  <a:schemeClr val="tx1"/>
                </a:solidFill>
              </a:rPr>
              <a:t>                                                                                                                                                                         -</a:t>
            </a:r>
            <a:r>
              <a:rPr lang="en-IN" dirty="0" err="1">
                <a:solidFill>
                  <a:schemeClr val="tx1"/>
                </a:solidFill>
              </a:rPr>
              <a:t>t.Venkata</a:t>
            </a:r>
            <a:r>
              <a:rPr lang="en-IN" dirty="0">
                <a:solidFill>
                  <a:schemeClr val="tx1"/>
                </a:solidFill>
              </a:rPr>
              <a:t> </a:t>
            </a:r>
            <a:r>
              <a:rPr lang="en-IN" dirty="0" err="1">
                <a:solidFill>
                  <a:schemeClr val="tx1"/>
                </a:solidFill>
              </a:rPr>
              <a:t>vineesha</a:t>
            </a:r>
            <a:endParaRPr lang="en-IN" dirty="0">
              <a:solidFill>
                <a:schemeClr val="tx1"/>
              </a:solidFill>
            </a:endParaRPr>
          </a:p>
          <a:p>
            <a:r>
              <a:rPr lang="en-IN" dirty="0">
                <a:solidFill>
                  <a:schemeClr val="tx1"/>
                </a:solidFill>
              </a:rPr>
              <a:t>                                                                                                                                                                         -</a:t>
            </a:r>
            <a:r>
              <a:rPr lang="en-IN" dirty="0" err="1">
                <a:solidFill>
                  <a:schemeClr val="tx1"/>
                </a:solidFill>
              </a:rPr>
              <a:t>b.manish</a:t>
            </a:r>
            <a:r>
              <a:rPr lang="en-IN" dirty="0">
                <a:solidFill>
                  <a:schemeClr val="tx1"/>
                </a:solidFill>
              </a:rPr>
              <a:t> </a:t>
            </a:r>
            <a:r>
              <a:rPr lang="en-IN" dirty="0" err="1">
                <a:solidFill>
                  <a:schemeClr val="tx1"/>
                </a:solidFill>
              </a:rPr>
              <a:t>reddy</a:t>
            </a:r>
            <a:endParaRPr lang="en-IN" dirty="0">
              <a:solidFill>
                <a:schemeClr val="tx1"/>
              </a:solidFill>
            </a:endParaRPr>
          </a:p>
        </p:txBody>
      </p:sp>
      <p:pic>
        <p:nvPicPr>
          <p:cNvPr id="5" name="Picture 4">
            <a:extLst>
              <a:ext uri="{FF2B5EF4-FFF2-40B4-BE49-F238E27FC236}">
                <a16:creationId xmlns:a16="http://schemas.microsoft.com/office/drawing/2014/main" id="{E551C196-1FBA-7ECB-F0C8-5D8194ADDCA2}"/>
              </a:ext>
            </a:extLst>
          </p:cNvPr>
          <p:cNvPicPr>
            <a:picLocks noChangeAspect="1"/>
          </p:cNvPicPr>
          <p:nvPr/>
        </p:nvPicPr>
        <p:blipFill>
          <a:blip r:embed="rId2"/>
          <a:stretch>
            <a:fillRect/>
          </a:stretch>
        </p:blipFill>
        <p:spPr>
          <a:xfrm>
            <a:off x="3333135" y="422787"/>
            <a:ext cx="6096000" cy="3195484"/>
          </a:xfrm>
          <a:prstGeom prst="rect">
            <a:avLst/>
          </a:prstGeom>
        </p:spPr>
      </p:pic>
    </p:spTree>
    <p:extLst>
      <p:ext uri="{BB962C8B-B14F-4D97-AF65-F5344CB8AC3E}">
        <p14:creationId xmlns:p14="http://schemas.microsoft.com/office/powerpoint/2010/main" val="346028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E35CAC-E68D-E3D5-4FBF-42934B6086C5}"/>
              </a:ext>
            </a:extLst>
          </p:cNvPr>
          <p:cNvPicPr>
            <a:picLocks noChangeAspect="1"/>
          </p:cNvPicPr>
          <p:nvPr/>
        </p:nvPicPr>
        <p:blipFill>
          <a:blip r:embed="rId2"/>
          <a:stretch>
            <a:fillRect/>
          </a:stretch>
        </p:blipFill>
        <p:spPr>
          <a:xfrm>
            <a:off x="3703381" y="1406013"/>
            <a:ext cx="5361960" cy="3499735"/>
          </a:xfrm>
          <a:prstGeom prst="rect">
            <a:avLst/>
          </a:prstGeom>
        </p:spPr>
      </p:pic>
    </p:spTree>
    <p:extLst>
      <p:ext uri="{BB962C8B-B14F-4D97-AF65-F5344CB8AC3E}">
        <p14:creationId xmlns:p14="http://schemas.microsoft.com/office/powerpoint/2010/main" val="388856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A757-7851-F85D-5448-DA0A4F879035}"/>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586925C0-63C6-3BE6-A56C-02D329C485C5}"/>
              </a:ext>
            </a:extLst>
          </p:cNvPr>
          <p:cNvSpPr>
            <a:spLocks noGrp="1"/>
          </p:cNvSpPr>
          <p:nvPr>
            <p:ph idx="1"/>
          </p:nvPr>
        </p:nvSpPr>
        <p:spPr/>
        <p:txBody>
          <a:bodyPr>
            <a:normAutofit/>
          </a:bodyPr>
          <a:lstStyle/>
          <a:p>
            <a:pPr>
              <a:lnSpc>
                <a:spcPct val="150000"/>
              </a:lnSpc>
              <a:buFont typeface="Courier New" panose="02070309020205020404" pitchFamily="49" charset="0"/>
              <a:buChar char="o"/>
            </a:pPr>
            <a:r>
              <a:rPr lang="en-US" sz="2000" dirty="0">
                <a:solidFill>
                  <a:schemeClr val="accent3"/>
                </a:solidFill>
                <a:latin typeface="Times New Roman" panose="02020603050405020304" pitchFamily="18" charset="0"/>
                <a:cs typeface="Times New Roman" panose="02020603050405020304" pitchFamily="18" charset="0"/>
              </a:rPr>
              <a:t>  Abstract</a:t>
            </a:r>
          </a:p>
          <a:p>
            <a:pPr>
              <a:lnSpc>
                <a:spcPct val="150000"/>
              </a:lnSpc>
              <a:buFont typeface="Courier New" panose="02070309020205020404" pitchFamily="49" charset="0"/>
              <a:buChar char="o"/>
            </a:pPr>
            <a:r>
              <a:rPr lang="en-US" sz="2000" dirty="0">
                <a:solidFill>
                  <a:schemeClr val="accent3"/>
                </a:solidFill>
                <a:latin typeface="Times New Roman" panose="02020603050405020304" pitchFamily="18" charset="0"/>
                <a:cs typeface="Times New Roman" panose="02020603050405020304" pitchFamily="18" charset="0"/>
              </a:rPr>
              <a:t>  Introduction</a:t>
            </a:r>
          </a:p>
          <a:p>
            <a:pPr>
              <a:buFont typeface="Courier New" panose="02070309020205020404" pitchFamily="49" charset="0"/>
              <a:buChar char="o"/>
            </a:pPr>
            <a:r>
              <a:rPr lang="en-US" dirty="0">
                <a:solidFill>
                  <a:schemeClr val="accent3"/>
                </a:solidFill>
                <a:latin typeface="Times New Roman" panose="02020603050405020304" pitchFamily="18" charset="0"/>
                <a:cs typeface="Times New Roman" panose="02020603050405020304" pitchFamily="18" charset="0"/>
              </a:rPr>
              <a:t>  Objectives</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Literature survey</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Results and Discussion</a:t>
            </a:r>
          </a:p>
          <a:p>
            <a:pPr>
              <a:buFont typeface="Courier New" panose="02070309020205020404" pitchFamily="49" charset="0"/>
              <a:buChar char="o"/>
            </a:pPr>
            <a:r>
              <a:rPr lang="en-US" dirty="0">
                <a:solidFill>
                  <a:schemeClr val="accent3"/>
                </a:solidFill>
                <a:latin typeface="Times New Roman" panose="02020603050405020304" pitchFamily="18" charset="0"/>
                <a:cs typeface="Times New Roman" panose="02020603050405020304" pitchFamily="18" charset="0"/>
              </a:rPr>
              <a:t>  Conclusion and Future enhancement</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References</a:t>
            </a:r>
            <a:endParaRPr lang="en-US" dirty="0">
              <a:solidFill>
                <a:schemeClr val="accent3"/>
              </a:solidFill>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E07CF0C-3C3E-B8A7-D5F2-33D57E12BCDB}"/>
              </a:ext>
            </a:extLst>
          </p:cNvPr>
          <p:cNvPicPr>
            <a:picLocks noChangeAspect="1"/>
          </p:cNvPicPr>
          <p:nvPr/>
        </p:nvPicPr>
        <p:blipFill>
          <a:blip r:embed="rId2"/>
          <a:stretch>
            <a:fillRect/>
          </a:stretch>
        </p:blipFill>
        <p:spPr>
          <a:xfrm>
            <a:off x="6126480" y="2032547"/>
            <a:ext cx="4198373" cy="3414523"/>
          </a:xfrm>
          <a:prstGeom prst="rect">
            <a:avLst/>
          </a:prstGeom>
        </p:spPr>
      </p:pic>
    </p:spTree>
    <p:extLst>
      <p:ext uri="{BB962C8B-B14F-4D97-AF65-F5344CB8AC3E}">
        <p14:creationId xmlns:p14="http://schemas.microsoft.com/office/powerpoint/2010/main" val="278769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4FB1-0648-1D51-DBD9-50F00973814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7002AC4-6DF7-C906-D6BD-139108C08ED8}"/>
              </a:ext>
            </a:extLst>
          </p:cNvPr>
          <p:cNvSpPr>
            <a:spLocks noGrp="1"/>
          </p:cNvSpPr>
          <p:nvPr>
            <p:ph idx="1"/>
          </p:nvPr>
        </p:nvSpPr>
        <p:spPr>
          <a:xfrm>
            <a:off x="1936955" y="1720645"/>
            <a:ext cx="9567657" cy="4190577"/>
          </a:xfrm>
        </p:spPr>
        <p:txBody>
          <a:bodyPr>
            <a:normAutofit/>
          </a:bodyPr>
          <a:lstStyle/>
          <a:p>
            <a:r>
              <a:rPr lang="en-US" dirty="0">
                <a:latin typeface="Times New Roman" panose="02020603050405020304" pitchFamily="18" charset="0"/>
                <a:cs typeface="Times New Roman" panose="02020603050405020304" pitchFamily="18" charset="0"/>
              </a:rPr>
              <a:t>Hotel management involves a multitude of operations that require seamless integration to provide optimal service to guests. </a:t>
            </a:r>
          </a:p>
          <a:p>
            <a:r>
              <a:rPr lang="en-US" dirty="0">
                <a:latin typeface="Times New Roman" panose="02020603050405020304" pitchFamily="18" charset="0"/>
                <a:cs typeface="Times New Roman" panose="02020603050405020304" pitchFamily="18" charset="0"/>
              </a:rPr>
              <a:t>This project aims to develop a robust database management system that covers the essential functions of a hotel, including room reservations, employee management, customer details, billing, and inventory management. </a:t>
            </a:r>
          </a:p>
          <a:p>
            <a:r>
              <a:rPr lang="en-US" dirty="0">
                <a:latin typeface="Times New Roman" panose="02020603050405020304" pitchFamily="18" charset="0"/>
                <a:cs typeface="Times New Roman" panose="02020603050405020304" pitchFamily="18" charset="0"/>
              </a:rPr>
              <a:t>The objective is to enhance operational efficiency and improve customer satisfaction through effective data management.</a:t>
            </a:r>
          </a:p>
          <a:p>
            <a:r>
              <a:rPr lang="en-IN" sz="1800" dirty="0">
                <a:effectLst/>
                <a:latin typeface="Times New Roman" panose="02020603050405020304" pitchFamily="18" charset="0"/>
                <a:ea typeface="Calibri" panose="020F0502020204030204" pitchFamily="34" charset="0"/>
              </a:rPr>
              <a:t>The primary objective of this project is to design and implement a relational database that can store and manage data related to hotel rooms, room categories, employees, customers, bookings, payments, food and beverages, and billing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63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272E-F61B-152A-5000-2801EE69A8CC}"/>
              </a:ext>
            </a:extLst>
          </p:cNvPr>
          <p:cNvSpPr>
            <a:spLocks noGrp="1"/>
          </p:cNvSpPr>
          <p:nvPr>
            <p:ph type="title"/>
          </p:nvPr>
        </p:nvSpPr>
        <p:spPr>
          <a:xfrm>
            <a:off x="1097280" y="286603"/>
            <a:ext cx="10058400" cy="1512700"/>
          </a:xfrm>
        </p:spPr>
        <p:txBody>
          <a:bodyPr>
            <a:normAutofit/>
          </a:bodyPr>
          <a:lstStyle/>
          <a:p>
            <a:pPr algn="ct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88F86F2-971F-C875-5682-27B92D6984F7}"/>
              </a:ext>
            </a:extLst>
          </p:cNvPr>
          <p:cNvSpPr>
            <a:spLocks noGrp="1"/>
          </p:cNvSpPr>
          <p:nvPr>
            <p:ph idx="1"/>
          </p:nvPr>
        </p:nvSpPr>
        <p:spPr>
          <a:xfrm>
            <a:off x="1097280" y="1995948"/>
            <a:ext cx="10058400" cy="3873146"/>
          </a:xfrm>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hotel industry is characterized by its diverse operations, including front office management, room bookings, banquet services, finance, human resources, inventory management, housekeeping, and customer relationship management (CRM).</a:t>
            </a: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 well-designed database system can integrate these operations, providing a seamless flow of information and enhancing decision-making processes.</a:t>
            </a:r>
          </a:p>
          <a:p>
            <a:r>
              <a:rPr lang="en-IN" sz="1800" dirty="0">
                <a:effectLst/>
                <a:latin typeface="Times New Roman" panose="02020603050405020304" pitchFamily="18" charset="0"/>
                <a:ea typeface="Calibri" panose="020F0502020204030204" pitchFamily="34" charset="0"/>
              </a:rPr>
              <a:t>Effective management of a hotel involves the coordination of multiple departments and operations</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rPr>
              <a:t>This project aims to develop a robust database system to support the comprehensive management of hotel operations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5604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734C6-2636-8434-3376-B8637F7855EC}"/>
              </a:ext>
            </a:extLst>
          </p:cNvPr>
          <p:cNvSpPr>
            <a:spLocks noGrp="1"/>
          </p:cNvSpPr>
          <p:nvPr>
            <p:ph type="title"/>
          </p:nvPr>
        </p:nvSpPr>
        <p:spPr>
          <a:xfrm>
            <a:off x="550607" y="727587"/>
            <a:ext cx="10954006" cy="1177413"/>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OBJECTIVES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AAAD36-6EFC-D330-D973-EC9C1B248238}"/>
              </a:ext>
            </a:extLst>
          </p:cNvPr>
          <p:cNvSpPr>
            <a:spLocks noGrp="1"/>
          </p:cNvSpPr>
          <p:nvPr>
            <p:ph idx="1"/>
          </p:nvPr>
        </p:nvSpPr>
        <p:spPr>
          <a:xfrm>
            <a:off x="1474839" y="1789471"/>
            <a:ext cx="10029773" cy="4121751"/>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The main objectives of this hotel management system using database management are</a:t>
            </a:r>
          </a:p>
          <a:p>
            <a:r>
              <a:rPr lang="en-IN" dirty="0">
                <a:latin typeface="Times New Roman" panose="02020603050405020304" pitchFamily="18" charset="0"/>
                <a:cs typeface="Times New Roman" panose="02020603050405020304" pitchFamily="18" charset="0"/>
              </a:rPr>
              <a:t>Scalable data schema,</a:t>
            </a:r>
          </a:p>
          <a:p>
            <a:r>
              <a:rPr lang="en-IN" dirty="0">
                <a:latin typeface="Times New Roman" panose="02020603050405020304" pitchFamily="18" charset="0"/>
                <a:cs typeface="Times New Roman" panose="02020603050405020304" pitchFamily="18" charset="0"/>
              </a:rPr>
              <a:t>Core features</a:t>
            </a:r>
          </a:p>
          <a:p>
            <a:r>
              <a:rPr lang="en-IN" dirty="0">
                <a:latin typeface="Times New Roman" panose="02020603050405020304" pitchFamily="18" charset="0"/>
                <a:cs typeface="Times New Roman" panose="02020603050405020304" pitchFamily="18" charset="0"/>
              </a:rPr>
              <a:t>Data Integrity</a:t>
            </a:r>
          </a:p>
          <a:p>
            <a:r>
              <a:rPr lang="en-IN" dirty="0">
                <a:latin typeface="Times New Roman" panose="02020603050405020304" pitchFamily="18" charset="0"/>
                <a:cs typeface="Times New Roman" panose="02020603050405020304" pitchFamily="18" charset="0"/>
              </a:rPr>
              <a:t>Performance optimization</a:t>
            </a:r>
          </a:p>
          <a:p>
            <a:r>
              <a:rPr lang="en-IN" dirty="0">
                <a:latin typeface="Times New Roman" panose="02020603050405020304" pitchFamily="18" charset="0"/>
                <a:cs typeface="Times New Roman" panose="02020603050405020304" pitchFamily="18" charset="0"/>
              </a:rPr>
              <a:t>Reporting capabilities</a:t>
            </a:r>
          </a:p>
          <a:p>
            <a:r>
              <a:rPr lang="en-IN" dirty="0">
                <a:latin typeface="Times New Roman" panose="02020603050405020304" pitchFamily="18" charset="0"/>
                <a:cs typeface="Times New Roman" panose="02020603050405020304" pitchFamily="18" charset="0"/>
              </a:rPr>
              <a:t>Integrating with other systems</a:t>
            </a:r>
          </a:p>
          <a:p>
            <a:r>
              <a:rPr lang="en-IN" dirty="0">
                <a:latin typeface="Times New Roman" panose="02020603050405020304" pitchFamily="18" charset="0"/>
                <a:cs typeface="Times New Roman" panose="02020603050405020304" pitchFamily="18" charset="0"/>
              </a:rPr>
              <a:t>Ensures security</a:t>
            </a:r>
          </a:p>
          <a:p>
            <a:r>
              <a:rPr lang="en-IN" dirty="0">
                <a:latin typeface="Times New Roman" panose="02020603050405020304" pitchFamily="18" charset="0"/>
                <a:cs typeface="Times New Roman" panose="02020603050405020304" pitchFamily="18" charset="0"/>
              </a:rPr>
              <a:t>Various access management</a:t>
            </a:r>
          </a:p>
        </p:txBody>
      </p:sp>
      <p:pic>
        <p:nvPicPr>
          <p:cNvPr id="4" name="Picture 3">
            <a:extLst>
              <a:ext uri="{FF2B5EF4-FFF2-40B4-BE49-F238E27FC236}">
                <a16:creationId xmlns:a16="http://schemas.microsoft.com/office/drawing/2014/main" id="{6D77E5D8-3453-C929-1DD5-DC04D68908F9}"/>
              </a:ext>
            </a:extLst>
          </p:cNvPr>
          <p:cNvPicPr>
            <a:picLocks noChangeAspect="1"/>
          </p:cNvPicPr>
          <p:nvPr/>
        </p:nvPicPr>
        <p:blipFill>
          <a:blip r:embed="rId2"/>
          <a:stretch>
            <a:fillRect/>
          </a:stretch>
        </p:blipFill>
        <p:spPr>
          <a:xfrm>
            <a:off x="6390968" y="2751995"/>
            <a:ext cx="4748979" cy="3159227"/>
          </a:xfrm>
          <a:prstGeom prst="rect">
            <a:avLst/>
          </a:prstGeom>
        </p:spPr>
      </p:pic>
    </p:spTree>
    <p:extLst>
      <p:ext uri="{BB962C8B-B14F-4D97-AF65-F5344CB8AC3E}">
        <p14:creationId xmlns:p14="http://schemas.microsoft.com/office/powerpoint/2010/main" val="22319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218C-73DC-C065-6040-5D7DDCDE2323}"/>
              </a:ext>
            </a:extLst>
          </p:cNvPr>
          <p:cNvSpPr>
            <a:spLocks noGrp="1"/>
          </p:cNvSpPr>
          <p:nvPr>
            <p:ph type="title"/>
          </p:nvPr>
        </p:nvSpPr>
        <p:spPr>
          <a:xfrm>
            <a:off x="1966452" y="705465"/>
            <a:ext cx="9400509" cy="1160206"/>
          </a:xfrm>
        </p:spPr>
        <p:txBody>
          <a:bodyPr/>
          <a:lstStyle/>
          <a:p>
            <a:pPr algn="ctr"/>
            <a:r>
              <a:rPr lang="en-IN"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9B4FE6E1-31C4-49A3-E6A2-C0FC906A07AC}"/>
              </a:ext>
            </a:extLst>
          </p:cNvPr>
          <p:cNvSpPr>
            <a:spLocks noGrp="1"/>
          </p:cNvSpPr>
          <p:nvPr>
            <p:ph idx="1"/>
          </p:nvPr>
        </p:nvSpPr>
        <p:spPr>
          <a:xfrm>
            <a:off x="1537161" y="2310580"/>
            <a:ext cx="4558840" cy="3559278"/>
          </a:xfrm>
        </p:spPr>
        <p:txBody>
          <a:bodyPr>
            <a:normAutofit lnSpcReduction="10000"/>
          </a:bodyPr>
          <a:lstStyle/>
          <a:p>
            <a:r>
              <a:rPr lang="en-US" dirty="0">
                <a:latin typeface="Times New Roman" panose="02020603050405020304" pitchFamily="18" charset="0"/>
                <a:cs typeface="Times New Roman" panose="02020603050405020304" pitchFamily="18" charset="0"/>
              </a:rPr>
              <a:t> The database system effectively manages guest information, room bookings, and basic reporting, streamlining hotel operations, but future enhancements and scalability considerations will be necessary to address more complex needs and integrations.</a:t>
            </a:r>
          </a:p>
          <a:p>
            <a:r>
              <a:rPr lang="en-US" dirty="0">
                <a:latin typeface="Times New Roman" panose="02020603050405020304" pitchFamily="18" charset="0"/>
                <a:cs typeface="Times New Roman" panose="02020603050405020304" pitchFamily="18" charset="0"/>
              </a:rPr>
              <a:t>Improves operational efficiency by handling guest and booking data effectively, though it would benefit from additional features and scalability upgrades to better support future growth and advanced functionalities.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461597B-DE4C-DA5D-B5DE-D918388C335C}"/>
              </a:ext>
            </a:extLst>
          </p:cNvPr>
          <p:cNvPicPr>
            <a:picLocks noChangeAspect="1"/>
          </p:cNvPicPr>
          <p:nvPr/>
        </p:nvPicPr>
        <p:blipFill>
          <a:blip r:embed="rId2"/>
          <a:stretch>
            <a:fillRect/>
          </a:stretch>
        </p:blipFill>
        <p:spPr>
          <a:xfrm>
            <a:off x="6174657" y="2027903"/>
            <a:ext cx="5565060" cy="4124632"/>
          </a:xfrm>
          <a:prstGeom prst="rect">
            <a:avLst/>
          </a:prstGeom>
        </p:spPr>
      </p:pic>
    </p:spTree>
    <p:extLst>
      <p:ext uri="{BB962C8B-B14F-4D97-AF65-F5344CB8AC3E}">
        <p14:creationId xmlns:p14="http://schemas.microsoft.com/office/powerpoint/2010/main" val="1535209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0752-8204-4071-965B-73352AA1718A}"/>
              </a:ext>
            </a:extLst>
          </p:cNvPr>
          <p:cNvSpPr>
            <a:spLocks noGrp="1"/>
          </p:cNvSpPr>
          <p:nvPr>
            <p:ph type="title"/>
          </p:nvPr>
        </p:nvSpPr>
        <p:spPr>
          <a:xfrm>
            <a:off x="2406112" y="1143423"/>
            <a:ext cx="8911687" cy="958222"/>
          </a:xfrm>
        </p:spPr>
        <p:txBody>
          <a:bodyPr/>
          <a:lstStyle/>
          <a:p>
            <a:pPr algn="ctr"/>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1F00562-1451-CD66-5291-2E16B590FDD1}"/>
              </a:ext>
            </a:extLst>
          </p:cNvPr>
          <p:cNvSpPr>
            <a:spLocks noGrp="1"/>
          </p:cNvSpPr>
          <p:nvPr>
            <p:ph idx="1"/>
          </p:nvPr>
        </p:nvSpPr>
        <p:spPr>
          <a:xfrm>
            <a:off x="2589212" y="2585884"/>
            <a:ext cx="8915400" cy="3325338"/>
          </a:xfrm>
        </p:spPr>
        <p:txBody>
          <a:bodyPr/>
          <a:lstStyle/>
          <a:p>
            <a:r>
              <a:rPr lang="en-US" dirty="0">
                <a:latin typeface="Times New Roman" panose="02020603050405020304" pitchFamily="18" charset="0"/>
                <a:cs typeface="Times New Roman" panose="02020603050405020304" pitchFamily="18" charset="0"/>
              </a:rPr>
              <a:t>The hotel management system utilizing a database management system successfully streamlines key operational tasks, including guest information management, room bookings, and availability tracking. </a:t>
            </a:r>
          </a:p>
          <a:p>
            <a:r>
              <a:rPr lang="en-US" dirty="0">
                <a:latin typeface="Times New Roman" panose="02020603050405020304" pitchFamily="18" charset="0"/>
                <a:cs typeface="Times New Roman" panose="02020603050405020304" pitchFamily="18" charset="0"/>
              </a:rPr>
              <a:t>By organizing and automating these processes, the system enhances efficiency and accuracy in hotel operations. </a:t>
            </a:r>
          </a:p>
          <a:p>
            <a:r>
              <a:rPr lang="en-US" dirty="0">
                <a:latin typeface="Times New Roman" panose="02020603050405020304" pitchFamily="18" charset="0"/>
                <a:cs typeface="Times New Roman" panose="02020603050405020304" pitchFamily="18" charset="0"/>
              </a:rPr>
              <a:t>For future improvements, the integration of advanced features and scalability options will be essential to accommodate growing needs and ensure continued effectiveness in managing larger volumes of data and more complex functionalities.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180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B3876-4336-573D-7D5F-315AC9B0D122}"/>
              </a:ext>
            </a:extLst>
          </p:cNvPr>
          <p:cNvSpPr>
            <a:spLocks noGrp="1"/>
          </p:cNvSpPr>
          <p:nvPr>
            <p:ph type="title"/>
          </p:nvPr>
        </p:nvSpPr>
        <p:spPr>
          <a:xfrm>
            <a:off x="2592925" y="946778"/>
            <a:ext cx="8911687" cy="958222"/>
          </a:xfrm>
        </p:spPr>
        <p:txBody>
          <a:bodyPr/>
          <a:lstStyle/>
          <a:p>
            <a:pPr algn="ctr"/>
            <a:r>
              <a:rPr lang="en-IN"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41F10585-C589-4551-73F5-B0B74E52093B}"/>
              </a:ext>
            </a:extLst>
          </p:cNvPr>
          <p:cNvSpPr>
            <a:spLocks noGrp="1"/>
          </p:cNvSpPr>
          <p:nvPr>
            <p:ph idx="1"/>
          </p:nvPr>
        </p:nvSpPr>
        <p:spPr/>
        <p:txBody>
          <a:bodyPr>
            <a:normAutofit fontScale="92500"/>
          </a:bodyPr>
          <a:lstStyle/>
          <a:p>
            <a:pPr>
              <a:buAutoNum type="arabicPeriod"/>
            </a:pPr>
            <a:r>
              <a:rPr lang="en-US" b="1" dirty="0">
                <a:latin typeface="Times New Roman" panose="02020603050405020304" pitchFamily="18" charset="0"/>
                <a:cs typeface="Times New Roman" panose="02020603050405020304" pitchFamily="18" charset="0"/>
              </a:rPr>
              <a:t>Advanced </a:t>
            </a:r>
            <a:r>
              <a:rPr lang="en-US" b="1" dirty="0" err="1">
                <a:latin typeface="Times New Roman" panose="02020603050405020304" pitchFamily="18" charset="0"/>
                <a:cs typeface="Times New Roman" panose="02020603050405020304" pitchFamily="18" charset="0"/>
              </a:rPr>
              <a:t>Features:</a:t>
            </a:r>
            <a:r>
              <a:rPr lang="en-US" dirty="0" err="1">
                <a:latin typeface="Times New Roman" panose="02020603050405020304" pitchFamily="18" charset="0"/>
                <a:cs typeface="Times New Roman" panose="02020603050405020304" pitchFamily="18" charset="0"/>
              </a:rPr>
              <a:t>Incorporate</a:t>
            </a:r>
            <a:r>
              <a:rPr lang="en-US" dirty="0">
                <a:latin typeface="Times New Roman" panose="02020603050405020304" pitchFamily="18" charset="0"/>
                <a:cs typeface="Times New Roman" panose="02020603050405020304" pitchFamily="18" charset="0"/>
              </a:rPr>
              <a:t> functionalities such as dynamic pricing, automated notifications, and personalized guest experiences to enhance service and operational efficiency.</a:t>
            </a:r>
          </a:p>
          <a:p>
            <a:pPr>
              <a:buAutoNum type="arabicPeriod"/>
            </a:pPr>
            <a:r>
              <a:rPr lang="en-US" b="1" dirty="0">
                <a:latin typeface="Times New Roman" panose="02020603050405020304" pitchFamily="18" charset="0"/>
                <a:cs typeface="Times New Roman" panose="02020603050405020304" pitchFamily="18" charset="0"/>
              </a:rPr>
              <a:t>Integration Capabilities: </a:t>
            </a:r>
            <a:r>
              <a:rPr lang="en-US" dirty="0">
                <a:latin typeface="Times New Roman" panose="02020603050405020304" pitchFamily="18" charset="0"/>
                <a:cs typeface="Times New Roman" panose="02020603050405020304" pitchFamily="18" charset="0"/>
              </a:rPr>
              <a:t>Develop interfaces for integration with online booking platforms, payment gateways, and third-party services to streamline operations and broaden the system's reach</a:t>
            </a:r>
          </a:p>
          <a:p>
            <a:pPr>
              <a:buAutoNum type="arabicPeriod"/>
            </a:pPr>
            <a:r>
              <a:rPr lang="en-US" b="1" dirty="0">
                <a:latin typeface="Times New Roman" panose="02020603050405020304" pitchFamily="18" charset="0"/>
                <a:cs typeface="Times New Roman" panose="02020603050405020304" pitchFamily="18" charset="0"/>
              </a:rPr>
              <a:t>Enhanced Reporting and Analytics: </a:t>
            </a:r>
            <a:r>
              <a:rPr lang="en-US" dirty="0">
                <a:latin typeface="Times New Roman" panose="02020603050405020304" pitchFamily="18" charset="0"/>
                <a:cs typeface="Times New Roman" panose="02020603050405020304" pitchFamily="18" charset="0"/>
              </a:rPr>
              <a:t>Implement advanced reporting tools and data analytics to provide deeper insights into booking trends, revenue, and guest preferences, aiding strategic decision-making.</a:t>
            </a:r>
          </a:p>
          <a:p>
            <a:pPr>
              <a:buAutoNum type="arabicPeriod"/>
            </a:pPr>
            <a:r>
              <a:rPr lang="en-US" b="1" dirty="0">
                <a:latin typeface="Times New Roman" panose="02020603050405020304" pitchFamily="18" charset="0"/>
                <a:cs typeface="Times New Roman" panose="02020603050405020304" pitchFamily="18" charset="0"/>
              </a:rPr>
              <a:t>Scalability and Performance: </a:t>
            </a:r>
            <a:r>
              <a:rPr lang="en-US" dirty="0">
                <a:latin typeface="Times New Roman" panose="02020603050405020304" pitchFamily="18" charset="0"/>
                <a:cs typeface="Times New Roman" panose="02020603050405020304" pitchFamily="18" charset="0"/>
              </a:rPr>
              <a:t>Optimize the system to handle increasing data volumes and user load, ensuring performance and reliability as the hotel grows.</a:t>
            </a:r>
          </a:p>
          <a:p>
            <a:pPr>
              <a:buAutoNum type="arabicPeriod"/>
            </a:pPr>
            <a:r>
              <a:rPr lang="en-US" b="1" dirty="0">
                <a:latin typeface="Times New Roman" panose="02020603050405020304" pitchFamily="18" charset="0"/>
                <a:cs typeface="Times New Roman" panose="02020603050405020304" pitchFamily="18" charset="0"/>
              </a:rPr>
              <a:t>User Experience Improvements: </a:t>
            </a:r>
            <a:r>
              <a:rPr lang="en-US" dirty="0">
                <a:latin typeface="Times New Roman" panose="02020603050405020304" pitchFamily="18" charset="0"/>
                <a:cs typeface="Times New Roman" panose="02020603050405020304" pitchFamily="18" charset="0"/>
              </a:rPr>
              <a:t>Enhance the user interface and experience for both hotel staff and guests, making the system more intuitive and accessible.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4899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2AAFC-6DB8-4970-2F0F-7F6263963080}"/>
              </a:ext>
            </a:extLst>
          </p:cNvPr>
          <p:cNvSpPr>
            <a:spLocks noGrp="1"/>
          </p:cNvSpPr>
          <p:nvPr>
            <p:ph type="title"/>
          </p:nvPr>
        </p:nvSpPr>
        <p:spPr>
          <a:xfrm>
            <a:off x="1986117" y="946778"/>
            <a:ext cx="9518496" cy="958222"/>
          </a:xfrm>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09599B11-46FB-EBBB-E636-86E48FD1E40A}"/>
              </a:ext>
            </a:extLst>
          </p:cNvPr>
          <p:cNvSpPr>
            <a:spLocks noGrp="1"/>
          </p:cNvSpPr>
          <p:nvPr>
            <p:ph idx="1"/>
          </p:nvPr>
        </p:nvSpPr>
        <p:spPr>
          <a:xfrm>
            <a:off x="1868129" y="2054942"/>
            <a:ext cx="9636483" cy="3856280"/>
          </a:xfrm>
        </p:spPr>
        <p:txBody>
          <a:bodyPr>
            <a:norm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Future of Hotel Management: Data-Driven Decision Making" by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HospitalityNet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(2022)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-Digital Transformation in Hospitality: Integrating CRM and ERP Systems" by Deloitte (2022)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-Enhancing Guest Experience with Mobile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Solutionsby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Oracle Hospitality (2023)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Database Management Systems by Raghu Ramakrishnan and Johannes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Gehrke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(2023)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Hotel Management System: Design and Implementation, International Journal of Computer Applications(2022)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Relational Database Design and Implementation by Jan L. Harrington(2023)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845016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56</TotalTime>
  <Words>653</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Courier New</vt:lpstr>
      <vt:lpstr>Times New Roman</vt:lpstr>
      <vt:lpstr>Wingdings 3</vt:lpstr>
      <vt:lpstr>Wisp</vt:lpstr>
      <vt:lpstr>HOTEL MANAGEMENT SYSTEM</vt:lpstr>
      <vt:lpstr>TABLE OF CONTENTS</vt:lpstr>
      <vt:lpstr>ABSTRACT</vt:lpstr>
      <vt:lpstr> INTRODUCTION</vt:lpstr>
      <vt:lpstr>OBJECTIVES </vt:lpstr>
      <vt:lpstr>RESULTS AND DISCUSSION</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swapnasree724@gmail.com</dc:creator>
  <cp:lastModifiedBy>swapnasree724@gmail.com</cp:lastModifiedBy>
  <cp:revision>3</cp:revision>
  <dcterms:created xsi:type="dcterms:W3CDTF">2024-07-24T03:58:36Z</dcterms:created>
  <dcterms:modified xsi:type="dcterms:W3CDTF">2024-07-24T04:55:10Z</dcterms:modified>
</cp:coreProperties>
</file>