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382" r:id="rId2"/>
    <p:sldId id="258" r:id="rId3"/>
    <p:sldId id="312" r:id="rId4"/>
    <p:sldId id="357" r:id="rId5"/>
    <p:sldId id="274" r:id="rId6"/>
    <p:sldId id="304" r:id="rId7"/>
    <p:sldId id="305" r:id="rId8"/>
    <p:sldId id="306" r:id="rId9"/>
    <p:sldId id="284" r:id="rId10"/>
    <p:sldId id="342" r:id="rId11"/>
    <p:sldId id="316" r:id="rId12"/>
    <p:sldId id="315" r:id="rId13"/>
    <p:sldId id="317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59" r:id="rId22"/>
    <p:sldId id="326" r:id="rId23"/>
    <p:sldId id="344" r:id="rId24"/>
    <p:sldId id="328" r:id="rId25"/>
    <p:sldId id="346" r:id="rId26"/>
    <p:sldId id="343" r:id="rId27"/>
    <p:sldId id="345" r:id="rId28"/>
    <p:sldId id="330" r:id="rId29"/>
    <p:sldId id="340" r:id="rId30"/>
    <p:sldId id="350" r:id="rId31"/>
    <p:sldId id="349" r:id="rId32"/>
    <p:sldId id="341" r:id="rId33"/>
    <p:sldId id="347" r:id="rId34"/>
    <p:sldId id="348" r:id="rId35"/>
    <p:sldId id="311" r:id="rId36"/>
    <p:sldId id="360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84"/>
  </p:normalViewPr>
  <p:slideViewPr>
    <p:cSldViewPr snapToGrid="0" snapToObjects="1">
      <p:cViewPr varScale="1">
        <p:scale>
          <a:sx n="91" d="100"/>
          <a:sy n="91" d="100"/>
        </p:scale>
        <p:origin x="200" y="368"/>
      </p:cViewPr>
      <p:guideLst/>
    </p:cSldViewPr>
  </p:slideViewPr>
  <p:outlineViewPr>
    <p:cViewPr>
      <p:scale>
        <a:sx n="33" d="100"/>
        <a:sy n="33" d="100"/>
      </p:scale>
      <p:origin x="0" y="-104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283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6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3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7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2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8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6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8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4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0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5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7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_normaliz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4: One-to-Many Models Overview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10)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4: Removing Replication in One-to-Many Models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18)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4: Storing Primary and Foreign Keys in a Database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24)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/>
              </a:rPr>
              <a:t>Week 4: Representing One-To-Many MOdels in 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Week 4: Using the Django Shell to Explore ONe-to-Many Models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4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 Model</a:t>
            </a:r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807BE4-0EBD-064F-B28E-6BBAAAEC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Data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</a:t>
            </a:r>
            <a:endParaRPr lang="en-US" dirty="0"/>
          </a:p>
        </p:txBody>
      </p:sp>
      <p:pic>
        <p:nvPicPr>
          <p:cNvPr id="5" name="Picture 4" descr="Screenshot of an Excel sheet has columns including: Title, ISBN, Instance, Due_back, Status, Language, Genre, Auth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7C1DC90-61E9-0D4A-91E5-BEAC2CD1F33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Designing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Data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5316276-623A-334D-964E-BE519E75F9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Designing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/>
              <a:t>Removing Duplication</a:t>
            </a:r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/>
              <a:t>Adding Links</a:t>
            </a:r>
          </a:p>
        </p:txBody>
      </p:sp>
      <p:cxnSp>
        <p:nvCxnSpPr>
          <p:cNvPr id="11" name="Straight Arrow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CD7191A7-703D-7449-966C-9737699562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pSp>
        <p:nvGrpSpPr>
          <p:cNvPr id="4" name="Group 3" descr="LocalLibrary Model UML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5D619ED-DB84-984C-A7B8-38E15A9D92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grpSp>
        <p:nvGrpSpPr>
          <p:cNvPr id="4" name="Group 3" descr="LocalLibrary Model UML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a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physical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One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/>
              <a:t>We add an </a:t>
            </a:r>
            <a:r>
              <a:rPr lang="en-US" i="1" dirty="0"/>
              <a:t>automatically incrementing </a:t>
            </a:r>
            <a:r>
              <a:rPr lang="en-US" dirty="0"/>
              <a:t>column to every row which we call the "</a:t>
            </a:r>
            <a:r>
              <a:rPr lang="en-US" dirty="0">
                <a:solidFill>
                  <a:srgbClr val="FFFF00"/>
                </a:solidFill>
              </a:rPr>
              <a:t>Primary Key</a:t>
            </a:r>
            <a:r>
              <a:rPr lang="en-US" dirty="0"/>
              <a:t>" for that row.   We often name the column "</a:t>
            </a:r>
            <a:r>
              <a:rPr lang="en-US" dirty="0">
                <a:solidFill>
                  <a:srgbClr val="FFFF00"/>
                </a:solidFill>
              </a:rPr>
              <a:t>id</a:t>
            </a:r>
            <a:r>
              <a:rPr lang="en-US" dirty="0"/>
              <a:t>" to indicate that it is the "identifier" for that row.</a:t>
            </a:r>
          </a:p>
          <a:p>
            <a:r>
              <a:rPr lang="en-US" dirty="0"/>
              <a:t>When we add a column to a table that "points to" a row in another table we call it a "</a:t>
            </a:r>
            <a:r>
              <a:rPr lang="en-US" dirty="0">
                <a:solidFill>
                  <a:srgbClr val="FFFF00"/>
                </a:solidFill>
              </a:rPr>
              <a:t>Foreign Key</a:t>
            </a:r>
            <a:r>
              <a:rPr lang="en-US" dirty="0"/>
              <a:t>" and often include the name of the destination table in the column name like "</a:t>
            </a:r>
            <a:r>
              <a:rPr lang="en-US" dirty="0" err="1">
                <a:solidFill>
                  <a:srgbClr val="FFFF00"/>
                </a:solidFill>
              </a:rPr>
              <a:t>lang_id</a:t>
            </a:r>
            <a:r>
              <a:rPr lang="en-US" dirty="0"/>
              <a:t>"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/>
              <a:t>Physical / Logical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2" descr="L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our ORM on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757512-59F6-8B41-9128-F3659DA8208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baseline="0" dirty="0"/>
              <a:t> </a:t>
            </a:r>
            <a:r>
              <a:rPr lang="en-US" altLang="zh-CN" baseline="0" dirty="0"/>
              <a:t>Types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1DBA65-F029-614F-87E0-E3D16A59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pic>
        <p:nvPicPr>
          <p:cNvPr id="16" name="Picture 2" descr="LocalLibrary Model UM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</a:t>
            </a:r>
            <a:r>
              <a:rPr lang="en-US" dirty="0" err="1"/>
              <a:t>bookone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  <p:cxnSp>
        <p:nvCxnSpPr>
          <p:cNvPr id="22" name="Straight Arrow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admin,...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/>
              <a:t>From </a:t>
            </a:r>
            <a:r>
              <a:rPr lang="en-US" dirty="0"/>
              <a:t>Model to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917BE8-827E-B44E-B91E-162703D26A3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NULL,</a:t>
            </a:r>
          </a:p>
          <a:p>
            <a:r>
              <a:rPr lang="de-DE" sz="1300" dirty="0">
                <a:latin typeface="Menlo-Regular" charset="0"/>
              </a:rPr>
              <a:t>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NULL,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LocalLibrary Model UM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188C5B-BB46-2644-8A12-F1A0BC01B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Many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/>
              <a:t>What do we do when a row in one table points to a row in a "foreign" table via a foreign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/>
              <a:t>set_null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Keep the row but set foreign key to null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872EF94-A63B-3A4D-AD67-F5DE6EE9D12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 err="1"/>
              <a:t>on_datela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Models in the </a:t>
            </a:r>
            <a:br>
              <a:rPr lang="en-US" dirty="0"/>
            </a:br>
            <a:r>
              <a:rPr lang="en-US" dirty="0"/>
              <a:t>Django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2088B0-2D4A-F947-A873-AD89DC4EE8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Django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grpSp>
        <p:nvGrpSpPr>
          <p:cNvPr id="6" name="Group 5" descr="LocalLibrary Model UML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611647A-4767-2E48-AAEB-91AD97F4A11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Using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Models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Django</a:t>
            </a:r>
            <a:r>
              <a:rPr lang="zh-CN" altLang="en-US" baseline="0" dirty="0"/>
              <a:t> </a:t>
            </a:r>
            <a:r>
              <a:rPr lang="en-US" altLang="zh-CN" baseline="0" dirty="0"/>
              <a:t>Shell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</a:p>
        </p:txBody>
      </p:sp>
      <p:grpSp>
        <p:nvGrpSpPr>
          <p:cNvPr id="9" name="Group 8" descr="LocalLibrary Model UML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/>
              <a:t>Coming Up</a:t>
            </a:r>
            <a:br>
              <a:rPr lang="en-US" dirty="0"/>
            </a:br>
            <a:r>
              <a:rPr lang="en-US" dirty="0"/>
              <a:t>Many-to-Many</a:t>
            </a:r>
          </a:p>
        </p:txBody>
      </p:sp>
      <p:pic>
        <p:nvPicPr>
          <p:cNvPr id="6" name="Picture 2" descr="L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"The relationship between Book and Genre is many-to-many"</a:t>
            </a:r>
          </a:p>
        </p:txBody>
      </p:sp>
      <p:cxnSp>
        <p:nvCxnSpPr>
          <p:cNvPr id="9" name="Straight Arrow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907CEA-94B5-4742-A494-AF2016764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Many-to-Many</a:t>
            </a:r>
            <a:endParaRPr lang="en-US" dirty="0"/>
          </a:p>
        </p:txBody>
      </p:sp>
      <p:pic>
        <p:nvPicPr>
          <p:cNvPr id="3" name="Picture 2" descr="Screenshot of an Excel sheet has columns including: Title, ISBN, Instance, Due_back, Status, Language, Genre, Auth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75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starts with a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DB9CF8D-441D-B84C-B366-FE95E832E75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>
                <a:solidFill>
                  <a:srgbClr val="FFFF00"/>
                </a:solidFill>
              </a:rPr>
              <a:t>BookInstances</a:t>
            </a:r>
            <a:r>
              <a:rPr lang="en-US" dirty="0">
                <a:solidFill>
                  <a:srgbClr val="FFFF00"/>
                </a:solidFill>
              </a:rPr>
              <a:t>"</a:t>
            </a:r>
          </a:p>
        </p:txBody>
      </p:sp>
      <p:cxnSp>
        <p:nvCxnSpPr>
          <p:cNvPr id="5" name="Straight Arrow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</a:t>
            </a:r>
          </a:p>
        </p:txBody>
      </p:sp>
      <p:cxnSp>
        <p:nvCxnSpPr>
          <p:cNvPr id="9" name="Straight Arrow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Field</a:t>
            </a:r>
          </a:p>
        </p:txBody>
      </p:sp>
      <p:cxnSp>
        <p:nvCxnSpPr>
          <p:cNvPr id="11" name="Straight Arrow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</a:t>
            </a:r>
          </a:p>
        </p:txBody>
      </p:sp>
      <p:cxnSp>
        <p:nvCxnSpPr>
          <p:cNvPr id="15" name="Straight Arrow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 descr="A flowchart by www.tsugi.org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 descr="A flowchart by www.tsugi.org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 dirty="0" err="1">
                  <a:solidFill>
                    <a:schemeClr val="accent2"/>
                  </a:solidFill>
                </a:rPr>
                <a:t>www.tsugi.org</a:t>
              </a:r>
              <a:endParaRPr lang="en-US" altLang="en-US" sz="27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8EBCB1-5E23-3442-9539-6EA3CEBD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A770AA-3A03-DD46-A64E-76D4AD13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13313" name="Picture 1" descr="A flowchart by www.sakaiproject.or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 err="1">
                <a:solidFill>
                  <a:schemeClr val="accent2"/>
                </a:solidFill>
              </a:rPr>
              <a:t>www.sakaiproject.org</a:t>
            </a:r>
            <a:endParaRPr lang="en-US" altLang="en-US" sz="2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3034</Words>
  <Application>Microsoft Macintosh PowerPoint</Application>
  <PresentationFormat>Widescreen</PresentationFormat>
  <Paragraphs>1022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Cabin</vt:lpstr>
      <vt:lpstr>Arial</vt:lpstr>
      <vt:lpstr>Calibri</vt:lpstr>
      <vt:lpstr>Calibri Light</vt:lpstr>
      <vt:lpstr>Courier</vt:lpstr>
      <vt:lpstr>Gill Sans</vt:lpstr>
      <vt:lpstr>Helvetica</vt:lpstr>
      <vt:lpstr>Menlo-Regular</vt:lpstr>
      <vt:lpstr>Office Theme</vt:lpstr>
      <vt:lpstr>Table of Contents</vt:lpstr>
      <vt:lpstr>Data Modelling One to Many</vt:lpstr>
      <vt:lpstr>One to Many</vt:lpstr>
      <vt:lpstr>Model Design</vt:lpstr>
      <vt:lpstr>Model Design</vt:lpstr>
      <vt:lpstr>Model</vt:lpstr>
      <vt:lpstr>Model</vt:lpstr>
      <vt:lpstr>Model</vt:lpstr>
      <vt:lpstr>Database Normalization (3NF)</vt:lpstr>
      <vt:lpstr>Designing a Data Model</vt:lpstr>
      <vt:lpstr>Designing a Data Model</vt:lpstr>
      <vt:lpstr>Designing a Data Model</vt:lpstr>
      <vt:lpstr>Designing a Data Model</vt:lpstr>
      <vt:lpstr>Removing Duplication</vt:lpstr>
      <vt:lpstr>Adding Links</vt:lpstr>
      <vt:lpstr>Adding Links</vt:lpstr>
      <vt:lpstr>Adding Links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Model Field Types</vt:lpstr>
      <vt:lpstr>Model Field Types</vt:lpstr>
      <vt:lpstr>From Model to Database</vt:lpstr>
      <vt:lpstr>From Model to Database</vt:lpstr>
      <vt:lpstr>About on_delete</vt:lpstr>
      <vt:lpstr>About on_datela</vt:lpstr>
      <vt:lpstr>Using Models in the  Django Shell</vt:lpstr>
      <vt:lpstr>Using Models in the Django Shell</vt:lpstr>
      <vt:lpstr>Using Models in the Django Shell</vt:lpstr>
      <vt:lpstr>Coming Up Many-to-Many</vt:lpstr>
      <vt:lpstr>Many-to-Many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DJ-03-One-To-Many</dc:title>
  <dc:subject>Django to Everybody</dc:subject>
  <dc:creator>Severance, Charles</dc:creator>
  <cp:keywords/>
  <dc:description/>
  <cp:lastModifiedBy>Tan, Yuanru</cp:lastModifiedBy>
  <cp:revision>121</cp:revision>
  <dcterms:created xsi:type="dcterms:W3CDTF">2019-01-19T02:12:54Z</dcterms:created>
  <dcterms:modified xsi:type="dcterms:W3CDTF">2020-07-10T03:38:35Z</dcterms:modified>
  <cp:category/>
</cp:coreProperties>
</file>