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146847056" r:id="rId9"/>
    <p:sldId id="265" r:id="rId10"/>
    <p:sldId id="2146847059" r:id="rId11"/>
    <p:sldId id="2146847061" r:id="rId12"/>
    <p:sldId id="2146847064" r:id="rId13"/>
    <p:sldId id="2146847063" r:id="rId14"/>
    <p:sldId id="267" r:id="rId15"/>
    <p:sldId id="2146847065" r:id="rId16"/>
    <p:sldId id="2146847066" r:id="rId17"/>
    <p:sldId id="2146847068" r:id="rId18"/>
    <p:sldId id="2146847067" r:id="rId19"/>
    <p:sldId id="2146847069" r:id="rId20"/>
    <p:sldId id="2146847070" r:id="rId21"/>
    <p:sldId id="2146847071" r:id="rId22"/>
    <p:sldId id="268" r:id="rId23"/>
    <p:sldId id="2146847058" r:id="rId24"/>
    <p:sldId id="2146847057" r:id="rId25"/>
    <p:sldId id="2146847055" r:id="rId26"/>
    <p:sldId id="26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ravehart101/sample-supermarket-dataset" TargetMode="External"/><Relationship Id="rId2" Type="http://schemas.openxmlformats.org/officeDocument/2006/relationships/hyperlink" Target="https://github.com/pranita28Dane/IBM-Internship-Project-for-Data-Analytic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LjXR1NJv9cwph61yWCGNNdaAZE0iXeaR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916722"/>
            <a:ext cx="9144000" cy="18158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spc="-5" dirty="0">
                <a:latin typeface="Times New Roman"/>
                <a:cs typeface="Times New Roman"/>
              </a:rPr>
              <a:t> </a:t>
            </a: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r>
              <a:rPr lang="en-US" sz="4000" b="1" spc="-5" dirty="0">
                <a:latin typeface="Times New Roman"/>
                <a:cs typeface="Times New Roman"/>
              </a:rPr>
              <a:t>                                                                                                     </a:t>
            </a:r>
            <a:r>
              <a:rPr lang="en-US" sz="4400" b="1" spc="-14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ANA</a:t>
            </a:r>
            <a:r>
              <a:rPr lang="en-US" sz="4400" b="1" spc="-240" dirty="0">
                <a:solidFill>
                  <a:schemeClr val="accent1"/>
                </a:solidFill>
                <a:latin typeface="Times New Roman"/>
                <a:cs typeface="Times New Roman"/>
              </a:rPr>
              <a:t>L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YSI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S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 O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F</a:t>
            </a:r>
            <a:r>
              <a:rPr lang="en-US" sz="4400" b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SUPERS</a:t>
            </a:r>
            <a:r>
              <a:rPr lang="en-US" sz="4400" b="1" spc="-50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OR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 D</a:t>
            </a:r>
            <a:r>
              <a:rPr lang="en-US" sz="4400" b="1" spc="-195" dirty="0">
                <a:solidFill>
                  <a:schemeClr val="accent1"/>
                </a:solidFill>
                <a:latin typeface="Times New Roman"/>
                <a:cs typeface="Times New Roman"/>
              </a:rPr>
              <a:t>AT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ASET</a:t>
            </a:r>
            <a:br>
              <a:rPr lang="en-US" sz="4000" dirty="0">
                <a:latin typeface="Times New Roman"/>
                <a:cs typeface="Times New Roman"/>
              </a:rPr>
            </a:b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62" y="4125397"/>
            <a:ext cx="1037337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Swapnil Pal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 &amp; Engineering, Uns.i.e.t., Veer Bahadur Singh Purvanchal 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AD7E-9080-4857-9FCA-904581FC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2960"/>
            <a:ext cx="11029616" cy="8001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C3E06A9-DEEA-4E17-9275-339A1AE4060B}"/>
              </a:ext>
            </a:extLst>
          </p:cNvPr>
          <p:cNvSpPr txBox="1"/>
          <p:nvPr/>
        </p:nvSpPr>
        <p:spPr>
          <a:xfrm>
            <a:off x="633992" y="2331720"/>
            <a:ext cx="10270228" cy="3189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2069" indent="-312420" algn="just">
              <a:lnSpc>
                <a:spcPct val="150000"/>
              </a:lnSpc>
              <a:spcBef>
                <a:spcPts val="100"/>
              </a:spcBef>
              <a:buFont typeface="Yu Gothic UI"/>
              <a:buChar char="□"/>
              <a:tabLst>
                <a:tab pos="32512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Store </a:t>
            </a:r>
            <a:r>
              <a:rPr sz="2000" b="1" dirty="0">
                <a:latin typeface="Times New Roman"/>
                <a:cs typeface="Times New Roman"/>
              </a:rPr>
              <a:t>managers and </a:t>
            </a:r>
            <a:r>
              <a:rPr sz="2000" b="1" spc="-5" dirty="0">
                <a:latin typeface="Times New Roman"/>
                <a:cs typeface="Times New Roman"/>
              </a:rPr>
              <a:t>executives: </a:t>
            </a:r>
            <a:r>
              <a:rPr sz="2000" spc="-5" dirty="0">
                <a:latin typeface="Times New Roman"/>
                <a:cs typeface="Times New Roman"/>
              </a:rPr>
              <a:t>The insights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analysis can </a:t>
            </a:r>
            <a:r>
              <a:rPr sz="2000" dirty="0">
                <a:latin typeface="Times New Roman"/>
                <a:cs typeface="Times New Roman"/>
              </a:rPr>
              <a:t>guide data-driven decision-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strategic </a:t>
            </a:r>
            <a:r>
              <a:rPr sz="2000" dirty="0">
                <a:latin typeface="Times New Roman"/>
                <a:cs typeface="Times New Roman"/>
              </a:rPr>
              <a:t>planning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optimize </a:t>
            </a:r>
            <a:r>
              <a:rPr sz="2000" spc="-5" dirty="0">
                <a:latin typeface="Times New Roman"/>
                <a:cs typeface="Times New Roman"/>
              </a:rPr>
              <a:t>store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endParaRPr lang="en-IN" sz="2200" dirty="0">
              <a:latin typeface="Times New Roman"/>
              <a:cs typeface="Times New Roman"/>
            </a:endParaRPr>
          </a:p>
          <a:p>
            <a:pPr marL="324485" marR="5080" indent="-312420" algn="just">
              <a:lnSpc>
                <a:spcPct val="150100"/>
              </a:lnSpc>
              <a:buFont typeface="Yu Gothic UI"/>
              <a:buChar char="□"/>
              <a:tabLst>
                <a:tab pos="3251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Sales </a:t>
            </a:r>
            <a:r>
              <a:rPr sz="2000" b="1" dirty="0">
                <a:latin typeface="Times New Roman"/>
                <a:cs typeface="Times New Roman"/>
              </a:rPr>
              <a:t>and marketing teams: </a:t>
            </a:r>
            <a:r>
              <a:rPr sz="2000" spc="-5" dirty="0">
                <a:latin typeface="Times New Roman"/>
                <a:cs typeface="Times New Roman"/>
              </a:rPr>
              <a:t>The analysis </a:t>
            </a:r>
            <a:r>
              <a:rPr sz="2000" dirty="0">
                <a:latin typeface="Times New Roman"/>
                <a:cs typeface="Times New Roman"/>
              </a:rPr>
              <a:t>provides valuable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for designing </a:t>
            </a:r>
            <a:r>
              <a:rPr sz="2000" spc="-5" dirty="0">
                <a:latin typeface="Times New Roman"/>
                <a:cs typeface="Times New Roman"/>
              </a:rPr>
              <a:t>effective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 and marketing strategies </a:t>
            </a:r>
            <a:r>
              <a:rPr sz="2000" dirty="0">
                <a:latin typeface="Times New Roman"/>
                <a:cs typeface="Times New Roman"/>
              </a:rPr>
              <a:t>based on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demographics, preferences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buying patterns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marketing campaigns and improve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 engagement.</a:t>
            </a:r>
            <a:endParaRPr sz="2000" dirty="0">
              <a:latin typeface="Times New Roman"/>
              <a:cs typeface="Times New Roman"/>
            </a:endParaRPr>
          </a:p>
          <a:p>
            <a:pPr marL="324485" marR="669290" indent="-312420">
              <a:lnSpc>
                <a:spcPct val="150000"/>
              </a:lnSpc>
              <a:buFont typeface="Yu Gothic UI"/>
              <a:buChar char="□"/>
              <a:tabLst>
                <a:tab pos="324485" algn="l"/>
                <a:tab pos="3251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Financial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analysts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stakeholders: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analysis</a:t>
            </a:r>
            <a:r>
              <a:rPr sz="2000" spc="-10" dirty="0">
                <a:latin typeface="Times New Roman"/>
                <a:cs typeface="Times New Roman"/>
              </a:rPr>
              <a:t> offers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profit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margins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enhance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 decision-making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stakeholders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D5EFF8F-76D2-4A40-A88E-AABA85EB0CE1}"/>
              </a:ext>
            </a:extLst>
          </p:cNvPr>
          <p:cNvSpPr txBox="1">
            <a:spLocks/>
          </p:cNvSpPr>
          <p:nvPr/>
        </p:nvSpPr>
        <p:spPr>
          <a:xfrm>
            <a:off x="760932" y="1888009"/>
            <a:ext cx="4666388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pc="-90" dirty="0"/>
              <a:t> </a:t>
            </a:r>
            <a:r>
              <a:rPr lang="en-IN" b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 deployment :-</a:t>
            </a:r>
          </a:p>
        </p:txBody>
      </p:sp>
    </p:spTree>
    <p:extLst>
      <p:ext uri="{BB962C8B-B14F-4D97-AF65-F5344CB8AC3E}">
        <p14:creationId xmlns:p14="http://schemas.microsoft.com/office/powerpoint/2010/main" val="39097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214" y="514349"/>
            <a:ext cx="4277726" cy="742951"/>
          </a:xfrm>
        </p:spPr>
        <p:txBody>
          <a:bodyPr>
            <a:normAutofit fontScale="90000"/>
          </a:bodyPr>
          <a:lstStyle/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</a:t>
            </a: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800" cap="none" spc="-5" dirty="0">
                <a:latin typeface="Times New Roman"/>
                <a:cs typeface="Times New Roman"/>
              </a:rPr>
            </a:br>
            <a:r>
              <a:rPr lang="en-US" sz="2800" cap="none" spc="-5" dirty="0">
                <a:latin typeface="Times New Roman"/>
                <a:cs typeface="Times New Roman"/>
              </a:rPr>
              <a:t>         </a:t>
            </a:r>
            <a:r>
              <a:rPr lang="en-US" sz="4400" b="1" cap="none" spc="-5" dirty="0">
                <a:solidFill>
                  <a:schemeClr val="accent1"/>
                </a:solidFill>
                <a:latin typeface="Times New Roman"/>
                <a:cs typeface="Times New Roman"/>
              </a:rPr>
              <a:t>RESULT</a:t>
            </a:r>
            <a:r>
              <a:rPr lang="en-US" sz="4400" b="1" cap="none" spc="-5" dirty="0">
                <a:solidFill>
                  <a:schemeClr val="accent3"/>
                </a:solidFill>
                <a:latin typeface="Times New Roman"/>
                <a:cs typeface="Times New Roman"/>
              </a:rPr>
              <a:t>    </a:t>
            </a:r>
            <a:r>
              <a:rPr lang="en-US" sz="2800" cap="none" spc="-5" dirty="0">
                <a:latin typeface="Times New Roman"/>
                <a:cs typeface="Times New Roman"/>
              </a:rPr>
              <a:t> 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429000"/>
            <a:ext cx="4287987" cy="2914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C41EAEBA-10EB-4702-8D38-6EFADD49BCAF}"/>
              </a:ext>
            </a:extLst>
          </p:cNvPr>
          <p:cNvGrpSpPr/>
          <p:nvPr/>
        </p:nvGrpSpPr>
        <p:grpSpPr>
          <a:xfrm>
            <a:off x="581786" y="2720340"/>
            <a:ext cx="4287394" cy="3732783"/>
            <a:chOff x="581786" y="2674238"/>
            <a:chExt cx="4224020" cy="377888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6EF9D22-16C9-4681-84ED-89D9B061CE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2683764"/>
              <a:ext cx="4204715" cy="3759707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CE00C03F-7EEF-4944-98A4-964B4F1FE50C}"/>
                </a:ext>
              </a:extLst>
            </p:cNvPr>
            <p:cNvSpPr/>
            <p:nvPr/>
          </p:nvSpPr>
          <p:spPr>
            <a:xfrm>
              <a:off x="586548" y="2679001"/>
              <a:ext cx="4214495" cy="3769360"/>
            </a:xfrm>
            <a:custGeom>
              <a:avLst/>
              <a:gdLst/>
              <a:ahLst/>
              <a:cxnLst/>
              <a:rect l="l" t="t" r="r" b="b"/>
              <a:pathLst>
                <a:path w="4214495" h="3769360">
                  <a:moveTo>
                    <a:pt x="0" y="3769232"/>
                  </a:moveTo>
                  <a:lnTo>
                    <a:pt x="4214240" y="3769232"/>
                  </a:lnTo>
                  <a:lnTo>
                    <a:pt x="4214240" y="0"/>
                  </a:lnTo>
                  <a:lnTo>
                    <a:pt x="0" y="0"/>
                  </a:lnTo>
                  <a:lnTo>
                    <a:pt x="0" y="37692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">
            <a:extLst>
              <a:ext uri="{FF2B5EF4-FFF2-40B4-BE49-F238E27FC236}">
                <a16:creationId xmlns:a16="http://schemas.microsoft.com/office/drawing/2014/main" id="{61D379B9-37E9-4BE3-ABC8-9F55007E75E4}"/>
              </a:ext>
            </a:extLst>
          </p:cNvPr>
          <p:cNvGrpSpPr/>
          <p:nvPr/>
        </p:nvGrpSpPr>
        <p:grpSpPr>
          <a:xfrm>
            <a:off x="6737692" y="1691640"/>
            <a:ext cx="5215445" cy="4751949"/>
            <a:chOff x="5996495" y="761618"/>
            <a:chExt cx="6031230" cy="5691505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8E1DCA88-7E14-4FD9-94BB-13DBF5C580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6084" y="771144"/>
              <a:ext cx="6012179" cy="5672327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3E2A578-4017-43B5-9F2B-2D580A77F766}"/>
                </a:ext>
              </a:extLst>
            </p:cNvPr>
            <p:cNvSpPr/>
            <p:nvPr/>
          </p:nvSpPr>
          <p:spPr>
            <a:xfrm>
              <a:off x="6001257" y="766380"/>
              <a:ext cx="6021705" cy="5681980"/>
            </a:xfrm>
            <a:custGeom>
              <a:avLst/>
              <a:gdLst/>
              <a:ahLst/>
              <a:cxnLst/>
              <a:rect l="l" t="t" r="r" b="b"/>
              <a:pathLst>
                <a:path w="6021705" h="5681980">
                  <a:moveTo>
                    <a:pt x="0" y="5681852"/>
                  </a:moveTo>
                  <a:lnTo>
                    <a:pt x="6021705" y="5681852"/>
                  </a:lnTo>
                  <a:lnTo>
                    <a:pt x="6021705" y="0"/>
                  </a:lnTo>
                  <a:lnTo>
                    <a:pt x="0" y="0"/>
                  </a:lnTo>
                  <a:lnTo>
                    <a:pt x="0" y="56818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9B00FFD4-5B28-49AA-A94E-9060B1643A1E}"/>
              </a:ext>
            </a:extLst>
          </p:cNvPr>
          <p:cNvSpPr txBox="1"/>
          <p:nvPr/>
        </p:nvSpPr>
        <p:spPr>
          <a:xfrm>
            <a:off x="496553" y="1102566"/>
            <a:ext cx="471551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comprises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360"/>
            <a:ext cx="11029616" cy="5943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 Result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38C9237-8A21-4711-8979-51F4BC8122C9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BE165F63-EBE0-4405-9962-089F4255D2D6}"/>
              </a:ext>
            </a:extLst>
          </p:cNvPr>
          <p:cNvGrpSpPr/>
          <p:nvPr/>
        </p:nvGrpSpPr>
        <p:grpSpPr>
          <a:xfrm>
            <a:off x="496554" y="2217420"/>
            <a:ext cx="8716026" cy="4046220"/>
            <a:chOff x="4707190" y="1266062"/>
            <a:chExt cx="7447280" cy="514477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EBF17F23-7C05-4582-9039-BC203DDA32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779" y="1275587"/>
              <a:ext cx="7427975" cy="5125211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BF8A37D-E4A0-4C97-A5E4-83F2E7A3D2AF}"/>
                </a:ext>
              </a:extLst>
            </p:cNvPr>
            <p:cNvSpPr/>
            <p:nvPr/>
          </p:nvSpPr>
          <p:spPr>
            <a:xfrm>
              <a:off x="4711953" y="1270824"/>
              <a:ext cx="7437755" cy="5135245"/>
            </a:xfrm>
            <a:custGeom>
              <a:avLst/>
              <a:gdLst/>
              <a:ahLst/>
              <a:cxnLst/>
              <a:rect l="l" t="t" r="r" b="b"/>
              <a:pathLst>
                <a:path w="7437755" h="5135245">
                  <a:moveTo>
                    <a:pt x="0" y="5134736"/>
                  </a:moveTo>
                  <a:lnTo>
                    <a:pt x="7437500" y="5134736"/>
                  </a:lnTo>
                  <a:lnTo>
                    <a:pt x="7437500" y="0"/>
                  </a:lnTo>
                  <a:lnTo>
                    <a:pt x="0" y="0"/>
                  </a:lnTo>
                  <a:lnTo>
                    <a:pt x="0" y="51347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922F8ED0-DDA8-4395-9843-4C6EB86B5B3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1935" y="2636520"/>
              <a:ext cx="3512819" cy="2945890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80A3098-B3E1-4C4B-807E-396758A97397}"/>
                </a:ext>
              </a:extLst>
            </p:cNvPr>
            <p:cNvSpPr/>
            <p:nvPr/>
          </p:nvSpPr>
          <p:spPr>
            <a:xfrm>
              <a:off x="8627109" y="2631693"/>
              <a:ext cx="3522345" cy="2955925"/>
            </a:xfrm>
            <a:custGeom>
              <a:avLst/>
              <a:gdLst/>
              <a:ahLst/>
              <a:cxnLst/>
              <a:rect l="l" t="t" r="r" b="b"/>
              <a:pathLst>
                <a:path w="3522345" h="2955925">
                  <a:moveTo>
                    <a:pt x="0" y="2955415"/>
                  </a:moveTo>
                  <a:lnTo>
                    <a:pt x="3522344" y="2955415"/>
                  </a:lnTo>
                  <a:lnTo>
                    <a:pt x="3522344" y="0"/>
                  </a:lnTo>
                  <a:lnTo>
                    <a:pt x="0" y="0"/>
                  </a:lnTo>
                  <a:lnTo>
                    <a:pt x="0" y="29554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895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360"/>
            <a:ext cx="11029616" cy="5943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 Result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1023AAC-5556-4AD1-B9E2-A26B69FF6902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7A2BB7BB-73F4-4563-B359-A19E1EA1FE15}"/>
              </a:ext>
            </a:extLst>
          </p:cNvPr>
          <p:cNvGrpSpPr/>
          <p:nvPr/>
        </p:nvGrpSpPr>
        <p:grpSpPr>
          <a:xfrm>
            <a:off x="3291840" y="1696926"/>
            <a:ext cx="7795260" cy="4847637"/>
            <a:chOff x="728090" y="2087498"/>
            <a:chExt cx="4981575" cy="4457065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606E976E-4948-43D1-861F-3D78517FD7E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2097023"/>
              <a:ext cx="4962143" cy="4437887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2F73CC79-316B-4BF6-9F10-415286040ABA}"/>
                </a:ext>
              </a:extLst>
            </p:cNvPr>
            <p:cNvSpPr/>
            <p:nvPr/>
          </p:nvSpPr>
          <p:spPr>
            <a:xfrm>
              <a:off x="732852" y="2092261"/>
              <a:ext cx="4972050" cy="4447540"/>
            </a:xfrm>
            <a:custGeom>
              <a:avLst/>
              <a:gdLst/>
              <a:ahLst/>
              <a:cxnLst/>
              <a:rect l="l" t="t" r="r" b="b"/>
              <a:pathLst>
                <a:path w="4972050" h="4447540">
                  <a:moveTo>
                    <a:pt x="0" y="4447412"/>
                  </a:moveTo>
                  <a:lnTo>
                    <a:pt x="4971668" y="4447412"/>
                  </a:lnTo>
                  <a:lnTo>
                    <a:pt x="4971668" y="0"/>
                  </a:lnTo>
                  <a:lnTo>
                    <a:pt x="0" y="0"/>
                  </a:lnTo>
                  <a:lnTo>
                    <a:pt x="0" y="44474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195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0282-ACF8-4A06-ACEB-D5090F5A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3A97E18-5E38-46C7-AADB-06EEFBA431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203" y="2038720"/>
            <a:ext cx="9538717" cy="481928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6304DD2-A393-4D6D-8F70-53AFDDAB32C8}"/>
              </a:ext>
            </a:extLst>
          </p:cNvPr>
          <p:cNvSpPr txBox="1"/>
          <p:nvPr/>
        </p:nvSpPr>
        <p:spPr>
          <a:xfrm>
            <a:off x="581191" y="1102566"/>
            <a:ext cx="3899369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lang="en-US" sz="2000" b="1" spc="40" dirty="0">
                <a:latin typeface="Times New Roman"/>
                <a:cs typeface="Times New Roman"/>
              </a:rPr>
              <a:t> :-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Insights: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413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69B3-321C-4F72-9EDA-C66D3B73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RESULT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090344-03E4-48A3-A553-E6D216F4D898}"/>
              </a:ext>
            </a:extLst>
          </p:cNvPr>
          <p:cNvSpPr txBox="1"/>
          <p:nvPr/>
        </p:nvSpPr>
        <p:spPr>
          <a:xfrm>
            <a:off x="369553" y="950166"/>
            <a:ext cx="404876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50000"/>
              </a:lnSpc>
              <a:spcBef>
                <a:spcPts val="100"/>
              </a:spcBef>
            </a:pPr>
            <a:r>
              <a:rPr sz="2000" b="1" spc="-805" dirty="0">
                <a:latin typeface="Yu Gothic UI"/>
                <a:cs typeface="Yu Gothic UI"/>
              </a:rPr>
              <a:t>□</a:t>
            </a:r>
            <a:r>
              <a:rPr lang="en-US" sz="2000" b="1" spc="-805" dirty="0">
                <a:latin typeface="Yu Gothic UI"/>
                <a:cs typeface="Yu Gothic UI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  Exploratory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 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comprises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endParaRPr sz="2050" dirty="0">
              <a:latin typeface="Times New Roman"/>
              <a:cs typeface="Times New Roman"/>
            </a:endParaRPr>
          </a:p>
          <a:p>
            <a:pPr marL="964565" indent="-437515">
              <a:lnSpc>
                <a:spcPct val="100000"/>
              </a:lnSpc>
              <a:buFont typeface="Yu Gothic UI"/>
              <a:buChar char="❖"/>
              <a:tabLst>
                <a:tab pos="964565" algn="l"/>
                <a:tab pos="965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ofit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0D81420-A4AC-4606-97DC-2222100EAC0D}"/>
              </a:ext>
            </a:extLst>
          </p:cNvPr>
          <p:cNvGrpSpPr/>
          <p:nvPr/>
        </p:nvGrpSpPr>
        <p:grpSpPr>
          <a:xfrm>
            <a:off x="4473759" y="1232452"/>
            <a:ext cx="7385050" cy="5312365"/>
            <a:chOff x="4714938" y="1136522"/>
            <a:chExt cx="7385050" cy="540829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DED234F-1161-40CE-A1C3-3E9E24D9B5B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9" y="1146047"/>
              <a:ext cx="7365492" cy="5388863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4615795-DF40-4BF2-ABE0-946E0E4D3181}"/>
                </a:ext>
              </a:extLst>
            </p:cNvPr>
            <p:cNvSpPr/>
            <p:nvPr/>
          </p:nvSpPr>
          <p:spPr>
            <a:xfrm>
              <a:off x="4719701" y="1141284"/>
              <a:ext cx="7375525" cy="5398770"/>
            </a:xfrm>
            <a:custGeom>
              <a:avLst/>
              <a:gdLst/>
              <a:ahLst/>
              <a:cxnLst/>
              <a:rect l="l" t="t" r="r" b="b"/>
              <a:pathLst>
                <a:path w="7375525" h="5398770">
                  <a:moveTo>
                    <a:pt x="0" y="5398388"/>
                  </a:moveTo>
                  <a:lnTo>
                    <a:pt x="7375016" y="5398388"/>
                  </a:lnTo>
                  <a:lnTo>
                    <a:pt x="7375016" y="0"/>
                  </a:lnTo>
                  <a:lnTo>
                    <a:pt x="0" y="0"/>
                  </a:lnTo>
                  <a:lnTo>
                    <a:pt x="0" y="5398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1163F16D-D5DE-4F8E-85BA-B39FB790FA06}"/>
              </a:ext>
            </a:extLst>
          </p:cNvPr>
          <p:cNvGrpSpPr/>
          <p:nvPr/>
        </p:nvGrpSpPr>
        <p:grpSpPr>
          <a:xfrm>
            <a:off x="433958" y="3099434"/>
            <a:ext cx="3818890" cy="3442335"/>
            <a:chOff x="433958" y="3099434"/>
            <a:chExt cx="3818890" cy="3442335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D8E2458-1EAD-4633-A645-47BAD7E7BF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" y="3108960"/>
              <a:ext cx="3799331" cy="3422903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62863F6-2049-4768-99FB-708051DC0D36}"/>
                </a:ext>
              </a:extLst>
            </p:cNvPr>
            <p:cNvSpPr/>
            <p:nvPr/>
          </p:nvSpPr>
          <p:spPr>
            <a:xfrm>
              <a:off x="438720" y="3104196"/>
              <a:ext cx="3809365" cy="3432810"/>
            </a:xfrm>
            <a:custGeom>
              <a:avLst/>
              <a:gdLst/>
              <a:ahLst/>
              <a:cxnLst/>
              <a:rect l="l" t="t" r="r" b="b"/>
              <a:pathLst>
                <a:path w="3809365" h="3432809">
                  <a:moveTo>
                    <a:pt x="0" y="3432429"/>
                  </a:moveTo>
                  <a:lnTo>
                    <a:pt x="3808856" y="3432429"/>
                  </a:lnTo>
                  <a:lnTo>
                    <a:pt x="3808856" y="0"/>
                  </a:lnTo>
                  <a:lnTo>
                    <a:pt x="0" y="0"/>
                  </a:lnTo>
                  <a:lnTo>
                    <a:pt x="0" y="34324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17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5E33-5867-4D97-ABF4-9DBB260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355DE0E-F5C3-4A34-9B1B-7F94ECB0F3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2106167"/>
            <a:ext cx="10012679" cy="440893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C3478DE-58B9-4588-B106-B0633050C7C9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ofit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Insights: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59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DB8-41EA-4063-80E5-BA3EEB19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8783B92-A278-47A4-9895-D29921A0A5D9}"/>
              </a:ext>
            </a:extLst>
          </p:cNvPr>
          <p:cNvSpPr txBox="1"/>
          <p:nvPr/>
        </p:nvSpPr>
        <p:spPr>
          <a:xfrm>
            <a:off x="496553" y="1254966"/>
            <a:ext cx="1046162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lang="en-IN" sz="2000" b="1" spc="-800" dirty="0">
                <a:latin typeface="Yu Gothic UI"/>
                <a:cs typeface="Yu Gothic UI"/>
              </a:rPr>
              <a:t>□	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Visualization:</a:t>
            </a:r>
            <a:endParaRPr sz="20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Advanced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visualization</a:t>
            </a:r>
            <a:r>
              <a:rPr sz="2000" spc="-5" dirty="0">
                <a:latin typeface="Times New Roman"/>
                <a:cs typeface="Times New Roman"/>
              </a:rPr>
              <a:t> techniques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tools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Python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5" dirty="0">
                <a:latin typeface="Times New Roman"/>
                <a:cs typeface="Times New Roman"/>
              </a:rPr>
              <a:t> Matplotlib,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Seaborn)</a:t>
            </a:r>
            <a:endParaRPr sz="2000" dirty="0">
              <a:latin typeface="Times New Roman"/>
              <a:cs typeface="Times New Roman"/>
            </a:endParaRPr>
          </a:p>
          <a:p>
            <a:pPr marL="37465" marR="508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dirty="0">
                <a:latin typeface="Times New Roman"/>
                <a:cs typeface="Times New Roman"/>
              </a:rPr>
              <a:t> used </a:t>
            </a:r>
            <a:r>
              <a:rPr sz="2000" spc="-5" dirty="0">
                <a:latin typeface="Times New Roman"/>
                <a:cs typeface="Times New Roman"/>
              </a:rPr>
              <a:t>to create </a:t>
            </a:r>
            <a:r>
              <a:rPr sz="2000" dirty="0">
                <a:latin typeface="Times New Roman"/>
                <a:cs typeface="Times New Roman"/>
              </a:rPr>
              <a:t>visually </a:t>
            </a:r>
            <a:r>
              <a:rPr sz="2000" spc="-5" dirty="0">
                <a:latin typeface="Times New Roman"/>
                <a:cs typeface="Times New Roman"/>
              </a:rPr>
              <a:t>appealing and informative charts and </a:t>
            </a:r>
            <a:r>
              <a:rPr sz="2000" dirty="0">
                <a:latin typeface="Times New Roman"/>
                <a:cs typeface="Times New Roman"/>
              </a:rPr>
              <a:t>graphs.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visualizations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facilitated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 interpretation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analysis </a:t>
            </a:r>
            <a:r>
              <a:rPr sz="200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provided a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understanding of key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findings.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A4E031-93BB-4407-864C-E7FC3BD4AA40}"/>
              </a:ext>
            </a:extLst>
          </p:cNvPr>
          <p:cNvGrpSpPr/>
          <p:nvPr/>
        </p:nvGrpSpPr>
        <p:grpSpPr>
          <a:xfrm>
            <a:off x="496553" y="2743200"/>
            <a:ext cx="11198894" cy="3726181"/>
            <a:chOff x="433958" y="3036950"/>
            <a:chExt cx="11548110" cy="350774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6D6AF64-050A-40B0-BFE2-60494A5808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" y="3046476"/>
              <a:ext cx="11529059" cy="3488435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8A6FD9B-7B30-41C7-B44B-64731FA236DD}"/>
                </a:ext>
              </a:extLst>
            </p:cNvPr>
            <p:cNvSpPr/>
            <p:nvPr/>
          </p:nvSpPr>
          <p:spPr>
            <a:xfrm>
              <a:off x="438720" y="3041712"/>
              <a:ext cx="11538585" cy="3498215"/>
            </a:xfrm>
            <a:custGeom>
              <a:avLst/>
              <a:gdLst/>
              <a:ahLst/>
              <a:cxnLst/>
              <a:rect l="l" t="t" r="r" b="b"/>
              <a:pathLst>
                <a:path w="11538585" h="3498215">
                  <a:moveTo>
                    <a:pt x="0" y="3497960"/>
                  </a:moveTo>
                  <a:lnTo>
                    <a:pt x="11538585" y="3497960"/>
                  </a:lnTo>
                  <a:lnTo>
                    <a:pt x="11538585" y="0"/>
                  </a:lnTo>
                  <a:lnTo>
                    <a:pt x="0" y="0"/>
                  </a:lnTo>
                  <a:lnTo>
                    <a:pt x="0" y="34979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208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1162-A1C1-433D-A2CE-C4DD870E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AAEF75-BCDE-43EC-967E-3F9C37A8CF11}"/>
              </a:ext>
            </a:extLst>
          </p:cNvPr>
          <p:cNvSpPr txBox="1"/>
          <p:nvPr/>
        </p:nvSpPr>
        <p:spPr>
          <a:xfrm>
            <a:off x="521919" y="1600200"/>
            <a:ext cx="4050081" cy="2727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These modelling techniques </a:t>
            </a:r>
            <a:r>
              <a:rPr sz="2000" dirty="0">
                <a:latin typeface="Times New Roman"/>
                <a:cs typeface="Times New Roman"/>
              </a:rPr>
              <a:t>formed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pillars of </a:t>
            </a:r>
            <a:r>
              <a:rPr sz="2000" spc="-5" dirty="0">
                <a:latin typeface="Times New Roman"/>
                <a:cs typeface="Times New Roman"/>
              </a:rPr>
              <a:t>the Project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b="1" spc="-5" dirty="0">
                <a:latin typeface="Times New Roman"/>
                <a:cs typeface="Times New Roman"/>
              </a:rPr>
              <a:t>Analysis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Supersto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 Datase</a:t>
            </a:r>
            <a:r>
              <a:rPr sz="2000" b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Dat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Analytics,  ensuring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systematic and </a:t>
            </a:r>
            <a:r>
              <a:rPr sz="2000" dirty="0">
                <a:latin typeface="Times New Roman"/>
                <a:cs typeface="Times New Roman"/>
              </a:rPr>
              <a:t>data-driven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E21B8DFB-7444-4793-90BB-F4C891EA2C2D}"/>
              </a:ext>
            </a:extLst>
          </p:cNvPr>
          <p:cNvGrpSpPr/>
          <p:nvPr/>
        </p:nvGrpSpPr>
        <p:grpSpPr>
          <a:xfrm>
            <a:off x="595502" y="4526280"/>
            <a:ext cx="9737218" cy="1992629"/>
            <a:chOff x="595502" y="4905374"/>
            <a:chExt cx="10641330" cy="161353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551B87DA-641C-42D2-96A6-C116B8246E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027" y="4914900"/>
              <a:ext cx="10622279" cy="1594103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F4E6224-4170-4C19-A4E8-812408AFE045}"/>
                </a:ext>
              </a:extLst>
            </p:cNvPr>
            <p:cNvSpPr/>
            <p:nvPr/>
          </p:nvSpPr>
          <p:spPr>
            <a:xfrm>
              <a:off x="600265" y="4910137"/>
              <a:ext cx="10631805" cy="1604010"/>
            </a:xfrm>
            <a:custGeom>
              <a:avLst/>
              <a:gdLst/>
              <a:ahLst/>
              <a:cxnLst/>
              <a:rect l="l" t="t" r="r" b="b"/>
              <a:pathLst>
                <a:path w="10631805" h="1604009">
                  <a:moveTo>
                    <a:pt x="0" y="1603630"/>
                  </a:moveTo>
                  <a:lnTo>
                    <a:pt x="10631804" y="1603630"/>
                  </a:lnTo>
                  <a:lnTo>
                    <a:pt x="10631804" y="0"/>
                  </a:lnTo>
                  <a:lnTo>
                    <a:pt x="0" y="0"/>
                  </a:lnTo>
                  <a:lnTo>
                    <a:pt x="0" y="16036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52F4D3F0-2175-4EFF-99E6-9A971DECDC0F}"/>
              </a:ext>
            </a:extLst>
          </p:cNvPr>
          <p:cNvGrpSpPr/>
          <p:nvPr/>
        </p:nvGrpSpPr>
        <p:grpSpPr>
          <a:xfrm>
            <a:off x="6515099" y="662495"/>
            <a:ext cx="3589021" cy="3665183"/>
            <a:chOff x="5816663" y="662495"/>
            <a:chExt cx="5420360" cy="4071620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40F8EA7-CE30-4F78-8D48-29FC141331D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252" y="672084"/>
              <a:ext cx="5401055" cy="4052315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737FA86-836D-456A-96D8-AE63CE76DB12}"/>
                </a:ext>
              </a:extLst>
            </p:cNvPr>
            <p:cNvSpPr/>
            <p:nvPr/>
          </p:nvSpPr>
          <p:spPr>
            <a:xfrm>
              <a:off x="5821426" y="667258"/>
              <a:ext cx="5410835" cy="4062095"/>
            </a:xfrm>
            <a:custGeom>
              <a:avLst/>
              <a:gdLst/>
              <a:ahLst/>
              <a:cxnLst/>
              <a:rect l="l" t="t" r="r" b="b"/>
              <a:pathLst>
                <a:path w="5410834" h="4062095">
                  <a:moveTo>
                    <a:pt x="0" y="4061840"/>
                  </a:moveTo>
                  <a:lnTo>
                    <a:pt x="5410581" y="4061840"/>
                  </a:lnTo>
                  <a:lnTo>
                    <a:pt x="5410581" y="0"/>
                  </a:lnTo>
                  <a:lnTo>
                    <a:pt x="0" y="0"/>
                  </a:lnTo>
                  <a:lnTo>
                    <a:pt x="0" y="40618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08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Key Insights: </a:t>
            </a:r>
            <a:r>
              <a:rPr lang="en-US" sz="2000" b="0" spc="-5" dirty="0">
                <a:latin typeface="Times New Roman"/>
                <a:cs typeface="Times New Roman"/>
              </a:rPr>
              <a:t>The </a:t>
            </a:r>
            <a:r>
              <a:rPr lang="en-US" sz="2000" b="0" dirty="0">
                <a:latin typeface="Times New Roman"/>
                <a:cs typeface="Times New Roman"/>
              </a:rPr>
              <a:t>key findings of </a:t>
            </a:r>
            <a:r>
              <a:rPr lang="en-US" sz="2000" b="0" spc="-5" dirty="0">
                <a:latin typeface="Times New Roman"/>
                <a:cs typeface="Times New Roman"/>
              </a:rPr>
              <a:t>the Sales and Profit Analysis are summarized, including the </a:t>
            </a:r>
            <a:r>
              <a:rPr lang="en-US" sz="2000" b="0" dirty="0">
                <a:latin typeface="Times New Roman"/>
                <a:cs typeface="Times New Roman"/>
              </a:rPr>
              <a:t>highest       </a:t>
            </a:r>
            <a:r>
              <a:rPr lang="en-US" sz="2000" b="0" spc="-5" dirty="0">
                <a:latin typeface="Times New Roman"/>
                <a:cs typeface="Times New Roman"/>
              </a:rPr>
              <a:t>selling </a:t>
            </a:r>
            <a:r>
              <a:rPr lang="en-US" sz="2000" b="0" dirty="0">
                <a:latin typeface="Times New Roman"/>
                <a:cs typeface="Times New Roman"/>
              </a:rPr>
              <a:t>regions, </a:t>
            </a:r>
            <a:r>
              <a:rPr lang="en-US" sz="2000" b="0" spc="-5" dirty="0">
                <a:latin typeface="Times New Roman"/>
                <a:cs typeface="Times New Roman"/>
              </a:rPr>
              <a:t>cities, and sub-categories, as</a:t>
            </a:r>
            <a:r>
              <a:rPr lang="en-US" sz="2000" b="0" spc="-10" dirty="0">
                <a:latin typeface="Times New Roman"/>
                <a:cs typeface="Times New Roman"/>
              </a:rPr>
              <a:t> </a:t>
            </a:r>
            <a:r>
              <a:rPr lang="en-US" sz="2000" b="0" spc="-5" dirty="0">
                <a:latin typeface="Times New Roman"/>
                <a:cs typeface="Times New Roman"/>
              </a:rPr>
              <a:t>well as the most </a:t>
            </a:r>
            <a:r>
              <a:rPr lang="en-US" sz="2000" b="0" dirty="0">
                <a:latin typeface="Times New Roman"/>
                <a:cs typeface="Times New Roman"/>
              </a:rPr>
              <a:t>profitable </a:t>
            </a:r>
            <a:r>
              <a:rPr lang="en-US" sz="2000" b="0" spc="-5" dirty="0">
                <a:latin typeface="Times New Roman"/>
                <a:cs typeface="Times New Roman"/>
              </a:rPr>
              <a:t>areas- </a:t>
            </a: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35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449580" algn="l"/>
              </a:tabLst>
            </a:pPr>
            <a:endParaRPr lang="en-US" sz="2000" spc="-5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L="448945" indent="-43688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 products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in 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results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Maximum 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Margin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more</a:t>
            </a:r>
            <a:endParaRPr sz="2000" dirty="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specifically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Copiers,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Fasteners,</a:t>
            </a:r>
            <a:r>
              <a:rPr sz="2000" b="1" spc="-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Accessories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Phones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Supplies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including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Labels,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Papers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Envelopes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Chairs</a:t>
            </a:r>
            <a:r>
              <a:rPr sz="20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only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Furniture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profitable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 category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results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</a:p>
          <a:p>
            <a:pPr marL="448945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489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Segment-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Home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profitable,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Corporate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</a:p>
          <a:p>
            <a:pPr marL="4489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448945" marR="1666239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West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 Highest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Profitability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followed by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East</a:t>
            </a:r>
            <a:r>
              <a:rPr sz="20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while that in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Central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suffers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Highest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69"/>
            <a:ext cx="10526973" cy="675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2"/>
            <a:ext cx="11019020" cy="5394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(Should not include solution)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(Technology Used)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Actionabl</a:t>
            </a:r>
            <a:r>
              <a:rPr lang="en-US" sz="2000" b="1" dirty="0">
                <a:latin typeface="Times New Roman"/>
                <a:cs typeface="Times New Roman"/>
              </a:rPr>
              <a:t>e</a:t>
            </a:r>
            <a:r>
              <a:rPr lang="en-US" sz="2000" b="1" spc="-5" dirty="0">
                <a:latin typeface="Times New Roman"/>
                <a:cs typeface="Times New Roman"/>
              </a:rPr>
              <a:t> insight</a:t>
            </a:r>
            <a:r>
              <a:rPr lang="en-US" sz="2000" b="1" dirty="0">
                <a:latin typeface="Times New Roman"/>
                <a:cs typeface="Times New Roman"/>
              </a:rPr>
              <a:t>s: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Actionabl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insight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derived from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analysi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ar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presented, highlighting </a:t>
            </a:r>
            <a:r>
              <a:rPr lang="en-US" sz="2000" spc="-5" dirty="0">
                <a:latin typeface="Times New Roman"/>
                <a:cs typeface="Times New Roman"/>
              </a:rPr>
              <a:t>the  areas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where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optimization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opportunities</a:t>
            </a:r>
            <a:r>
              <a:rPr lang="en-US" sz="2000" spc="-5" dirty="0">
                <a:latin typeface="Times New Roman"/>
                <a:cs typeface="Times New Roman"/>
              </a:rPr>
              <a:t> exists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5" dirty="0">
                <a:latin typeface="Times New Roman"/>
                <a:cs typeface="Times New Roman"/>
              </a:rPr>
              <a:t> sales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improvement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profitability</a:t>
            </a:r>
            <a:r>
              <a:rPr lang="en-US" sz="2000" spc="-5" dirty="0">
                <a:latin typeface="Times New Roman"/>
                <a:cs typeface="Times New Roman"/>
              </a:rPr>
              <a:t> enhancement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–</a:t>
            </a:r>
            <a:r>
              <a:rPr lang="en-US" sz="2000" b="0" spc="-5" dirty="0">
                <a:latin typeface="Times New Roman"/>
                <a:cs typeface="Times New Roman"/>
              </a:rPr>
              <a:t> </a:t>
            </a: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 marR="275590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ensure</a:t>
            </a:r>
            <a:r>
              <a:rPr lang="en-US"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Maximum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Profit,</a:t>
            </a:r>
            <a:r>
              <a:rPr lang="en-US"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production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</a:t>
            </a:r>
            <a:r>
              <a:rPr lang="en-US" sz="20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lang="en-US"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Sector 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upgraded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 that the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 products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mentioned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above are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available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customers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required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quantity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as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always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remain ahead</a:t>
            </a:r>
            <a:r>
              <a:rPr lang="en-US"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Market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Demand.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marR="17780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actions must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taken</a:t>
            </a:r>
            <a:r>
              <a:rPr lang="en-US"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ensure Profit</a:t>
            </a:r>
            <a:r>
              <a:rPr lang="en-US"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Furniture</a:t>
            </a:r>
            <a:r>
              <a:rPr lang="en-US" sz="20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for products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other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lang="en-US"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Chairs </a:t>
            </a:r>
            <a:r>
              <a:rPr lang="en-US" sz="2000" spc="-48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else the cost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production 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those commodities must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reduced.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indent="-43688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Segment-</a:t>
            </a:r>
            <a:r>
              <a:rPr lang="en-US"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Home Office</a:t>
            </a:r>
            <a:r>
              <a:rPr lang="en-US" sz="2000" b="1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produced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 as to ensure abundant supply and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lang="en-US" sz="20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lang="en-US" sz="20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Superstore.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indent="-43688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 in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Central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 States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lang="en-US" sz="20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inspected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lang="en-US" sz="20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cause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overall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steps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taken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rectify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ensure Profit</a:t>
            </a:r>
            <a:endParaRPr lang="en-US" sz="2000" b="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09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Customized Solution: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presentation </a:t>
            </a:r>
            <a:r>
              <a:rPr lang="en-US" sz="2000" spc="-5" dirty="0">
                <a:latin typeface="Times New Roman"/>
                <a:cs typeface="Times New Roman"/>
              </a:rPr>
              <a:t>emphasize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significanc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customize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 solutions  </a:t>
            </a:r>
            <a:r>
              <a:rPr lang="en-US" sz="2000" dirty="0">
                <a:latin typeface="Times New Roman"/>
                <a:cs typeface="Times New Roman"/>
              </a:rPr>
              <a:t>based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 data-driven </a:t>
            </a:r>
            <a:r>
              <a:rPr lang="en-US" sz="2000" spc="-5" dirty="0">
                <a:latin typeface="Times New Roman"/>
                <a:cs typeface="Times New Roman"/>
              </a:rPr>
              <a:t>analysis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 achieve </a:t>
            </a:r>
            <a:r>
              <a:rPr lang="en-US" sz="2000" dirty="0">
                <a:latin typeface="Times New Roman"/>
                <a:cs typeface="Times New Roman"/>
              </a:rPr>
              <a:t>better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business outcomes –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406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81915" indent="-43688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474345" algn="l"/>
                <a:tab pos="4749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city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Los</a:t>
            </a:r>
            <a:r>
              <a:rPr lang="en-US" sz="2000" b="1" spc="-114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Angeles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 State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California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b="1" spc="-30" dirty="0">
                <a:latin typeface="Times New Roman"/>
                <a:cs typeface="Times New Roman"/>
              </a:rPr>
              <a:t>West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Region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United States and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 </a:t>
            </a:r>
            <a:r>
              <a:rPr lang="en-US" sz="2000" b="1" spc="-484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City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East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contributes to the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maximum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amount of </a:t>
            </a:r>
            <a:r>
              <a:rPr lang="en-US" sz="2000" b="1" spc="-5" dirty="0">
                <a:latin typeface="Times New Roman"/>
                <a:cs typeface="Times New Roman"/>
              </a:rPr>
              <a:t>Sales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Thus, </a:t>
            </a:r>
            <a:r>
              <a:rPr lang="en-US" sz="2000" dirty="0">
                <a:latin typeface="Times New Roman"/>
                <a:cs typeface="Times New Roman"/>
              </a:rPr>
              <a:t>proper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infrastructure, machinery and </a:t>
            </a:r>
            <a:r>
              <a:rPr lang="en-US" sz="2000" dirty="0">
                <a:latin typeface="Times New Roman"/>
                <a:cs typeface="Times New Roman"/>
              </a:rPr>
              <a:t>production </a:t>
            </a:r>
            <a:r>
              <a:rPr lang="en-US" sz="2000" spc="-5" dirty="0">
                <a:latin typeface="Times New Roman"/>
                <a:cs typeface="Times New Roman"/>
              </a:rPr>
              <a:t>must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5" dirty="0">
                <a:latin typeface="Times New Roman"/>
                <a:cs typeface="Times New Roman"/>
              </a:rPr>
              <a:t>especially ensured in the Superstore in these cities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facilitate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higher </a:t>
            </a:r>
            <a:r>
              <a:rPr lang="en-US" sz="2000" spc="-5" dirty="0">
                <a:latin typeface="Times New Roman"/>
                <a:cs typeface="Times New Roman"/>
              </a:rPr>
              <a:t>Sales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Profit-earning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commodities.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lang="en-US" sz="2000" dirty="0">
              <a:latin typeface="Times New Roman"/>
              <a:cs typeface="Times New Roman"/>
            </a:endParaRPr>
          </a:p>
          <a:p>
            <a:pPr marL="4743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74345" algn="l"/>
                <a:tab pos="4749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city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Los</a:t>
            </a:r>
            <a:r>
              <a:rPr lang="en-US" sz="2000" b="1" spc="-114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Angeles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 State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California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followed by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Seattle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15" dirty="0">
                <a:latin typeface="Times New Roman"/>
                <a:cs typeface="Times New Roman"/>
              </a:rPr>
              <a:t>Washington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b="1" spc="-30" dirty="0">
                <a:latin typeface="Times New Roman"/>
                <a:cs typeface="Times New Roman"/>
              </a:rPr>
              <a:t>West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Region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the United States and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City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East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contributes to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b="1" dirty="0">
                <a:latin typeface="Times New Roman"/>
                <a:cs typeface="Times New Roman"/>
              </a:rPr>
              <a:t>maximum amount of </a:t>
            </a:r>
            <a:r>
              <a:rPr lang="en-US" sz="2000" b="1" spc="-10" dirty="0">
                <a:latin typeface="Times New Roman"/>
                <a:cs typeface="Times New Roman"/>
              </a:rPr>
              <a:t>Profit</a:t>
            </a:r>
            <a:r>
              <a:rPr lang="en-US" sz="2000" spc="-10" dirty="0">
                <a:latin typeface="Times New Roman"/>
                <a:cs typeface="Times New Roman"/>
              </a:rPr>
              <a:t>. </a:t>
            </a:r>
            <a:r>
              <a:rPr lang="en-US" sz="2000" spc="-5" dirty="0">
                <a:latin typeface="Times New Roman"/>
                <a:cs typeface="Times New Roman"/>
              </a:rPr>
              <a:t>Thus, </a:t>
            </a:r>
            <a:r>
              <a:rPr lang="en-US" sz="2000" dirty="0">
                <a:latin typeface="Times New Roman"/>
                <a:cs typeface="Times New Roman"/>
              </a:rPr>
              <a:t>higher production </a:t>
            </a:r>
            <a:r>
              <a:rPr lang="en-US" sz="2000" spc="-5" dirty="0">
                <a:latin typeface="Times New Roman"/>
                <a:cs typeface="Times New Roman"/>
              </a:rPr>
              <a:t>must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5" dirty="0">
                <a:latin typeface="Times New Roman"/>
                <a:cs typeface="Times New Roman"/>
              </a:rPr>
              <a:t>ensured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latin typeface="Times New Roman"/>
                <a:cs typeface="Times New Roman"/>
              </a:rPr>
              <a:t>the Superstores in these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areas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so as to ensure Maximum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Profit </a:t>
            </a: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en-US" sz="2000" spc="-5" dirty="0">
                <a:latin typeface="Times New Roman"/>
                <a:cs typeface="Times New Roman"/>
              </a:rPr>
              <a:t>the sale </a:t>
            </a:r>
            <a:r>
              <a:rPr lang="en-US" sz="2000" dirty="0">
                <a:latin typeface="Times New Roman"/>
                <a:cs typeface="Times New Roman"/>
              </a:rPr>
              <a:t>of products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45674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0581"/>
            <a:ext cx="11029615" cy="4938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 Superstore dataset offers valuable insights for business improvement. Here are some future scope areas based on existing analyses:</a:t>
            </a:r>
            <a:endParaRPr lang="en-US" sz="2000" b="1" dirty="0"/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Sales Performance Optimization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 targeted marketing campaigns for high-performing product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Optimize inventory management for top-selling products using real-time sales data.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Customer Segmentation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Develop personalized marketing strategies based on customer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Identify customer segments for tailored promotions and engagement.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Geographic Strategies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Address disparities in regional sales performance by implementing region-specific initiatives.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Utilize geographical mapping capabilities to visualize regional trends</a:t>
            </a:r>
            <a:r>
              <a:rPr lang="en-US" sz="2000" baseline="300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85799" y="548641"/>
            <a:ext cx="10925007" cy="64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                       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3080"/>
            <a:ext cx="11029615" cy="2697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gpt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Kaggle datasets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600699"/>
            <a:ext cx="11029616" cy="6551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1A8EBC-6F88-4B69-A36A-2F31998A98C1}"/>
              </a:ext>
            </a:extLst>
          </p:cNvPr>
          <p:cNvSpPr/>
          <p:nvPr/>
        </p:nvSpPr>
        <p:spPr>
          <a:xfrm>
            <a:off x="689690" y="3130200"/>
            <a:ext cx="245069" cy="236344"/>
          </a:xfrm>
          <a:prstGeom prst="actionButtonBlan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ction Button: Blank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99D9DC-5CA2-4E65-80FB-CB3BB144649F}"/>
              </a:ext>
            </a:extLst>
          </p:cNvPr>
          <p:cNvSpPr/>
          <p:nvPr/>
        </p:nvSpPr>
        <p:spPr>
          <a:xfrm flipH="1" flipV="1">
            <a:off x="740396" y="2143787"/>
            <a:ext cx="194361" cy="198120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C5764-3AB9-4425-B044-688D51C8E87F}"/>
              </a:ext>
            </a:extLst>
          </p:cNvPr>
          <p:cNvSpPr txBox="1"/>
          <p:nvPr/>
        </p:nvSpPr>
        <p:spPr>
          <a:xfrm>
            <a:off x="689690" y="1486128"/>
            <a:ext cx="11105684" cy="328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endParaRPr lang="en-US" sz="1800" b="1" spc="-5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r>
              <a:rPr lang="en-US" sz="2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 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GitHub</a:t>
            </a:r>
            <a:r>
              <a:rPr lang="en-US" sz="24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Repository</a:t>
            </a:r>
            <a:r>
              <a:rPr lang="en-US" sz="24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lang="en-US" sz="24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200"/>
              </a:spcBef>
            </a:pPr>
            <a:r>
              <a:rPr lang="en-US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https://github.com/pranita28Dane/IBM-Internship-Project-for-Data-Analytics</a:t>
            </a:r>
            <a:endParaRPr lang="en-US" sz="1800" b="1" spc="-5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200"/>
              </a:spcBef>
              <a:tabLst>
                <a:tab pos="380365" algn="l"/>
                <a:tab pos="381000" algn="l"/>
              </a:tabLst>
            </a:pPr>
            <a:r>
              <a:rPr lang="en-US" sz="2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  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lang="en-US" sz="2400" b="1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lang="en-US" sz="24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200"/>
              </a:spcBef>
            </a:pPr>
            <a:r>
              <a:rPr lang="en-US"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https://www.kaggle.com/datasets/bravehart101/sample-supermarket-dataset</a:t>
            </a:r>
            <a:endParaRPr lang="en-US" b="1" spc="-10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R="5080">
              <a:lnSpc>
                <a:spcPts val="3610"/>
              </a:lnSpc>
              <a:spcBef>
                <a:spcPts val="110"/>
              </a:spcBef>
              <a:tabLst>
                <a:tab pos="380365" algn="l"/>
                <a:tab pos="381000" algn="l"/>
              </a:tabLst>
            </a:pPr>
            <a:r>
              <a:rPr lang="en-US" sz="28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    </a:t>
            </a:r>
            <a:r>
              <a:rPr lang="en-US" sz="2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Source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Code </a:t>
            </a:r>
            <a:r>
              <a:rPr lang="en-US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(Google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Colab):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                       </a:t>
            </a:r>
            <a:r>
              <a:rPr lang="en-US"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https://colab.research.google.com/drive/1LjXR1NJv9cwph61yWCGNNdaAZE0iXeaR?usp=sharing</a:t>
            </a:r>
            <a:endParaRPr lang="en-IN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E54CADD-1FC5-4EFE-B14B-109CF776547F}"/>
              </a:ext>
            </a:extLst>
          </p:cNvPr>
          <p:cNvSpPr txBox="1">
            <a:spLocks/>
          </p:cNvSpPr>
          <p:nvPr/>
        </p:nvSpPr>
        <p:spPr>
          <a:xfrm>
            <a:off x="2673132" y="613520"/>
            <a:ext cx="6835140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4000" spc="-5" dirty="0"/>
              <a:t>             </a:t>
            </a:r>
            <a:r>
              <a:rPr lang="en-IN" sz="4000" spc="-5" dirty="0">
                <a:solidFill>
                  <a:schemeClr val="accent1"/>
                </a:solidFill>
              </a:rPr>
              <a:t>RELE</a:t>
            </a:r>
            <a:r>
              <a:rPr lang="en-IN" sz="4000" spc="-360" dirty="0">
                <a:solidFill>
                  <a:schemeClr val="accent1"/>
                </a:solidFill>
              </a:rPr>
              <a:t>V</a:t>
            </a:r>
            <a:r>
              <a:rPr lang="en-IN" sz="4000" spc="-5" dirty="0">
                <a:solidFill>
                  <a:schemeClr val="accent1"/>
                </a:solidFill>
              </a:rPr>
              <a:t>AN</a:t>
            </a:r>
            <a:r>
              <a:rPr lang="en-IN" sz="4000" dirty="0">
                <a:solidFill>
                  <a:schemeClr val="accent1"/>
                </a:solidFill>
              </a:rPr>
              <a:t>T</a:t>
            </a:r>
            <a:r>
              <a:rPr lang="en-IN" sz="4000" spc="-55" dirty="0">
                <a:solidFill>
                  <a:schemeClr val="accent1"/>
                </a:solidFill>
              </a:rPr>
              <a:t> </a:t>
            </a:r>
            <a:r>
              <a:rPr lang="en-IN" sz="4000" spc="-5" dirty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F478567-2BF0-4EE0-A202-BB6F5800EC6A}"/>
              </a:ext>
            </a:extLst>
          </p:cNvPr>
          <p:cNvSpPr/>
          <p:nvPr/>
        </p:nvSpPr>
        <p:spPr>
          <a:xfrm flipH="1" flipV="1">
            <a:off x="740395" y="3956613"/>
            <a:ext cx="194361" cy="198223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268"/>
            <a:ext cx="11029616" cy="97907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43" y="1348740"/>
            <a:ext cx="11029615" cy="1531620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42CD3-A808-4091-B15D-57BD825EB00D}"/>
              </a:ext>
            </a:extLst>
          </p:cNvPr>
          <p:cNvSpPr txBox="1"/>
          <p:nvPr/>
        </p:nvSpPr>
        <p:spPr>
          <a:xfrm>
            <a:off x="452403" y="1348740"/>
            <a:ext cx="10888409" cy="527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defRPr/>
            </a:pP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  <a:defRPr/>
            </a:pP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  To create a data analytical report for comprehensive analysis of the Sample Superstore dataset to gain valuable insights into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trends 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Profitability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the store.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9085" indent="-2489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Sales</a:t>
            </a:r>
            <a:r>
              <a:rPr lang="en-US" sz="2400" b="1" spc="-12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Analysis: </a:t>
            </a:r>
            <a:r>
              <a:rPr lang="en-US" sz="2400" spc="-5" dirty="0">
                <a:latin typeface="Times New Roman"/>
                <a:cs typeface="Times New Roman"/>
              </a:rPr>
              <a:t>Analyze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metrics,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trends,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factors</a:t>
            </a:r>
            <a:r>
              <a:rPr lang="en-US" sz="2400" spc="-5" dirty="0">
                <a:latin typeface="Times New Roman"/>
                <a:cs typeface="Times New Roman"/>
              </a:rPr>
              <a:t> influencing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fluctuations.</a:t>
            </a:r>
          </a:p>
          <a:p>
            <a:pPr marL="299085" indent="-2489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Profit</a:t>
            </a:r>
            <a:r>
              <a:rPr lang="en-US" sz="2400" b="1" spc="-114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Analysis: </a:t>
            </a:r>
            <a:r>
              <a:rPr lang="en-US" sz="2400" spc="-5" dirty="0">
                <a:latin typeface="Times New Roman"/>
                <a:cs typeface="Times New Roman"/>
              </a:rPr>
              <a:t>Analyze 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profit</a:t>
            </a:r>
            <a:r>
              <a:rPr lang="en-US" sz="2400" spc="-5" dirty="0">
                <a:latin typeface="Times New Roman"/>
                <a:cs typeface="Times New Roman"/>
              </a:rPr>
              <a:t> and </a:t>
            </a:r>
            <a:r>
              <a:rPr lang="en-US" sz="2400" dirty="0">
                <a:latin typeface="Times New Roman"/>
                <a:cs typeface="Times New Roman"/>
              </a:rPr>
              <a:t>factors</a:t>
            </a:r>
            <a:r>
              <a:rPr lang="en-US" sz="2400" spc="-5" dirty="0">
                <a:latin typeface="Times New Roman"/>
                <a:cs typeface="Times New Roman"/>
              </a:rPr>
              <a:t> affecting </a:t>
            </a:r>
            <a:r>
              <a:rPr lang="en-US" sz="2400" dirty="0">
                <a:latin typeface="Times New Roman"/>
                <a:cs typeface="Times New Roman"/>
              </a:rPr>
              <a:t>profit 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various</a:t>
            </a:r>
            <a:r>
              <a:rPr lang="en-US" sz="2400" spc="-5" dirty="0">
                <a:latin typeface="Times New Roman"/>
                <a:cs typeface="Times New Roman"/>
              </a:rPr>
              <a:t> items in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store.The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dataset</a:t>
            </a:r>
            <a:r>
              <a:rPr lang="en-US" sz="2400" spc="-5" dirty="0">
                <a:latin typeface="Times New Roman"/>
                <a:cs typeface="Times New Roman"/>
              </a:rPr>
              <a:t> encompasses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wide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range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information,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including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data,</a:t>
            </a:r>
            <a:r>
              <a:rPr lang="en-US" sz="2400" spc="-5" dirty="0">
                <a:latin typeface="Times New Roman"/>
                <a:cs typeface="Times New Roman"/>
              </a:rPr>
              <a:t> customer </a:t>
            </a:r>
            <a:r>
              <a:rPr lang="en-US" sz="2400" dirty="0">
                <a:latin typeface="Times New Roman"/>
                <a:cs typeface="Times New Roman"/>
              </a:rPr>
              <a:t>demographics, product </a:t>
            </a:r>
            <a:r>
              <a:rPr lang="en-US" sz="2400" spc="-5" dirty="0">
                <a:latin typeface="Times New Roman"/>
                <a:cs typeface="Times New Roman"/>
              </a:rPr>
              <a:t>categories, and </a:t>
            </a:r>
            <a:r>
              <a:rPr lang="en-US" sz="2400" dirty="0">
                <a:latin typeface="Times New Roman"/>
                <a:cs typeface="Times New Roman"/>
              </a:rPr>
              <a:t>geographical regions. </a:t>
            </a:r>
            <a:r>
              <a:rPr lang="en-US" sz="2400" spc="-5" dirty="0">
                <a:latin typeface="Times New Roman"/>
                <a:cs typeface="Times New Roman"/>
              </a:rPr>
              <a:t>By leveraging this </a:t>
            </a:r>
            <a:r>
              <a:rPr lang="en-US" sz="2400" dirty="0">
                <a:latin typeface="Times New Roman"/>
                <a:cs typeface="Times New Roman"/>
              </a:rPr>
              <a:t>dataset, our objective </a:t>
            </a:r>
            <a:r>
              <a:rPr lang="en-US" sz="2400" spc="-5" dirty="0">
                <a:latin typeface="Times New Roman"/>
                <a:cs typeface="Times New Roman"/>
              </a:rPr>
              <a:t>is to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identify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areas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improvement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data-driven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recommendations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to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optimize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performance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48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store.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DC25-AABD-4663-97A6-202945C9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598268"/>
            <a:ext cx="2842260" cy="20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1079"/>
            <a:ext cx="11029616" cy="71622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63407"/>
            <a:ext cx="11397448" cy="30945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00685" indent="0">
              <a:lnSpc>
                <a:spcPct val="100000"/>
              </a:lnSpc>
              <a:spcBef>
                <a:spcPts val="1405"/>
              </a:spcBef>
              <a:buNone/>
              <a:tabLst>
                <a:tab pos="837565" algn="l"/>
                <a:tab pos="8382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 </a:t>
            </a:r>
            <a:r>
              <a:rPr lang="en-US" sz="2400" b="1" dirty="0">
                <a:latin typeface="Times New Roman"/>
                <a:cs typeface="Times New Roman"/>
              </a:rPr>
              <a:t>GOAL:</a:t>
            </a:r>
            <a:endParaRPr lang="en-US" sz="2400" dirty="0">
              <a:latin typeface="Times New Roman"/>
              <a:cs typeface="Times New Roman"/>
            </a:endParaRPr>
          </a:p>
          <a:p>
            <a:pPr marL="743585" indent="-342900">
              <a:lnSpc>
                <a:spcPct val="100000"/>
              </a:lnSpc>
              <a:spcBef>
                <a:spcPts val="1395"/>
              </a:spcBef>
              <a:tabLst>
                <a:tab pos="837565" algn="l"/>
                <a:tab pos="8382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Perfor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 Descriptiv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Analysi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‘Sample Superstore’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Datase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 </a:t>
            </a:r>
            <a:r>
              <a:rPr lang="en-US" sz="2400" spc="-5" dirty="0">
                <a:latin typeface="Times New Roman"/>
                <a:cs typeface="Times New Roman"/>
              </a:rPr>
              <a:t>Python.</a:t>
            </a:r>
            <a:endParaRPr lang="en-US" sz="2400" dirty="0">
              <a:latin typeface="Times New Roman"/>
              <a:cs typeface="Times New Roman"/>
            </a:endParaRPr>
          </a:p>
          <a:p>
            <a:pPr marL="743585" indent="-342900">
              <a:lnSpc>
                <a:spcPct val="100000"/>
              </a:lnSpc>
              <a:spcBef>
                <a:spcPts val="1405"/>
              </a:spcBef>
              <a:tabLst>
                <a:tab pos="837565" algn="l"/>
                <a:tab pos="8382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Highlight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insights </a:t>
            </a:r>
            <a:r>
              <a:rPr lang="en-US" sz="2400" dirty="0">
                <a:latin typeface="Times New Roman"/>
                <a:cs typeface="Times New Roman"/>
              </a:rPr>
              <a:t>regarding</a:t>
            </a:r>
            <a:r>
              <a:rPr lang="en-US" sz="2400" spc="-5" dirty="0">
                <a:latin typeface="Times New Roman"/>
                <a:cs typeface="Times New Roman"/>
              </a:rPr>
              <a:t> Sales 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Profit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 as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gathered from</a:t>
            </a:r>
            <a:r>
              <a:rPr lang="en-US" sz="2400" spc="-5" dirty="0">
                <a:latin typeface="Times New Roman"/>
                <a:cs typeface="Times New Roman"/>
              </a:rPr>
              <a:t> analyzing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data.</a:t>
            </a:r>
          </a:p>
          <a:p>
            <a:pPr marL="743585" indent="-34290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lang="en-US" sz="2400" b="1" spc="-40" dirty="0">
                <a:latin typeface="Times New Roman"/>
                <a:cs typeface="Times New Roman"/>
              </a:rPr>
              <a:t>Tools</a:t>
            </a:r>
            <a:r>
              <a:rPr lang="en-US" sz="2400" b="1" spc="-5" dirty="0">
                <a:latin typeface="Times New Roman"/>
                <a:cs typeface="Times New Roman"/>
              </a:rPr>
              <a:t> Used: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Python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libraries-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NumPy,</a:t>
            </a:r>
            <a:r>
              <a:rPr lang="en-US" sz="2400" spc="-5" dirty="0">
                <a:latin typeface="Times New Roman"/>
                <a:cs typeface="Times New Roman"/>
              </a:rPr>
              <a:t> Pandas,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Matplotlib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Seaborn</a:t>
            </a:r>
            <a:r>
              <a:rPr lang="en-US" sz="2400" spc="-800" dirty="0">
                <a:latin typeface="Yu Gothic UI"/>
                <a:cs typeface="Yu Gothic UI"/>
              </a:rPr>
              <a:t>     </a:t>
            </a:r>
            <a:endParaRPr lang="en-US" sz="2400" dirty="0">
              <a:latin typeface="Times New Roman"/>
              <a:cs typeface="Times New Roman"/>
            </a:endParaRPr>
          </a:p>
          <a:p>
            <a:pPr marL="12065" marR="666115" indent="0">
              <a:lnSpc>
                <a:spcPct val="100000"/>
              </a:lnSpc>
              <a:spcBef>
                <a:spcPts val="1405"/>
              </a:spcBef>
              <a:buNone/>
              <a:tabLst>
                <a:tab pos="38036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74CF-A7EB-4B48-B72C-38873129F69C}"/>
              </a:ext>
            </a:extLst>
          </p:cNvPr>
          <p:cNvSpPr txBox="1"/>
          <p:nvPr/>
        </p:nvSpPr>
        <p:spPr>
          <a:xfrm>
            <a:off x="878372" y="1431687"/>
            <a:ext cx="11029616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490"/>
              </a:spcBef>
            </a:pPr>
            <a:r>
              <a:rPr lang="en-IN" sz="2400" b="1" spc="-5" dirty="0">
                <a:latin typeface="Times New Roman"/>
                <a:cs typeface="Times New Roman"/>
              </a:rPr>
              <a:t> PURPOSE: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Th</a:t>
            </a:r>
            <a:r>
              <a:rPr lang="en-US" sz="2400" spc="-5" dirty="0">
                <a:latin typeface="Times New Roman"/>
                <a:cs typeface="Times New Roman"/>
              </a:rPr>
              <a:t>e </a:t>
            </a:r>
            <a:r>
              <a:rPr lang="en-US" sz="2400" dirty="0">
                <a:latin typeface="Times New Roman"/>
                <a:cs typeface="Times New Roman"/>
              </a:rPr>
              <a:t>purpose of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project </a:t>
            </a:r>
            <a:r>
              <a:rPr lang="en-US" sz="2400" spc="-5" dirty="0">
                <a:latin typeface="Times New Roman"/>
                <a:cs typeface="Times New Roman"/>
              </a:rPr>
              <a:t>is to </a:t>
            </a:r>
            <a:r>
              <a:rPr lang="en-US" sz="2400" dirty="0">
                <a:latin typeface="Times New Roman"/>
                <a:cs typeface="Times New Roman"/>
              </a:rPr>
              <a:t>perform </a:t>
            </a:r>
            <a:r>
              <a:rPr lang="en-US" sz="2400" b="1" spc="-5" dirty="0">
                <a:latin typeface="Times New Roman"/>
                <a:cs typeface="Times New Roman"/>
              </a:rPr>
              <a:t>Descriptive Data Analysis </a:t>
            </a:r>
            <a:r>
              <a:rPr lang="en-US" sz="2400" b="1" dirty="0">
                <a:latin typeface="Times New Roman"/>
                <a:cs typeface="Times New Roman"/>
              </a:rPr>
              <a:t>on </a:t>
            </a:r>
            <a:r>
              <a:rPr lang="en-US" sz="2400" b="1" spc="-10" dirty="0">
                <a:latin typeface="Times New Roman"/>
                <a:cs typeface="Times New Roman"/>
              </a:rPr>
              <a:t>Superstore </a:t>
            </a:r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spc="-5" dirty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gather relevant </a:t>
            </a:r>
            <a:r>
              <a:rPr lang="en-US" sz="2400" spc="-48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insights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regarding </a:t>
            </a:r>
            <a:r>
              <a:rPr lang="en-US" sz="2400" spc="-5" dirty="0">
                <a:latin typeface="Times New Roman"/>
                <a:cs typeface="Times New Roman"/>
              </a:rPr>
              <a:t>sales and </a:t>
            </a:r>
            <a:r>
              <a:rPr lang="en-US" sz="2400" dirty="0">
                <a:latin typeface="Times New Roman"/>
                <a:cs typeface="Times New Roman"/>
              </a:rPr>
              <a:t>profit of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superstore-</a:t>
            </a: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2400" spc="-5" dirty="0">
                <a:latin typeface="Times New Roman"/>
                <a:cs typeface="Times New Roman"/>
              </a:rPr>
              <a:t>  Extract,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Transform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Load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(ETL)</a:t>
            </a:r>
            <a:r>
              <a:rPr lang="en-US" sz="2400" spc="-5" dirty="0">
                <a:latin typeface="Times New Roman"/>
                <a:cs typeface="Times New Roman"/>
              </a:rPr>
              <a:t> 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 </a:t>
            </a: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  </a:t>
            </a:r>
            <a:r>
              <a:rPr lang="en-US" sz="2400" spc="-5" dirty="0">
                <a:latin typeface="Times New Roman"/>
                <a:cs typeface="Times New Roman"/>
              </a:rPr>
              <a:t>Perfor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 Explorator</a:t>
            </a: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spc="-5" dirty="0">
                <a:latin typeface="Times New Roman"/>
                <a:cs typeface="Times New Roman"/>
              </a:rPr>
              <a:t> Dat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Analysi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(EDA) on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dataset</a:t>
            </a:r>
            <a:r>
              <a:rPr lang="en-US" sz="2400" spc="-5" dirty="0">
                <a:latin typeface="Times New Roman"/>
                <a:cs typeface="Times New Roman"/>
              </a:rPr>
              <a:t>. 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74CF-A7EB-4B48-B72C-38873129F69C}"/>
              </a:ext>
            </a:extLst>
          </p:cNvPr>
          <p:cNvSpPr txBox="1"/>
          <p:nvPr/>
        </p:nvSpPr>
        <p:spPr>
          <a:xfrm>
            <a:off x="777240" y="1522546"/>
            <a:ext cx="1067251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Objective :-</a:t>
            </a: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Understand,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clean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visualize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gain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insights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Analyze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based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different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regions,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categories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parameters,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is-</a:t>
            </a:r>
            <a:endParaRPr lang="en-IN" sz="20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9ABBBC8-4326-4448-B1FE-2EDEF9EA132C}"/>
              </a:ext>
            </a:extLst>
          </p:cNvPr>
          <p:cNvSpPr txBox="1"/>
          <p:nvPr/>
        </p:nvSpPr>
        <p:spPr>
          <a:xfrm>
            <a:off x="581192" y="2922929"/>
            <a:ext cx="10497592" cy="2757806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837565" indent="-436880">
              <a:lnSpc>
                <a:spcPct val="100000"/>
              </a:lnSpc>
              <a:spcBef>
                <a:spcPts val="15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Analyze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5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identify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highest-selling</a:t>
            </a:r>
            <a:r>
              <a:rPr sz="2000" spc="-5" dirty="0">
                <a:latin typeface="Times New Roman"/>
                <a:cs typeface="Times New Roman"/>
              </a:rPr>
              <a:t> areas.</a:t>
            </a:r>
            <a:endParaRPr sz="2000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Determine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top-selling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sub-categories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  <a:p>
            <a:pPr marL="837565" indent="-436880">
              <a:lnSpc>
                <a:spcPct val="100000"/>
              </a:lnSpc>
              <a:spcBef>
                <a:spcPts val="139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Assess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profitability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different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profitable</a:t>
            </a:r>
            <a:r>
              <a:rPr sz="2000" spc="-5" dirty="0">
                <a:latin typeface="Times New Roman"/>
                <a:cs typeface="Times New Roman"/>
              </a:rPr>
              <a:t> areas.</a:t>
            </a:r>
            <a:endParaRPr sz="2000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5" dirty="0">
                <a:latin typeface="Times New Roman"/>
                <a:cs typeface="Times New Roman"/>
              </a:rPr>
              <a:t> maximum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Sales.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Provide </a:t>
            </a:r>
            <a:r>
              <a:rPr lang="en-US" sz="2000" dirty="0">
                <a:latin typeface="Times New Roman"/>
                <a:cs typeface="Times New Roman"/>
              </a:rPr>
              <a:t>data-driven </a:t>
            </a:r>
            <a:r>
              <a:rPr lang="en-US" sz="2000" spc="-5" dirty="0">
                <a:latin typeface="Times New Roman"/>
                <a:cs typeface="Times New Roman"/>
              </a:rPr>
              <a:t>insights and </a:t>
            </a:r>
            <a:r>
              <a:rPr lang="en-US" sz="2000" dirty="0">
                <a:latin typeface="Times New Roman"/>
                <a:cs typeface="Times New Roman"/>
              </a:rPr>
              <a:t>recommendations for optimizing </a:t>
            </a:r>
            <a:r>
              <a:rPr lang="en-US" sz="2000" spc="-5" dirty="0">
                <a:latin typeface="Times New Roman"/>
                <a:cs typeface="Times New Roman"/>
              </a:rPr>
              <a:t>sales and improving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profitability.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4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379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 operating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8GB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 processor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libraries-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Pandas,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1583-9F42-48AF-B557-F580766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75CE-8ED3-45F3-9CA2-3E6B7F10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1822813"/>
          </a:xfrm>
        </p:spPr>
        <p:txBody>
          <a:bodyPr/>
          <a:lstStyle/>
          <a:p>
            <a:pPr marL="0" indent="0">
              <a:buNone/>
            </a:pPr>
            <a:r>
              <a:rPr lang="en-US" sz="200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</a:t>
            </a:r>
            <a:r>
              <a:rPr lang="en-US" sz="2000" b="0" spc="-484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of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Superstore. This analysis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various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like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NumPy,</a:t>
            </a:r>
            <a:r>
              <a:rPr lang="en-US" sz="2000" b="0"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mining techniques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Superstore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b="0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lang="en-IN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54A75B0-0C55-499A-8CD3-C47241FB878F}"/>
              </a:ext>
            </a:extLst>
          </p:cNvPr>
          <p:cNvSpPr txBox="1"/>
          <p:nvPr/>
        </p:nvSpPr>
        <p:spPr>
          <a:xfrm>
            <a:off x="535473" y="3802735"/>
            <a:ext cx="45719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C6A2CCC-D739-47A9-AE39-96845D1329BE}"/>
              </a:ext>
            </a:extLst>
          </p:cNvPr>
          <p:cNvSpPr txBox="1"/>
          <p:nvPr/>
        </p:nvSpPr>
        <p:spPr>
          <a:xfrm>
            <a:off x="982976" y="3777334"/>
            <a:ext cx="6355084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optimize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sales,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improve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profitability,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inform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business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strategies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personalized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marketing.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9775D08-A719-48F6-92AD-F38697CF14BB}"/>
              </a:ext>
            </a:extLst>
          </p:cNvPr>
          <p:cNvSpPr txBox="1"/>
          <p:nvPr/>
        </p:nvSpPr>
        <p:spPr>
          <a:xfrm>
            <a:off x="982975" y="5174334"/>
            <a:ext cx="9596835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use of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Python libraries and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visualization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tools enhances the efficiency and effectiveness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 it easily interpretable.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2507D87-ED62-4E58-ADA3-95A3ABB6F80B}"/>
              </a:ext>
            </a:extLst>
          </p:cNvPr>
          <p:cNvSpPr txBox="1"/>
          <p:nvPr/>
        </p:nvSpPr>
        <p:spPr>
          <a:xfrm>
            <a:off x="564591" y="3497934"/>
            <a:ext cx="9899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Times New Roman"/>
                <a:cs typeface="Times New Roman"/>
              </a:rPr>
              <a:t>Value</a:t>
            </a:r>
            <a:r>
              <a:rPr sz="2000" b="1" spc="-5" dirty="0">
                <a:latin typeface="Times New Roman"/>
                <a:cs typeface="Times New Roman"/>
              </a:rPr>
              <a:t> Proposition</a:t>
            </a:r>
            <a:r>
              <a:rPr sz="20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0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data-driven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recommendations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decision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making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69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EFE4-B4FE-4B45-8AF9-1E8C6B59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FFDADF-A065-4223-AEDC-B00A08A47903}"/>
              </a:ext>
            </a:extLst>
          </p:cNvPr>
          <p:cNvSpPr txBox="1"/>
          <p:nvPr/>
        </p:nvSpPr>
        <p:spPr>
          <a:xfrm>
            <a:off x="659992" y="1828800"/>
            <a:ext cx="10788650" cy="3894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000" spc="-800" dirty="0">
                <a:latin typeface="Yu Gothic UI"/>
                <a:cs typeface="Yu Gothic UI"/>
              </a:rPr>
              <a:t>□	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tailored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the Superstore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80365" indent="-368300">
              <a:lnSpc>
                <a:spcPct val="100000"/>
              </a:lnSpc>
              <a:spcBef>
                <a:spcPts val="19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Use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advanced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Visualization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Tools:</a:t>
            </a:r>
            <a:endParaRPr sz="20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project,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advanced</a:t>
            </a:r>
            <a:r>
              <a:rPr sz="2000" dirty="0">
                <a:latin typeface="Times New Roman"/>
                <a:cs typeface="Times New Roman"/>
              </a:rPr>
              <a:t> visualization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Matplotlib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Seaborn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emphasize</a:t>
            </a:r>
            <a:endParaRPr sz="2000" dirty="0">
              <a:latin typeface="Times New Roman"/>
              <a:cs typeface="Times New Roman"/>
            </a:endParaRPr>
          </a:p>
          <a:p>
            <a:pPr marL="494665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uniqueness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presenting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visually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appealing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manner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understanding 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 to the end </a:t>
            </a:r>
            <a:r>
              <a:rPr sz="2000" dirty="0">
                <a:latin typeface="Times New Roman"/>
                <a:cs typeface="Times New Roman"/>
              </a:rPr>
              <a:t>users.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80365" indent="-368300">
              <a:lnSpc>
                <a:spcPct val="100000"/>
              </a:lnSpc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Descriptiv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 </a:t>
            </a:r>
            <a:r>
              <a:rPr sz="2000" b="1" spc="-5" dirty="0">
                <a:latin typeface="Times New Roman"/>
                <a:cs typeface="Times New Roman"/>
              </a:rPr>
              <a:t>EDA:</a:t>
            </a:r>
            <a:endParaRPr sz="2000" dirty="0">
              <a:latin typeface="Times New Roman"/>
              <a:cs typeface="Times New Roman"/>
            </a:endParaRPr>
          </a:p>
          <a:p>
            <a:pPr marL="494665" marR="51371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utilizes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techniques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Descriptive Analytics and Exploratory Data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regarding</a:t>
            </a:r>
            <a:r>
              <a:rPr sz="2000" spc="-5" dirty="0">
                <a:latin typeface="Times New Roman"/>
                <a:cs typeface="Times New Roman"/>
              </a:rPr>
              <a:t> Sales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153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D929-5C6C-44C7-8FFB-CBB29148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1500"/>
            <a:ext cx="11029616" cy="65384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Algorithm &amp;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Deployment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174C284-8166-4EA3-A5DD-83C29441CA42}"/>
              </a:ext>
            </a:extLst>
          </p:cNvPr>
          <p:cNvSpPr txBox="1"/>
          <p:nvPr/>
        </p:nvSpPr>
        <p:spPr>
          <a:xfrm>
            <a:off x="7520940" y="1421693"/>
            <a:ext cx="4089868" cy="3650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Code Snippets: </a:t>
            </a:r>
            <a:r>
              <a:rPr sz="2000" spc="-5" dirty="0">
                <a:latin typeface="Times New Roman"/>
                <a:cs typeface="Times New Roman"/>
              </a:rPr>
              <a:t>Here are </a:t>
            </a:r>
            <a:r>
              <a:rPr sz="2000" dirty="0">
                <a:latin typeface="Times New Roman"/>
                <a:cs typeface="Times New Roman"/>
              </a:rPr>
              <a:t>a few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 snippets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loading,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cleaning, and transformation </a:t>
            </a:r>
            <a:r>
              <a:rPr sz="2000" dirty="0">
                <a:latin typeface="Times New Roman"/>
                <a:cs typeface="Times New Roman"/>
              </a:rPr>
              <a:t> processes. </a:t>
            </a:r>
            <a:r>
              <a:rPr sz="2000" spc="-5" dirty="0">
                <a:latin typeface="Times New Roman"/>
                <a:cs typeface="Times New Roman"/>
              </a:rPr>
              <a:t>These snippets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showcases the </a:t>
            </a:r>
            <a:r>
              <a:rPr sz="2000" dirty="0">
                <a:latin typeface="Times New Roman"/>
                <a:cs typeface="Times New Roman"/>
              </a:rPr>
              <a:t>use of </a:t>
            </a:r>
            <a:r>
              <a:rPr sz="2000" spc="-5" dirty="0">
                <a:latin typeface="Times New Roman"/>
                <a:cs typeface="Times New Roman"/>
              </a:rPr>
              <a:t>Python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 such as Pandas, </a:t>
            </a:r>
            <a:r>
              <a:rPr sz="2000" spc="-25" dirty="0">
                <a:latin typeface="Times New Roman"/>
                <a:cs typeface="Times New Roman"/>
              </a:rPr>
              <a:t>NumPy,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Matplotlib </a:t>
            </a:r>
            <a:r>
              <a:rPr sz="2000" dirty="0">
                <a:latin typeface="Times New Roman"/>
                <a:cs typeface="Times New Roman"/>
              </a:rPr>
              <a:t>for data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manipulation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visualization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8C81CC10-4093-4A56-A734-EBAC29B6904C}"/>
              </a:ext>
            </a:extLst>
          </p:cNvPr>
          <p:cNvGrpSpPr/>
          <p:nvPr/>
        </p:nvGrpSpPr>
        <p:grpSpPr>
          <a:xfrm>
            <a:off x="205741" y="1225344"/>
            <a:ext cx="7059167" cy="3476098"/>
            <a:chOff x="4333938" y="3161918"/>
            <a:chExt cx="7078345" cy="358711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9EF500BF-D87B-476B-92B3-2CA39E39A6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399" y="3171442"/>
              <a:ext cx="7059167" cy="3567681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2E8DE2FC-AB90-4193-9A03-E98B8D3324DD}"/>
                </a:ext>
              </a:extLst>
            </p:cNvPr>
            <p:cNvSpPr/>
            <p:nvPr/>
          </p:nvSpPr>
          <p:spPr>
            <a:xfrm>
              <a:off x="4338701" y="3166680"/>
              <a:ext cx="7068820" cy="3577590"/>
            </a:xfrm>
            <a:custGeom>
              <a:avLst/>
              <a:gdLst/>
              <a:ahLst/>
              <a:cxnLst/>
              <a:rect l="l" t="t" r="r" b="b"/>
              <a:pathLst>
                <a:path w="7068820" h="3577590">
                  <a:moveTo>
                    <a:pt x="0" y="3577208"/>
                  </a:moveTo>
                  <a:lnTo>
                    <a:pt x="7068692" y="3577208"/>
                  </a:lnTo>
                  <a:lnTo>
                    <a:pt x="7068692" y="0"/>
                  </a:lnTo>
                  <a:lnTo>
                    <a:pt x="0" y="0"/>
                  </a:lnTo>
                  <a:lnTo>
                    <a:pt x="0" y="35772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">
            <a:extLst>
              <a:ext uri="{FF2B5EF4-FFF2-40B4-BE49-F238E27FC236}">
                <a16:creationId xmlns:a16="http://schemas.microsoft.com/office/drawing/2014/main" id="{E141B999-D054-46EF-9984-AD008908567D}"/>
              </a:ext>
            </a:extLst>
          </p:cNvPr>
          <p:cNvGrpSpPr/>
          <p:nvPr/>
        </p:nvGrpSpPr>
        <p:grpSpPr>
          <a:xfrm>
            <a:off x="210492" y="5072501"/>
            <a:ext cx="10213668" cy="1465458"/>
            <a:chOff x="4333938" y="1136459"/>
            <a:chExt cx="7078345" cy="183896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5C4F1628-5DB3-419C-9C70-D4885C6820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146048"/>
              <a:ext cx="7059167" cy="181965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BE32F5-1035-4374-8CED-7281B6DC1253}"/>
                </a:ext>
              </a:extLst>
            </p:cNvPr>
            <p:cNvSpPr/>
            <p:nvPr/>
          </p:nvSpPr>
          <p:spPr>
            <a:xfrm>
              <a:off x="4338701" y="1141222"/>
              <a:ext cx="7068820" cy="1829435"/>
            </a:xfrm>
            <a:custGeom>
              <a:avLst/>
              <a:gdLst/>
              <a:ahLst/>
              <a:cxnLst/>
              <a:rect l="l" t="t" r="r" b="b"/>
              <a:pathLst>
                <a:path w="7068820" h="1829435">
                  <a:moveTo>
                    <a:pt x="0" y="1829179"/>
                  </a:moveTo>
                  <a:lnTo>
                    <a:pt x="7068692" y="1829179"/>
                  </a:lnTo>
                  <a:lnTo>
                    <a:pt x="7068692" y="0"/>
                  </a:lnTo>
                  <a:lnTo>
                    <a:pt x="0" y="0"/>
                  </a:lnTo>
                  <a:lnTo>
                    <a:pt x="0" y="18291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4051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purl.org/dc/terms/"/>
    <ds:schemaRef ds:uri="http://purl.org/dc/dcmitype/"/>
    <ds:schemaRef ds:uri="http://purl.org/dc/elements/1.1/"/>
    <ds:schemaRef ds:uri="c0fa2617-96bd-425d-8578-e93563fe37c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625</TotalTime>
  <Words>1587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Yu Gothic UI</vt:lpstr>
      <vt:lpstr>-apple-system</vt:lpstr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                                                                                                           ANALYSIS OF SUPERSTORE DATASET </vt:lpstr>
      <vt:lpstr>                                            OUTLINE</vt:lpstr>
      <vt:lpstr>                Problem Statement</vt:lpstr>
      <vt:lpstr>                   Proposed Solution</vt:lpstr>
      <vt:lpstr>                   Proposed Solution</vt:lpstr>
      <vt:lpstr>                     System  Approach</vt:lpstr>
      <vt:lpstr>                              Algorithm &amp; Deployment</vt:lpstr>
      <vt:lpstr>                     Algorithm &amp; Deployment</vt:lpstr>
      <vt:lpstr>              Algorithm &amp; Deployment</vt:lpstr>
      <vt:lpstr>                     Algorithm &amp; Deployment</vt:lpstr>
      <vt:lpstr>                                           RESULT      </vt:lpstr>
      <vt:lpstr>                               Result</vt:lpstr>
      <vt:lpstr>                               Result</vt:lpstr>
      <vt:lpstr>                                  RESULT</vt:lpstr>
      <vt:lpstr>                                  RESULT</vt:lpstr>
      <vt:lpstr>                                                     RESULT</vt:lpstr>
      <vt:lpstr>                                  RESULT                                          </vt:lpstr>
      <vt:lpstr>                                  RESULT</vt:lpstr>
      <vt:lpstr>                          Conclusion</vt:lpstr>
      <vt:lpstr>                          Conclusion</vt:lpstr>
      <vt:lpstr>                          Conclusion</vt:lpstr>
      <vt:lpstr>PowerPoint Presentation</vt:lpstr>
      <vt:lpstr>                   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SWAPNIL PAL</cp:lastModifiedBy>
  <cp:revision>58</cp:revision>
  <dcterms:created xsi:type="dcterms:W3CDTF">2021-05-26T16:50:10Z</dcterms:created>
  <dcterms:modified xsi:type="dcterms:W3CDTF">2024-07-01T05:41:52Z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