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71" r:id="rId6"/>
    <p:sldId id="276" r:id="rId7"/>
    <p:sldId id="273" r:id="rId8"/>
    <p:sldId id="272" r:id="rId9"/>
    <p:sldId id="274" r:id="rId10"/>
    <p:sldId id="270" r:id="rId11"/>
    <p:sldId id="27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C3841-7265-4A28-BE0E-B3F2C80881AB}">
          <p14:sldIdLst>
            <p14:sldId id="256"/>
            <p14:sldId id="271"/>
            <p14:sldId id="276"/>
            <p14:sldId id="273"/>
            <p14:sldId id="272"/>
            <p14:sldId id="274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926"/>
    <a:srgbClr val="6ED4E9"/>
    <a:srgbClr val="FFC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82F0A-BEF4-4111-AF94-44B5244836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E142-1372-4A50-834C-FDF26CD8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E142-1372-4A50-834C-FDF26CD806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E142-1372-4A50-834C-FDF26CD806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E142-1372-4A50-834C-FDF26CD806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E142-1372-4A50-834C-FDF26CD806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E142-1372-4A50-834C-FDF26CD806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366840" y="6348240"/>
            <a:ext cx="1805040" cy="1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9787F"/>
                </a:solidFill>
                <a:latin typeface="Arial"/>
                <a:ea typeface="DejaVu Sans"/>
              </a:rPr>
              <a:t>Confidential © 2020 Persistent Systems</a:t>
            </a:r>
            <a:endParaRPr lang="en-IN" sz="800" b="0" strike="noStrike" spc="-1">
              <a:latin typeface="Arial"/>
            </a:endParaRPr>
          </a:p>
        </p:txBody>
      </p:sp>
      <p:pic>
        <p:nvPicPr>
          <p:cNvPr id="7" name="Picture 7"/>
          <p:cNvPicPr/>
          <p:nvPr/>
        </p:nvPicPr>
        <p:blipFill>
          <a:blip r:embed="rId14"/>
          <a:stretch/>
        </p:blipFill>
        <p:spPr>
          <a:xfrm>
            <a:off x="11432520" y="6229800"/>
            <a:ext cx="390600" cy="35928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tretch/>
        </p:blipFill>
        <p:spPr>
          <a:xfrm>
            <a:off x="3534120" y="720000"/>
            <a:ext cx="7937280" cy="613728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720000" y="720000"/>
            <a:ext cx="1173240" cy="107928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09120" y="1741875"/>
            <a:ext cx="6832204" cy="15474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r>
              <a:rPr lang="en-US" sz="3200" b="1" spc="-1" dirty="0">
                <a:solidFill>
                  <a:srgbClr val="EEEEEE"/>
                </a:solidFill>
                <a:latin typeface="Arial"/>
                <a:ea typeface="DejaVu Sans"/>
              </a:rPr>
              <a:t>Problem Statement :- </a:t>
            </a:r>
            <a:r>
              <a:rPr lang="en-US" sz="3200" spc="-1" dirty="0">
                <a:solidFill>
                  <a:srgbClr val="EEEEEE"/>
                </a:solidFill>
                <a:latin typeface="Arial"/>
              </a:rPr>
              <a:t>Metadata-driven data ingestion process</a:t>
            </a:r>
          </a:p>
        </p:txBody>
      </p:sp>
      <p:sp>
        <p:nvSpPr>
          <p:cNvPr id="84" name="CustomShape 2"/>
          <p:cNvSpPr/>
          <p:nvPr/>
        </p:nvSpPr>
        <p:spPr>
          <a:xfrm>
            <a:off x="609120" y="3568700"/>
            <a:ext cx="5129528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endParaRPr lang="en-US" spc="-1" dirty="0">
              <a:solidFill>
                <a:srgbClr val="FFFFFF"/>
              </a:solidFill>
              <a:latin typeface="Arial"/>
            </a:endParaRPr>
          </a:p>
          <a:p>
            <a:r>
              <a:rPr lang="en-US" b="1" spc="-1" dirty="0">
                <a:solidFill>
                  <a:srgbClr val="FFFFFF"/>
                </a:solidFill>
                <a:latin typeface="Arial"/>
              </a:rPr>
              <a:t>Architect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 :- Mataprasad Agrawal</a:t>
            </a:r>
          </a:p>
          <a:p>
            <a:endParaRPr lang="en-US" spc="-1" dirty="0">
              <a:solidFill>
                <a:srgbClr val="FFFFFF"/>
              </a:solidFill>
              <a:latin typeface="Arial"/>
            </a:endParaRPr>
          </a:p>
          <a:p>
            <a:r>
              <a:rPr lang="en-US" b="1" spc="-1" dirty="0">
                <a:solidFill>
                  <a:srgbClr val="FFFFFF"/>
                </a:solidFill>
                <a:latin typeface="Arial"/>
              </a:rPr>
              <a:t>Mentor</a:t>
            </a:r>
            <a:r>
              <a:rPr lang="en-US" spc="-1" dirty="0">
                <a:solidFill>
                  <a:srgbClr val="FFFFFF"/>
                </a:solidFill>
                <a:latin typeface="Arial"/>
              </a:rPr>
              <a:t> :- Swapnil Bambal, Ankush Sarna</a:t>
            </a:r>
          </a:p>
          <a:p>
            <a:endParaRPr lang="en-US" spc="-1" dirty="0">
              <a:solidFill>
                <a:srgbClr val="FFFFFF"/>
              </a:solidFill>
              <a:latin typeface="Arial"/>
            </a:endParaRPr>
          </a:p>
          <a:p>
            <a:r>
              <a:rPr lang="en-US" spc="-1" dirty="0">
                <a:solidFill>
                  <a:srgbClr val="FFFFFF"/>
                </a:solidFill>
                <a:latin typeface="Arial"/>
              </a:rPr>
              <a:t> </a:t>
            </a:r>
          </a:p>
          <a:p>
            <a:endParaRPr lang="en-US" spc="-1" dirty="0">
              <a:solidFill>
                <a:srgbClr val="FFFFFF"/>
              </a:solidFill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6580" y="365950"/>
            <a:ext cx="8582400" cy="6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20000"/>
              </a:lnSpc>
              <a:spcBef>
                <a:spcPts val="1199"/>
              </a:spcBef>
            </a:pPr>
            <a:r>
              <a:rPr lang="en-US" sz="3600" b="1" spc="-1" dirty="0">
                <a:solidFill>
                  <a:srgbClr val="FD5F07"/>
                </a:solidFill>
                <a:latin typeface="Arial"/>
              </a:rPr>
              <a:t>  </a:t>
            </a:r>
            <a:endParaRPr lang="en-US" dirty="0"/>
          </a:p>
        </p:txBody>
      </p:sp>
      <p:sp>
        <p:nvSpPr>
          <p:cNvPr id="86" name="CustomShape 2"/>
          <p:cNvSpPr/>
          <p:nvPr/>
        </p:nvSpPr>
        <p:spPr>
          <a:xfrm>
            <a:off x="4322880" y="2291400"/>
            <a:ext cx="3013560" cy="2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C08A4B3-AD24-9D23-6228-0C02DDA013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846060"/>
            <a:ext cx="10972440" cy="3977280"/>
          </a:xfrm>
        </p:spPr>
        <p:txBody>
          <a:bodyPr>
            <a:normAutofit fontScale="92500" lnSpcReduction="20000"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metadata-driven data ingestion process to source data from a system and load into a target system.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MetaData?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Metadata summarizes basic information about data, which can make it 	easier to find, use 	and reuse particular instances of data.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9490E1-2D40-8C38-A97A-BEDC351B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5343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6580" y="365950"/>
            <a:ext cx="8582400" cy="6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20000"/>
              </a:lnSpc>
              <a:spcBef>
                <a:spcPts val="1199"/>
              </a:spcBef>
            </a:pPr>
            <a:r>
              <a:rPr lang="en-US" sz="3600" b="1" spc="-1" dirty="0">
                <a:solidFill>
                  <a:srgbClr val="FD5F07"/>
                </a:solidFill>
                <a:latin typeface="Arial"/>
              </a:rPr>
              <a:t>  </a:t>
            </a:r>
            <a:endParaRPr lang="en-US" dirty="0"/>
          </a:p>
        </p:txBody>
      </p:sp>
      <p:sp>
        <p:nvSpPr>
          <p:cNvPr id="86" name="CustomShape 2"/>
          <p:cNvSpPr/>
          <p:nvPr/>
        </p:nvSpPr>
        <p:spPr>
          <a:xfrm>
            <a:off x="4322880" y="2291400"/>
            <a:ext cx="3013560" cy="2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9490E1-2D40-8C38-A97A-BEDC351B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631527"/>
            <a:ext cx="10972440" cy="1144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0F088DD-052E-CA5A-AAAC-8817FC2B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94" y="1847174"/>
            <a:ext cx="7526054" cy="44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2"/>
          <p:cNvSpPr/>
          <p:nvPr/>
        </p:nvSpPr>
        <p:spPr>
          <a:xfrm>
            <a:off x="4322880" y="2291400"/>
            <a:ext cx="3013560" cy="2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E5B7E2-012E-D63A-F1EA-01472CFA73F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5759" y="1930793"/>
            <a:ext cx="5354280" cy="397728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095832-EEA3-F59A-B60E-6268018CDDC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31963" y="2130490"/>
            <a:ext cx="5354280" cy="397728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Jupyter Notebook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A63909-A993-EEA9-A345-95436BF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80" y="508595"/>
            <a:ext cx="10972440" cy="1144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n-US" b="1" dirty="0"/>
              <a:t> on </a:t>
            </a:r>
          </a:p>
        </p:txBody>
      </p:sp>
    </p:spTree>
    <p:extLst>
      <p:ext uri="{BB962C8B-B14F-4D97-AF65-F5344CB8AC3E}">
        <p14:creationId xmlns:p14="http://schemas.microsoft.com/office/powerpoint/2010/main" val="38444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6580" y="365950"/>
            <a:ext cx="8582400" cy="6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20000"/>
              </a:lnSpc>
              <a:spcBef>
                <a:spcPts val="1199"/>
              </a:spcBef>
            </a:pPr>
            <a:r>
              <a:rPr lang="en-US" sz="3600" b="1" spc="-1" dirty="0">
                <a:solidFill>
                  <a:srgbClr val="FD5F07"/>
                </a:solidFill>
                <a:latin typeface="Arial"/>
              </a:rPr>
              <a:t>  </a:t>
            </a:r>
            <a:endParaRPr lang="en-US" dirty="0"/>
          </a:p>
        </p:txBody>
      </p:sp>
      <p:sp>
        <p:nvSpPr>
          <p:cNvPr id="86" name="CustomShape 2"/>
          <p:cNvSpPr/>
          <p:nvPr/>
        </p:nvSpPr>
        <p:spPr>
          <a:xfrm>
            <a:off x="4322880" y="2291400"/>
            <a:ext cx="3013560" cy="2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C08A4B3-AD24-9D23-6228-0C02DDA013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2108126"/>
            <a:ext cx="10972440" cy="397728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i="0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i="0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i="0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Times New Roman" panose="02020603050405020304" pitchFamily="18" charset="0"/>
              </a:rPr>
              <a:t>Able to define metadata in the config/YAML/JSON file (before run)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Times New Roman" panose="02020603050405020304" pitchFamily="18" charset="0"/>
              </a:rPr>
              <a:t>Able to change(update/delete) metadata in the config file (subsequent runs should pull new config change)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Times New Roman" panose="02020603050405020304" pitchFamily="18" charset="0"/>
              </a:rPr>
              <a:t>Able to run the data transfer process with no data loss or inflation, re-runs should not cause data corruption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i="0" dirty="0">
                <a:effectLst/>
                <a:latin typeface="Times New Roman" panose="02020603050405020304" pitchFamily="18" charset="0"/>
              </a:rPr>
              <a:t>Able to source data from file format and write to another file format (csv-to-csv, csv-to-parquet, parquet-to-csv etc.)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Able to source data from file format and write to NoSQL (csv-to-Couchbase, ... etc.)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Able to source data from RDBMS and write to file formats (pgSQL-to-csv, pgSQL-to-parquet etc.)</a:t>
            </a:r>
          </a:p>
          <a:p>
            <a:pPr algn="just"/>
            <a:endParaRPr lang="en-US" sz="26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9490E1-2D40-8C38-A97A-BEDC351B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22" y="576499"/>
            <a:ext cx="10972440" cy="1144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1805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6580" y="365950"/>
            <a:ext cx="8582400" cy="64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20000"/>
              </a:lnSpc>
              <a:spcBef>
                <a:spcPts val="1199"/>
              </a:spcBef>
            </a:pPr>
            <a:r>
              <a:rPr lang="en-US" sz="3600" b="1" spc="-1" dirty="0">
                <a:solidFill>
                  <a:srgbClr val="FD5F07"/>
                </a:solidFill>
                <a:latin typeface="Arial"/>
              </a:rPr>
              <a:t>  </a:t>
            </a:r>
            <a:endParaRPr lang="en-US" dirty="0"/>
          </a:p>
        </p:txBody>
      </p:sp>
      <p:sp>
        <p:nvSpPr>
          <p:cNvPr id="86" name="CustomShape 2"/>
          <p:cNvSpPr/>
          <p:nvPr/>
        </p:nvSpPr>
        <p:spPr>
          <a:xfrm>
            <a:off x="4322880" y="2291400"/>
            <a:ext cx="3013560" cy="2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C08A4B3-AD24-9D23-6228-0C02DDA013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2108126"/>
            <a:ext cx="10972440" cy="397728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we have worked on CLI, we can add GUI to ingestion System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optimize our system for Big data. 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9490E1-2D40-8C38-A97A-BEDC351B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22" y="576499"/>
            <a:ext cx="10972440" cy="1144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0760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EEC636-652C-9D8D-9042-E019A81765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46235" y="3560793"/>
            <a:ext cx="10972440" cy="114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Shubham Chaudhari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Sai Attunuru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Supriya Mangnale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Shivani Dwarke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Priyanka Nigam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Mansi Sankaye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536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EEC636-652C-9D8D-9042-E019A81765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35724" y="5179386"/>
            <a:ext cx="10972440" cy="114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!! </a:t>
            </a:r>
          </a:p>
        </p:txBody>
      </p:sp>
    </p:spTree>
    <p:extLst>
      <p:ext uri="{BB962C8B-B14F-4D97-AF65-F5344CB8AC3E}">
        <p14:creationId xmlns:p14="http://schemas.microsoft.com/office/powerpoint/2010/main" val="38906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3A8F88049F4EBD319B838FB9B734" ma:contentTypeVersion="15" ma:contentTypeDescription="Create a new document." ma:contentTypeScope="" ma:versionID="c0f261b5d8aeeca683233c8f3a190da9">
  <xsd:schema xmlns:xsd="http://www.w3.org/2001/XMLSchema" xmlns:xs="http://www.w3.org/2001/XMLSchema" xmlns:p="http://schemas.microsoft.com/office/2006/metadata/properties" xmlns:ns2="29fa0172-7db7-481e-bf09-8cd170a5cea8" xmlns:ns3="74518104-c9ee-423b-93a9-f67e66bdd900" targetNamespace="http://schemas.microsoft.com/office/2006/metadata/properties" ma:root="true" ma:fieldsID="231d09e11b5641cef15aa2be2df4f882" ns2:_="" ns3:_="">
    <xsd:import namespace="29fa0172-7db7-481e-bf09-8cd170a5cea8"/>
    <xsd:import namespace="74518104-c9ee-423b-93a9-f67e66bdd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fa0172-7db7-481e-bf09-8cd170a5c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e27964c-52e0-423c-8626-15299cdf63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18104-c9ee-423b-93a9-f67e66bdd90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e81d5a0-aef6-43f3-9b20-b264be5ade0a}" ma:internalName="TaxCatchAll" ma:showField="CatchAllData" ma:web="74518104-c9ee-423b-93a9-f67e66bdd9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518104-c9ee-423b-93a9-f67e66bdd900">
      <UserInfo>
        <DisplayName>Ashish Rathi</DisplayName>
        <AccountId>16</AccountId>
        <AccountType/>
      </UserInfo>
      <UserInfo>
        <DisplayName>Yogesh Kumar</DisplayName>
        <AccountId>60</AccountId>
        <AccountType/>
      </UserInfo>
    </SharedWithUsers>
    <lcf76f155ced4ddcb4097134ff3c332f xmlns="29fa0172-7db7-481e-bf09-8cd170a5cea8">
      <Terms xmlns="http://schemas.microsoft.com/office/infopath/2007/PartnerControls"/>
    </lcf76f155ced4ddcb4097134ff3c332f>
    <TaxCatchAll xmlns="74518104-c9ee-423b-93a9-f67e66bdd90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475F63-F542-412D-BE8E-B9AEF886F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fa0172-7db7-481e-bf09-8cd170a5cea8"/>
    <ds:schemaRef ds:uri="74518104-c9ee-423b-93a9-f67e66bdd9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EF20C-0D04-4301-99C6-E2E2A62DCBC7}">
  <ds:schemaRefs>
    <ds:schemaRef ds:uri="74518104-c9ee-423b-93a9-f67e66bdd900"/>
    <ds:schemaRef ds:uri="http://schemas.microsoft.com/office/2006/metadata/properties"/>
    <ds:schemaRef ds:uri="http://schemas.microsoft.com/office/infopath/2007/PartnerControls"/>
    <ds:schemaRef ds:uri="29fa0172-7db7-481e-bf09-8cd170a5cea8"/>
  </ds:schemaRefs>
</ds:datastoreItem>
</file>

<file path=customXml/itemProps3.xml><?xml version="1.0" encoding="utf-8"?>
<ds:datastoreItem xmlns:ds="http://schemas.openxmlformats.org/officeDocument/2006/customXml" ds:itemID="{683051F5-56C6-459A-9B19-6205166A10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258</Words>
  <Application>Microsoft Office PowerPoint</Application>
  <PresentationFormat>Widescreen</PresentationFormat>
  <Paragraphs>82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Problem Statement</vt:lpstr>
      <vt:lpstr>System Workflow</vt:lpstr>
      <vt:lpstr>Worked on </vt:lpstr>
      <vt:lpstr>Test Cases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Presentation Template</dc:title>
  <dc:subject/>
  <dc:creator>Mansi Sankaye</dc:creator>
  <dc:description/>
  <cp:lastModifiedBy>SUPRIYA MANGNALE</cp:lastModifiedBy>
  <cp:revision>1820</cp:revision>
  <cp:lastPrinted>2019-12-04T21:26:18Z</cp:lastPrinted>
  <dcterms:created xsi:type="dcterms:W3CDTF">2020-10-12T11:27:35Z</dcterms:created>
  <dcterms:modified xsi:type="dcterms:W3CDTF">2023-03-30T07:46:49Z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0x01010082613A8F88049F4EBD319B838FB9B734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  <property fmtid="{D5CDD505-2E9C-101B-9397-08002B2CF9AE}" pid="13" name="MediaServiceImageTags">
    <vt:lpwstr/>
  </property>
</Properties>
</file>