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1" r:id="rId6"/>
    <p:sldId id="282" r:id="rId7"/>
    <p:sldId id="260" r:id="rId8"/>
    <p:sldId id="261" r:id="rId9"/>
    <p:sldId id="262" r:id="rId10"/>
    <p:sldId id="263" r:id="rId11"/>
    <p:sldId id="264" r:id="rId12"/>
    <p:sldId id="265" r:id="rId13"/>
    <p:sldId id="283" r:id="rId14"/>
    <p:sldId id="266" r:id="rId15"/>
    <p:sldId id="284" r:id="rId16"/>
    <p:sldId id="285"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05" d="100"/>
          <a:sy n="105" d="100"/>
        </p:scale>
        <p:origin x="224"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899592-7E9D-47D2-A729-06EC4A85DB59}" type="datetimeFigureOut">
              <a:rPr lang="en-IN" smtClean="0"/>
              <a:t>13/04/24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531935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99592-7E9D-47D2-A729-06EC4A85DB59}" type="datetimeFigureOut">
              <a:rPr lang="en-IN" smtClean="0"/>
              <a:t>13/04/24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1974415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2899592-7E9D-47D2-A729-06EC4A85DB59}" type="datetimeFigureOut">
              <a:rPr lang="en-IN" smtClean="0"/>
              <a:t>13/04/24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1668262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2899592-7E9D-47D2-A729-06EC4A85DB59}" type="datetimeFigureOut">
              <a:rPr lang="en-IN" smtClean="0"/>
              <a:t>13/04/24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2282976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99592-7E9D-47D2-A729-06EC4A85DB59}" type="datetimeFigureOut">
              <a:rPr lang="en-IN" smtClean="0"/>
              <a:t>13/04/24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1063645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99592-7E9D-47D2-A729-06EC4A85DB59}" type="datetimeFigureOut">
              <a:rPr lang="en-IN" smtClean="0"/>
              <a:t>13/04/24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30791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99592-7E9D-47D2-A729-06EC4A85DB59}" type="datetimeFigureOut">
              <a:rPr lang="en-IN" smtClean="0"/>
              <a:t>13/04/24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2909209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899592-7E9D-47D2-A729-06EC4A85DB59}" type="datetimeFigureOut">
              <a:rPr lang="en-IN" smtClean="0"/>
              <a:t>13/04/24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80194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899592-7E9D-47D2-A729-06EC4A85DB59}" type="datetimeFigureOut">
              <a:rPr lang="en-IN" smtClean="0"/>
              <a:t>13/04/24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340876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899592-7E9D-47D2-A729-06EC4A85DB59}" type="datetimeFigureOut">
              <a:rPr lang="en-IN" smtClean="0"/>
              <a:t>13/04/24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300980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899592-7E9D-47D2-A729-06EC4A85DB59}" type="datetimeFigureOut">
              <a:rPr lang="en-IN" smtClean="0"/>
              <a:t>13/04/24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307022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99592-7E9D-47D2-A729-06EC4A85DB59}" type="datetimeFigureOut">
              <a:rPr lang="en-IN" smtClean="0"/>
              <a:t>13/04/24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96185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99592-7E9D-47D2-A729-06EC4A85DB59}" type="datetimeFigureOut">
              <a:rPr lang="en-IN" smtClean="0"/>
              <a:t>13/04/24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343681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2899592-7E9D-47D2-A729-06EC4A85DB59}" type="datetimeFigureOut">
              <a:rPr lang="en-IN" smtClean="0"/>
              <a:t>13/04/24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4117064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2899592-7E9D-47D2-A729-06EC4A85DB59}" type="datetimeFigureOut">
              <a:rPr lang="en-IN" smtClean="0"/>
              <a:t>13/04/24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97F9B82-D10A-4299-BBF7-507201D47D2C}" type="slidenum">
              <a:rPr lang="en-IN" smtClean="0"/>
              <a:t>‹#›</a:t>
            </a:fld>
            <a:endParaRPr lang="en-IN"/>
          </a:p>
        </p:txBody>
      </p:sp>
    </p:spTree>
    <p:extLst>
      <p:ext uri="{BB962C8B-B14F-4D97-AF65-F5344CB8AC3E}">
        <p14:creationId xmlns:p14="http://schemas.microsoft.com/office/powerpoint/2010/main" val="14559187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FBA0-AA9D-44D4-A51E-E18D6AA5041B}"/>
              </a:ext>
            </a:extLst>
          </p:cNvPr>
          <p:cNvSpPr>
            <a:spLocks noGrp="1"/>
          </p:cNvSpPr>
          <p:nvPr>
            <p:ph type="ctrTitle"/>
          </p:nvPr>
        </p:nvSpPr>
        <p:spPr>
          <a:xfrm>
            <a:off x="484248" y="1583259"/>
            <a:ext cx="11223503" cy="2971051"/>
          </a:xfrm>
        </p:spPr>
        <p:txBody>
          <a:bodyPr/>
          <a:lstStyle/>
          <a:p>
            <a:r>
              <a:rPr lang="en-IN" sz="4800" u="sng" dirty="0"/>
              <a:t>Storytelling Case Study : Airbnb, NYC</a:t>
            </a:r>
            <a:br>
              <a:rPr lang="en-IN" sz="4800" dirty="0"/>
            </a:br>
            <a:br>
              <a:rPr lang="en-IN" sz="4800" dirty="0"/>
            </a:br>
            <a:r>
              <a:rPr lang="en-IN" sz="3600" dirty="0"/>
              <a:t>Data Analysis Managers &amp; Lead Data Analyst</a:t>
            </a:r>
            <a:endParaRPr lang="en-IN" sz="4800" dirty="0"/>
          </a:p>
        </p:txBody>
      </p:sp>
      <p:sp>
        <p:nvSpPr>
          <p:cNvPr id="3" name="Subtitle 2">
            <a:extLst>
              <a:ext uri="{FF2B5EF4-FFF2-40B4-BE49-F238E27FC236}">
                <a16:creationId xmlns:a16="http://schemas.microsoft.com/office/drawing/2014/main" id="{0F164132-711A-4081-99D3-757CBB90E0A6}"/>
              </a:ext>
            </a:extLst>
          </p:cNvPr>
          <p:cNvSpPr>
            <a:spLocks noGrp="1"/>
          </p:cNvSpPr>
          <p:nvPr>
            <p:ph type="subTitle" idx="1"/>
          </p:nvPr>
        </p:nvSpPr>
        <p:spPr>
          <a:xfrm>
            <a:off x="810001" y="5576683"/>
            <a:ext cx="10572000" cy="859977"/>
          </a:xfrm>
        </p:spPr>
        <p:txBody>
          <a:bodyPr>
            <a:normAutofit lnSpcReduction="10000"/>
          </a:bodyPr>
          <a:lstStyle/>
          <a:p>
            <a:r>
              <a:rPr lang="en-IN" sz="2400" dirty="0"/>
              <a:t>Name : </a:t>
            </a:r>
            <a:r>
              <a:rPr lang="en-IN" sz="2400" b="1" dirty="0"/>
              <a:t>Swapnil Johri</a:t>
            </a:r>
          </a:p>
          <a:p>
            <a:r>
              <a:rPr lang="en-IN" b="1" dirty="0"/>
              <a:t> </a:t>
            </a:r>
          </a:p>
        </p:txBody>
      </p:sp>
    </p:spTree>
    <p:extLst>
      <p:ext uri="{BB962C8B-B14F-4D97-AF65-F5344CB8AC3E}">
        <p14:creationId xmlns:p14="http://schemas.microsoft.com/office/powerpoint/2010/main" val="242582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810000" y="322732"/>
            <a:ext cx="10571998" cy="1157662"/>
          </a:xfrm>
        </p:spPr>
        <p:txBody>
          <a:bodyPr/>
          <a:lstStyle/>
          <a:p>
            <a:r>
              <a:rPr lang="en-US" sz="3600" dirty="0"/>
              <a:t>4. Median Price by Neighborhood Group</a:t>
            </a:r>
            <a:endParaRPr lang="en-IN" sz="3600" dirty="0"/>
          </a:p>
        </p:txBody>
      </p:sp>
      <p:sp>
        <p:nvSpPr>
          <p:cNvPr id="4" name="Content Placeholder 2">
            <a:extLst>
              <a:ext uri="{FF2B5EF4-FFF2-40B4-BE49-F238E27FC236}">
                <a16:creationId xmlns:a16="http://schemas.microsoft.com/office/drawing/2014/main" id="{BDC7880E-2BD1-45C5-A3FB-93839034FDCB}"/>
              </a:ext>
            </a:extLst>
          </p:cNvPr>
          <p:cNvSpPr>
            <a:spLocks noGrp="1"/>
          </p:cNvSpPr>
          <p:nvPr>
            <p:ph idx="1"/>
          </p:nvPr>
        </p:nvSpPr>
        <p:spPr>
          <a:xfrm>
            <a:off x="570883" y="2296960"/>
            <a:ext cx="4074270" cy="4249014"/>
          </a:xfrm>
        </p:spPr>
        <p:txBody>
          <a:bodyPr>
            <a:normAutofit/>
          </a:bodyPr>
          <a:lstStyle/>
          <a:p>
            <a:pPr marL="0" indent="0" algn="l">
              <a:buNone/>
            </a:pPr>
            <a:r>
              <a:rPr lang="en-IN" sz="1400" dirty="0"/>
              <a:t>Graph shows that Manhattan has the most expensive properties listed</a:t>
            </a:r>
          </a:p>
        </p:txBody>
      </p:sp>
      <p:pic>
        <p:nvPicPr>
          <p:cNvPr id="3" name="Picture 2">
            <a:extLst>
              <a:ext uri="{FF2B5EF4-FFF2-40B4-BE49-F238E27FC236}">
                <a16:creationId xmlns:a16="http://schemas.microsoft.com/office/drawing/2014/main" id="{C3A69FE1-6238-96F4-3C8C-498C4EE85D0A}"/>
              </a:ext>
            </a:extLst>
          </p:cNvPr>
          <p:cNvPicPr>
            <a:picLocks noChangeAspect="1"/>
          </p:cNvPicPr>
          <p:nvPr/>
        </p:nvPicPr>
        <p:blipFill>
          <a:blip r:embed="rId2"/>
          <a:stretch>
            <a:fillRect/>
          </a:stretch>
        </p:blipFill>
        <p:spPr>
          <a:xfrm>
            <a:off x="5135880" y="2296960"/>
            <a:ext cx="6733411" cy="4249014"/>
          </a:xfrm>
          <a:prstGeom prst="rect">
            <a:avLst/>
          </a:prstGeom>
        </p:spPr>
      </p:pic>
    </p:spTree>
    <p:extLst>
      <p:ext uri="{BB962C8B-B14F-4D97-AF65-F5344CB8AC3E}">
        <p14:creationId xmlns:p14="http://schemas.microsoft.com/office/powerpoint/2010/main" val="208600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810001" y="366506"/>
            <a:ext cx="10571998" cy="1211282"/>
          </a:xfrm>
        </p:spPr>
        <p:txBody>
          <a:bodyPr/>
          <a:lstStyle/>
          <a:p>
            <a:r>
              <a:rPr lang="en-US" sz="3600" dirty="0"/>
              <a:t>5. Evaluating the impact of customer reviews on property prices</a:t>
            </a:r>
            <a:endParaRPr lang="en-IN" sz="3600" dirty="0"/>
          </a:p>
        </p:txBody>
      </p:sp>
      <p:sp>
        <p:nvSpPr>
          <p:cNvPr id="4" name="Content Placeholder 2">
            <a:extLst>
              <a:ext uri="{FF2B5EF4-FFF2-40B4-BE49-F238E27FC236}">
                <a16:creationId xmlns:a16="http://schemas.microsoft.com/office/drawing/2014/main" id="{BDC7880E-2BD1-45C5-A3FB-93839034FDCB}"/>
              </a:ext>
            </a:extLst>
          </p:cNvPr>
          <p:cNvSpPr>
            <a:spLocks noGrp="1"/>
          </p:cNvSpPr>
          <p:nvPr>
            <p:ph idx="1"/>
          </p:nvPr>
        </p:nvSpPr>
        <p:spPr>
          <a:xfrm>
            <a:off x="353568" y="2304287"/>
            <a:ext cx="4169665" cy="4106525"/>
          </a:xfrm>
        </p:spPr>
        <p:txBody>
          <a:bodyPr>
            <a:normAutofit/>
          </a:bodyPr>
          <a:lstStyle/>
          <a:p>
            <a:pPr marL="0" indent="0" algn="l">
              <a:buNone/>
            </a:pPr>
            <a:r>
              <a:rPr lang="en-US" b="0" i="0" dirty="0">
                <a:effectLst/>
                <a:latin typeface="Helvetica Neue"/>
              </a:rPr>
              <a:t>Here, we see most of the less expensive properties are are mostly reviewed.</a:t>
            </a:r>
          </a:p>
        </p:txBody>
      </p:sp>
      <p:pic>
        <p:nvPicPr>
          <p:cNvPr id="3" name="Picture 2">
            <a:extLst>
              <a:ext uri="{FF2B5EF4-FFF2-40B4-BE49-F238E27FC236}">
                <a16:creationId xmlns:a16="http://schemas.microsoft.com/office/drawing/2014/main" id="{3EA7BC1A-B7DC-F809-A740-E9EAC1B47715}"/>
              </a:ext>
            </a:extLst>
          </p:cNvPr>
          <p:cNvPicPr>
            <a:picLocks noChangeAspect="1"/>
          </p:cNvPicPr>
          <p:nvPr/>
        </p:nvPicPr>
        <p:blipFill>
          <a:blip r:embed="rId2"/>
          <a:stretch>
            <a:fillRect/>
          </a:stretch>
        </p:blipFill>
        <p:spPr>
          <a:xfrm>
            <a:off x="4816608" y="2191614"/>
            <a:ext cx="7021824" cy="4299880"/>
          </a:xfrm>
          <a:prstGeom prst="rect">
            <a:avLst/>
          </a:prstGeom>
        </p:spPr>
      </p:pic>
    </p:spTree>
    <p:extLst>
      <p:ext uri="{BB962C8B-B14F-4D97-AF65-F5344CB8AC3E}">
        <p14:creationId xmlns:p14="http://schemas.microsoft.com/office/powerpoint/2010/main" val="354337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810000" y="393400"/>
            <a:ext cx="10571998" cy="970450"/>
          </a:xfrm>
        </p:spPr>
        <p:txBody>
          <a:bodyPr/>
          <a:lstStyle/>
          <a:p>
            <a:r>
              <a:rPr lang="en-US" sz="3600" dirty="0"/>
              <a:t>6. Property Prices by Review Sentiment</a:t>
            </a:r>
            <a:endParaRPr lang="en-IN" sz="3600" dirty="0"/>
          </a:p>
        </p:txBody>
      </p:sp>
      <p:sp>
        <p:nvSpPr>
          <p:cNvPr id="4" name="Content Placeholder 2">
            <a:extLst>
              <a:ext uri="{FF2B5EF4-FFF2-40B4-BE49-F238E27FC236}">
                <a16:creationId xmlns:a16="http://schemas.microsoft.com/office/drawing/2014/main" id="{BDC7880E-2BD1-45C5-A3FB-93839034FDCB}"/>
              </a:ext>
            </a:extLst>
          </p:cNvPr>
          <p:cNvSpPr>
            <a:spLocks noGrp="1"/>
          </p:cNvSpPr>
          <p:nvPr>
            <p:ph idx="1"/>
          </p:nvPr>
        </p:nvSpPr>
        <p:spPr>
          <a:xfrm>
            <a:off x="171620" y="4450080"/>
            <a:ext cx="6021916" cy="2219298"/>
          </a:xfrm>
        </p:spPr>
        <p:txBody>
          <a:bodyPr>
            <a:normAutofit/>
          </a:bodyPr>
          <a:lstStyle/>
          <a:p>
            <a:pPr marL="0" indent="0" algn="l">
              <a:buNone/>
            </a:pPr>
            <a:r>
              <a:rPr lang="en-US" b="0" i="0" dirty="0">
                <a:effectLst/>
                <a:latin typeface="Helvetica Neue"/>
              </a:rPr>
              <a:t>Here I created a column considering that if a property is being rated more than 3 times a month, it would mean that it has positive sentiment among the people, and it is less that 3; then it has a negative sentiment among people.</a:t>
            </a:r>
          </a:p>
          <a:p>
            <a:pPr marL="0" indent="0" algn="l">
              <a:buNone/>
            </a:pPr>
            <a:r>
              <a:rPr lang="en-US" dirty="0">
                <a:latin typeface="Helvetica Neue"/>
              </a:rPr>
              <a:t>Later s</a:t>
            </a:r>
            <a:r>
              <a:rPr lang="en-US" b="0" i="0" dirty="0">
                <a:effectLst/>
                <a:latin typeface="Helvetica Neue"/>
              </a:rPr>
              <a:t>tudying it v/s avg. price per night.</a:t>
            </a:r>
          </a:p>
        </p:txBody>
      </p:sp>
      <p:pic>
        <p:nvPicPr>
          <p:cNvPr id="7" name="Picture 6">
            <a:extLst>
              <a:ext uri="{FF2B5EF4-FFF2-40B4-BE49-F238E27FC236}">
                <a16:creationId xmlns:a16="http://schemas.microsoft.com/office/drawing/2014/main" id="{6ACBEAEF-EB83-113A-BD93-3B0CCB3A78FF}"/>
              </a:ext>
            </a:extLst>
          </p:cNvPr>
          <p:cNvPicPr>
            <a:picLocks noChangeAspect="1"/>
          </p:cNvPicPr>
          <p:nvPr/>
        </p:nvPicPr>
        <p:blipFill>
          <a:blip r:embed="rId2"/>
          <a:stretch>
            <a:fillRect/>
          </a:stretch>
        </p:blipFill>
        <p:spPr>
          <a:xfrm>
            <a:off x="6352032" y="2003404"/>
            <a:ext cx="5668348" cy="4665973"/>
          </a:xfrm>
          <a:prstGeom prst="rect">
            <a:avLst/>
          </a:prstGeom>
        </p:spPr>
      </p:pic>
      <p:pic>
        <p:nvPicPr>
          <p:cNvPr id="8" name="Picture 7">
            <a:extLst>
              <a:ext uri="{FF2B5EF4-FFF2-40B4-BE49-F238E27FC236}">
                <a16:creationId xmlns:a16="http://schemas.microsoft.com/office/drawing/2014/main" id="{CA0FD467-A80A-04C6-075F-BE545F2C908A}"/>
              </a:ext>
            </a:extLst>
          </p:cNvPr>
          <p:cNvPicPr>
            <a:picLocks noChangeAspect="1"/>
          </p:cNvPicPr>
          <p:nvPr/>
        </p:nvPicPr>
        <p:blipFill>
          <a:blip r:embed="rId3"/>
          <a:stretch>
            <a:fillRect/>
          </a:stretch>
        </p:blipFill>
        <p:spPr>
          <a:xfrm>
            <a:off x="171620" y="2066543"/>
            <a:ext cx="6021916" cy="2219298"/>
          </a:xfrm>
          <a:prstGeom prst="rect">
            <a:avLst/>
          </a:prstGeom>
        </p:spPr>
      </p:pic>
    </p:spTree>
    <p:extLst>
      <p:ext uri="{BB962C8B-B14F-4D97-AF65-F5344CB8AC3E}">
        <p14:creationId xmlns:p14="http://schemas.microsoft.com/office/powerpoint/2010/main" val="278564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199F9-6E1F-46CC-846E-BC1DF27302EE}"/>
              </a:ext>
            </a:extLst>
          </p:cNvPr>
          <p:cNvSpPr>
            <a:spLocks noGrp="1"/>
          </p:cNvSpPr>
          <p:nvPr>
            <p:ph idx="1"/>
          </p:nvPr>
        </p:nvSpPr>
        <p:spPr>
          <a:xfrm>
            <a:off x="818713" y="2072755"/>
            <a:ext cx="10554574" cy="3636511"/>
          </a:xfrm>
        </p:spPr>
        <p:txBody>
          <a:bodyPr>
            <a:normAutofit fontScale="92500" lnSpcReduction="10000"/>
          </a:bodyPr>
          <a:lstStyle/>
          <a:p>
            <a:pPr marL="0" indent="0" algn="ctr">
              <a:buNone/>
            </a:pPr>
            <a:r>
              <a:rPr lang="en-IN" sz="8800" dirty="0"/>
              <a:t>Recommendations For Decision Making Using Analysis Done</a:t>
            </a:r>
          </a:p>
        </p:txBody>
      </p:sp>
    </p:spTree>
    <p:extLst>
      <p:ext uri="{BB962C8B-B14F-4D97-AF65-F5344CB8AC3E}">
        <p14:creationId xmlns:p14="http://schemas.microsoft.com/office/powerpoint/2010/main" val="285496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810000" y="420294"/>
            <a:ext cx="10571998" cy="970450"/>
          </a:xfrm>
        </p:spPr>
        <p:txBody>
          <a:bodyPr/>
          <a:lstStyle/>
          <a:p>
            <a:r>
              <a:rPr lang="en-US" sz="3600" dirty="0"/>
              <a:t>Recommendations</a:t>
            </a:r>
            <a:endParaRPr lang="en-IN" sz="3600" dirty="0"/>
          </a:p>
        </p:txBody>
      </p:sp>
      <p:sp>
        <p:nvSpPr>
          <p:cNvPr id="6" name="Content Placeholder 5">
            <a:extLst>
              <a:ext uri="{FF2B5EF4-FFF2-40B4-BE49-F238E27FC236}">
                <a16:creationId xmlns:a16="http://schemas.microsoft.com/office/drawing/2014/main" id="{30E2475B-7E19-8F3A-2CDE-1445B21B5977}"/>
              </a:ext>
            </a:extLst>
          </p:cNvPr>
          <p:cNvSpPr>
            <a:spLocks noGrp="1"/>
          </p:cNvSpPr>
          <p:nvPr>
            <p:ph idx="1"/>
          </p:nvPr>
        </p:nvSpPr>
        <p:spPr>
          <a:xfrm>
            <a:off x="499872" y="1901953"/>
            <a:ext cx="11106912" cy="4535754"/>
          </a:xfrm>
        </p:spPr>
        <p:txBody>
          <a:bodyPr>
            <a:normAutofit/>
          </a:bodyPr>
          <a:lstStyle/>
          <a:p>
            <a:r>
              <a:rPr lang="en-US" dirty="0"/>
              <a:t>Categorizing customers based on their preferences for room types and neighborhoods.</a:t>
            </a:r>
          </a:p>
          <a:p>
            <a:r>
              <a:rPr lang="en-US" dirty="0"/>
              <a:t>Targeting specific neighborhoods with potential for growth.</a:t>
            </a:r>
          </a:p>
          <a:p>
            <a:r>
              <a:rPr lang="en-US" dirty="0"/>
              <a:t>Adjusting pricing strategies based on customer preferences and seasonal trends.</a:t>
            </a:r>
          </a:p>
          <a:p>
            <a:r>
              <a:rPr lang="en-US" dirty="0"/>
              <a:t>Improving underperforming properties by making them more customer-oriented.</a:t>
            </a:r>
          </a:p>
          <a:p>
            <a:r>
              <a:rPr lang="en-US" dirty="0"/>
              <a:t>Identifying and promoting unpopular properties through targeted marketing strategies.</a:t>
            </a:r>
          </a:p>
          <a:p>
            <a:r>
              <a:rPr lang="en-US" dirty="0"/>
              <a:t>Exploring opportunities to expand in popular localities like Manhattan.</a:t>
            </a:r>
          </a:p>
          <a:p>
            <a:r>
              <a:rPr lang="en-US" dirty="0"/>
              <a:t>Utilizing machine learning models to predict prices and optimize revenue.</a:t>
            </a:r>
          </a:p>
        </p:txBody>
      </p:sp>
    </p:spTree>
    <p:extLst>
      <p:ext uri="{BB962C8B-B14F-4D97-AF65-F5344CB8AC3E}">
        <p14:creationId xmlns:p14="http://schemas.microsoft.com/office/powerpoint/2010/main" val="37649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199F9-6E1F-46CC-846E-BC1DF27302EE}"/>
              </a:ext>
            </a:extLst>
          </p:cNvPr>
          <p:cNvSpPr>
            <a:spLocks noGrp="1"/>
          </p:cNvSpPr>
          <p:nvPr>
            <p:ph idx="1"/>
          </p:nvPr>
        </p:nvSpPr>
        <p:spPr>
          <a:xfrm>
            <a:off x="818713" y="2072755"/>
            <a:ext cx="10554574" cy="3636511"/>
          </a:xfrm>
        </p:spPr>
        <p:txBody>
          <a:bodyPr>
            <a:normAutofit/>
          </a:bodyPr>
          <a:lstStyle/>
          <a:p>
            <a:pPr marL="0" indent="0" algn="ctr">
              <a:buNone/>
            </a:pPr>
            <a:r>
              <a:rPr lang="en-IN" sz="8800" dirty="0"/>
              <a:t>Methodology Document</a:t>
            </a:r>
          </a:p>
        </p:txBody>
      </p:sp>
    </p:spTree>
    <p:extLst>
      <p:ext uri="{BB962C8B-B14F-4D97-AF65-F5344CB8AC3E}">
        <p14:creationId xmlns:p14="http://schemas.microsoft.com/office/powerpoint/2010/main" val="2713208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810000" y="420294"/>
            <a:ext cx="10571998" cy="970450"/>
          </a:xfrm>
        </p:spPr>
        <p:txBody>
          <a:bodyPr/>
          <a:lstStyle/>
          <a:p>
            <a:r>
              <a:rPr lang="en-US" sz="3600" dirty="0"/>
              <a:t>Methodology Document - 1</a:t>
            </a:r>
            <a:endParaRPr lang="en-IN" sz="3600" dirty="0"/>
          </a:p>
        </p:txBody>
      </p:sp>
      <p:sp>
        <p:nvSpPr>
          <p:cNvPr id="6" name="Content Placeholder 5">
            <a:extLst>
              <a:ext uri="{FF2B5EF4-FFF2-40B4-BE49-F238E27FC236}">
                <a16:creationId xmlns:a16="http://schemas.microsoft.com/office/drawing/2014/main" id="{30E2475B-7E19-8F3A-2CDE-1445B21B5977}"/>
              </a:ext>
            </a:extLst>
          </p:cNvPr>
          <p:cNvSpPr>
            <a:spLocks noGrp="1"/>
          </p:cNvSpPr>
          <p:nvPr>
            <p:ph idx="1"/>
          </p:nvPr>
        </p:nvSpPr>
        <p:spPr>
          <a:xfrm>
            <a:off x="323087" y="2097025"/>
            <a:ext cx="11545824" cy="4535754"/>
          </a:xfrm>
        </p:spPr>
        <p:txBody>
          <a:bodyPr>
            <a:normAutofit fontScale="85000" lnSpcReduction="10000"/>
          </a:bodyPr>
          <a:lstStyle/>
          <a:p>
            <a:pPr marL="0" indent="0">
              <a:buNone/>
            </a:pPr>
            <a:r>
              <a:rPr lang="en-US" dirty="0"/>
              <a:t>1. Data Loading and Preprocessing:**</a:t>
            </a:r>
          </a:p>
          <a:p>
            <a:pPr marL="0" indent="0">
              <a:buNone/>
            </a:pPr>
            <a:r>
              <a:rPr lang="en-US" dirty="0"/>
              <a:t>    - Loaded the dataset using Pandas.</a:t>
            </a:r>
          </a:p>
          <a:p>
            <a:pPr marL="0" indent="0">
              <a:buNone/>
            </a:pPr>
            <a:r>
              <a:rPr lang="en-US" dirty="0"/>
              <a:t>    - Converted the '</a:t>
            </a:r>
            <a:r>
              <a:rPr lang="en-US" dirty="0" err="1"/>
              <a:t>last_review</a:t>
            </a:r>
            <a:r>
              <a:rPr lang="en-US" dirty="0"/>
              <a:t>' column to datetime format.</a:t>
            </a:r>
          </a:p>
          <a:p>
            <a:pPr marL="0" indent="0">
              <a:buNone/>
            </a:pPr>
            <a:r>
              <a:rPr lang="en-US" dirty="0"/>
              <a:t>    - Created a new column '</a:t>
            </a:r>
            <a:r>
              <a:rPr lang="en-US" dirty="0" err="1"/>
              <a:t>review_sentiment</a:t>
            </a:r>
            <a:r>
              <a:rPr lang="en-US" dirty="0"/>
              <a:t>' to categorize review sentiment based on the number of reviews per month.</a:t>
            </a:r>
          </a:p>
          <a:p>
            <a:pPr marL="0" indent="0">
              <a:buNone/>
            </a:pPr>
            <a:r>
              <a:rPr lang="en-US" dirty="0"/>
              <a:t>    - Handled missing values by dropping rows with missing values.</a:t>
            </a:r>
          </a:p>
          <a:p>
            <a:pPr marL="0" indent="0">
              <a:buNone/>
            </a:pPr>
            <a:endParaRPr lang="en-US" dirty="0"/>
          </a:p>
          <a:p>
            <a:pPr marL="0" indent="0">
              <a:buNone/>
            </a:pPr>
            <a:r>
              <a:rPr lang="en-US" dirty="0"/>
              <a:t>2. Visualization of Price Distribution:</a:t>
            </a:r>
          </a:p>
          <a:p>
            <a:pPr marL="0" indent="0">
              <a:buNone/>
            </a:pPr>
            <a:r>
              <a:rPr lang="en-US" dirty="0"/>
              <a:t>    - Utilized a histogram to visualize the distribution of property prices.</a:t>
            </a:r>
          </a:p>
          <a:p>
            <a:pPr marL="0" indent="0">
              <a:buNone/>
            </a:pPr>
            <a:r>
              <a:rPr lang="en-US" dirty="0"/>
              <a:t>    - Plotted the histogram with 30 bins and kernel density estimation to show the frequency distribution of prices.</a:t>
            </a:r>
          </a:p>
          <a:p>
            <a:pPr marL="0" indent="0">
              <a:buNone/>
            </a:pPr>
            <a:endParaRPr lang="en-US" dirty="0"/>
          </a:p>
          <a:p>
            <a:pPr marL="0" indent="0">
              <a:buNone/>
            </a:pPr>
            <a:r>
              <a:rPr lang="en-US" dirty="0"/>
              <a:t>3. Relationship between Price and Room Type:</a:t>
            </a:r>
          </a:p>
          <a:p>
            <a:pPr marL="0" indent="0">
              <a:buNone/>
            </a:pPr>
            <a:r>
              <a:rPr lang="en-US" dirty="0"/>
              <a:t>    - Employed a box plot to analyze the relationship between property prices and room types.</a:t>
            </a:r>
          </a:p>
          <a:p>
            <a:pPr marL="0" indent="0">
              <a:buNone/>
            </a:pPr>
            <a:r>
              <a:rPr lang="en-US" dirty="0"/>
              <a:t>    - Grouped the data by room type and plotted the distribution of prices within each room type category.</a:t>
            </a:r>
          </a:p>
        </p:txBody>
      </p:sp>
    </p:spTree>
    <p:extLst>
      <p:ext uri="{BB962C8B-B14F-4D97-AF65-F5344CB8AC3E}">
        <p14:creationId xmlns:p14="http://schemas.microsoft.com/office/powerpoint/2010/main" val="3539880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810000" y="420294"/>
            <a:ext cx="10571998" cy="970450"/>
          </a:xfrm>
        </p:spPr>
        <p:txBody>
          <a:bodyPr/>
          <a:lstStyle/>
          <a:p>
            <a:r>
              <a:rPr lang="en-US" sz="3600" dirty="0"/>
              <a:t>Methodology Document - 2</a:t>
            </a:r>
            <a:endParaRPr lang="en-IN" sz="3600" dirty="0"/>
          </a:p>
        </p:txBody>
      </p:sp>
      <p:sp>
        <p:nvSpPr>
          <p:cNvPr id="6" name="Content Placeholder 5">
            <a:extLst>
              <a:ext uri="{FF2B5EF4-FFF2-40B4-BE49-F238E27FC236}">
                <a16:creationId xmlns:a16="http://schemas.microsoft.com/office/drawing/2014/main" id="{30E2475B-7E19-8F3A-2CDE-1445B21B5977}"/>
              </a:ext>
            </a:extLst>
          </p:cNvPr>
          <p:cNvSpPr>
            <a:spLocks noGrp="1"/>
          </p:cNvSpPr>
          <p:nvPr>
            <p:ph idx="1"/>
          </p:nvPr>
        </p:nvSpPr>
        <p:spPr>
          <a:xfrm>
            <a:off x="182880" y="2060447"/>
            <a:ext cx="11643360" cy="4657345"/>
          </a:xfrm>
        </p:spPr>
        <p:txBody>
          <a:bodyPr>
            <a:normAutofit fontScale="62500" lnSpcReduction="20000"/>
          </a:bodyPr>
          <a:lstStyle/>
          <a:p>
            <a:pPr marL="0" indent="0">
              <a:buNone/>
            </a:pPr>
            <a:r>
              <a:rPr lang="en-US" dirty="0"/>
              <a:t>4. Distribution of Properties by Room Type and Neighborhood Group:</a:t>
            </a:r>
          </a:p>
          <a:p>
            <a:pPr marL="0" indent="0">
              <a:buNone/>
            </a:pPr>
            <a:r>
              <a:rPr lang="en-US" dirty="0"/>
              <a:t>    - Utilized a count plot to understand the distribution of properties by room type and neighborhood group.</a:t>
            </a:r>
          </a:p>
          <a:p>
            <a:pPr marL="0" indent="0">
              <a:buNone/>
            </a:pPr>
            <a:r>
              <a:rPr lang="en-US" dirty="0"/>
              <a:t>    - Plotted the count of properties based on the combination of room type and neighborhood group, providing insights into the distribution of different property types across neighborhoods.</a:t>
            </a:r>
          </a:p>
          <a:p>
            <a:pPr marL="0" indent="0">
              <a:buNone/>
            </a:pPr>
            <a:endParaRPr lang="en-US" dirty="0"/>
          </a:p>
          <a:p>
            <a:pPr marL="0" indent="0">
              <a:buNone/>
            </a:pPr>
            <a:r>
              <a:rPr lang="en-US" dirty="0"/>
              <a:t>5. Types of Properties Preferred by Customers:</a:t>
            </a:r>
          </a:p>
          <a:p>
            <a:pPr marL="0" indent="0">
              <a:buNone/>
            </a:pPr>
            <a:r>
              <a:rPr lang="en-US" dirty="0"/>
              <a:t>    - Utilized a count plot to visualize the distribution of room types preferred by customers.</a:t>
            </a:r>
          </a:p>
          <a:p>
            <a:pPr marL="0" indent="0">
              <a:buNone/>
            </a:pPr>
            <a:r>
              <a:rPr lang="en-US" dirty="0"/>
              <a:t>    - Plotted the count of properties based on room type, identifying whether customers prefer entire homes/apartments, private rooms, or shared rooms.</a:t>
            </a:r>
          </a:p>
          <a:p>
            <a:pPr marL="0" indent="0">
              <a:buNone/>
            </a:pPr>
            <a:endParaRPr lang="en-US" dirty="0"/>
          </a:p>
          <a:p>
            <a:pPr marL="0" indent="0">
              <a:buNone/>
            </a:pPr>
            <a:r>
              <a:rPr lang="en-US" dirty="0"/>
              <a:t>6. Evaluating the Impact of Customer Reviews on Property Prices:</a:t>
            </a:r>
          </a:p>
          <a:p>
            <a:pPr marL="0" indent="0">
              <a:buNone/>
            </a:pPr>
            <a:r>
              <a:rPr lang="en-US" dirty="0"/>
              <a:t>    - Utilized a scatter plot to evaluate the impact of customer reviews on property prices.</a:t>
            </a:r>
          </a:p>
          <a:p>
            <a:pPr marL="0" indent="0">
              <a:buNone/>
            </a:pPr>
            <a:r>
              <a:rPr lang="en-US" dirty="0"/>
              <a:t>    - Plotted the number of reviews against property prices to analyze any correlation between the two variables.</a:t>
            </a:r>
          </a:p>
          <a:p>
            <a:pPr marL="0" indent="0">
              <a:buNone/>
            </a:pPr>
            <a:endParaRPr lang="en-US" dirty="0"/>
          </a:p>
          <a:p>
            <a:pPr marL="0" indent="0">
              <a:buNone/>
            </a:pPr>
            <a:r>
              <a:rPr lang="en-US" dirty="0"/>
              <a:t>7. Average Property Prices by Review Sentiment:</a:t>
            </a:r>
          </a:p>
          <a:p>
            <a:pPr marL="0" indent="0">
              <a:buNone/>
            </a:pPr>
            <a:r>
              <a:rPr lang="en-US" dirty="0"/>
              <a:t>    - Calculated the average property price for each category of review sentiment (positive, neutral, and negative).</a:t>
            </a:r>
          </a:p>
          <a:p>
            <a:pPr marL="0" indent="0">
              <a:buNone/>
            </a:pPr>
            <a:r>
              <a:rPr lang="en-US" dirty="0"/>
              <a:t>    - Utilized a bar plot to visualize the average property prices by review sentiment, providing insights into how customer reviews sentiment affects property prices.</a:t>
            </a:r>
          </a:p>
          <a:p>
            <a:pPr marL="0" indent="0">
              <a:buNone/>
            </a:pPr>
            <a:endParaRPr lang="en-US" dirty="0"/>
          </a:p>
          <a:p>
            <a:pPr marL="0" indent="0">
              <a:buNone/>
            </a:pPr>
            <a:r>
              <a:rPr lang="en-US" dirty="0"/>
              <a:t># This methodology document outlines the steps undertaken for data analysis and visualization, providing insights into various aspects of the dataset related to property prices, room types, neighborhood distribution, and customer reviews sentiment. Each visualization serves to provide valuable insights for stakeholders and decision-makers at Airbnb.</a:t>
            </a:r>
          </a:p>
        </p:txBody>
      </p:sp>
    </p:spTree>
    <p:extLst>
      <p:ext uri="{BB962C8B-B14F-4D97-AF65-F5344CB8AC3E}">
        <p14:creationId xmlns:p14="http://schemas.microsoft.com/office/powerpoint/2010/main" val="312446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913B-E4C6-4FCB-8E68-EF1739A61A18}"/>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83BB28EC-24F6-4D40-B0E8-484D127E481A}"/>
              </a:ext>
            </a:extLst>
          </p:cNvPr>
          <p:cNvSpPr>
            <a:spLocks noGrp="1"/>
          </p:cNvSpPr>
          <p:nvPr>
            <p:ph idx="1"/>
          </p:nvPr>
        </p:nvSpPr>
        <p:spPr>
          <a:xfrm>
            <a:off x="818712" y="2222287"/>
            <a:ext cx="10563286" cy="4188525"/>
          </a:xfrm>
        </p:spPr>
        <p:txBody>
          <a:bodyPr>
            <a:normAutofit fontScale="85000" lnSpcReduction="10000"/>
          </a:bodyPr>
          <a:lstStyle/>
          <a:p>
            <a:pPr marL="457200" lvl="0" indent="-342900" algn="l" rtl="0">
              <a:spcBef>
                <a:spcPts val="0"/>
              </a:spcBef>
              <a:spcAft>
                <a:spcPts val="0"/>
              </a:spcAft>
              <a:buSzPts val="1800"/>
              <a:buFont typeface="Verdana"/>
              <a:buChar char="●"/>
            </a:pPr>
            <a:r>
              <a:rPr lang="en-US" sz="2400" dirty="0">
                <a:latin typeface="Verdana"/>
                <a:ea typeface="Verdana"/>
                <a:cs typeface="Verdana"/>
                <a:sym typeface="Verdana"/>
              </a:rPr>
              <a:t>For the past few months, Airbnb has seen a major decline in revenue. Now that the restrictions have started lifting and people have started to travel more, Airbnb wants to make sure that it is fully prepared for this change.</a:t>
            </a:r>
          </a:p>
          <a:p>
            <a:pPr marL="114300" lvl="0" indent="0" algn="l" rtl="0">
              <a:spcBef>
                <a:spcPts val="0"/>
              </a:spcBef>
              <a:spcAft>
                <a:spcPts val="0"/>
              </a:spcAft>
              <a:buSzPts val="1800"/>
              <a:buNone/>
            </a:pPr>
            <a:endParaRPr lang="en-US" sz="2400" dirty="0">
              <a:latin typeface="Verdana"/>
              <a:ea typeface="Verdana"/>
              <a:cs typeface="Verdana"/>
              <a:sym typeface="Verdana"/>
            </a:endParaRPr>
          </a:p>
          <a:p>
            <a:pPr marL="457200">
              <a:spcBef>
                <a:spcPts val="0"/>
              </a:spcBef>
              <a:spcAft>
                <a:spcPts val="0"/>
              </a:spcAft>
              <a:buSzPts val="1800"/>
              <a:buFont typeface="Verdana"/>
              <a:buChar char="●"/>
            </a:pPr>
            <a:r>
              <a:rPr lang="en-US" sz="2400" dirty="0">
                <a:latin typeface="Verdana"/>
                <a:ea typeface="Verdana"/>
                <a:cs typeface="Verdana"/>
                <a:sym typeface="Verdana"/>
              </a:rPr>
              <a:t>The different leaders at Airbnb want to understand some important insights based on various attributes in the dataset so as to increase the revenue, such as – </a:t>
            </a:r>
          </a:p>
          <a:p>
            <a:pPr marL="571500" indent="-457200">
              <a:spcBef>
                <a:spcPts val="0"/>
              </a:spcBef>
              <a:spcAft>
                <a:spcPts val="0"/>
              </a:spcAft>
              <a:buSzPts val="1800"/>
              <a:buFont typeface="+mj-lt"/>
              <a:buAutoNum type="arabicPeriod"/>
            </a:pPr>
            <a:r>
              <a:rPr lang="en-US" sz="2400" dirty="0">
                <a:latin typeface="Verdana"/>
                <a:ea typeface="Verdana"/>
                <a:cs typeface="Verdana"/>
                <a:sym typeface="Verdana"/>
              </a:rPr>
              <a:t>Which type of hosts to acquire more and where? </a:t>
            </a:r>
          </a:p>
          <a:p>
            <a:pPr marL="571500" indent="-457200">
              <a:spcBef>
                <a:spcPts val="0"/>
              </a:spcBef>
              <a:spcAft>
                <a:spcPts val="0"/>
              </a:spcAft>
              <a:buSzPts val="1800"/>
              <a:buFont typeface="+mj-lt"/>
              <a:buAutoNum type="arabicPeriod"/>
            </a:pPr>
            <a:r>
              <a:rPr lang="en-US" sz="2400" dirty="0">
                <a:latin typeface="Verdana"/>
                <a:ea typeface="Verdana"/>
                <a:cs typeface="Verdana"/>
                <a:sym typeface="Verdana"/>
              </a:rPr>
              <a:t>What are the neighborhoods they need to target?</a:t>
            </a:r>
          </a:p>
          <a:p>
            <a:pPr marL="571500" indent="-457200">
              <a:spcBef>
                <a:spcPts val="0"/>
              </a:spcBef>
              <a:spcAft>
                <a:spcPts val="0"/>
              </a:spcAft>
              <a:buSzPts val="1800"/>
              <a:buFont typeface="+mj-lt"/>
              <a:buAutoNum type="arabicPeriod"/>
            </a:pPr>
            <a:r>
              <a:rPr lang="en-US" sz="2400" dirty="0">
                <a:latin typeface="Verdana"/>
                <a:ea typeface="Verdana"/>
                <a:cs typeface="Verdana"/>
                <a:sym typeface="Verdana"/>
              </a:rPr>
              <a:t>What is the pricing ranges preferred by customers?</a:t>
            </a:r>
          </a:p>
          <a:p>
            <a:pPr marL="571500" indent="-457200">
              <a:spcBef>
                <a:spcPts val="0"/>
              </a:spcBef>
              <a:spcAft>
                <a:spcPts val="0"/>
              </a:spcAft>
              <a:buSzPts val="1800"/>
              <a:buFont typeface="+mj-lt"/>
              <a:buAutoNum type="arabicPeriod"/>
            </a:pPr>
            <a:r>
              <a:rPr lang="en-US" sz="2400" dirty="0">
                <a:latin typeface="Verdana"/>
                <a:ea typeface="Verdana"/>
                <a:cs typeface="Verdana"/>
                <a:sym typeface="Verdana"/>
              </a:rPr>
              <a:t>The various kinds of properties that exist </a:t>
            </a:r>
            <a:r>
              <a:rPr lang="en-US" sz="2400" dirty="0" err="1">
                <a:latin typeface="Verdana"/>
                <a:ea typeface="Verdana"/>
                <a:cs typeface="Verdana"/>
                <a:sym typeface="Verdana"/>
              </a:rPr>
              <a:t>w.r.t.</a:t>
            </a:r>
            <a:r>
              <a:rPr lang="en-US" sz="2400" dirty="0">
                <a:latin typeface="Verdana"/>
                <a:ea typeface="Verdana"/>
                <a:cs typeface="Verdana"/>
                <a:sym typeface="Verdana"/>
              </a:rPr>
              <a:t> customer preferences.</a:t>
            </a:r>
          </a:p>
          <a:p>
            <a:pPr marL="571500" indent="-457200">
              <a:spcBef>
                <a:spcPts val="0"/>
              </a:spcBef>
              <a:spcAft>
                <a:spcPts val="0"/>
              </a:spcAft>
              <a:buSzPts val="1800"/>
              <a:buFont typeface="+mj-lt"/>
              <a:buAutoNum type="arabicPeriod"/>
            </a:pPr>
            <a:r>
              <a:rPr lang="en-US" sz="2400" dirty="0">
                <a:latin typeface="Verdana"/>
                <a:ea typeface="Verdana"/>
                <a:cs typeface="Verdana"/>
                <a:sym typeface="Verdana"/>
              </a:rPr>
              <a:t>Adjustments in the existing properties to make it more customer-oriented.</a:t>
            </a:r>
          </a:p>
          <a:p>
            <a:pPr marL="571500" indent="-457200">
              <a:spcBef>
                <a:spcPts val="0"/>
              </a:spcBef>
              <a:spcAft>
                <a:spcPts val="0"/>
              </a:spcAft>
              <a:buSzPts val="1800"/>
              <a:buFont typeface="+mj-lt"/>
              <a:buAutoNum type="arabicPeriod"/>
            </a:pPr>
            <a:r>
              <a:rPr lang="en-US" sz="2400" dirty="0">
                <a:latin typeface="Verdana"/>
                <a:ea typeface="Verdana"/>
                <a:cs typeface="Verdana"/>
                <a:sym typeface="Verdana"/>
              </a:rPr>
              <a:t>What are the most popular localities and properties in New York currently?</a:t>
            </a:r>
          </a:p>
          <a:p>
            <a:pPr marL="571500" indent="-457200">
              <a:spcBef>
                <a:spcPts val="0"/>
              </a:spcBef>
              <a:spcAft>
                <a:spcPts val="0"/>
              </a:spcAft>
              <a:buSzPts val="1800"/>
              <a:buFont typeface="+mj-lt"/>
              <a:buAutoNum type="arabicPeriod"/>
            </a:pPr>
            <a:r>
              <a:rPr lang="en-US" sz="2400" dirty="0">
                <a:latin typeface="Verdana"/>
                <a:ea typeface="Verdana"/>
                <a:cs typeface="Verdana"/>
                <a:sym typeface="Verdana"/>
              </a:rPr>
              <a:t>How to get unpopular properties more traction? and so on...</a:t>
            </a:r>
          </a:p>
        </p:txBody>
      </p:sp>
    </p:spTree>
    <p:extLst>
      <p:ext uri="{BB962C8B-B14F-4D97-AF65-F5344CB8AC3E}">
        <p14:creationId xmlns:p14="http://schemas.microsoft.com/office/powerpoint/2010/main" val="199160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D611-916E-481F-A274-CC4369A3AD8C}"/>
              </a:ext>
            </a:extLst>
          </p:cNvPr>
          <p:cNvSpPr>
            <a:spLocks noGrp="1"/>
          </p:cNvSpPr>
          <p:nvPr>
            <p:ph type="title"/>
          </p:nvPr>
        </p:nvSpPr>
        <p:spPr/>
        <p:txBody>
          <a:bodyPr/>
          <a:lstStyle/>
          <a:p>
            <a:r>
              <a:rPr lang="en" dirty="0"/>
              <a:t>Proposed Solution</a:t>
            </a:r>
            <a:endParaRPr lang="en-IN" dirty="0"/>
          </a:p>
        </p:txBody>
      </p:sp>
      <p:sp>
        <p:nvSpPr>
          <p:cNvPr id="3" name="Content Placeholder 2">
            <a:extLst>
              <a:ext uri="{FF2B5EF4-FFF2-40B4-BE49-F238E27FC236}">
                <a16:creationId xmlns:a16="http://schemas.microsoft.com/office/drawing/2014/main" id="{A4EE1FC1-2D55-42FA-9DA4-4966439DF3A0}"/>
              </a:ext>
            </a:extLst>
          </p:cNvPr>
          <p:cNvSpPr>
            <a:spLocks noGrp="1"/>
          </p:cNvSpPr>
          <p:nvPr>
            <p:ph idx="1"/>
          </p:nvPr>
        </p:nvSpPr>
        <p:spPr>
          <a:xfrm>
            <a:off x="426720" y="2279904"/>
            <a:ext cx="11338560" cy="3816096"/>
          </a:xfrm>
        </p:spPr>
        <p:txBody>
          <a:bodyPr anchor="ctr"/>
          <a:lstStyle/>
          <a:p>
            <a:pPr>
              <a:buAutoNum type="arabicPeriod"/>
            </a:pPr>
            <a:r>
              <a:rPr lang="en-US" b="1" dirty="0">
                <a:solidFill>
                  <a:schemeClr val="lt1"/>
                </a:solidFill>
              </a:rPr>
              <a:t>Our dataset is extensive, comprising numerous columns, each with varying potential to contribute to the decline in revenue. It's crucial to identify the primary factors influencing this downturn amidst the data noise.</a:t>
            </a:r>
          </a:p>
          <a:p>
            <a:pPr>
              <a:buAutoNum type="arabicPeriod"/>
            </a:pPr>
            <a:endParaRPr lang="en-US" b="1" dirty="0">
              <a:solidFill>
                <a:schemeClr val="lt1"/>
              </a:solidFill>
            </a:endParaRPr>
          </a:p>
          <a:p>
            <a:pPr>
              <a:buAutoNum type="arabicPeriod"/>
            </a:pPr>
            <a:r>
              <a:rPr lang="en-US" b="1" dirty="0">
                <a:solidFill>
                  <a:schemeClr val="lt1"/>
                </a:solidFill>
              </a:rPr>
              <a:t>We must prioritize analyzing the top variables that could be driving the revenue decline, delving deep into their impacts to uncover actionable insights for strategic decision-making.</a:t>
            </a:r>
            <a:endParaRPr lang="en-US" sz="1800" dirty="0"/>
          </a:p>
        </p:txBody>
      </p:sp>
    </p:spTree>
    <p:extLst>
      <p:ext uri="{BB962C8B-B14F-4D97-AF65-F5344CB8AC3E}">
        <p14:creationId xmlns:p14="http://schemas.microsoft.com/office/powerpoint/2010/main" val="2956980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199F9-6E1F-46CC-846E-BC1DF27302EE}"/>
              </a:ext>
            </a:extLst>
          </p:cNvPr>
          <p:cNvSpPr>
            <a:spLocks noGrp="1"/>
          </p:cNvSpPr>
          <p:nvPr>
            <p:ph idx="1"/>
          </p:nvPr>
        </p:nvSpPr>
        <p:spPr>
          <a:xfrm>
            <a:off x="818712" y="1621651"/>
            <a:ext cx="10554574" cy="3636511"/>
          </a:xfrm>
        </p:spPr>
        <p:txBody>
          <a:bodyPr>
            <a:normAutofit/>
          </a:bodyPr>
          <a:lstStyle/>
          <a:p>
            <a:pPr marL="0" indent="0" algn="ctr">
              <a:buNone/>
            </a:pPr>
            <a:r>
              <a:rPr lang="en-IN" sz="8800" dirty="0"/>
              <a:t>Implementation</a:t>
            </a:r>
          </a:p>
        </p:txBody>
      </p:sp>
    </p:spTree>
    <p:extLst>
      <p:ext uri="{BB962C8B-B14F-4D97-AF65-F5344CB8AC3E}">
        <p14:creationId xmlns:p14="http://schemas.microsoft.com/office/powerpoint/2010/main" val="2582135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913B-E4C6-4FCB-8E68-EF1739A61A18}"/>
              </a:ext>
            </a:extLst>
          </p:cNvPr>
          <p:cNvSpPr>
            <a:spLocks noGrp="1"/>
          </p:cNvSpPr>
          <p:nvPr>
            <p:ph type="title"/>
          </p:nvPr>
        </p:nvSpPr>
        <p:spPr/>
        <p:txBody>
          <a:bodyPr/>
          <a:lstStyle/>
          <a:p>
            <a:r>
              <a:rPr lang="en-IN" dirty="0"/>
              <a:t>Implementation Measures</a:t>
            </a:r>
          </a:p>
        </p:txBody>
      </p:sp>
      <p:sp>
        <p:nvSpPr>
          <p:cNvPr id="3" name="Content Placeholder 2">
            <a:extLst>
              <a:ext uri="{FF2B5EF4-FFF2-40B4-BE49-F238E27FC236}">
                <a16:creationId xmlns:a16="http://schemas.microsoft.com/office/drawing/2014/main" id="{83BB28EC-24F6-4D40-B0E8-484D127E481A}"/>
              </a:ext>
            </a:extLst>
          </p:cNvPr>
          <p:cNvSpPr>
            <a:spLocks noGrp="1"/>
          </p:cNvSpPr>
          <p:nvPr>
            <p:ph idx="1"/>
          </p:nvPr>
        </p:nvSpPr>
        <p:spPr>
          <a:xfrm>
            <a:off x="519083" y="2222287"/>
            <a:ext cx="11153832" cy="4188525"/>
          </a:xfrm>
        </p:spPr>
        <p:txBody>
          <a:bodyPr>
            <a:normAutofit/>
          </a:bodyPr>
          <a:lstStyle/>
          <a:p>
            <a:pPr marL="571500" indent="-457200">
              <a:spcBef>
                <a:spcPts val="0"/>
              </a:spcBef>
              <a:spcAft>
                <a:spcPts val="0"/>
              </a:spcAft>
              <a:buSzPts val="1800"/>
              <a:buFont typeface="+mj-lt"/>
              <a:buAutoNum type="arabicPeriod"/>
            </a:pPr>
            <a:r>
              <a:rPr lang="en-IN" sz="2400" dirty="0">
                <a:solidFill>
                  <a:schemeClr val="lt1"/>
                </a:solidFill>
              </a:rPr>
              <a:t>Data Gathering : </a:t>
            </a:r>
            <a:r>
              <a:rPr lang="en-US" sz="2400" dirty="0"/>
              <a:t>Loading &amp; Observing the past data provided by the Company</a:t>
            </a:r>
          </a:p>
          <a:p>
            <a:pPr marL="571500" indent="-457200">
              <a:spcBef>
                <a:spcPts val="0"/>
              </a:spcBef>
              <a:spcAft>
                <a:spcPts val="0"/>
              </a:spcAft>
              <a:buSzPts val="1800"/>
              <a:buFont typeface="+mj-lt"/>
              <a:buAutoNum type="arabicPeriod"/>
            </a:pPr>
            <a:endParaRPr lang="en-US" sz="2400" dirty="0"/>
          </a:p>
          <a:p>
            <a:pPr marL="571500" indent="-457200">
              <a:spcBef>
                <a:spcPts val="0"/>
              </a:spcBef>
              <a:spcAft>
                <a:spcPts val="0"/>
              </a:spcAft>
              <a:buSzPts val="1800"/>
              <a:buFont typeface="+mj-lt"/>
              <a:buAutoNum type="arabicPeriod"/>
            </a:pPr>
            <a:r>
              <a:rPr lang="en-IN" sz="2400" dirty="0">
                <a:solidFill>
                  <a:schemeClr val="lt1"/>
                </a:solidFill>
              </a:rPr>
              <a:t>Data Cleaning : </a:t>
            </a:r>
            <a:r>
              <a:rPr lang="en-US" sz="2400" dirty="0"/>
              <a:t>Duplicate removal, null value treatment, unnecessary column elimination, etc.</a:t>
            </a:r>
          </a:p>
          <a:p>
            <a:pPr marL="571500" indent="-457200">
              <a:spcBef>
                <a:spcPts val="0"/>
              </a:spcBef>
              <a:spcAft>
                <a:spcPts val="0"/>
              </a:spcAft>
              <a:buSzPts val="1800"/>
              <a:buFont typeface="+mj-lt"/>
              <a:buAutoNum type="arabicPeriod"/>
            </a:pPr>
            <a:endParaRPr lang="en-US" sz="2400" dirty="0"/>
          </a:p>
          <a:p>
            <a:pPr marL="571500" indent="-457200">
              <a:spcBef>
                <a:spcPts val="0"/>
              </a:spcBef>
              <a:spcAft>
                <a:spcPts val="0"/>
              </a:spcAft>
              <a:buSzPts val="1800"/>
              <a:buFont typeface="+mj-lt"/>
              <a:buAutoNum type="arabicPeriod"/>
            </a:pPr>
            <a:r>
              <a:rPr lang="en-IN" sz="2400" dirty="0">
                <a:solidFill>
                  <a:schemeClr val="lt1"/>
                </a:solidFill>
              </a:rPr>
              <a:t>Performing EDA : Focus on different factors, &amp; understand underlying pattern/trend through visualizations</a:t>
            </a:r>
          </a:p>
          <a:p>
            <a:pPr marL="571500" indent="-457200">
              <a:spcBef>
                <a:spcPts val="0"/>
              </a:spcBef>
              <a:spcAft>
                <a:spcPts val="0"/>
              </a:spcAft>
              <a:buSzPts val="1800"/>
              <a:buFont typeface="+mj-lt"/>
              <a:buAutoNum type="arabicPeriod"/>
            </a:pPr>
            <a:endParaRPr lang="en-US" sz="2400" dirty="0"/>
          </a:p>
          <a:p>
            <a:pPr marL="571500" indent="-457200">
              <a:spcBef>
                <a:spcPts val="0"/>
              </a:spcBef>
              <a:spcAft>
                <a:spcPts val="0"/>
              </a:spcAft>
              <a:buSzPts val="1800"/>
              <a:buFont typeface="+mj-lt"/>
              <a:buAutoNum type="arabicPeriod"/>
            </a:pPr>
            <a:r>
              <a:rPr lang="en-IN" sz="2400" dirty="0">
                <a:solidFill>
                  <a:schemeClr val="lt1"/>
                </a:solidFill>
              </a:rPr>
              <a:t>Insights : Derive insights through created visualizations</a:t>
            </a:r>
            <a:r>
              <a:rPr lang="en-IN" sz="2400" dirty="0"/>
              <a:t> </a:t>
            </a:r>
            <a:endParaRPr lang="en-IN" sz="2400" dirty="0">
              <a:solidFill>
                <a:schemeClr val="lt1"/>
              </a:solidFill>
            </a:endParaRPr>
          </a:p>
        </p:txBody>
      </p:sp>
    </p:spTree>
    <p:extLst>
      <p:ext uri="{BB962C8B-B14F-4D97-AF65-F5344CB8AC3E}">
        <p14:creationId xmlns:p14="http://schemas.microsoft.com/office/powerpoint/2010/main" val="151216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199F9-6E1F-46CC-846E-BC1DF27302EE}"/>
              </a:ext>
            </a:extLst>
          </p:cNvPr>
          <p:cNvSpPr>
            <a:spLocks noGrp="1"/>
          </p:cNvSpPr>
          <p:nvPr>
            <p:ph idx="1"/>
          </p:nvPr>
        </p:nvSpPr>
        <p:spPr>
          <a:xfrm>
            <a:off x="818712" y="1621651"/>
            <a:ext cx="10554574" cy="3636511"/>
          </a:xfrm>
        </p:spPr>
        <p:txBody>
          <a:bodyPr>
            <a:normAutofit/>
          </a:bodyPr>
          <a:lstStyle/>
          <a:p>
            <a:pPr marL="0" indent="0" algn="ctr">
              <a:buNone/>
            </a:pPr>
            <a:r>
              <a:rPr lang="en-IN" sz="8800" dirty="0"/>
              <a:t>Analysis &amp; Insights</a:t>
            </a:r>
          </a:p>
        </p:txBody>
      </p:sp>
    </p:spTree>
    <p:extLst>
      <p:ext uri="{BB962C8B-B14F-4D97-AF65-F5344CB8AC3E}">
        <p14:creationId xmlns:p14="http://schemas.microsoft.com/office/powerpoint/2010/main" val="411871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p:txBody>
          <a:bodyPr/>
          <a:lstStyle/>
          <a:p>
            <a:r>
              <a:rPr lang="en-US" sz="3600" dirty="0"/>
              <a:t>1. Price Distribution across all Properties</a:t>
            </a:r>
            <a:endParaRPr lang="en-IN" sz="3600" dirty="0"/>
          </a:p>
        </p:txBody>
      </p:sp>
      <p:sp>
        <p:nvSpPr>
          <p:cNvPr id="4" name="Content Placeholder 2">
            <a:extLst>
              <a:ext uri="{FF2B5EF4-FFF2-40B4-BE49-F238E27FC236}">
                <a16:creationId xmlns:a16="http://schemas.microsoft.com/office/drawing/2014/main" id="{BDC7880E-2BD1-45C5-A3FB-93839034FDCB}"/>
              </a:ext>
            </a:extLst>
          </p:cNvPr>
          <p:cNvSpPr>
            <a:spLocks noGrp="1"/>
          </p:cNvSpPr>
          <p:nvPr>
            <p:ph idx="1"/>
          </p:nvPr>
        </p:nvSpPr>
        <p:spPr>
          <a:xfrm>
            <a:off x="417811" y="3279648"/>
            <a:ext cx="2959374" cy="1572393"/>
          </a:xfrm>
        </p:spPr>
        <p:txBody>
          <a:bodyPr/>
          <a:lstStyle/>
          <a:p>
            <a:pPr marL="0" indent="0" algn="l">
              <a:buNone/>
            </a:pPr>
            <a:endParaRPr lang="en-US" sz="2400" b="1" i="0" dirty="0">
              <a:effectLst/>
              <a:latin typeface="Helvetica Neue"/>
            </a:endParaRPr>
          </a:p>
          <a:p>
            <a:pPr marL="0" indent="0" algn="l">
              <a:buNone/>
            </a:pPr>
            <a:r>
              <a:rPr lang="en-US" b="0" i="0" dirty="0">
                <a:effectLst/>
                <a:latin typeface="Helvetica Neue"/>
              </a:rPr>
              <a:t>The major chunk of properties lies within the price range (0 – 1000]</a:t>
            </a:r>
            <a:endParaRPr lang="en-IN" dirty="0"/>
          </a:p>
        </p:txBody>
      </p:sp>
      <p:pic>
        <p:nvPicPr>
          <p:cNvPr id="8" name="Picture 7">
            <a:extLst>
              <a:ext uri="{FF2B5EF4-FFF2-40B4-BE49-F238E27FC236}">
                <a16:creationId xmlns:a16="http://schemas.microsoft.com/office/drawing/2014/main" id="{D2156117-6425-D729-55AC-94E5780E6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585" y="2147504"/>
            <a:ext cx="8065327" cy="4423984"/>
          </a:xfrm>
          <a:prstGeom prst="rect">
            <a:avLst/>
          </a:prstGeom>
        </p:spPr>
      </p:pic>
    </p:spTree>
    <p:extLst>
      <p:ext uri="{BB962C8B-B14F-4D97-AF65-F5344CB8AC3E}">
        <p14:creationId xmlns:p14="http://schemas.microsoft.com/office/powerpoint/2010/main" val="1582917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956892" y="451104"/>
            <a:ext cx="10278216" cy="1000820"/>
          </a:xfrm>
        </p:spPr>
        <p:txBody>
          <a:bodyPr/>
          <a:lstStyle/>
          <a:p>
            <a:r>
              <a:rPr lang="en-US" sz="3600" dirty="0"/>
              <a:t>2. Price Distribution across Room Types</a:t>
            </a:r>
            <a:endParaRPr lang="en-IN" sz="3600" dirty="0"/>
          </a:p>
        </p:txBody>
      </p:sp>
      <p:pic>
        <p:nvPicPr>
          <p:cNvPr id="5" name="Picture 4">
            <a:extLst>
              <a:ext uri="{FF2B5EF4-FFF2-40B4-BE49-F238E27FC236}">
                <a16:creationId xmlns:a16="http://schemas.microsoft.com/office/drawing/2014/main" id="{B9E17C8D-7549-F959-9CC1-EC49F46B13B8}"/>
              </a:ext>
            </a:extLst>
          </p:cNvPr>
          <p:cNvPicPr>
            <a:picLocks noChangeAspect="1"/>
          </p:cNvPicPr>
          <p:nvPr/>
        </p:nvPicPr>
        <p:blipFill>
          <a:blip r:embed="rId2"/>
          <a:stretch>
            <a:fillRect/>
          </a:stretch>
        </p:blipFill>
        <p:spPr>
          <a:xfrm>
            <a:off x="1859100" y="1902025"/>
            <a:ext cx="8077380" cy="4504871"/>
          </a:xfrm>
          <a:prstGeom prst="rect">
            <a:avLst/>
          </a:prstGeom>
        </p:spPr>
      </p:pic>
    </p:spTree>
    <p:extLst>
      <p:ext uri="{BB962C8B-B14F-4D97-AF65-F5344CB8AC3E}">
        <p14:creationId xmlns:p14="http://schemas.microsoft.com/office/powerpoint/2010/main" val="166077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432816" y="447188"/>
            <a:ext cx="11326368" cy="1177686"/>
          </a:xfrm>
        </p:spPr>
        <p:txBody>
          <a:bodyPr/>
          <a:lstStyle/>
          <a:p>
            <a:r>
              <a:rPr lang="en-US" sz="3600" dirty="0"/>
              <a:t>3. Understanding the distribution of properties by room type and neighborhood group</a:t>
            </a:r>
            <a:endParaRPr lang="en-IN" sz="3600" dirty="0"/>
          </a:p>
        </p:txBody>
      </p:sp>
      <p:sp>
        <p:nvSpPr>
          <p:cNvPr id="4" name="Content Placeholder 2">
            <a:extLst>
              <a:ext uri="{FF2B5EF4-FFF2-40B4-BE49-F238E27FC236}">
                <a16:creationId xmlns:a16="http://schemas.microsoft.com/office/drawing/2014/main" id="{BDC7880E-2BD1-45C5-A3FB-93839034FDCB}"/>
              </a:ext>
            </a:extLst>
          </p:cNvPr>
          <p:cNvSpPr>
            <a:spLocks noGrp="1"/>
          </p:cNvSpPr>
          <p:nvPr>
            <p:ph idx="1"/>
          </p:nvPr>
        </p:nvSpPr>
        <p:spPr>
          <a:xfrm>
            <a:off x="548095" y="2222287"/>
            <a:ext cx="4120841" cy="4188525"/>
          </a:xfrm>
        </p:spPr>
        <p:txBody>
          <a:bodyPr/>
          <a:lstStyle/>
          <a:p>
            <a:pPr marL="0" indent="0" algn="l">
              <a:buNone/>
            </a:pPr>
            <a:r>
              <a:rPr lang="en-US" b="0" i="0" dirty="0">
                <a:effectLst/>
                <a:latin typeface="Helvetica Neue"/>
              </a:rPr>
              <a:t>Over here, it’s visible that most of the properties being sold are in Brooklyn &amp; Manhattan that too for room types Private &amp; Entire home/apt</a:t>
            </a:r>
            <a:endParaRPr lang="en-IN" dirty="0"/>
          </a:p>
        </p:txBody>
      </p:sp>
      <p:pic>
        <p:nvPicPr>
          <p:cNvPr id="3" name="Picture 2">
            <a:extLst>
              <a:ext uri="{FF2B5EF4-FFF2-40B4-BE49-F238E27FC236}">
                <a16:creationId xmlns:a16="http://schemas.microsoft.com/office/drawing/2014/main" id="{3EC6591F-62B2-7373-ACB8-E9B5E26C34D7}"/>
              </a:ext>
            </a:extLst>
          </p:cNvPr>
          <p:cNvPicPr>
            <a:picLocks noChangeAspect="1"/>
          </p:cNvPicPr>
          <p:nvPr/>
        </p:nvPicPr>
        <p:blipFill>
          <a:blip r:embed="rId2"/>
          <a:stretch>
            <a:fillRect/>
          </a:stretch>
        </p:blipFill>
        <p:spPr>
          <a:xfrm>
            <a:off x="5299600" y="2071949"/>
            <a:ext cx="6588145" cy="4489200"/>
          </a:xfrm>
          <a:prstGeom prst="rect">
            <a:avLst/>
          </a:prstGeom>
        </p:spPr>
      </p:pic>
    </p:spTree>
    <p:extLst>
      <p:ext uri="{BB962C8B-B14F-4D97-AF65-F5344CB8AC3E}">
        <p14:creationId xmlns:p14="http://schemas.microsoft.com/office/powerpoint/2010/main" val="2897625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1424</TotalTime>
  <Words>988</Words>
  <Application>Microsoft Macintosh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Century Gothic</vt:lpstr>
      <vt:lpstr>Helvetica Neue</vt:lpstr>
      <vt:lpstr>Verdana</vt:lpstr>
      <vt:lpstr>Wingdings 2</vt:lpstr>
      <vt:lpstr>Quotable</vt:lpstr>
      <vt:lpstr>Storytelling Case Study : Airbnb, NYC  Data Analysis Managers &amp; Lead Data Analyst</vt:lpstr>
      <vt:lpstr>Background</vt:lpstr>
      <vt:lpstr>Proposed Solution</vt:lpstr>
      <vt:lpstr>PowerPoint Presentation</vt:lpstr>
      <vt:lpstr>Implementation Measures</vt:lpstr>
      <vt:lpstr>PowerPoint Presentation</vt:lpstr>
      <vt:lpstr>1. Price Distribution across all Properties</vt:lpstr>
      <vt:lpstr>2. Price Distribution across Room Types</vt:lpstr>
      <vt:lpstr>3. Understanding the distribution of properties by room type and neighborhood group</vt:lpstr>
      <vt:lpstr>4. Median Price by Neighborhood Group</vt:lpstr>
      <vt:lpstr>5. Evaluating the impact of customer reviews on property prices</vt:lpstr>
      <vt:lpstr>6. Property Prices by Review Sentiment</vt:lpstr>
      <vt:lpstr>PowerPoint Presentation</vt:lpstr>
      <vt:lpstr>Recommendations</vt:lpstr>
      <vt:lpstr>PowerPoint Presentation</vt:lpstr>
      <vt:lpstr>Methodology Document - 1</vt:lpstr>
      <vt:lpstr>Methodology Document - 2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Swapnil Johri</dc:creator>
  <cp:lastModifiedBy>Swapnil Johri</cp:lastModifiedBy>
  <cp:revision>7</cp:revision>
  <dcterms:created xsi:type="dcterms:W3CDTF">2022-04-03T15:15:21Z</dcterms:created>
  <dcterms:modified xsi:type="dcterms:W3CDTF">2024-04-14T08:12:06Z</dcterms:modified>
</cp:coreProperties>
</file>