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81" r:id="rId6"/>
    <p:sldId id="282" r:id="rId7"/>
    <p:sldId id="260" r:id="rId8"/>
    <p:sldId id="261" r:id="rId9"/>
    <p:sldId id="262" r:id="rId10"/>
    <p:sldId id="263" r:id="rId11"/>
    <p:sldId id="264" r:id="rId12"/>
    <p:sldId id="265" r:id="rId13"/>
    <p:sldId id="283" r:id="rId14"/>
    <p:sldId id="266" r:id="rId15"/>
    <p:sldId id="284" r:id="rId16"/>
    <p:sldId id="285" r:id="rId17"/>
    <p:sldId id="28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60"/>
  </p:normalViewPr>
  <p:slideViewPr>
    <p:cSldViewPr snapToGrid="0">
      <p:cViewPr varScale="1">
        <p:scale>
          <a:sx n="105" d="100"/>
          <a:sy n="105" d="100"/>
        </p:scale>
        <p:origin x="224"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899592-7E9D-47D2-A729-06EC4A85DB59}" type="datetimeFigureOut">
              <a:rPr lang="en-IN" smtClean="0"/>
              <a:t>13/04/24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F9B82-D10A-4299-BBF7-507201D47D2C}" type="slidenum">
              <a:rPr lang="en-IN" smtClean="0"/>
              <a:t>‹#›</a:t>
            </a:fld>
            <a:endParaRPr lang="en-IN"/>
          </a:p>
        </p:txBody>
      </p:sp>
    </p:spTree>
    <p:extLst>
      <p:ext uri="{BB962C8B-B14F-4D97-AF65-F5344CB8AC3E}">
        <p14:creationId xmlns:p14="http://schemas.microsoft.com/office/powerpoint/2010/main" val="531935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899592-7E9D-47D2-A729-06EC4A85DB59}" type="datetimeFigureOut">
              <a:rPr lang="en-IN" smtClean="0"/>
              <a:t>13/04/24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F9B82-D10A-4299-BBF7-507201D47D2C}" type="slidenum">
              <a:rPr lang="en-IN" smtClean="0"/>
              <a:t>‹#›</a:t>
            </a:fld>
            <a:endParaRPr lang="en-IN"/>
          </a:p>
        </p:txBody>
      </p:sp>
    </p:spTree>
    <p:extLst>
      <p:ext uri="{BB962C8B-B14F-4D97-AF65-F5344CB8AC3E}">
        <p14:creationId xmlns:p14="http://schemas.microsoft.com/office/powerpoint/2010/main" val="1974415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A2899592-7E9D-47D2-A729-06EC4A85DB59}" type="datetimeFigureOut">
              <a:rPr lang="en-IN" smtClean="0"/>
              <a:t>13/04/24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F9B82-D10A-4299-BBF7-507201D47D2C}" type="slidenum">
              <a:rPr lang="en-IN" smtClean="0"/>
              <a:t>‹#›</a:t>
            </a:fld>
            <a:endParaRPr lang="en-IN"/>
          </a:p>
        </p:txBody>
      </p:sp>
    </p:spTree>
    <p:extLst>
      <p:ext uri="{BB962C8B-B14F-4D97-AF65-F5344CB8AC3E}">
        <p14:creationId xmlns:p14="http://schemas.microsoft.com/office/powerpoint/2010/main" val="1668262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A2899592-7E9D-47D2-A729-06EC4A85DB59}" type="datetimeFigureOut">
              <a:rPr lang="en-IN" smtClean="0"/>
              <a:t>13/04/24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7F9B82-D10A-4299-BBF7-507201D47D2C}" type="slidenum">
              <a:rPr lang="en-IN" smtClean="0"/>
              <a:t>‹#›</a:t>
            </a:fld>
            <a:endParaRPr lang="en-IN"/>
          </a:p>
        </p:txBody>
      </p:sp>
    </p:spTree>
    <p:extLst>
      <p:ext uri="{BB962C8B-B14F-4D97-AF65-F5344CB8AC3E}">
        <p14:creationId xmlns:p14="http://schemas.microsoft.com/office/powerpoint/2010/main" val="2282976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899592-7E9D-47D2-A729-06EC4A85DB59}" type="datetimeFigureOut">
              <a:rPr lang="en-IN" smtClean="0"/>
              <a:t>13/04/24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F9B82-D10A-4299-BBF7-507201D47D2C}" type="slidenum">
              <a:rPr lang="en-IN" smtClean="0"/>
              <a:t>‹#›</a:t>
            </a:fld>
            <a:endParaRPr lang="en-IN"/>
          </a:p>
        </p:txBody>
      </p:sp>
    </p:spTree>
    <p:extLst>
      <p:ext uri="{BB962C8B-B14F-4D97-AF65-F5344CB8AC3E}">
        <p14:creationId xmlns:p14="http://schemas.microsoft.com/office/powerpoint/2010/main" val="1063645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899592-7E9D-47D2-A729-06EC4A85DB59}" type="datetimeFigureOut">
              <a:rPr lang="en-IN" smtClean="0"/>
              <a:t>13/04/24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F9B82-D10A-4299-BBF7-507201D47D2C}" type="slidenum">
              <a:rPr lang="en-IN" smtClean="0"/>
              <a:t>‹#›</a:t>
            </a:fld>
            <a:endParaRPr lang="en-IN"/>
          </a:p>
        </p:txBody>
      </p:sp>
    </p:spTree>
    <p:extLst>
      <p:ext uri="{BB962C8B-B14F-4D97-AF65-F5344CB8AC3E}">
        <p14:creationId xmlns:p14="http://schemas.microsoft.com/office/powerpoint/2010/main" val="30791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899592-7E9D-47D2-A729-06EC4A85DB59}" type="datetimeFigureOut">
              <a:rPr lang="en-IN" smtClean="0"/>
              <a:t>13/04/24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F9B82-D10A-4299-BBF7-507201D47D2C}" type="slidenum">
              <a:rPr lang="en-IN" smtClean="0"/>
              <a:t>‹#›</a:t>
            </a:fld>
            <a:endParaRPr lang="en-IN"/>
          </a:p>
        </p:txBody>
      </p:sp>
    </p:spTree>
    <p:extLst>
      <p:ext uri="{BB962C8B-B14F-4D97-AF65-F5344CB8AC3E}">
        <p14:creationId xmlns:p14="http://schemas.microsoft.com/office/powerpoint/2010/main" val="2909209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899592-7E9D-47D2-A729-06EC4A85DB59}" type="datetimeFigureOut">
              <a:rPr lang="en-IN" smtClean="0"/>
              <a:t>13/04/24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F9B82-D10A-4299-BBF7-507201D47D2C}" type="slidenum">
              <a:rPr lang="en-IN" smtClean="0"/>
              <a:t>‹#›</a:t>
            </a:fld>
            <a:endParaRPr lang="en-IN"/>
          </a:p>
        </p:txBody>
      </p:sp>
    </p:spTree>
    <p:extLst>
      <p:ext uri="{BB962C8B-B14F-4D97-AF65-F5344CB8AC3E}">
        <p14:creationId xmlns:p14="http://schemas.microsoft.com/office/powerpoint/2010/main" val="801948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899592-7E9D-47D2-A729-06EC4A85DB59}" type="datetimeFigureOut">
              <a:rPr lang="en-IN" smtClean="0"/>
              <a:t>13/04/24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F9B82-D10A-4299-BBF7-507201D47D2C}" type="slidenum">
              <a:rPr lang="en-IN" smtClean="0"/>
              <a:t>‹#›</a:t>
            </a:fld>
            <a:endParaRPr lang="en-IN"/>
          </a:p>
        </p:txBody>
      </p:sp>
    </p:spTree>
    <p:extLst>
      <p:ext uri="{BB962C8B-B14F-4D97-AF65-F5344CB8AC3E}">
        <p14:creationId xmlns:p14="http://schemas.microsoft.com/office/powerpoint/2010/main" val="3408768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899592-7E9D-47D2-A729-06EC4A85DB59}" type="datetimeFigureOut">
              <a:rPr lang="en-IN" smtClean="0"/>
              <a:t>13/04/24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7F9B82-D10A-4299-BBF7-507201D47D2C}" type="slidenum">
              <a:rPr lang="en-IN" smtClean="0"/>
              <a:t>‹#›</a:t>
            </a:fld>
            <a:endParaRPr lang="en-IN"/>
          </a:p>
        </p:txBody>
      </p:sp>
    </p:spTree>
    <p:extLst>
      <p:ext uri="{BB962C8B-B14F-4D97-AF65-F5344CB8AC3E}">
        <p14:creationId xmlns:p14="http://schemas.microsoft.com/office/powerpoint/2010/main" val="3009802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899592-7E9D-47D2-A729-06EC4A85DB59}" type="datetimeFigureOut">
              <a:rPr lang="en-IN" smtClean="0"/>
              <a:t>13/04/24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7F9B82-D10A-4299-BBF7-507201D47D2C}" type="slidenum">
              <a:rPr lang="en-IN" smtClean="0"/>
              <a:t>‹#›</a:t>
            </a:fld>
            <a:endParaRPr lang="en-IN"/>
          </a:p>
        </p:txBody>
      </p:sp>
    </p:spTree>
    <p:extLst>
      <p:ext uri="{BB962C8B-B14F-4D97-AF65-F5344CB8AC3E}">
        <p14:creationId xmlns:p14="http://schemas.microsoft.com/office/powerpoint/2010/main" val="307022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899592-7E9D-47D2-A729-06EC4A85DB59}" type="datetimeFigureOut">
              <a:rPr lang="en-IN" smtClean="0"/>
              <a:t>13/04/24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7F9B82-D10A-4299-BBF7-507201D47D2C}" type="slidenum">
              <a:rPr lang="en-IN" smtClean="0"/>
              <a:t>‹#›</a:t>
            </a:fld>
            <a:endParaRPr lang="en-IN"/>
          </a:p>
        </p:txBody>
      </p:sp>
    </p:spTree>
    <p:extLst>
      <p:ext uri="{BB962C8B-B14F-4D97-AF65-F5344CB8AC3E}">
        <p14:creationId xmlns:p14="http://schemas.microsoft.com/office/powerpoint/2010/main" val="961858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899592-7E9D-47D2-A729-06EC4A85DB59}" type="datetimeFigureOut">
              <a:rPr lang="en-IN" smtClean="0"/>
              <a:t>13/04/24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F9B82-D10A-4299-BBF7-507201D47D2C}" type="slidenum">
              <a:rPr lang="en-IN" smtClean="0"/>
              <a:t>‹#›</a:t>
            </a:fld>
            <a:endParaRPr lang="en-IN"/>
          </a:p>
        </p:txBody>
      </p:sp>
    </p:spTree>
    <p:extLst>
      <p:ext uri="{BB962C8B-B14F-4D97-AF65-F5344CB8AC3E}">
        <p14:creationId xmlns:p14="http://schemas.microsoft.com/office/powerpoint/2010/main" val="3436814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A2899592-7E9D-47D2-A729-06EC4A85DB59}" type="datetimeFigureOut">
              <a:rPr lang="en-IN" smtClean="0"/>
              <a:t>13/04/24</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197F9B82-D10A-4299-BBF7-507201D47D2C}" type="slidenum">
              <a:rPr lang="en-IN" smtClean="0"/>
              <a:t>‹#›</a:t>
            </a:fld>
            <a:endParaRPr lang="en-IN"/>
          </a:p>
        </p:txBody>
      </p:sp>
    </p:spTree>
    <p:extLst>
      <p:ext uri="{BB962C8B-B14F-4D97-AF65-F5344CB8AC3E}">
        <p14:creationId xmlns:p14="http://schemas.microsoft.com/office/powerpoint/2010/main" val="4117064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A2899592-7E9D-47D2-A729-06EC4A85DB59}" type="datetimeFigureOut">
              <a:rPr lang="en-IN" smtClean="0"/>
              <a:t>13/04/24</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197F9B82-D10A-4299-BBF7-507201D47D2C}" type="slidenum">
              <a:rPr lang="en-IN" smtClean="0"/>
              <a:t>‹#›</a:t>
            </a:fld>
            <a:endParaRPr lang="en-IN"/>
          </a:p>
        </p:txBody>
      </p:sp>
    </p:spTree>
    <p:extLst>
      <p:ext uri="{BB962C8B-B14F-4D97-AF65-F5344CB8AC3E}">
        <p14:creationId xmlns:p14="http://schemas.microsoft.com/office/powerpoint/2010/main" val="14559187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9FBA0-AA9D-44D4-A51E-E18D6AA5041B}"/>
              </a:ext>
            </a:extLst>
          </p:cNvPr>
          <p:cNvSpPr>
            <a:spLocks noGrp="1"/>
          </p:cNvSpPr>
          <p:nvPr>
            <p:ph type="ctrTitle"/>
          </p:nvPr>
        </p:nvSpPr>
        <p:spPr>
          <a:xfrm>
            <a:off x="484248" y="1583259"/>
            <a:ext cx="11223503" cy="2971051"/>
          </a:xfrm>
        </p:spPr>
        <p:txBody>
          <a:bodyPr/>
          <a:lstStyle/>
          <a:p>
            <a:r>
              <a:rPr lang="en-IN" sz="4800" u="sng" dirty="0"/>
              <a:t>Storytelling Case Study : Airbnb, NYC</a:t>
            </a:r>
            <a:br>
              <a:rPr lang="en-IN" sz="4800" dirty="0"/>
            </a:br>
            <a:br>
              <a:rPr lang="en-IN" sz="4800" dirty="0"/>
            </a:br>
            <a:r>
              <a:rPr lang="en-IN" sz="3600" dirty="0"/>
              <a:t>Head of Acquisitions &amp; Operations, NYC</a:t>
            </a:r>
            <a:br>
              <a:rPr lang="en-IN" sz="3600" dirty="0"/>
            </a:br>
            <a:r>
              <a:rPr lang="en-IN" sz="3600" dirty="0"/>
              <a:t>Head of User Experience, NYC</a:t>
            </a:r>
            <a:endParaRPr lang="en-IN" sz="4800" dirty="0"/>
          </a:p>
        </p:txBody>
      </p:sp>
      <p:sp>
        <p:nvSpPr>
          <p:cNvPr id="3" name="Subtitle 2">
            <a:extLst>
              <a:ext uri="{FF2B5EF4-FFF2-40B4-BE49-F238E27FC236}">
                <a16:creationId xmlns:a16="http://schemas.microsoft.com/office/drawing/2014/main" id="{0F164132-711A-4081-99D3-757CBB90E0A6}"/>
              </a:ext>
            </a:extLst>
          </p:cNvPr>
          <p:cNvSpPr>
            <a:spLocks noGrp="1"/>
          </p:cNvSpPr>
          <p:nvPr>
            <p:ph type="subTitle" idx="1"/>
          </p:nvPr>
        </p:nvSpPr>
        <p:spPr>
          <a:xfrm>
            <a:off x="810001" y="5576683"/>
            <a:ext cx="10572000" cy="859977"/>
          </a:xfrm>
        </p:spPr>
        <p:txBody>
          <a:bodyPr>
            <a:normAutofit lnSpcReduction="10000"/>
          </a:bodyPr>
          <a:lstStyle/>
          <a:p>
            <a:r>
              <a:rPr lang="en-IN" sz="2400" dirty="0"/>
              <a:t>Name : </a:t>
            </a:r>
            <a:r>
              <a:rPr lang="en-IN" sz="2400" b="1" dirty="0"/>
              <a:t>Swapnil Johri</a:t>
            </a:r>
          </a:p>
          <a:p>
            <a:r>
              <a:rPr lang="en-IN" b="1" dirty="0"/>
              <a:t> </a:t>
            </a:r>
          </a:p>
        </p:txBody>
      </p:sp>
    </p:spTree>
    <p:extLst>
      <p:ext uri="{BB962C8B-B14F-4D97-AF65-F5344CB8AC3E}">
        <p14:creationId xmlns:p14="http://schemas.microsoft.com/office/powerpoint/2010/main" val="242582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761D-CAEB-491E-9D85-84C9C6E6CAA1}"/>
              </a:ext>
            </a:extLst>
          </p:cNvPr>
          <p:cNvSpPr>
            <a:spLocks noGrp="1"/>
          </p:cNvSpPr>
          <p:nvPr>
            <p:ph type="title"/>
          </p:nvPr>
        </p:nvSpPr>
        <p:spPr>
          <a:xfrm>
            <a:off x="810000" y="322732"/>
            <a:ext cx="10571998" cy="1157662"/>
          </a:xfrm>
        </p:spPr>
        <p:txBody>
          <a:bodyPr/>
          <a:lstStyle/>
          <a:p>
            <a:r>
              <a:rPr lang="en-US" sz="3600" dirty="0"/>
              <a:t>4. Distribution of Number of Bookings/Property</a:t>
            </a:r>
            <a:endParaRPr lang="en-IN" sz="3600" dirty="0"/>
          </a:p>
        </p:txBody>
      </p:sp>
      <p:sp>
        <p:nvSpPr>
          <p:cNvPr id="4" name="Content Placeholder 2">
            <a:extLst>
              <a:ext uri="{FF2B5EF4-FFF2-40B4-BE49-F238E27FC236}">
                <a16:creationId xmlns:a16="http://schemas.microsoft.com/office/drawing/2014/main" id="{BDC7880E-2BD1-45C5-A3FB-93839034FDCB}"/>
              </a:ext>
            </a:extLst>
          </p:cNvPr>
          <p:cNvSpPr>
            <a:spLocks noGrp="1"/>
          </p:cNvSpPr>
          <p:nvPr>
            <p:ph idx="1"/>
          </p:nvPr>
        </p:nvSpPr>
        <p:spPr>
          <a:xfrm>
            <a:off x="558691" y="3429000"/>
            <a:ext cx="3867005" cy="1644790"/>
          </a:xfrm>
        </p:spPr>
        <p:txBody>
          <a:bodyPr>
            <a:normAutofit/>
          </a:bodyPr>
          <a:lstStyle/>
          <a:p>
            <a:pPr marL="0" indent="0" algn="l">
              <a:buNone/>
            </a:pPr>
            <a:r>
              <a:rPr lang="en-IN" sz="1400" dirty="0"/>
              <a:t>The graph shows that most number of properties are booked less than 100 times.</a:t>
            </a:r>
          </a:p>
        </p:txBody>
      </p:sp>
      <p:pic>
        <p:nvPicPr>
          <p:cNvPr id="5" name="Picture 4">
            <a:extLst>
              <a:ext uri="{FF2B5EF4-FFF2-40B4-BE49-F238E27FC236}">
                <a16:creationId xmlns:a16="http://schemas.microsoft.com/office/drawing/2014/main" id="{D736AC7C-456A-475C-1C53-EFFA25A0D6E7}"/>
              </a:ext>
            </a:extLst>
          </p:cNvPr>
          <p:cNvPicPr>
            <a:picLocks noChangeAspect="1"/>
          </p:cNvPicPr>
          <p:nvPr/>
        </p:nvPicPr>
        <p:blipFill>
          <a:blip r:embed="rId2"/>
          <a:stretch>
            <a:fillRect/>
          </a:stretch>
        </p:blipFill>
        <p:spPr>
          <a:xfrm>
            <a:off x="5364480" y="2116400"/>
            <a:ext cx="6268829" cy="4418868"/>
          </a:xfrm>
          <a:prstGeom prst="rect">
            <a:avLst/>
          </a:prstGeom>
        </p:spPr>
      </p:pic>
    </p:spTree>
    <p:extLst>
      <p:ext uri="{BB962C8B-B14F-4D97-AF65-F5344CB8AC3E}">
        <p14:creationId xmlns:p14="http://schemas.microsoft.com/office/powerpoint/2010/main" val="2086001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761D-CAEB-491E-9D85-84C9C6E6CAA1}"/>
              </a:ext>
            </a:extLst>
          </p:cNvPr>
          <p:cNvSpPr>
            <a:spLocks noGrp="1"/>
          </p:cNvSpPr>
          <p:nvPr>
            <p:ph type="title"/>
          </p:nvPr>
        </p:nvSpPr>
        <p:spPr>
          <a:xfrm>
            <a:off x="810001" y="366506"/>
            <a:ext cx="10571998" cy="1211282"/>
          </a:xfrm>
        </p:spPr>
        <p:txBody>
          <a:bodyPr/>
          <a:lstStyle/>
          <a:p>
            <a:r>
              <a:rPr lang="en-US" sz="3600" dirty="0"/>
              <a:t>5. Visualization for getting unpopular properties more traction</a:t>
            </a:r>
            <a:endParaRPr lang="en-IN" sz="3600" dirty="0"/>
          </a:p>
        </p:txBody>
      </p:sp>
      <p:pic>
        <p:nvPicPr>
          <p:cNvPr id="6" name="Picture 5">
            <a:extLst>
              <a:ext uri="{FF2B5EF4-FFF2-40B4-BE49-F238E27FC236}">
                <a16:creationId xmlns:a16="http://schemas.microsoft.com/office/drawing/2014/main" id="{8A70DF28-C04F-033F-AEC1-2AE6B63ED135}"/>
              </a:ext>
            </a:extLst>
          </p:cNvPr>
          <p:cNvPicPr>
            <a:picLocks noChangeAspect="1"/>
          </p:cNvPicPr>
          <p:nvPr/>
        </p:nvPicPr>
        <p:blipFill>
          <a:blip r:embed="rId2"/>
          <a:stretch>
            <a:fillRect/>
          </a:stretch>
        </p:blipFill>
        <p:spPr>
          <a:xfrm>
            <a:off x="1792225" y="1740199"/>
            <a:ext cx="8010143" cy="4897578"/>
          </a:xfrm>
          <a:prstGeom prst="rect">
            <a:avLst/>
          </a:prstGeom>
        </p:spPr>
      </p:pic>
    </p:spTree>
    <p:extLst>
      <p:ext uri="{BB962C8B-B14F-4D97-AF65-F5344CB8AC3E}">
        <p14:creationId xmlns:p14="http://schemas.microsoft.com/office/powerpoint/2010/main" val="3543371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761D-CAEB-491E-9D85-84C9C6E6CAA1}"/>
              </a:ext>
            </a:extLst>
          </p:cNvPr>
          <p:cNvSpPr>
            <a:spLocks noGrp="1"/>
          </p:cNvSpPr>
          <p:nvPr>
            <p:ph type="title"/>
          </p:nvPr>
        </p:nvSpPr>
        <p:spPr>
          <a:xfrm>
            <a:off x="316992" y="188622"/>
            <a:ext cx="11521440" cy="1298802"/>
          </a:xfrm>
        </p:spPr>
        <p:txBody>
          <a:bodyPr/>
          <a:lstStyle/>
          <a:p>
            <a:r>
              <a:rPr lang="en-US" sz="3600" dirty="0"/>
              <a:t>6. Average price per Host ID for each room type and binned host listings</a:t>
            </a:r>
            <a:endParaRPr lang="en-IN" sz="3600" dirty="0"/>
          </a:p>
        </p:txBody>
      </p:sp>
      <p:pic>
        <p:nvPicPr>
          <p:cNvPr id="9" name="Picture 8">
            <a:extLst>
              <a:ext uri="{FF2B5EF4-FFF2-40B4-BE49-F238E27FC236}">
                <a16:creationId xmlns:a16="http://schemas.microsoft.com/office/drawing/2014/main" id="{C9816D93-264E-7987-34A4-562C083D8D21}"/>
              </a:ext>
            </a:extLst>
          </p:cNvPr>
          <p:cNvPicPr>
            <a:picLocks noChangeAspect="1"/>
          </p:cNvPicPr>
          <p:nvPr/>
        </p:nvPicPr>
        <p:blipFill>
          <a:blip r:embed="rId2"/>
          <a:stretch>
            <a:fillRect/>
          </a:stretch>
        </p:blipFill>
        <p:spPr>
          <a:xfrm>
            <a:off x="1976288" y="1603861"/>
            <a:ext cx="7509088" cy="5065517"/>
          </a:xfrm>
          <a:prstGeom prst="rect">
            <a:avLst/>
          </a:prstGeom>
        </p:spPr>
      </p:pic>
    </p:spTree>
    <p:extLst>
      <p:ext uri="{BB962C8B-B14F-4D97-AF65-F5344CB8AC3E}">
        <p14:creationId xmlns:p14="http://schemas.microsoft.com/office/powerpoint/2010/main" val="2785648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6199F9-6E1F-46CC-846E-BC1DF27302EE}"/>
              </a:ext>
            </a:extLst>
          </p:cNvPr>
          <p:cNvSpPr>
            <a:spLocks noGrp="1"/>
          </p:cNvSpPr>
          <p:nvPr>
            <p:ph idx="1"/>
          </p:nvPr>
        </p:nvSpPr>
        <p:spPr>
          <a:xfrm>
            <a:off x="818713" y="2072755"/>
            <a:ext cx="10554574" cy="3636511"/>
          </a:xfrm>
        </p:spPr>
        <p:txBody>
          <a:bodyPr>
            <a:normAutofit fontScale="92500" lnSpcReduction="10000"/>
          </a:bodyPr>
          <a:lstStyle/>
          <a:p>
            <a:pPr marL="0" indent="0" algn="ctr">
              <a:buNone/>
            </a:pPr>
            <a:r>
              <a:rPr lang="en-IN" sz="8800" dirty="0"/>
              <a:t>Recommendations For Decision Making Using Analysis Done</a:t>
            </a:r>
          </a:p>
        </p:txBody>
      </p:sp>
    </p:spTree>
    <p:extLst>
      <p:ext uri="{BB962C8B-B14F-4D97-AF65-F5344CB8AC3E}">
        <p14:creationId xmlns:p14="http://schemas.microsoft.com/office/powerpoint/2010/main" val="2854969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761D-CAEB-491E-9D85-84C9C6E6CAA1}"/>
              </a:ext>
            </a:extLst>
          </p:cNvPr>
          <p:cNvSpPr>
            <a:spLocks noGrp="1"/>
          </p:cNvSpPr>
          <p:nvPr>
            <p:ph type="title"/>
          </p:nvPr>
        </p:nvSpPr>
        <p:spPr>
          <a:xfrm>
            <a:off x="810000" y="420294"/>
            <a:ext cx="10571998" cy="970450"/>
          </a:xfrm>
        </p:spPr>
        <p:txBody>
          <a:bodyPr/>
          <a:lstStyle/>
          <a:p>
            <a:r>
              <a:rPr lang="en-US" sz="3600" dirty="0"/>
              <a:t>Recommendations</a:t>
            </a:r>
            <a:endParaRPr lang="en-IN" sz="3600" dirty="0"/>
          </a:p>
        </p:txBody>
      </p:sp>
      <p:sp>
        <p:nvSpPr>
          <p:cNvPr id="6" name="Content Placeholder 5">
            <a:extLst>
              <a:ext uri="{FF2B5EF4-FFF2-40B4-BE49-F238E27FC236}">
                <a16:creationId xmlns:a16="http://schemas.microsoft.com/office/drawing/2014/main" id="{30E2475B-7E19-8F3A-2CDE-1445B21B5977}"/>
              </a:ext>
            </a:extLst>
          </p:cNvPr>
          <p:cNvSpPr>
            <a:spLocks noGrp="1"/>
          </p:cNvSpPr>
          <p:nvPr>
            <p:ph idx="1"/>
          </p:nvPr>
        </p:nvSpPr>
        <p:spPr>
          <a:xfrm>
            <a:off x="499872" y="1901953"/>
            <a:ext cx="11106912" cy="4535754"/>
          </a:xfrm>
        </p:spPr>
        <p:txBody>
          <a:bodyPr>
            <a:normAutofit/>
          </a:bodyPr>
          <a:lstStyle/>
          <a:p>
            <a:r>
              <a:rPr lang="en-US" dirty="0"/>
              <a:t>Categorizing customers based on their preferences for room types and neighborhoods.</a:t>
            </a:r>
          </a:p>
          <a:p>
            <a:r>
              <a:rPr lang="en-US" dirty="0"/>
              <a:t>Targeting specific neighborhoods with potential for growth.</a:t>
            </a:r>
          </a:p>
          <a:p>
            <a:r>
              <a:rPr lang="en-US" dirty="0"/>
              <a:t>Adjusting pricing strategies based on customer preferences and seasonal trends.</a:t>
            </a:r>
          </a:p>
          <a:p>
            <a:r>
              <a:rPr lang="en-US" dirty="0"/>
              <a:t>Improving underperforming properties by making them more customer-oriented.</a:t>
            </a:r>
          </a:p>
          <a:p>
            <a:r>
              <a:rPr lang="en-US" dirty="0"/>
              <a:t>Identifying and promoting unpopular properties through targeted marketing strategies.</a:t>
            </a:r>
          </a:p>
          <a:p>
            <a:r>
              <a:rPr lang="en-US" dirty="0"/>
              <a:t>Exploring opportunities to expand in popular localities like Manhattan.</a:t>
            </a:r>
          </a:p>
          <a:p>
            <a:r>
              <a:rPr lang="en-US" dirty="0"/>
              <a:t>Utilizing machine learning models to predict prices and optimize revenue.</a:t>
            </a:r>
          </a:p>
        </p:txBody>
      </p:sp>
    </p:spTree>
    <p:extLst>
      <p:ext uri="{BB962C8B-B14F-4D97-AF65-F5344CB8AC3E}">
        <p14:creationId xmlns:p14="http://schemas.microsoft.com/office/powerpoint/2010/main" val="37649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6199F9-6E1F-46CC-846E-BC1DF27302EE}"/>
              </a:ext>
            </a:extLst>
          </p:cNvPr>
          <p:cNvSpPr>
            <a:spLocks noGrp="1"/>
          </p:cNvSpPr>
          <p:nvPr>
            <p:ph idx="1"/>
          </p:nvPr>
        </p:nvSpPr>
        <p:spPr>
          <a:xfrm>
            <a:off x="818713" y="2072755"/>
            <a:ext cx="10554574" cy="3636511"/>
          </a:xfrm>
        </p:spPr>
        <p:txBody>
          <a:bodyPr>
            <a:normAutofit/>
          </a:bodyPr>
          <a:lstStyle/>
          <a:p>
            <a:pPr marL="0" indent="0" algn="ctr">
              <a:buNone/>
            </a:pPr>
            <a:r>
              <a:rPr lang="en-IN" sz="8800" dirty="0"/>
              <a:t>Methodology Document</a:t>
            </a:r>
          </a:p>
        </p:txBody>
      </p:sp>
    </p:spTree>
    <p:extLst>
      <p:ext uri="{BB962C8B-B14F-4D97-AF65-F5344CB8AC3E}">
        <p14:creationId xmlns:p14="http://schemas.microsoft.com/office/powerpoint/2010/main" val="2713208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761D-CAEB-491E-9D85-84C9C6E6CAA1}"/>
              </a:ext>
            </a:extLst>
          </p:cNvPr>
          <p:cNvSpPr>
            <a:spLocks noGrp="1"/>
          </p:cNvSpPr>
          <p:nvPr>
            <p:ph type="title"/>
          </p:nvPr>
        </p:nvSpPr>
        <p:spPr>
          <a:xfrm>
            <a:off x="810000" y="420294"/>
            <a:ext cx="10571998" cy="970450"/>
          </a:xfrm>
        </p:spPr>
        <p:txBody>
          <a:bodyPr/>
          <a:lstStyle/>
          <a:p>
            <a:r>
              <a:rPr lang="en-US" sz="3600" dirty="0"/>
              <a:t>Methodology Document - 1</a:t>
            </a:r>
            <a:endParaRPr lang="en-IN" sz="3600" dirty="0"/>
          </a:p>
        </p:txBody>
      </p:sp>
      <p:sp>
        <p:nvSpPr>
          <p:cNvPr id="6" name="Content Placeholder 5">
            <a:extLst>
              <a:ext uri="{FF2B5EF4-FFF2-40B4-BE49-F238E27FC236}">
                <a16:creationId xmlns:a16="http://schemas.microsoft.com/office/drawing/2014/main" id="{30E2475B-7E19-8F3A-2CDE-1445B21B5977}"/>
              </a:ext>
            </a:extLst>
          </p:cNvPr>
          <p:cNvSpPr>
            <a:spLocks noGrp="1"/>
          </p:cNvSpPr>
          <p:nvPr>
            <p:ph idx="1"/>
          </p:nvPr>
        </p:nvSpPr>
        <p:spPr>
          <a:xfrm>
            <a:off x="323087" y="2097025"/>
            <a:ext cx="11545824" cy="4535754"/>
          </a:xfrm>
        </p:spPr>
        <p:txBody>
          <a:bodyPr>
            <a:normAutofit fontScale="62500" lnSpcReduction="20000"/>
          </a:bodyPr>
          <a:lstStyle/>
          <a:p>
            <a:pPr marL="0" indent="0">
              <a:buNone/>
            </a:pPr>
            <a:r>
              <a:rPr lang="en-US" dirty="0"/>
              <a:t>1. Data Loading and Preprocessing:</a:t>
            </a:r>
          </a:p>
          <a:p>
            <a:pPr marL="0" indent="0">
              <a:buNone/>
            </a:pPr>
            <a:r>
              <a:rPr lang="en-US" dirty="0"/>
              <a:t>    - Data Loading:</a:t>
            </a:r>
          </a:p>
          <a:p>
            <a:pPr marL="0" indent="0">
              <a:buNone/>
            </a:pPr>
            <a:r>
              <a:rPr lang="en-US" dirty="0"/>
              <a:t>      - The Airbnb dataset containing property listings in New York City was loaded into a pandas </a:t>
            </a:r>
            <a:r>
              <a:rPr lang="en-US" dirty="0" err="1"/>
              <a:t>DataFrame</a:t>
            </a:r>
            <a:r>
              <a:rPr lang="en-US" dirty="0"/>
              <a:t>.</a:t>
            </a:r>
          </a:p>
          <a:p>
            <a:pPr marL="0" indent="0">
              <a:buNone/>
            </a:pPr>
            <a:r>
              <a:rPr lang="en-US" dirty="0"/>
              <a:t>    - Data Preprocessing:</a:t>
            </a:r>
          </a:p>
          <a:p>
            <a:pPr marL="0" indent="0">
              <a:buNone/>
            </a:pPr>
            <a:r>
              <a:rPr lang="en-US" dirty="0"/>
              <a:t>      - The '</a:t>
            </a:r>
            <a:r>
              <a:rPr lang="en-US" dirty="0" err="1"/>
              <a:t>last_review</a:t>
            </a:r>
            <a:r>
              <a:rPr lang="en-US" dirty="0"/>
              <a:t>' column was converted to datetime format to facilitate temporal analysis.</a:t>
            </a:r>
          </a:p>
          <a:p>
            <a:pPr marL="0" indent="0">
              <a:buNone/>
            </a:pPr>
            <a:r>
              <a:rPr lang="en-US" dirty="0"/>
              <a:t>      - A new column named '</a:t>
            </a:r>
            <a:r>
              <a:rPr lang="en-US" dirty="0" err="1"/>
              <a:t>review_sentiment</a:t>
            </a:r>
            <a:r>
              <a:rPr lang="en-US" dirty="0"/>
              <a:t>' was created by categorizing reviews into positive, neutral, and negative sentiments based on the reviews per month.</a:t>
            </a:r>
          </a:p>
          <a:p>
            <a:pPr marL="0" indent="0">
              <a:buNone/>
            </a:pPr>
            <a:r>
              <a:rPr lang="en-US" dirty="0"/>
              <a:t>      - Missing values were handled by dropping rows with null values.</a:t>
            </a:r>
          </a:p>
          <a:p>
            <a:pPr marL="0" indent="0">
              <a:buNone/>
            </a:pPr>
            <a:endParaRPr lang="en-US" dirty="0"/>
          </a:p>
          <a:p>
            <a:pPr marL="0" indent="0">
              <a:buNone/>
            </a:pPr>
            <a:r>
              <a:rPr lang="en-US" dirty="0"/>
              <a:t>2. Exploratory Data Analysis (EDA):</a:t>
            </a:r>
          </a:p>
          <a:p>
            <a:pPr marL="0" indent="0">
              <a:buNone/>
            </a:pPr>
            <a:r>
              <a:rPr lang="en-US" dirty="0"/>
              <a:t>    - </a:t>
            </a:r>
            <a:r>
              <a:rPr lang="en-US" dirty="0" err="1"/>
              <a:t>Neighbourhood</a:t>
            </a:r>
            <a:r>
              <a:rPr lang="en-US" dirty="0"/>
              <a:t> Price Analysis: The distribution of property prices across different </a:t>
            </a:r>
            <a:r>
              <a:rPr lang="en-US" dirty="0" err="1"/>
              <a:t>neighbourhood</a:t>
            </a:r>
            <a:r>
              <a:rPr lang="en-US" dirty="0"/>
              <a:t> groups was explored using boxplots. This provided insights into the variation in prices based on location.</a:t>
            </a:r>
          </a:p>
          <a:p>
            <a:pPr marL="0" indent="0">
              <a:buNone/>
            </a:pPr>
            <a:r>
              <a:rPr lang="en-US" dirty="0"/>
              <a:t>    - Property Availability Visualization:** The availability of properties throughout the year was visualized using a line plot. This analysis helped understand the seasonal trends in property availability.</a:t>
            </a:r>
          </a:p>
          <a:p>
            <a:pPr marL="0" indent="0">
              <a:buNone/>
            </a:pPr>
            <a:r>
              <a:rPr lang="en-US" dirty="0"/>
              <a:t>    - Top </a:t>
            </a:r>
            <a:r>
              <a:rPr lang="en-US" dirty="0" err="1"/>
              <a:t>Neighbourhood</a:t>
            </a:r>
            <a:r>
              <a:rPr lang="en-US" dirty="0"/>
              <a:t> Identification:** The top 10 popular neighbourhoods based on the number of listed properties were identified and visualized using a bar plot. This provided an overview of the most sought-after neighbourhoods.</a:t>
            </a:r>
          </a:p>
          <a:p>
            <a:pPr marL="0" indent="0">
              <a:buNone/>
            </a:pPr>
            <a:r>
              <a:rPr lang="en-US" dirty="0"/>
              <a:t>    - Number of Bookings Analysis:** The distribution of the number of bookings per property was examined and visualized using a histogram. This helped understand the popularity of properties based on the number of bookings.</a:t>
            </a:r>
          </a:p>
          <a:p>
            <a:pPr marL="0" indent="0">
              <a:buNone/>
            </a:pPr>
            <a:r>
              <a:rPr lang="en-US" dirty="0"/>
              <a:t>    - Unpopular Property Traction:** Strategies for increasing traction for unpopular properties were explored by creating a scatter plot of price vs the number of reviews. This analysis aimed to identify patterns that could help boost the popularity of less-reviewed properties.</a:t>
            </a:r>
          </a:p>
          <a:p>
            <a:pPr marL="0" indent="0">
              <a:buNone/>
            </a:pPr>
            <a:r>
              <a:rPr lang="en-US" dirty="0"/>
              <a:t>    - Price vs Reviews per Month:** The relationship between property price and reviews per month was investigated using a scatter plot. This analysis aimed to understand how price correlates with customer feedback.</a:t>
            </a:r>
          </a:p>
        </p:txBody>
      </p:sp>
    </p:spTree>
    <p:extLst>
      <p:ext uri="{BB962C8B-B14F-4D97-AF65-F5344CB8AC3E}">
        <p14:creationId xmlns:p14="http://schemas.microsoft.com/office/powerpoint/2010/main" val="3539880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761D-CAEB-491E-9D85-84C9C6E6CAA1}"/>
              </a:ext>
            </a:extLst>
          </p:cNvPr>
          <p:cNvSpPr>
            <a:spLocks noGrp="1"/>
          </p:cNvSpPr>
          <p:nvPr>
            <p:ph type="title"/>
          </p:nvPr>
        </p:nvSpPr>
        <p:spPr>
          <a:xfrm>
            <a:off x="810000" y="420294"/>
            <a:ext cx="10571998" cy="970450"/>
          </a:xfrm>
        </p:spPr>
        <p:txBody>
          <a:bodyPr/>
          <a:lstStyle/>
          <a:p>
            <a:r>
              <a:rPr lang="en-US" sz="3600" dirty="0"/>
              <a:t>Methodology Document - 2</a:t>
            </a:r>
            <a:endParaRPr lang="en-IN" sz="3600" dirty="0"/>
          </a:p>
        </p:txBody>
      </p:sp>
      <p:sp>
        <p:nvSpPr>
          <p:cNvPr id="6" name="Content Placeholder 5">
            <a:extLst>
              <a:ext uri="{FF2B5EF4-FFF2-40B4-BE49-F238E27FC236}">
                <a16:creationId xmlns:a16="http://schemas.microsoft.com/office/drawing/2014/main" id="{30E2475B-7E19-8F3A-2CDE-1445B21B5977}"/>
              </a:ext>
            </a:extLst>
          </p:cNvPr>
          <p:cNvSpPr>
            <a:spLocks noGrp="1"/>
          </p:cNvSpPr>
          <p:nvPr>
            <p:ph idx="1"/>
          </p:nvPr>
        </p:nvSpPr>
        <p:spPr>
          <a:xfrm>
            <a:off x="182880" y="2060447"/>
            <a:ext cx="11643360" cy="4657345"/>
          </a:xfrm>
        </p:spPr>
        <p:txBody>
          <a:bodyPr>
            <a:normAutofit/>
          </a:bodyPr>
          <a:lstStyle/>
          <a:p>
            <a:pPr marL="0" indent="0">
              <a:buNone/>
            </a:pPr>
            <a:endParaRPr lang="en-US" dirty="0"/>
          </a:p>
          <a:p>
            <a:pPr marL="0" indent="0">
              <a:buNone/>
            </a:pPr>
            <a:r>
              <a:rPr lang="en-US" dirty="0"/>
              <a:t>3. Host and Room Type Analysis:</a:t>
            </a:r>
          </a:p>
          <a:p>
            <a:pPr marL="0" indent="0">
              <a:buNone/>
            </a:pPr>
            <a:r>
              <a:rPr lang="en-US" dirty="0"/>
              <a:t>    - Binned Host Listings Analysis: The host ids were binned based on the number of calculated host listings. The average price per host id for each room type within each bin was calculated and visualized using a bar plot. This analysis provided insights into the pricing patterns based on the number of listings per host, facilitating strategic decisions for property acquisition and pricing strategies.</a:t>
            </a:r>
          </a:p>
          <a:p>
            <a:pPr marL="0" indent="0">
              <a:buNone/>
            </a:pPr>
            <a:endParaRPr lang="en-US" dirty="0"/>
          </a:p>
          <a:p>
            <a:pPr marL="0" indent="0">
              <a:buNone/>
            </a:pPr>
            <a:r>
              <a:rPr lang="en-US" dirty="0"/>
              <a:t> This methodology document outlines the steps undertaken for data analysis, including data preprocessing, exploratory data analysis, and insights derived from visualizations to address the objectives of the analysis. Each step was accompanied by corresponding code snippets to demonstrate the implementation of the methodology.</a:t>
            </a:r>
          </a:p>
        </p:txBody>
      </p:sp>
    </p:spTree>
    <p:extLst>
      <p:ext uri="{BB962C8B-B14F-4D97-AF65-F5344CB8AC3E}">
        <p14:creationId xmlns:p14="http://schemas.microsoft.com/office/powerpoint/2010/main" val="3124469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913B-E4C6-4FCB-8E68-EF1739A61A18}"/>
              </a:ext>
            </a:extLst>
          </p:cNvPr>
          <p:cNvSpPr>
            <a:spLocks noGrp="1"/>
          </p:cNvSpPr>
          <p:nvPr>
            <p:ph type="title"/>
          </p:nvPr>
        </p:nvSpPr>
        <p:spPr/>
        <p:txBody>
          <a:bodyPr/>
          <a:lstStyle/>
          <a:p>
            <a:r>
              <a:rPr lang="en-IN" dirty="0"/>
              <a:t>Background</a:t>
            </a:r>
          </a:p>
        </p:txBody>
      </p:sp>
      <p:sp>
        <p:nvSpPr>
          <p:cNvPr id="3" name="Content Placeholder 2">
            <a:extLst>
              <a:ext uri="{FF2B5EF4-FFF2-40B4-BE49-F238E27FC236}">
                <a16:creationId xmlns:a16="http://schemas.microsoft.com/office/drawing/2014/main" id="{83BB28EC-24F6-4D40-B0E8-484D127E481A}"/>
              </a:ext>
            </a:extLst>
          </p:cNvPr>
          <p:cNvSpPr>
            <a:spLocks noGrp="1"/>
          </p:cNvSpPr>
          <p:nvPr>
            <p:ph idx="1"/>
          </p:nvPr>
        </p:nvSpPr>
        <p:spPr>
          <a:xfrm>
            <a:off x="818712" y="2222287"/>
            <a:ext cx="10563286" cy="4188525"/>
          </a:xfrm>
        </p:spPr>
        <p:txBody>
          <a:bodyPr>
            <a:normAutofit fontScale="85000" lnSpcReduction="10000"/>
          </a:bodyPr>
          <a:lstStyle/>
          <a:p>
            <a:pPr marL="457200" lvl="0" indent="-342900" algn="l" rtl="0">
              <a:spcBef>
                <a:spcPts val="0"/>
              </a:spcBef>
              <a:spcAft>
                <a:spcPts val="0"/>
              </a:spcAft>
              <a:buSzPts val="1800"/>
              <a:buFont typeface="Verdana"/>
              <a:buChar char="●"/>
            </a:pPr>
            <a:r>
              <a:rPr lang="en-US" sz="2400" dirty="0">
                <a:latin typeface="Verdana"/>
                <a:ea typeface="Verdana"/>
                <a:cs typeface="Verdana"/>
                <a:sym typeface="Verdana"/>
              </a:rPr>
              <a:t>For the past few months, Airbnb has seen a major decline in revenue. Now that the restrictions have started lifting and people have started to travel more, Airbnb wants to make sure that it is fully prepared for this change.</a:t>
            </a:r>
          </a:p>
          <a:p>
            <a:pPr marL="114300" lvl="0" indent="0" algn="l" rtl="0">
              <a:spcBef>
                <a:spcPts val="0"/>
              </a:spcBef>
              <a:spcAft>
                <a:spcPts val="0"/>
              </a:spcAft>
              <a:buSzPts val="1800"/>
              <a:buNone/>
            </a:pPr>
            <a:endParaRPr lang="en-US" sz="2400" dirty="0">
              <a:latin typeface="Verdana"/>
              <a:ea typeface="Verdana"/>
              <a:cs typeface="Verdana"/>
              <a:sym typeface="Verdana"/>
            </a:endParaRPr>
          </a:p>
          <a:p>
            <a:pPr marL="457200">
              <a:spcBef>
                <a:spcPts val="0"/>
              </a:spcBef>
              <a:spcAft>
                <a:spcPts val="0"/>
              </a:spcAft>
              <a:buSzPts val="1800"/>
              <a:buFont typeface="Verdana"/>
              <a:buChar char="●"/>
            </a:pPr>
            <a:r>
              <a:rPr lang="en-US" sz="2400" dirty="0">
                <a:latin typeface="Verdana"/>
                <a:ea typeface="Verdana"/>
                <a:cs typeface="Verdana"/>
                <a:sym typeface="Verdana"/>
              </a:rPr>
              <a:t>The different leaders at Airbnb want to understand some important insights based on various attributes in the dataset so as to increase the revenue, such as – </a:t>
            </a:r>
          </a:p>
          <a:p>
            <a:pPr marL="571500" indent="-457200">
              <a:spcBef>
                <a:spcPts val="0"/>
              </a:spcBef>
              <a:spcAft>
                <a:spcPts val="0"/>
              </a:spcAft>
              <a:buSzPts val="1800"/>
              <a:buFont typeface="+mj-lt"/>
              <a:buAutoNum type="arabicPeriod"/>
            </a:pPr>
            <a:r>
              <a:rPr lang="en-US" sz="2400" dirty="0">
                <a:latin typeface="Verdana"/>
                <a:ea typeface="Verdana"/>
                <a:cs typeface="Verdana"/>
                <a:sym typeface="Verdana"/>
              </a:rPr>
              <a:t>Which type of hosts to acquire more and where? </a:t>
            </a:r>
          </a:p>
          <a:p>
            <a:pPr marL="571500" indent="-457200">
              <a:spcBef>
                <a:spcPts val="0"/>
              </a:spcBef>
              <a:spcAft>
                <a:spcPts val="0"/>
              </a:spcAft>
              <a:buSzPts val="1800"/>
              <a:buFont typeface="+mj-lt"/>
              <a:buAutoNum type="arabicPeriod"/>
            </a:pPr>
            <a:r>
              <a:rPr lang="en-US" sz="2400" dirty="0">
                <a:latin typeface="Verdana"/>
                <a:ea typeface="Verdana"/>
                <a:cs typeface="Verdana"/>
                <a:sym typeface="Verdana"/>
              </a:rPr>
              <a:t>What are the neighborhoods they need to target?</a:t>
            </a:r>
          </a:p>
          <a:p>
            <a:pPr marL="571500" indent="-457200">
              <a:spcBef>
                <a:spcPts val="0"/>
              </a:spcBef>
              <a:spcAft>
                <a:spcPts val="0"/>
              </a:spcAft>
              <a:buSzPts val="1800"/>
              <a:buFont typeface="+mj-lt"/>
              <a:buAutoNum type="arabicPeriod"/>
            </a:pPr>
            <a:r>
              <a:rPr lang="en-US" sz="2400" dirty="0">
                <a:latin typeface="Verdana"/>
                <a:ea typeface="Verdana"/>
                <a:cs typeface="Verdana"/>
                <a:sym typeface="Verdana"/>
              </a:rPr>
              <a:t>What is the pricing ranges preferred by customers?</a:t>
            </a:r>
          </a:p>
          <a:p>
            <a:pPr marL="571500" indent="-457200">
              <a:spcBef>
                <a:spcPts val="0"/>
              </a:spcBef>
              <a:spcAft>
                <a:spcPts val="0"/>
              </a:spcAft>
              <a:buSzPts val="1800"/>
              <a:buFont typeface="+mj-lt"/>
              <a:buAutoNum type="arabicPeriod"/>
            </a:pPr>
            <a:r>
              <a:rPr lang="en-US" sz="2400" dirty="0">
                <a:latin typeface="Verdana"/>
                <a:ea typeface="Verdana"/>
                <a:cs typeface="Verdana"/>
                <a:sym typeface="Verdana"/>
              </a:rPr>
              <a:t>The various kinds of properties that exist </a:t>
            </a:r>
            <a:r>
              <a:rPr lang="en-US" sz="2400" dirty="0" err="1">
                <a:latin typeface="Verdana"/>
                <a:ea typeface="Verdana"/>
                <a:cs typeface="Verdana"/>
                <a:sym typeface="Verdana"/>
              </a:rPr>
              <a:t>w.r.t.</a:t>
            </a:r>
            <a:r>
              <a:rPr lang="en-US" sz="2400" dirty="0">
                <a:latin typeface="Verdana"/>
                <a:ea typeface="Verdana"/>
                <a:cs typeface="Verdana"/>
                <a:sym typeface="Verdana"/>
              </a:rPr>
              <a:t> customer preferences.</a:t>
            </a:r>
          </a:p>
          <a:p>
            <a:pPr marL="571500" indent="-457200">
              <a:spcBef>
                <a:spcPts val="0"/>
              </a:spcBef>
              <a:spcAft>
                <a:spcPts val="0"/>
              </a:spcAft>
              <a:buSzPts val="1800"/>
              <a:buFont typeface="+mj-lt"/>
              <a:buAutoNum type="arabicPeriod"/>
            </a:pPr>
            <a:r>
              <a:rPr lang="en-US" sz="2400" dirty="0">
                <a:latin typeface="Verdana"/>
                <a:ea typeface="Verdana"/>
                <a:cs typeface="Verdana"/>
                <a:sym typeface="Verdana"/>
              </a:rPr>
              <a:t>Adjustments in the existing properties to make it more customer-oriented.</a:t>
            </a:r>
          </a:p>
          <a:p>
            <a:pPr marL="571500" indent="-457200">
              <a:spcBef>
                <a:spcPts val="0"/>
              </a:spcBef>
              <a:spcAft>
                <a:spcPts val="0"/>
              </a:spcAft>
              <a:buSzPts val="1800"/>
              <a:buFont typeface="+mj-lt"/>
              <a:buAutoNum type="arabicPeriod"/>
            </a:pPr>
            <a:r>
              <a:rPr lang="en-US" sz="2400" dirty="0">
                <a:latin typeface="Verdana"/>
                <a:ea typeface="Verdana"/>
                <a:cs typeface="Verdana"/>
                <a:sym typeface="Verdana"/>
              </a:rPr>
              <a:t>What are the most popular localities and properties in New York currently?</a:t>
            </a:r>
          </a:p>
          <a:p>
            <a:pPr marL="571500" indent="-457200">
              <a:spcBef>
                <a:spcPts val="0"/>
              </a:spcBef>
              <a:spcAft>
                <a:spcPts val="0"/>
              </a:spcAft>
              <a:buSzPts val="1800"/>
              <a:buFont typeface="+mj-lt"/>
              <a:buAutoNum type="arabicPeriod"/>
            </a:pPr>
            <a:r>
              <a:rPr lang="en-US" sz="2400" dirty="0">
                <a:latin typeface="Verdana"/>
                <a:ea typeface="Verdana"/>
                <a:cs typeface="Verdana"/>
                <a:sym typeface="Verdana"/>
              </a:rPr>
              <a:t>How to get unpopular properties more traction? and so on...</a:t>
            </a:r>
          </a:p>
        </p:txBody>
      </p:sp>
    </p:spTree>
    <p:extLst>
      <p:ext uri="{BB962C8B-B14F-4D97-AF65-F5344CB8AC3E}">
        <p14:creationId xmlns:p14="http://schemas.microsoft.com/office/powerpoint/2010/main" val="1991603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BD611-916E-481F-A274-CC4369A3AD8C}"/>
              </a:ext>
            </a:extLst>
          </p:cNvPr>
          <p:cNvSpPr>
            <a:spLocks noGrp="1"/>
          </p:cNvSpPr>
          <p:nvPr>
            <p:ph type="title"/>
          </p:nvPr>
        </p:nvSpPr>
        <p:spPr/>
        <p:txBody>
          <a:bodyPr/>
          <a:lstStyle/>
          <a:p>
            <a:r>
              <a:rPr lang="en" dirty="0"/>
              <a:t>Proposed Solution</a:t>
            </a:r>
            <a:endParaRPr lang="en-IN" dirty="0"/>
          </a:p>
        </p:txBody>
      </p:sp>
      <p:sp>
        <p:nvSpPr>
          <p:cNvPr id="3" name="Content Placeholder 2">
            <a:extLst>
              <a:ext uri="{FF2B5EF4-FFF2-40B4-BE49-F238E27FC236}">
                <a16:creationId xmlns:a16="http://schemas.microsoft.com/office/drawing/2014/main" id="{A4EE1FC1-2D55-42FA-9DA4-4966439DF3A0}"/>
              </a:ext>
            </a:extLst>
          </p:cNvPr>
          <p:cNvSpPr>
            <a:spLocks noGrp="1"/>
          </p:cNvSpPr>
          <p:nvPr>
            <p:ph idx="1"/>
          </p:nvPr>
        </p:nvSpPr>
        <p:spPr>
          <a:xfrm>
            <a:off x="426720" y="2279904"/>
            <a:ext cx="11338560" cy="3816096"/>
          </a:xfrm>
        </p:spPr>
        <p:txBody>
          <a:bodyPr anchor="ctr"/>
          <a:lstStyle/>
          <a:p>
            <a:pPr>
              <a:buAutoNum type="arabicPeriod"/>
            </a:pPr>
            <a:r>
              <a:rPr lang="en-US" b="1" dirty="0">
                <a:solidFill>
                  <a:schemeClr val="lt1"/>
                </a:solidFill>
              </a:rPr>
              <a:t>Our dataset is extensive, comprising numerous columns, each with varying potential to contribute to the decline in revenue. It's crucial to identify the primary factors influencing this downturn amidst the data noise.</a:t>
            </a:r>
          </a:p>
          <a:p>
            <a:pPr>
              <a:buAutoNum type="arabicPeriod"/>
            </a:pPr>
            <a:endParaRPr lang="en-US" b="1" dirty="0">
              <a:solidFill>
                <a:schemeClr val="lt1"/>
              </a:solidFill>
            </a:endParaRPr>
          </a:p>
          <a:p>
            <a:pPr>
              <a:buAutoNum type="arabicPeriod"/>
            </a:pPr>
            <a:r>
              <a:rPr lang="en-US" b="1" dirty="0">
                <a:solidFill>
                  <a:schemeClr val="lt1"/>
                </a:solidFill>
              </a:rPr>
              <a:t>We must prioritize analyzing the top variables that could be driving the revenue decline, delving deep into their impacts to uncover actionable insights for strategic decision-making.</a:t>
            </a:r>
            <a:endParaRPr lang="en-US" sz="1800" dirty="0"/>
          </a:p>
        </p:txBody>
      </p:sp>
    </p:spTree>
    <p:extLst>
      <p:ext uri="{BB962C8B-B14F-4D97-AF65-F5344CB8AC3E}">
        <p14:creationId xmlns:p14="http://schemas.microsoft.com/office/powerpoint/2010/main" val="2956980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6199F9-6E1F-46CC-846E-BC1DF27302EE}"/>
              </a:ext>
            </a:extLst>
          </p:cNvPr>
          <p:cNvSpPr>
            <a:spLocks noGrp="1"/>
          </p:cNvSpPr>
          <p:nvPr>
            <p:ph idx="1"/>
          </p:nvPr>
        </p:nvSpPr>
        <p:spPr>
          <a:xfrm>
            <a:off x="818712" y="1621651"/>
            <a:ext cx="10554574" cy="3636511"/>
          </a:xfrm>
        </p:spPr>
        <p:txBody>
          <a:bodyPr>
            <a:normAutofit/>
          </a:bodyPr>
          <a:lstStyle/>
          <a:p>
            <a:pPr marL="0" indent="0" algn="ctr">
              <a:buNone/>
            </a:pPr>
            <a:r>
              <a:rPr lang="en-IN" sz="8800" dirty="0"/>
              <a:t>Implementation</a:t>
            </a:r>
          </a:p>
        </p:txBody>
      </p:sp>
    </p:spTree>
    <p:extLst>
      <p:ext uri="{BB962C8B-B14F-4D97-AF65-F5344CB8AC3E}">
        <p14:creationId xmlns:p14="http://schemas.microsoft.com/office/powerpoint/2010/main" val="2582135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913B-E4C6-4FCB-8E68-EF1739A61A18}"/>
              </a:ext>
            </a:extLst>
          </p:cNvPr>
          <p:cNvSpPr>
            <a:spLocks noGrp="1"/>
          </p:cNvSpPr>
          <p:nvPr>
            <p:ph type="title"/>
          </p:nvPr>
        </p:nvSpPr>
        <p:spPr/>
        <p:txBody>
          <a:bodyPr/>
          <a:lstStyle/>
          <a:p>
            <a:r>
              <a:rPr lang="en-IN" dirty="0"/>
              <a:t>Implementation Measures</a:t>
            </a:r>
          </a:p>
        </p:txBody>
      </p:sp>
      <p:sp>
        <p:nvSpPr>
          <p:cNvPr id="3" name="Content Placeholder 2">
            <a:extLst>
              <a:ext uri="{FF2B5EF4-FFF2-40B4-BE49-F238E27FC236}">
                <a16:creationId xmlns:a16="http://schemas.microsoft.com/office/drawing/2014/main" id="{83BB28EC-24F6-4D40-B0E8-484D127E481A}"/>
              </a:ext>
            </a:extLst>
          </p:cNvPr>
          <p:cNvSpPr>
            <a:spLocks noGrp="1"/>
          </p:cNvSpPr>
          <p:nvPr>
            <p:ph idx="1"/>
          </p:nvPr>
        </p:nvSpPr>
        <p:spPr>
          <a:xfrm>
            <a:off x="519083" y="2222287"/>
            <a:ext cx="11153832" cy="4188525"/>
          </a:xfrm>
        </p:spPr>
        <p:txBody>
          <a:bodyPr>
            <a:normAutofit/>
          </a:bodyPr>
          <a:lstStyle/>
          <a:p>
            <a:pPr marL="571500" indent="-457200">
              <a:spcBef>
                <a:spcPts val="0"/>
              </a:spcBef>
              <a:spcAft>
                <a:spcPts val="0"/>
              </a:spcAft>
              <a:buSzPts val="1800"/>
              <a:buFont typeface="+mj-lt"/>
              <a:buAutoNum type="arabicPeriod"/>
            </a:pPr>
            <a:r>
              <a:rPr lang="en-IN" sz="2400" dirty="0">
                <a:solidFill>
                  <a:schemeClr val="lt1"/>
                </a:solidFill>
              </a:rPr>
              <a:t>Data Gathering : </a:t>
            </a:r>
            <a:r>
              <a:rPr lang="en-US" sz="2400" dirty="0"/>
              <a:t>Loading &amp; Observing the past data provided by the Company</a:t>
            </a:r>
          </a:p>
          <a:p>
            <a:pPr marL="571500" indent="-457200">
              <a:spcBef>
                <a:spcPts val="0"/>
              </a:spcBef>
              <a:spcAft>
                <a:spcPts val="0"/>
              </a:spcAft>
              <a:buSzPts val="1800"/>
              <a:buFont typeface="+mj-lt"/>
              <a:buAutoNum type="arabicPeriod"/>
            </a:pPr>
            <a:endParaRPr lang="en-US" sz="2400" dirty="0"/>
          </a:p>
          <a:p>
            <a:pPr marL="571500" indent="-457200">
              <a:spcBef>
                <a:spcPts val="0"/>
              </a:spcBef>
              <a:spcAft>
                <a:spcPts val="0"/>
              </a:spcAft>
              <a:buSzPts val="1800"/>
              <a:buFont typeface="+mj-lt"/>
              <a:buAutoNum type="arabicPeriod"/>
            </a:pPr>
            <a:r>
              <a:rPr lang="en-IN" sz="2400" dirty="0">
                <a:solidFill>
                  <a:schemeClr val="lt1"/>
                </a:solidFill>
              </a:rPr>
              <a:t>Data Cleaning : </a:t>
            </a:r>
            <a:r>
              <a:rPr lang="en-US" sz="2400" dirty="0"/>
              <a:t>Duplicate removal, null value treatment, unnecessary column elimination, etc.</a:t>
            </a:r>
          </a:p>
          <a:p>
            <a:pPr marL="571500" indent="-457200">
              <a:spcBef>
                <a:spcPts val="0"/>
              </a:spcBef>
              <a:spcAft>
                <a:spcPts val="0"/>
              </a:spcAft>
              <a:buSzPts val="1800"/>
              <a:buFont typeface="+mj-lt"/>
              <a:buAutoNum type="arabicPeriod"/>
            </a:pPr>
            <a:endParaRPr lang="en-US" sz="2400" dirty="0"/>
          </a:p>
          <a:p>
            <a:pPr marL="571500" indent="-457200">
              <a:spcBef>
                <a:spcPts val="0"/>
              </a:spcBef>
              <a:spcAft>
                <a:spcPts val="0"/>
              </a:spcAft>
              <a:buSzPts val="1800"/>
              <a:buFont typeface="+mj-lt"/>
              <a:buAutoNum type="arabicPeriod"/>
            </a:pPr>
            <a:r>
              <a:rPr lang="en-IN" sz="2400" dirty="0">
                <a:solidFill>
                  <a:schemeClr val="lt1"/>
                </a:solidFill>
              </a:rPr>
              <a:t>Performing EDA : Focus on different factors, &amp; understand underlying pattern/trend through visualizations</a:t>
            </a:r>
          </a:p>
          <a:p>
            <a:pPr marL="571500" indent="-457200">
              <a:spcBef>
                <a:spcPts val="0"/>
              </a:spcBef>
              <a:spcAft>
                <a:spcPts val="0"/>
              </a:spcAft>
              <a:buSzPts val="1800"/>
              <a:buFont typeface="+mj-lt"/>
              <a:buAutoNum type="arabicPeriod"/>
            </a:pPr>
            <a:endParaRPr lang="en-US" sz="2400" dirty="0"/>
          </a:p>
          <a:p>
            <a:pPr marL="571500" indent="-457200">
              <a:spcBef>
                <a:spcPts val="0"/>
              </a:spcBef>
              <a:spcAft>
                <a:spcPts val="0"/>
              </a:spcAft>
              <a:buSzPts val="1800"/>
              <a:buFont typeface="+mj-lt"/>
              <a:buAutoNum type="arabicPeriod"/>
            </a:pPr>
            <a:r>
              <a:rPr lang="en-IN" sz="2400" dirty="0">
                <a:solidFill>
                  <a:schemeClr val="lt1"/>
                </a:solidFill>
              </a:rPr>
              <a:t>Insights : Derive insights through created visualizations</a:t>
            </a:r>
            <a:r>
              <a:rPr lang="en-IN" sz="2400" dirty="0"/>
              <a:t> </a:t>
            </a:r>
            <a:endParaRPr lang="en-IN" sz="2400" dirty="0">
              <a:solidFill>
                <a:schemeClr val="lt1"/>
              </a:solidFill>
            </a:endParaRPr>
          </a:p>
        </p:txBody>
      </p:sp>
    </p:spTree>
    <p:extLst>
      <p:ext uri="{BB962C8B-B14F-4D97-AF65-F5344CB8AC3E}">
        <p14:creationId xmlns:p14="http://schemas.microsoft.com/office/powerpoint/2010/main" val="1512166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6199F9-6E1F-46CC-846E-BC1DF27302EE}"/>
              </a:ext>
            </a:extLst>
          </p:cNvPr>
          <p:cNvSpPr>
            <a:spLocks noGrp="1"/>
          </p:cNvSpPr>
          <p:nvPr>
            <p:ph idx="1"/>
          </p:nvPr>
        </p:nvSpPr>
        <p:spPr>
          <a:xfrm>
            <a:off x="818712" y="1621651"/>
            <a:ext cx="10554574" cy="3636511"/>
          </a:xfrm>
        </p:spPr>
        <p:txBody>
          <a:bodyPr>
            <a:normAutofit/>
          </a:bodyPr>
          <a:lstStyle/>
          <a:p>
            <a:pPr marL="0" indent="0" algn="ctr">
              <a:buNone/>
            </a:pPr>
            <a:r>
              <a:rPr lang="en-IN" sz="8800" dirty="0"/>
              <a:t>Analysis &amp; Insights</a:t>
            </a:r>
          </a:p>
        </p:txBody>
      </p:sp>
    </p:spTree>
    <p:extLst>
      <p:ext uri="{BB962C8B-B14F-4D97-AF65-F5344CB8AC3E}">
        <p14:creationId xmlns:p14="http://schemas.microsoft.com/office/powerpoint/2010/main" val="4118717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761D-CAEB-491E-9D85-84C9C6E6CAA1}"/>
              </a:ext>
            </a:extLst>
          </p:cNvPr>
          <p:cNvSpPr>
            <a:spLocks noGrp="1"/>
          </p:cNvSpPr>
          <p:nvPr>
            <p:ph type="title"/>
          </p:nvPr>
        </p:nvSpPr>
        <p:spPr>
          <a:xfrm>
            <a:off x="416169" y="396240"/>
            <a:ext cx="11359661" cy="1131126"/>
          </a:xfrm>
        </p:spPr>
        <p:txBody>
          <a:bodyPr/>
          <a:lstStyle/>
          <a:p>
            <a:r>
              <a:rPr lang="en-US" sz="3600" dirty="0"/>
              <a:t>1. Comparison of Avg. Property Prices by Neighborhood Group</a:t>
            </a:r>
            <a:endParaRPr lang="en-IN" sz="3600" dirty="0"/>
          </a:p>
        </p:txBody>
      </p:sp>
      <p:pic>
        <p:nvPicPr>
          <p:cNvPr id="11" name="Picture 10">
            <a:extLst>
              <a:ext uri="{FF2B5EF4-FFF2-40B4-BE49-F238E27FC236}">
                <a16:creationId xmlns:a16="http://schemas.microsoft.com/office/drawing/2014/main" id="{3234FC05-8F7B-CE57-DF26-7E31580B924E}"/>
              </a:ext>
            </a:extLst>
          </p:cNvPr>
          <p:cNvPicPr>
            <a:picLocks noChangeAspect="1"/>
          </p:cNvPicPr>
          <p:nvPr/>
        </p:nvPicPr>
        <p:blipFill>
          <a:blip r:embed="rId2"/>
          <a:stretch>
            <a:fillRect/>
          </a:stretch>
        </p:blipFill>
        <p:spPr>
          <a:xfrm>
            <a:off x="2815566" y="2046341"/>
            <a:ext cx="6791729" cy="4622683"/>
          </a:xfrm>
          <a:prstGeom prst="rect">
            <a:avLst/>
          </a:prstGeom>
        </p:spPr>
      </p:pic>
    </p:spTree>
    <p:extLst>
      <p:ext uri="{BB962C8B-B14F-4D97-AF65-F5344CB8AC3E}">
        <p14:creationId xmlns:p14="http://schemas.microsoft.com/office/powerpoint/2010/main" val="1582917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761D-CAEB-491E-9D85-84C9C6E6CAA1}"/>
              </a:ext>
            </a:extLst>
          </p:cNvPr>
          <p:cNvSpPr>
            <a:spLocks noGrp="1"/>
          </p:cNvSpPr>
          <p:nvPr>
            <p:ph type="title"/>
          </p:nvPr>
        </p:nvSpPr>
        <p:spPr>
          <a:xfrm>
            <a:off x="353568" y="268224"/>
            <a:ext cx="11411712" cy="1183700"/>
          </a:xfrm>
        </p:spPr>
        <p:txBody>
          <a:bodyPr/>
          <a:lstStyle/>
          <a:p>
            <a:r>
              <a:rPr lang="en-US" sz="3600" dirty="0"/>
              <a:t>2. Visualization of the availability of properties throughout the year</a:t>
            </a:r>
            <a:endParaRPr lang="en-IN" sz="3600" dirty="0"/>
          </a:p>
        </p:txBody>
      </p:sp>
      <p:pic>
        <p:nvPicPr>
          <p:cNvPr id="8" name="Picture 7">
            <a:extLst>
              <a:ext uri="{FF2B5EF4-FFF2-40B4-BE49-F238E27FC236}">
                <a16:creationId xmlns:a16="http://schemas.microsoft.com/office/drawing/2014/main" id="{DFD80620-95DF-36EA-0FFD-0A3390B997E2}"/>
              </a:ext>
            </a:extLst>
          </p:cNvPr>
          <p:cNvPicPr>
            <a:picLocks noChangeAspect="1"/>
          </p:cNvPicPr>
          <p:nvPr/>
        </p:nvPicPr>
        <p:blipFill>
          <a:blip r:embed="rId2"/>
          <a:stretch>
            <a:fillRect/>
          </a:stretch>
        </p:blipFill>
        <p:spPr>
          <a:xfrm>
            <a:off x="4680322" y="2108797"/>
            <a:ext cx="7316605" cy="4383444"/>
          </a:xfrm>
          <a:prstGeom prst="rect">
            <a:avLst/>
          </a:prstGeom>
        </p:spPr>
      </p:pic>
      <p:sp>
        <p:nvSpPr>
          <p:cNvPr id="9" name="Content Placeholder 2">
            <a:extLst>
              <a:ext uri="{FF2B5EF4-FFF2-40B4-BE49-F238E27FC236}">
                <a16:creationId xmlns:a16="http://schemas.microsoft.com/office/drawing/2014/main" id="{D746AEC2-C9A5-DBE7-21B3-9C853C4C51D1}"/>
              </a:ext>
            </a:extLst>
          </p:cNvPr>
          <p:cNvSpPr>
            <a:spLocks noGrp="1"/>
          </p:cNvSpPr>
          <p:nvPr>
            <p:ph idx="1"/>
          </p:nvPr>
        </p:nvSpPr>
        <p:spPr>
          <a:xfrm>
            <a:off x="195073" y="2682240"/>
            <a:ext cx="4242815" cy="3712541"/>
          </a:xfrm>
        </p:spPr>
        <p:txBody>
          <a:bodyPr/>
          <a:lstStyle/>
          <a:p>
            <a:pPr marL="0" indent="0" algn="l">
              <a:buNone/>
            </a:pPr>
            <a:r>
              <a:rPr lang="en-US" b="0" i="0" dirty="0">
                <a:effectLst/>
                <a:latin typeface="Helvetica Neue"/>
              </a:rPr>
              <a:t>Over here, it’s visible that most of the properties are available for shorter duration </a:t>
            </a:r>
            <a:r>
              <a:rPr lang="en-US" dirty="0">
                <a:latin typeface="Helvetica Neue"/>
              </a:rPr>
              <a:t>throughout the year</a:t>
            </a:r>
            <a:endParaRPr lang="en-IN" dirty="0"/>
          </a:p>
        </p:txBody>
      </p:sp>
    </p:spTree>
    <p:extLst>
      <p:ext uri="{BB962C8B-B14F-4D97-AF65-F5344CB8AC3E}">
        <p14:creationId xmlns:p14="http://schemas.microsoft.com/office/powerpoint/2010/main" val="1660777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761D-CAEB-491E-9D85-84C9C6E6CAA1}"/>
              </a:ext>
            </a:extLst>
          </p:cNvPr>
          <p:cNvSpPr>
            <a:spLocks noGrp="1"/>
          </p:cNvSpPr>
          <p:nvPr>
            <p:ph type="title"/>
          </p:nvPr>
        </p:nvSpPr>
        <p:spPr>
          <a:xfrm>
            <a:off x="432816" y="447188"/>
            <a:ext cx="11326368" cy="1177686"/>
          </a:xfrm>
        </p:spPr>
        <p:txBody>
          <a:bodyPr/>
          <a:lstStyle/>
          <a:p>
            <a:r>
              <a:rPr lang="en-US" sz="3600" dirty="0"/>
              <a:t>3. Comparison of the popularity of properties in different neighborhoods</a:t>
            </a:r>
            <a:endParaRPr lang="en-IN" sz="3600" dirty="0"/>
          </a:p>
        </p:txBody>
      </p:sp>
      <p:sp>
        <p:nvSpPr>
          <p:cNvPr id="4" name="Content Placeholder 2">
            <a:extLst>
              <a:ext uri="{FF2B5EF4-FFF2-40B4-BE49-F238E27FC236}">
                <a16:creationId xmlns:a16="http://schemas.microsoft.com/office/drawing/2014/main" id="{BDC7880E-2BD1-45C5-A3FB-93839034FDCB}"/>
              </a:ext>
            </a:extLst>
          </p:cNvPr>
          <p:cNvSpPr>
            <a:spLocks noGrp="1"/>
          </p:cNvSpPr>
          <p:nvPr>
            <p:ph idx="1"/>
          </p:nvPr>
        </p:nvSpPr>
        <p:spPr>
          <a:xfrm>
            <a:off x="523711" y="2482742"/>
            <a:ext cx="4120841" cy="3667612"/>
          </a:xfrm>
        </p:spPr>
        <p:txBody>
          <a:bodyPr/>
          <a:lstStyle/>
          <a:p>
            <a:pPr marL="0" indent="0" algn="l">
              <a:buNone/>
            </a:pPr>
            <a:r>
              <a:rPr lang="en-US" b="0" i="0" dirty="0">
                <a:effectLst/>
                <a:latin typeface="Helvetica Neue"/>
              </a:rPr>
              <a:t>Over here, ‘Williamsburg’ &amp; ‘Bedford-Stuyvesant’ are the most popular neighbourhoods.</a:t>
            </a:r>
            <a:endParaRPr lang="en-IN" dirty="0"/>
          </a:p>
        </p:txBody>
      </p:sp>
      <p:pic>
        <p:nvPicPr>
          <p:cNvPr id="7" name="Picture 6">
            <a:extLst>
              <a:ext uri="{FF2B5EF4-FFF2-40B4-BE49-F238E27FC236}">
                <a16:creationId xmlns:a16="http://schemas.microsoft.com/office/drawing/2014/main" id="{B3ABBC0B-12BA-EE83-A58B-D6EDB5510FDD}"/>
              </a:ext>
            </a:extLst>
          </p:cNvPr>
          <p:cNvPicPr>
            <a:picLocks noChangeAspect="1"/>
          </p:cNvPicPr>
          <p:nvPr/>
        </p:nvPicPr>
        <p:blipFill>
          <a:blip r:embed="rId2"/>
          <a:stretch>
            <a:fillRect/>
          </a:stretch>
        </p:blipFill>
        <p:spPr>
          <a:xfrm>
            <a:off x="4962144" y="2045417"/>
            <a:ext cx="7046976" cy="4542263"/>
          </a:xfrm>
          <a:prstGeom prst="rect">
            <a:avLst/>
          </a:prstGeom>
        </p:spPr>
      </p:pic>
    </p:spTree>
    <p:extLst>
      <p:ext uri="{BB962C8B-B14F-4D97-AF65-F5344CB8AC3E}">
        <p14:creationId xmlns:p14="http://schemas.microsoft.com/office/powerpoint/2010/main" val="28976251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1461</TotalTime>
  <Words>959</Words>
  <Application>Microsoft Macintosh PowerPoint</Application>
  <PresentationFormat>Widescreen</PresentationFormat>
  <Paragraphs>69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Century Gothic</vt:lpstr>
      <vt:lpstr>Helvetica Neue</vt:lpstr>
      <vt:lpstr>Verdana</vt:lpstr>
      <vt:lpstr>Wingdings 2</vt:lpstr>
      <vt:lpstr>Quotable</vt:lpstr>
      <vt:lpstr>Storytelling Case Study : Airbnb, NYC  Head of Acquisitions &amp; Operations, NYC Head of User Experience, NYC</vt:lpstr>
      <vt:lpstr>Background</vt:lpstr>
      <vt:lpstr>Proposed Solution</vt:lpstr>
      <vt:lpstr>PowerPoint Presentation</vt:lpstr>
      <vt:lpstr>Implementation Measures</vt:lpstr>
      <vt:lpstr>PowerPoint Presentation</vt:lpstr>
      <vt:lpstr>1. Comparison of Avg. Property Prices by Neighborhood Group</vt:lpstr>
      <vt:lpstr>2. Visualization of the availability of properties throughout the year</vt:lpstr>
      <vt:lpstr>3. Comparison of the popularity of properties in different neighborhoods</vt:lpstr>
      <vt:lpstr>4. Distribution of Number of Bookings/Property</vt:lpstr>
      <vt:lpstr>5. Visualization for getting unpopular properties more traction</vt:lpstr>
      <vt:lpstr>6. Average price per Host ID for each room type and binned host listings</vt:lpstr>
      <vt:lpstr>PowerPoint Presentation</vt:lpstr>
      <vt:lpstr>Recommendations</vt:lpstr>
      <vt:lpstr>PowerPoint Presentation</vt:lpstr>
      <vt:lpstr>Methodology Document - 1</vt:lpstr>
      <vt:lpstr>Methodology Document - 2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Assignment</dc:title>
  <dc:creator>Swapnil Johri</dc:creator>
  <cp:lastModifiedBy>Swapnil Johri</cp:lastModifiedBy>
  <cp:revision>8</cp:revision>
  <dcterms:created xsi:type="dcterms:W3CDTF">2022-04-03T15:15:21Z</dcterms:created>
  <dcterms:modified xsi:type="dcterms:W3CDTF">2024-04-14T08:48:20Z</dcterms:modified>
</cp:coreProperties>
</file>