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jbYzX4SktjApIcNBvXupzn8HIh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2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5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5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25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6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28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1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17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9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9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2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3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609600" y="2828544"/>
            <a:ext cx="10572000" cy="173795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lang="en-IN" sz="4800" u="sng"/>
              <a:t>Customer Segmentation &amp; Churn Prediction</a:t>
            </a:r>
            <a:endParaRPr sz="4800"/>
          </a:p>
        </p:txBody>
      </p: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810001" y="5576683"/>
            <a:ext cx="10572000" cy="85997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 sz="2400"/>
              <a:t>Name : </a:t>
            </a:r>
            <a:r>
              <a:rPr b="1" lang="en-IN" sz="2400"/>
              <a:t>Swapnil Johri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b="1" lang="en-I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818712" y="1621651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lang="en-IN" sz="8800"/>
              <a:t>Churn Prediction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810000" y="322732"/>
            <a:ext cx="10571998" cy="11576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IN" sz="3600"/>
              <a:t>1. Handling Null Values</a:t>
            </a:r>
            <a:endParaRPr sz="3600"/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 b="0" l="16923" r="0" t="0"/>
          <a:stretch/>
        </p:blipFill>
        <p:spPr>
          <a:xfrm>
            <a:off x="200400" y="1881186"/>
            <a:ext cx="3377952" cy="4772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9263" y="1881186"/>
            <a:ext cx="8272336" cy="258470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1"/>
          <p:cNvSpPr txBox="1"/>
          <p:nvPr>
            <p:ph idx="1" type="body"/>
          </p:nvPr>
        </p:nvSpPr>
        <p:spPr>
          <a:xfrm>
            <a:off x="3719262" y="4608575"/>
            <a:ext cx="8272337" cy="2044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en-IN"/>
              <a:t>Replacing few null value columns’ values with appropriate substitutions.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en-IN"/>
              <a:t>Dropping 2 columns; WarehouseToHome &amp; DaysSinceLastOrder, since they hold much relevance to model building.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type="title"/>
          </p:nvPr>
        </p:nvSpPr>
        <p:spPr>
          <a:xfrm>
            <a:off x="810001" y="188976"/>
            <a:ext cx="10571998" cy="83407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IN" sz="3600"/>
              <a:t>2. Correlation Matrix Heatmap</a:t>
            </a:r>
            <a:endParaRPr sz="3600"/>
          </a:p>
        </p:txBody>
      </p:sp>
      <p:pic>
        <p:nvPicPr>
          <p:cNvPr id="181" name="Google Shape;1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408" y="1023052"/>
            <a:ext cx="8465608" cy="5680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>
            <p:ph type="title"/>
          </p:nvPr>
        </p:nvSpPr>
        <p:spPr>
          <a:xfrm>
            <a:off x="316992" y="188622"/>
            <a:ext cx="11521440" cy="98181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IN" sz="3600"/>
              <a:t>3. Model Building &amp; Evaluation</a:t>
            </a:r>
            <a:endParaRPr sz="3600"/>
          </a:p>
        </p:txBody>
      </p:sp>
      <p:pic>
        <p:nvPicPr>
          <p:cNvPr id="187" name="Google Shape;1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992" y="1355332"/>
            <a:ext cx="11521440" cy="3056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4596384"/>
            <a:ext cx="6364224" cy="212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IN"/>
              <a:t>Background</a:t>
            </a:r>
            <a:endParaRPr/>
          </a:p>
        </p:txBody>
      </p:sp>
      <p:sp>
        <p:nvSpPr>
          <p:cNvPr id="122" name="Google Shape;122;p2"/>
          <p:cNvSpPr txBox="1"/>
          <p:nvPr>
            <p:ph idx="1" type="body"/>
          </p:nvPr>
        </p:nvSpPr>
        <p:spPr>
          <a:xfrm>
            <a:off x="243840" y="2267711"/>
            <a:ext cx="4937760" cy="414310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55000"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30909"/>
              <a:buFont typeface="Verdana"/>
              <a:buChar char="●"/>
            </a:pPr>
            <a:r>
              <a:rPr lang="en-IN" sz="2500">
                <a:latin typeface="Verdana"/>
                <a:ea typeface="Verdana"/>
                <a:cs typeface="Verdana"/>
                <a:sym typeface="Verdana"/>
              </a:rPr>
              <a:t>India's online grocery business, estimated to be worth $2.9 billion in 2020, is expected to increase at a CAGR of 37.1% from 2021 to 2028.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ct val="130909"/>
              <a:buFont typeface="Verdana"/>
              <a:buChar char="●"/>
            </a:pPr>
            <a:r>
              <a:rPr lang="en-IN" sz="2500">
                <a:latin typeface="Verdana"/>
                <a:ea typeface="Verdana"/>
                <a:cs typeface="Verdana"/>
                <a:sym typeface="Verdana"/>
              </a:rPr>
              <a:t>The market has experienced tremendous growth over the past few months due to changing consumer lifestyles, increasing urbanisation, and the tech-savvy youth favouring online shopping.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ct val="130909"/>
              <a:buFont typeface="Verdana"/>
              <a:buChar char="●"/>
            </a:pPr>
            <a:r>
              <a:rPr lang="en-IN" sz="2500">
                <a:latin typeface="Verdana"/>
                <a:ea typeface="Verdana"/>
                <a:cs typeface="Verdana"/>
                <a:sym typeface="Verdana"/>
              </a:rPr>
              <a:t>Due to increasing disposable income and busy lifestyles, people increasingly use customised and practical online platforms for food shopping rather than visiting their local vendors.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ct val="130909"/>
              <a:buFont typeface="Verdana"/>
              <a:buChar char="●"/>
            </a:pPr>
            <a:r>
              <a:rPr lang="en-IN" sz="2500">
                <a:latin typeface="Verdana"/>
                <a:ea typeface="Verdana"/>
                <a:cs typeface="Verdana"/>
                <a:sym typeface="Verdana"/>
              </a:rPr>
              <a:t>Consumers are shifting their attention to online grocery shopping due to various factors because it is not only handy but also a safe option. For this reason, offline retail shops/companies are trying to move to the online business space to cope with the fast-growing market. 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5858256" y="2170175"/>
            <a:ext cx="4937760" cy="414310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38996"/>
              <a:buFont typeface="Verdana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38996"/>
              <a:buFont typeface="Verdana"/>
              <a:buChar char="●"/>
            </a:pPr>
            <a:r>
              <a:rPr b="0" i="0" lang="en-IN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Retailkart.com is a small and medium-scale organization that deals in wine, fruit and meat products, holding around 35% offline market share. The company has been leading the domain offline for a long time. Due to increased competition, they decided to move online as well. </a:t>
            </a:r>
            <a:endParaRPr/>
          </a:p>
          <a:p>
            <a:pPr indent="-3429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38996"/>
              <a:buFont typeface="Verdana"/>
              <a:buChar char="●"/>
            </a:pPr>
            <a:r>
              <a:rPr b="0" i="0" lang="en-IN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 competitive research, the company has found that the cost of acquiring a new customer is as high as ₹500 for retailkart.com. </a:t>
            </a:r>
            <a:endParaRPr/>
          </a:p>
          <a:p>
            <a:pPr indent="-3429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38996"/>
              <a:buFont typeface="Verdana"/>
              <a:buChar char="●"/>
            </a:pPr>
            <a:r>
              <a:rPr b="0" i="0" lang="en-IN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The major challenge is that a churned-out customer is as good as a new customer. Customer acquisition always comes with a cost. Building and maintaining trust by providing seamless experience consistently is one of the biggest challenges for any company.</a:t>
            </a:r>
            <a:endParaRPr/>
          </a:p>
          <a:p>
            <a:pPr indent="-3429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38996"/>
              <a:buFont typeface="Verdana"/>
              <a:buChar char="●"/>
            </a:pPr>
            <a:r>
              <a:rPr b="0" i="0" lang="en-IN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Accurately segregating segments and identifying customers with a high probability of churn would be the first step towards solving the problem. </a:t>
            </a:r>
            <a:endParaRPr/>
          </a:p>
          <a:p>
            <a: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38996"/>
              <a:buFont typeface="Verdana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818712" y="1621651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lang="en-IN" sz="8800"/>
              <a:t>Implementation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IN"/>
              <a:t>Implementation Measures</a:t>
            </a:r>
            <a:endParaRPr/>
          </a:p>
        </p:txBody>
      </p:sp>
      <p:sp>
        <p:nvSpPr>
          <p:cNvPr id="134" name="Google Shape;134;p4"/>
          <p:cNvSpPr txBox="1"/>
          <p:nvPr>
            <p:ph idx="1" type="body"/>
          </p:nvPr>
        </p:nvSpPr>
        <p:spPr>
          <a:xfrm>
            <a:off x="519083" y="2222287"/>
            <a:ext cx="11153832" cy="4188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5715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IN" sz="2400">
                <a:solidFill>
                  <a:schemeClr val="lt1"/>
                </a:solidFill>
              </a:rPr>
              <a:t>Data Gathering : </a:t>
            </a:r>
            <a:r>
              <a:rPr lang="en-IN" sz="2400"/>
              <a:t>Loading &amp; Observing the past data provided</a:t>
            </a:r>
            <a:endParaRPr/>
          </a:p>
          <a:p>
            <a:pPr indent="-342900" lvl="0" marL="5715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t/>
            </a:r>
            <a:endParaRPr sz="2400"/>
          </a:p>
          <a:p>
            <a:pPr indent="-457200" lvl="0" marL="5715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IN" sz="2400">
                <a:solidFill>
                  <a:schemeClr val="lt1"/>
                </a:solidFill>
              </a:rPr>
              <a:t>Data Cleaning : </a:t>
            </a:r>
            <a:r>
              <a:rPr lang="en-IN" sz="2400"/>
              <a:t>Duplicate removal, null value treatment, unnecessary column elimination, etc.</a:t>
            </a:r>
            <a:endParaRPr/>
          </a:p>
          <a:p>
            <a:pPr indent="-342900" lvl="0" marL="5715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t/>
            </a:r>
            <a:endParaRPr sz="2400"/>
          </a:p>
          <a:p>
            <a:pPr indent="-457200" lvl="0" marL="5715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IN" sz="2400">
                <a:solidFill>
                  <a:schemeClr val="lt1"/>
                </a:solidFill>
              </a:rPr>
              <a:t>Performing EDA : Focus on different factors, &amp; understand underlying pattern/trend through visualizations</a:t>
            </a:r>
            <a:endParaRPr/>
          </a:p>
          <a:p>
            <a:pPr indent="-342900" lvl="0" marL="5715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None/>
            </a:pPr>
            <a:r>
              <a:t/>
            </a:r>
            <a:endParaRPr sz="2400"/>
          </a:p>
          <a:p>
            <a:pPr indent="-457200" lvl="0" marL="5715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IN" sz="2400">
                <a:solidFill>
                  <a:schemeClr val="lt1"/>
                </a:solidFill>
              </a:rPr>
              <a:t>Insights : Derive insights through created visualizations</a:t>
            </a:r>
            <a:r>
              <a:rPr lang="en-IN" sz="2400"/>
              <a:t> 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818712" y="1621651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lang="en-IN" sz="8800"/>
              <a:t>Analysis &amp; Insights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818712" y="1621651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lang="en-IN" sz="8800"/>
              <a:t>Customer Segmentation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416169" y="187732"/>
            <a:ext cx="11359661" cy="67392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IN" sz="3600"/>
              <a:t>1. Correlation Matrix Heatmap</a:t>
            </a:r>
            <a:endParaRPr sz="3600"/>
          </a:p>
        </p:txBody>
      </p:sp>
      <p:pic>
        <p:nvPicPr>
          <p:cNvPr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044" y="924149"/>
            <a:ext cx="8060436" cy="5746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353568" y="268224"/>
            <a:ext cx="11411712" cy="11837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IN" sz="3600"/>
              <a:t>2. Testing the clusters through Within-Cluster Sum of Square by Elbow Method</a:t>
            </a:r>
            <a:endParaRPr sz="3600"/>
          </a:p>
        </p:txBody>
      </p:sp>
      <p:pic>
        <p:nvPicPr>
          <p:cNvPr id="156" name="Google Shape;1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3082" y="1549658"/>
            <a:ext cx="8226550" cy="4930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432816" y="447188"/>
            <a:ext cx="11326368" cy="117768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</a:pPr>
            <a:r>
              <a:rPr lang="en-IN" sz="3600"/>
              <a:t>3. Evaluating Clusters with Silhouette Coefficient</a:t>
            </a:r>
            <a:endParaRPr sz="3600"/>
          </a:p>
        </p:txBody>
      </p:sp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848" y="2585488"/>
            <a:ext cx="11347442" cy="338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2022-04-03T15:15:21Z</dcterms:created>
  <dc:creator>Swapnil Johri</dc:creator>
</cp:coreProperties>
</file>