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1" r:id="rId3"/>
    <p:sldId id="304" r:id="rId4"/>
    <p:sldId id="302" r:id="rId5"/>
    <p:sldId id="269" r:id="rId6"/>
    <p:sldId id="293" r:id="rId7"/>
    <p:sldId id="289" r:id="rId8"/>
    <p:sldId id="277" r:id="rId9"/>
    <p:sldId id="283" r:id="rId10"/>
    <p:sldId id="314" r:id="rId11"/>
    <p:sldId id="313" r:id="rId12"/>
    <p:sldId id="312" r:id="rId13"/>
    <p:sldId id="306" r:id="rId14"/>
    <p:sldId id="308" r:id="rId15"/>
    <p:sldId id="311" r:id="rId16"/>
    <p:sldId id="315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66FF99"/>
    <a:srgbClr val="9188E5"/>
    <a:srgbClr val="837AD9"/>
    <a:srgbClr val="CC66FF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4" autoAdjust="0"/>
    <p:restoredTop sz="96532" autoAdjust="0"/>
  </p:normalViewPr>
  <p:slideViewPr>
    <p:cSldViewPr snapToGrid="0">
      <p:cViewPr varScale="1">
        <p:scale>
          <a:sx n="86" d="100"/>
          <a:sy n="86" d="100"/>
        </p:scale>
        <p:origin x="56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Movie Recommendation System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010" y="2769384"/>
            <a:ext cx="288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Major </a:t>
            </a:r>
          </a:p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Project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84822" y="3969713"/>
            <a:ext cx="3487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Submitted By –	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	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Argho Das (10617210005)	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Devjyoti Modak (10617210006)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Sahil Ahuja (10617210013)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Swapnil Johri (10617210016)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EB297-F9BC-4F2C-B781-FAFE999989D7}"/>
              </a:ext>
            </a:extLst>
          </p:cNvPr>
          <p:cNvSpPr txBox="1"/>
          <p:nvPr/>
        </p:nvSpPr>
        <p:spPr>
          <a:xfrm>
            <a:off x="5263353" y="3969713"/>
            <a:ext cx="246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Mentor –</a:t>
            </a:r>
          </a:p>
          <a:p>
            <a:r>
              <a:rPr lang="en-IN" dirty="0">
                <a:solidFill>
                  <a:schemeClr val="bg1"/>
                </a:solidFill>
              </a:rPr>
              <a:t>Mr. Vaibhav Sharma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529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Collection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9263" y="1116782"/>
            <a:ext cx="41091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Raw Dataset – Ratings.csv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DBC09-7929-448F-AF7A-4450766BB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03" r="73000" b="7320"/>
          <a:stretch/>
        </p:blipFill>
        <p:spPr>
          <a:xfrm>
            <a:off x="4499263" y="1821958"/>
            <a:ext cx="3653306" cy="46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529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Pre-processing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/>
          <a:srcRect r="13456"/>
          <a:stretch/>
        </p:blipFill>
        <p:spPr>
          <a:xfrm>
            <a:off x="450645" y="1735415"/>
            <a:ext cx="11009759" cy="4717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881093" y="1139742"/>
            <a:ext cx="21488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Raw Dataset</a:t>
            </a:r>
          </a:p>
        </p:txBody>
      </p:sp>
    </p:spTree>
    <p:extLst>
      <p:ext uri="{BB962C8B-B14F-4D97-AF65-F5344CB8AC3E}">
        <p14:creationId xmlns:p14="http://schemas.microsoft.com/office/powerpoint/2010/main" val="11026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178482" y="124865"/>
            <a:ext cx="729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Pre-processing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C3B-F5F2-4E44-815F-4C85199E6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5" t="22984" r="12999" b="5562"/>
          <a:stretch/>
        </p:blipFill>
        <p:spPr>
          <a:xfrm>
            <a:off x="1564278" y="1324388"/>
            <a:ext cx="9170126" cy="49003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67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178482" y="124865"/>
            <a:ext cx="7298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Pre-processing (Cont.)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64769" y="268014"/>
            <a:ext cx="196488" cy="1964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56205-5652-4323-930D-9F327F6E2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5" t="21715" r="13214" b="18222"/>
          <a:stretch/>
        </p:blipFill>
        <p:spPr>
          <a:xfrm>
            <a:off x="1373899" y="1489165"/>
            <a:ext cx="9588634" cy="4319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19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376717" y="1936418"/>
            <a:ext cx="7298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Off to the working implementation of the project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64769" y="268014"/>
            <a:ext cx="196488" cy="1964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254462" y="423963"/>
            <a:ext cx="7298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Pearson Correlation Coefficient.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64769" y="268014"/>
            <a:ext cx="196488" cy="1964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17781-4B49-4B6A-9221-0E4A72B9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49" y="2982625"/>
            <a:ext cx="8294286" cy="19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305696" y="2721523"/>
            <a:ext cx="7298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Future</a:t>
            </a:r>
            <a:r>
              <a:rPr kumimoji="0" lang="en-US" sz="6000" b="0" i="0" u="none" strike="noStrike" kern="1200" cap="none" spc="0" normalizeH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Scope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64769" y="268014"/>
            <a:ext cx="196488" cy="1964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15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216919" y="2809485"/>
            <a:ext cx="7298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Thank you!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64769" y="268014"/>
            <a:ext cx="196488" cy="1964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3356214" y="459880"/>
            <a:ext cx="5761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Objective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903" y="1528354"/>
            <a:ext cx="1020209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To develop a complete movie recommendation system using Content –based and Collaborative based filtering and presenting an interactive UI for the same.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14" y="3339764"/>
            <a:ext cx="4732565" cy="24884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0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367400" y="224433"/>
            <a:ext cx="7363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About the Project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4829" y="1207945"/>
            <a:ext cx="954894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What is a Recommendation System ?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Simply put a recommendation system is a filtration program whose prime goal is to predict the “rating” or “preference” of a user towards a domain-specific item or item.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In our case, this domain-specific item is a movie, therefore the main focus of our recommendation system is to filter and predict only those movies which a user would prefer given some data about the user him or herself.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2" b="25725"/>
          <a:stretch/>
        </p:blipFill>
        <p:spPr>
          <a:xfrm>
            <a:off x="3741890" y="4695632"/>
            <a:ext cx="3622543" cy="18332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359755" y="22443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2367399" y="224433"/>
            <a:ext cx="8135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About the Project (Cont.)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0076" y="2413155"/>
            <a:ext cx="954894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Recommendation system implements various machine learning algorithms through which the system recommends/suggests the users with various recommendations. There are a variety of machine learning algorithms in the industry, the ones which are used in the project are as follows: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Content Based Filtering Algorithm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Collaborative Based Filtering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5052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Technologies Used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4F9D532-385A-41C2-9422-2C92CC173A59}"/>
              </a:ext>
            </a:extLst>
          </p:cNvPr>
          <p:cNvSpPr txBox="1"/>
          <p:nvPr/>
        </p:nvSpPr>
        <p:spPr>
          <a:xfrm>
            <a:off x="1296952" y="1919440"/>
            <a:ext cx="375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Graphical User Interface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9A20D3-D1E3-48B2-AEB2-FE1E7D57A505}"/>
              </a:ext>
            </a:extLst>
          </p:cNvPr>
          <p:cNvSpPr txBox="1"/>
          <p:nvPr/>
        </p:nvSpPr>
        <p:spPr>
          <a:xfrm>
            <a:off x="1296952" y="3265571"/>
            <a:ext cx="375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Machine Learning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75FC07F-ED9B-43C1-9713-FBD221391B89}"/>
              </a:ext>
            </a:extLst>
          </p:cNvPr>
          <p:cNvSpPr txBox="1"/>
          <p:nvPr/>
        </p:nvSpPr>
        <p:spPr>
          <a:xfrm>
            <a:off x="1296952" y="4675201"/>
            <a:ext cx="2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Dashboard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Platforms Used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A2FAAB5-E833-4CC6-8830-6BEF70570816}"/>
              </a:ext>
            </a:extLst>
          </p:cNvPr>
          <p:cNvSpPr txBox="1"/>
          <p:nvPr/>
        </p:nvSpPr>
        <p:spPr>
          <a:xfrm>
            <a:off x="7531199" y="1912743"/>
            <a:ext cx="330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188E5"/>
                </a:solidFill>
                <a:latin typeface="Montserrat" panose="00000500000000000000" pitchFamily="2" charset="0"/>
              </a:rPr>
              <a:t>Jupyter Notebook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0E98A9-6D00-4AF0-9C84-27651352CAD7}"/>
              </a:ext>
            </a:extLst>
          </p:cNvPr>
          <p:cNvSpPr txBox="1"/>
          <p:nvPr/>
        </p:nvSpPr>
        <p:spPr>
          <a:xfrm>
            <a:off x="7519371" y="3272484"/>
            <a:ext cx="2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188E5"/>
                </a:solidFill>
                <a:latin typeface="Montserrat" panose="00000500000000000000" pitchFamily="2" charset="0"/>
              </a:rPr>
              <a:t>Microsoft Excel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3F8E3-D001-4D51-AD47-6E373CC727EF}"/>
              </a:ext>
            </a:extLst>
          </p:cNvPr>
          <p:cNvSpPr txBox="1"/>
          <p:nvPr/>
        </p:nvSpPr>
        <p:spPr>
          <a:xfrm>
            <a:off x="7519371" y="4669199"/>
            <a:ext cx="2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188E5"/>
                </a:solidFill>
                <a:latin typeface="Montserrat" panose="00000500000000000000" pitchFamily="2" charset="0"/>
              </a:rPr>
              <a:t>Power BI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39" y="4519142"/>
            <a:ext cx="1147789" cy="6880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3" y="3028230"/>
            <a:ext cx="685800" cy="6858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777" b="85796" l="22744" r="771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46" t="5900" r="16072" b="5326"/>
          <a:stretch/>
        </p:blipFill>
        <p:spPr>
          <a:xfrm>
            <a:off x="5029048" y="1707188"/>
            <a:ext cx="957780" cy="886170"/>
          </a:xfrm>
          <a:prstGeom prst="rect">
            <a:avLst/>
          </a:prstGeom>
        </p:spPr>
      </p:pic>
      <p:pic>
        <p:nvPicPr>
          <p:cNvPr id="77" name="Content Placeholder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72" y="1707188"/>
            <a:ext cx="767423" cy="8895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0FDE408-066E-40CF-A1C0-16AACE4D5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6460" y="3028230"/>
            <a:ext cx="885135" cy="82317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116" y="4373061"/>
            <a:ext cx="1075821" cy="8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5" grpId="0"/>
      <p:bldP spid="117" grpId="0" animBg="1"/>
      <p:bldP spid="118" grpId="0" animBg="1"/>
      <p:bldP spid="120" grpId="0"/>
      <p:bldP spid="122" grpId="0" animBg="1"/>
      <p:bldP spid="123" grpId="0" animBg="1"/>
      <p:bldP spid="125" grpId="0"/>
      <p:bldP spid="59" grpId="0" animBg="1"/>
      <p:bldP spid="60" grpId="0" animBg="1"/>
      <p:bldP spid="63" grpId="0"/>
      <p:bldP spid="65" grpId="0" animBg="1"/>
      <p:bldP spid="66" grpId="0" animBg="1"/>
      <p:bldP spid="68" grpId="0"/>
      <p:bldP spid="70" grpId="0" animBg="1"/>
      <p:bldP spid="71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1588" y="1382629"/>
            <a:ext cx="2977154" cy="5475370"/>
          </a:xfrm>
          <a:prstGeom prst="rect">
            <a:avLst/>
          </a:prstGeom>
          <a:solidFill>
            <a:srgbClr val="9188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5127815" y="6425692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 flipV="1">
            <a:off x="0" y="7127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 rot="16200000" flipV="1">
            <a:off x="2207375" y="-6564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F1FC1FA-97B8-4E02-AD6C-C4A9F40F931A}"/>
              </a:ext>
            </a:extLst>
          </p:cNvPr>
          <p:cNvSpPr/>
          <p:nvPr/>
        </p:nvSpPr>
        <p:spPr>
          <a:xfrm>
            <a:off x="8957366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5870390" y="1382629"/>
            <a:ext cx="3051074" cy="5475370"/>
          </a:xfrm>
          <a:prstGeom prst="rect">
            <a:avLst/>
          </a:prstGeom>
          <a:solidFill>
            <a:srgbClr val="9188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2760800" y="29828"/>
            <a:ext cx="5820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Team Members and </a:t>
            </a:r>
          </a:p>
          <a:p>
            <a:pPr algn="ctr"/>
            <a:r>
              <a:rPr lang="en-US" sz="3200" dirty="0">
                <a:latin typeface="+mj-lt"/>
              </a:rPr>
              <a:t>their Responsibilities</a:t>
            </a:r>
          </a:p>
        </p:txBody>
      </p:sp>
      <p:sp>
        <p:nvSpPr>
          <p:cNvPr id="182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 flipV="1">
            <a:off x="12056308" y="2343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3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6200000" flipV="1">
            <a:off x="10737511" y="-6833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1940" y="1693071"/>
            <a:ext cx="2919304" cy="4492572"/>
            <a:chOff x="31940" y="1693071"/>
            <a:chExt cx="2919304" cy="449257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256634-C84D-4F81-BEBB-A5CDD9EB4F8B}"/>
                </a:ext>
              </a:extLst>
            </p:cNvPr>
            <p:cNvSpPr txBox="1"/>
            <p:nvPr/>
          </p:nvSpPr>
          <p:spPr>
            <a:xfrm>
              <a:off x="31940" y="5023530"/>
              <a:ext cx="2919304" cy="1162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/>
                <a:t>Responsible for developing the GUI as well as contributing in Data Pre-Processing.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4742" y="1693071"/>
              <a:ext cx="2013700" cy="461665"/>
            </a:xfrm>
            <a:prstGeom prst="roundRect">
              <a:avLst/>
            </a:prstGeom>
            <a:solidFill>
              <a:srgbClr val="837A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Team Mate A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79552" y="2597492"/>
              <a:ext cx="2224080" cy="2224080"/>
              <a:chOff x="442920" y="2597492"/>
              <a:chExt cx="2123469" cy="2123469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2920" y="2597492"/>
                <a:ext cx="2123469" cy="2123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8020" y="2785452"/>
                <a:ext cx="1760175" cy="1760175"/>
              </a:xfrm>
              <a:prstGeom prst="ellipse">
                <a:avLst/>
              </a:prstGeom>
              <a:solidFill>
                <a:srgbClr val="9188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Devjyoti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937228" y="1693071"/>
            <a:ext cx="2906083" cy="4699464"/>
            <a:chOff x="2937228" y="1693071"/>
            <a:chExt cx="2906083" cy="469946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B4722B6-6CDC-441B-8000-97B2695D7242}"/>
                </a:ext>
              </a:extLst>
            </p:cNvPr>
            <p:cNvSpPr txBox="1"/>
            <p:nvPr/>
          </p:nvSpPr>
          <p:spPr>
            <a:xfrm>
              <a:off x="2937228" y="5192206"/>
              <a:ext cx="29060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/>
                <a:t>Responsible for Data Collection and Data Pre-Processing.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364642" y="1693071"/>
              <a:ext cx="2051255" cy="461665"/>
            </a:xfrm>
            <a:prstGeom prst="roundRect">
              <a:avLst/>
            </a:prstGeom>
            <a:solidFill>
              <a:srgbClr val="837A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Team Mate B</a:t>
              </a: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278229" y="2570550"/>
              <a:ext cx="2224080" cy="2224080"/>
              <a:chOff x="442920" y="2597492"/>
              <a:chExt cx="2123469" cy="212346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442920" y="2597492"/>
                <a:ext cx="2123469" cy="2123469"/>
              </a:xfrm>
              <a:prstGeom prst="ellipse">
                <a:avLst/>
              </a:prstGeom>
              <a:solidFill>
                <a:srgbClr val="9188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18020" y="2785452"/>
                <a:ext cx="1760175" cy="1760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Sahil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6039553" y="1693071"/>
            <a:ext cx="2633866" cy="4798640"/>
            <a:chOff x="6039553" y="1693071"/>
            <a:chExt cx="2633866" cy="479864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B4722B6-6CDC-441B-8000-97B2695D7242}"/>
                </a:ext>
              </a:extLst>
            </p:cNvPr>
            <p:cNvSpPr txBox="1"/>
            <p:nvPr/>
          </p:nvSpPr>
          <p:spPr>
            <a:xfrm>
              <a:off x="6039553" y="5337036"/>
              <a:ext cx="2633866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/>
                <a:t>Responsible for implementing machine learning models.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330859" y="1693071"/>
              <a:ext cx="2051255" cy="461665"/>
            </a:xfrm>
            <a:prstGeom prst="roundRect">
              <a:avLst/>
            </a:prstGeom>
            <a:solidFill>
              <a:srgbClr val="837A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Team Mate C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6244446" y="2597492"/>
              <a:ext cx="2224080" cy="2224080"/>
              <a:chOff x="442920" y="2597492"/>
              <a:chExt cx="2123469" cy="2123469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442920" y="2597492"/>
                <a:ext cx="2123469" cy="2123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18020" y="2785452"/>
                <a:ext cx="1760175" cy="1760175"/>
              </a:xfrm>
              <a:prstGeom prst="ellipse">
                <a:avLst/>
              </a:prstGeom>
              <a:solidFill>
                <a:srgbClr val="9188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Swapnil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9117706" y="1693071"/>
            <a:ext cx="2633866" cy="4586064"/>
            <a:chOff x="9117706" y="1693071"/>
            <a:chExt cx="2633866" cy="4586064"/>
          </a:xfrm>
        </p:grpSpPr>
        <p:sp>
          <p:nvSpPr>
            <p:cNvPr id="140" name="Rounded Rectangle 139"/>
            <p:cNvSpPr/>
            <p:nvPr/>
          </p:nvSpPr>
          <p:spPr>
            <a:xfrm>
              <a:off x="9409012" y="1693071"/>
              <a:ext cx="2051255" cy="461665"/>
            </a:xfrm>
            <a:prstGeom prst="roundRect">
              <a:avLst/>
            </a:prstGeom>
            <a:solidFill>
              <a:srgbClr val="837A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Team Mate D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B4722B6-6CDC-441B-8000-97B2695D7242}"/>
                </a:ext>
              </a:extLst>
            </p:cNvPr>
            <p:cNvSpPr txBox="1"/>
            <p:nvPr/>
          </p:nvSpPr>
          <p:spPr>
            <a:xfrm>
              <a:off x="9117706" y="5493792"/>
              <a:ext cx="2633866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/>
                <a:t>Responsible for developing dynamic dashboard.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9322599" y="2604104"/>
              <a:ext cx="2224080" cy="2224080"/>
              <a:chOff x="442920" y="2597492"/>
              <a:chExt cx="2123469" cy="2123469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442920" y="2597492"/>
                <a:ext cx="2123469" cy="2123469"/>
              </a:xfrm>
              <a:prstGeom prst="ellipse">
                <a:avLst/>
              </a:prstGeom>
              <a:solidFill>
                <a:srgbClr val="9188E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618020" y="2785452"/>
                <a:ext cx="1760175" cy="17601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Argho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1" grpId="0" animBg="1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2029122" y="2776206"/>
            <a:ext cx="1530620" cy="7163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User Interface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596978" y="2439691"/>
            <a:ext cx="122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User 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Interaction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1183311" y="5343583"/>
            <a:ext cx="158168" cy="158168"/>
          </a:xfrm>
          <a:prstGeom prst="ellipse">
            <a:avLst/>
          </a:pr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914909" y="2046925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10315058" y="2569324"/>
            <a:ext cx="262560" cy="262560"/>
          </a:xfrm>
          <a:prstGeom prst="ellipse">
            <a:avLst/>
          </a:pr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Flowchart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599713" y="3026271"/>
            <a:ext cx="1419532" cy="2190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3559742" y="2126202"/>
            <a:ext cx="1225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State the user response</a:t>
            </a:r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4987784" y="2776206"/>
            <a:ext cx="1530620" cy="7163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Excel Sheets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6441020" y="2441517"/>
            <a:ext cx="139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Real Time User Data</a:t>
            </a:r>
          </a:p>
        </p:txBody>
      </p:sp>
      <p:sp>
        <p:nvSpPr>
          <p:cNvPr id="108" name="Flowchart: Alternate Process 107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7957547" y="2670146"/>
            <a:ext cx="1530620" cy="9157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Machine Learning Models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8796286" y="1492337"/>
            <a:ext cx="1480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Training and Validation  Datasets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8832394" y="4134215"/>
            <a:ext cx="80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Output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7959928" y="5021106"/>
            <a:ext cx="1530620" cy="7163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Dashboard</a:t>
            </a:r>
          </a:p>
        </p:txBody>
      </p:sp>
      <p:sp>
        <p:nvSpPr>
          <p:cNvPr id="119" name="Right Arrow 118"/>
          <p:cNvSpPr/>
          <p:nvPr/>
        </p:nvSpPr>
        <p:spPr>
          <a:xfrm rot="5400000">
            <a:off x="8013091" y="4193955"/>
            <a:ext cx="1419532" cy="2190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Arrow 119"/>
          <p:cNvSpPr/>
          <p:nvPr/>
        </p:nvSpPr>
        <p:spPr>
          <a:xfrm rot="5400000">
            <a:off x="8013091" y="1842995"/>
            <a:ext cx="1419532" cy="2190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ight Arrow 120"/>
          <p:cNvSpPr/>
          <p:nvPr/>
        </p:nvSpPr>
        <p:spPr>
          <a:xfrm>
            <a:off x="3559951" y="3018475"/>
            <a:ext cx="1419532" cy="2190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6524097" y="3024861"/>
            <a:ext cx="1419532" cy="2190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72" grpId="0"/>
      <p:bldP spid="83" grpId="0"/>
      <p:bldP spid="85" grpId="0" animBg="1"/>
      <p:bldP spid="104" grpId="0"/>
      <p:bldP spid="105" grpId="0" animBg="1"/>
      <p:bldP spid="107" grpId="0"/>
      <p:bldP spid="108" grpId="0" animBg="1"/>
      <p:bldP spid="116" grpId="0"/>
      <p:bldP spid="117" grpId="0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1092280"/>
            <a:ext cx="6095999" cy="5765720"/>
          </a:xfrm>
          <a:prstGeom prst="rect">
            <a:avLst/>
          </a:prstGeom>
          <a:solidFill>
            <a:srgbClr val="9188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 rot="16200000">
            <a:off x="5960309" y="-6564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3281173" y="215598"/>
            <a:ext cx="495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w Cen MT" panose="020B0602020104020603" pitchFamily="34" charset="0"/>
              </a:rPr>
              <a:t>Algorithms Used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06500" y="1460500"/>
            <a:ext cx="3252266" cy="533400"/>
          </a:xfrm>
          <a:prstGeom prst="roundRect">
            <a:avLst/>
          </a:prstGeom>
          <a:gradFill flip="none" rotWithShape="1">
            <a:gsLst>
              <a:gs pos="0">
                <a:srgbClr val="837AD9">
                  <a:shade val="30000"/>
                  <a:satMod val="115000"/>
                </a:srgbClr>
              </a:gs>
              <a:gs pos="50000">
                <a:srgbClr val="837AD9">
                  <a:shade val="67500"/>
                  <a:satMod val="115000"/>
                </a:srgbClr>
              </a:gs>
              <a:gs pos="100000">
                <a:srgbClr val="837AD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Based Filtering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563725" y="1460500"/>
            <a:ext cx="3252266" cy="533400"/>
          </a:xfrm>
          <a:prstGeom prst="roundRect">
            <a:avLst/>
          </a:prstGeom>
          <a:gradFill flip="none" rotWithShape="1">
            <a:gsLst>
              <a:gs pos="0">
                <a:srgbClr val="837AD9">
                  <a:tint val="66000"/>
                  <a:satMod val="160000"/>
                </a:srgbClr>
              </a:gs>
              <a:gs pos="50000">
                <a:srgbClr val="837AD9">
                  <a:tint val="44500"/>
                  <a:satMod val="160000"/>
                </a:srgbClr>
              </a:gs>
              <a:gs pos="100000">
                <a:srgbClr val="837AD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Collaborative Based Filtering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279" y="2247900"/>
            <a:ext cx="5829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It tries to guess the features or behavior of a user given the item’s features, he/she reacts positively to.</a:t>
            </a:r>
            <a:endParaRPr lang="en-IN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</a:rPr>
              <a:t>For example - people who have watched “liar liar” which is a comedy genre based movie would be recommended other movies like liar liar.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t="17162" r="46750" b="4028"/>
          <a:stretch/>
        </p:blipFill>
        <p:spPr>
          <a:xfrm>
            <a:off x="1894253" y="4679139"/>
            <a:ext cx="1718279" cy="17631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7278" y="2171700"/>
            <a:ext cx="5698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Collaborative filtering is a technique that can filter out items that a user might like on the basis of reactions by similar users.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For example - if there are two users both users like 2 movies but user 1 also likes a third movie which user 2 hasn’t watched, then that movie would be recommended to that user.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7" t="9371" r="11071" b="4472"/>
          <a:stretch/>
        </p:blipFill>
        <p:spPr>
          <a:xfrm>
            <a:off x="8325375" y="4661749"/>
            <a:ext cx="1352025" cy="18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/>
      <p:bldP spid="13" grpId="0" animBg="1"/>
      <p:bldP spid="3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5296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Data Collection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9263" y="1116782"/>
            <a:ext cx="42397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Raw Dataset – Movies.csv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C0614-D33F-41B0-9042-656DB5CB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03" r="53572" b="7320"/>
          <a:stretch/>
        </p:blipFill>
        <p:spPr>
          <a:xfrm>
            <a:off x="3299246" y="1791807"/>
            <a:ext cx="5898728" cy="44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465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Montserrat</vt:lpstr>
      <vt:lpstr>Montserrat ExtraBold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Swapnil Johri</cp:lastModifiedBy>
  <cp:revision>177</cp:revision>
  <dcterms:created xsi:type="dcterms:W3CDTF">2020-09-18T21:48:46Z</dcterms:created>
  <dcterms:modified xsi:type="dcterms:W3CDTF">2021-05-24T06:52:38Z</dcterms:modified>
</cp:coreProperties>
</file>