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30"/>
  </p:notesMasterIdLst>
  <p:handoutMasterIdLst>
    <p:handoutMasterId r:id="rId31"/>
  </p:handoutMasterIdLst>
  <p:sldIdLst>
    <p:sldId id="288" r:id="rId5"/>
    <p:sldId id="272" r:id="rId6"/>
    <p:sldId id="271" r:id="rId7"/>
    <p:sldId id="257" r:id="rId8"/>
    <p:sldId id="258" r:id="rId9"/>
    <p:sldId id="274" r:id="rId10"/>
    <p:sldId id="277" r:id="rId11"/>
    <p:sldId id="275" r:id="rId12"/>
    <p:sldId id="278" r:id="rId13"/>
    <p:sldId id="281" r:id="rId14"/>
    <p:sldId id="279" r:id="rId15"/>
    <p:sldId id="280" r:id="rId16"/>
    <p:sldId id="264" r:id="rId17"/>
    <p:sldId id="283" r:id="rId18"/>
    <p:sldId id="284" r:id="rId19"/>
    <p:sldId id="282" r:id="rId20"/>
    <p:sldId id="263" r:id="rId21"/>
    <p:sldId id="262" r:id="rId22"/>
    <p:sldId id="261" r:id="rId23"/>
    <p:sldId id="268" r:id="rId24"/>
    <p:sldId id="266" r:id="rId25"/>
    <p:sldId id="267" r:id="rId26"/>
    <p:sldId id="286" r:id="rId27"/>
    <p:sldId id="287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5153"/>
  </p:normalViewPr>
  <p:slideViewPr>
    <p:cSldViewPr snapToGrid="0" snapToObjects="1">
      <p:cViewPr varScale="1">
        <p:scale>
          <a:sx n="116" d="100"/>
          <a:sy n="116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BA77B-A801-43D2-A634-467715A62B2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22A3-B950-40D5-9B4D-B3D044E7A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5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x-none" smtClean="0"/>
              <a:t>7/29/2021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sz="2400" dirty="0"/>
              <a:t>EEE 416 – Microprocessor and Embedded Systems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x-none" sz="2800" dirty="0"/>
              <a:t>Jan 2020 Level-4 Term-I Section A</a:t>
            </a:r>
          </a:p>
          <a:p>
            <a:pPr algn="ctr"/>
            <a:r>
              <a:rPr lang="x-none" sz="3600" dirty="0"/>
              <a:t>Final Project 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799C6A4-662A-4C47-AB70-4A7A449F40AE}"/>
              </a:ext>
            </a:extLst>
          </p:cNvPr>
          <p:cNvSpPr/>
          <p:nvPr userDrawn="1"/>
        </p:nvSpPr>
        <p:spPr>
          <a:xfrm>
            <a:off x="0" y="6068291"/>
            <a:ext cx="12192000" cy="7897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76525" indent="0" algn="l">
              <a:tabLst/>
            </a:pPr>
            <a:r>
              <a:rPr lang="x-none" sz="2400" dirty="0"/>
              <a:t>Department of Electrical and Electronics Engineering</a:t>
            </a:r>
          </a:p>
          <a:p>
            <a:pPr marL="2676525" indent="0" algn="l">
              <a:tabLst/>
            </a:pPr>
            <a:r>
              <a:rPr lang="x-none" sz="2400" dirty="0"/>
              <a:t>Bangladesh University of Engineering and Technology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84048"/>
          <a:stretch/>
        </p:blipFill>
        <p:spPr>
          <a:xfrm>
            <a:off x="1828800" y="6123433"/>
            <a:ext cx="793630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t>‹#›</a:t>
            </a:fld>
            <a:endParaRPr lang="x-none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CD1030DA-C266-2642-A625-FA25A743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smtClean="0"/>
              <a:t>EEE 416 (2020) – Final Project Group A.XY</a:t>
            </a:r>
            <a:endParaRPr lang="x-none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A63F09F2-96B8-3F4E-AA06-1C6A5FFD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smtClean="0"/>
              <a:t>Title of the Project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194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9979AE2-2A78-1741-B569-5332A1EF6F1C}" type="datetime1">
              <a:rPr lang="en-US" smtClean="0"/>
              <a:t>7/29/2021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9C29D53-9981-884B-B5B6-B5743DF81FD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1557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xmlns="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smtClean="0"/>
              <a:t>EEE 416 (2020) – Final Project Group A.XY</a:t>
            </a:r>
            <a:endParaRPr lang="x-none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xmlns="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smtClean="0"/>
              <a:t>Title of the Project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374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t>‹#›</a:t>
            </a:fld>
            <a:endParaRPr lang="x-none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smtClean="0"/>
              <a:t>EEE 416 (2020) – Final Project Group A.XY</a:t>
            </a:r>
            <a:endParaRPr lang="x-none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smtClean="0"/>
              <a:t>Title of the Project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840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t>‹#›</a:t>
            </a:fld>
            <a:endParaRPr lang="x-non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smtClean="0"/>
              <a:t>EEE 416 (2020) – Final Project Group A.XY</a:t>
            </a:r>
            <a:endParaRPr lang="x-non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smtClean="0"/>
              <a:t>Title of the Project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482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x-none" smtClean="0"/>
              <a:t>‹#›</a:t>
            </a:fld>
            <a:endParaRPr lang="x-none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smtClean="0"/>
              <a:t>EEE 416 (2020) – Final Project Group A.XY</a:t>
            </a:r>
            <a:endParaRPr lang="x-none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x-none" smtClean="0"/>
              <a:t>Title of the Project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704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52ED7D-C8C9-FC45-9D41-2B197068D5F8}"/>
              </a:ext>
            </a:extLst>
          </p:cNvPr>
          <p:cNvSpPr/>
          <p:nvPr userDrawn="1"/>
        </p:nvSpPr>
        <p:spPr>
          <a:xfrm>
            <a:off x="51125" y="6457189"/>
            <a:ext cx="12192000" cy="4131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49205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EEE 416 (2020) – Final Project Group A.XY</a:t>
            </a:r>
            <a:endParaRPr lang="x-none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53050" y="6482588"/>
            <a:ext cx="6057900" cy="3754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x-none" smtClean="0"/>
              <a:t>Title of the Project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6C925-AD3C-084C-A393-173805EA7DAE}"/>
              </a:ext>
            </a:extLst>
          </p:cNvPr>
          <p:cNvSpPr txBox="1">
            <a:spLocks/>
          </p:cNvSpPr>
          <p:nvPr/>
        </p:nvSpPr>
        <p:spPr>
          <a:xfrm>
            <a:off x="1465858" y="1747346"/>
            <a:ext cx="9068586" cy="1419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en-US" sz="36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D65FC9-0D80-444D-8239-028EF0E63ED0}"/>
              </a:ext>
            </a:extLst>
          </p:cNvPr>
          <p:cNvSpPr txBox="1">
            <a:spLocks/>
          </p:cNvSpPr>
          <p:nvPr/>
        </p:nvSpPr>
        <p:spPr>
          <a:xfrm>
            <a:off x="3568363" y="5395416"/>
            <a:ext cx="2149697" cy="5162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Abir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Kallayan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Abedin</a:t>
            </a:r>
            <a:endParaRPr lang="en-US" sz="1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1606091</a:t>
            </a:r>
            <a:endParaRPr lang="x-none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C185C57D-A765-0B46-AE76-AD4244F426AB}"/>
              </a:ext>
            </a:extLst>
          </p:cNvPr>
          <p:cNvSpPr txBox="1">
            <a:spLocks/>
          </p:cNvSpPr>
          <p:nvPr/>
        </p:nvSpPr>
        <p:spPr>
          <a:xfrm>
            <a:off x="6449735" y="5337846"/>
            <a:ext cx="1725313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Swapnil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Saha</a:t>
            </a:r>
            <a:endParaRPr lang="en-US" sz="1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1606095</a:t>
            </a:r>
            <a:endParaRPr lang="x-none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C7A885CF-D2B7-2D4F-9C5B-F2B757DB520C}"/>
              </a:ext>
            </a:extLst>
          </p:cNvPr>
          <p:cNvSpPr txBox="1">
            <a:spLocks/>
          </p:cNvSpPr>
          <p:nvPr/>
        </p:nvSpPr>
        <p:spPr>
          <a:xfrm>
            <a:off x="8949469" y="5328397"/>
            <a:ext cx="2123005" cy="75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Muhammad </a:t>
            </a: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Sameen</a:t>
            </a:r>
            <a:endParaRPr lang="en-US" sz="1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Uddin </a:t>
            </a:r>
            <a:r>
              <a:rPr lang="en-US" sz="1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Mashuk</a:t>
            </a:r>
            <a:endParaRPr lang="en-US" sz="1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1606098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6D4ABD83-8F2E-FD4E-B18C-2299D6E2E152}"/>
              </a:ext>
            </a:extLst>
          </p:cNvPr>
          <p:cNvSpPr txBox="1">
            <a:spLocks/>
          </p:cNvSpPr>
          <p:nvPr/>
        </p:nvSpPr>
        <p:spPr>
          <a:xfrm>
            <a:off x="4157880" y="3240034"/>
            <a:ext cx="3684542" cy="382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2000" b="1" cap="small" dirty="0">
                <a:latin typeface="Cambria" panose="02040503050406030204" pitchFamily="18" charset="0"/>
                <a:ea typeface="Cambria" panose="02040503050406030204" pitchFamily="18" charset="0"/>
              </a:rPr>
              <a:t>Submitted by – Group </a:t>
            </a:r>
            <a:r>
              <a:rPr lang="en-US" sz="2000" b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3600" b="1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76" y="3951841"/>
            <a:ext cx="1335463" cy="13765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3979924"/>
            <a:ext cx="1386005" cy="13860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55" y="3956487"/>
            <a:ext cx="1419189" cy="14191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726" y="3951841"/>
            <a:ext cx="1404490" cy="140449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168019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-12446" y="108741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EEE 416 - Microprocessor and Embedded System Laboratory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Jan 2021 Level-4 Term-1 Section B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Final Project Demonstration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021859"/>
            <a:ext cx="12266141" cy="8361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21471" y="5358924"/>
            <a:ext cx="153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Azad Rahman</a:t>
            </a:r>
          </a:p>
          <a:p>
            <a:pPr algn="ctr"/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1606088</a:t>
            </a:r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471" y="6013421"/>
            <a:ext cx="991602" cy="8765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28579" y="6021859"/>
            <a:ext cx="864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Department of Electrical and Electronics Engineering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Bangladesh University of Engineering and Technology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0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6017742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1055309"/>
            <a:ext cx="4287796" cy="43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Sensors and Protection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34" y="6501638"/>
            <a:ext cx="317569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1066799" y="1918882"/>
            <a:ext cx="3192163" cy="4282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Sensor Block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4F5C280-E272-4703-9FCA-6BB6ED400DCE}"/>
              </a:ext>
            </a:extLst>
          </p:cNvPr>
          <p:cNvSpPr txBox="1"/>
          <p:nvPr/>
        </p:nvSpPr>
        <p:spPr>
          <a:xfrm>
            <a:off x="1066799" y="2576267"/>
            <a:ext cx="4419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Op-Amp based Voltage Sensor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Negative Comparators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One for each of the 3 phases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 Voltage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5 Volts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Output  To the Microcontroller Unit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5CE74F2-B20B-447B-A3AA-C67929D3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856" y="1918882"/>
            <a:ext cx="3981508" cy="29388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86975" y="4976924"/>
            <a:ext cx="2383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Sensor Block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6017742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1055309"/>
            <a:ext cx="4221894" cy="8635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Source, Voltage Step-down 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Rectifiers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778" y="6501638"/>
            <a:ext cx="426925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200344" y="5227135"/>
            <a:ext cx="204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3-Phase Source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41" y="2136396"/>
            <a:ext cx="4885037" cy="298196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EA90BE1-6E57-4F7D-84F3-8AF393C7F8C0}"/>
              </a:ext>
            </a:extLst>
          </p:cNvPr>
          <p:cNvSpPr txBox="1">
            <a:spLocks/>
          </p:cNvSpPr>
          <p:nvPr/>
        </p:nvSpPr>
        <p:spPr>
          <a:xfrm>
            <a:off x="1066799" y="2974324"/>
            <a:ext cx="5441093" cy="228580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Main voltage source – An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ideal 3-phase source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Source Specifications: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Nominal Source Voltage  220V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Max  Source Voltage 300V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Operating Frequency 50 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Hz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1066799" y="2402753"/>
            <a:ext cx="2516660" cy="4282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3-Phase Source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6017742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1055309"/>
            <a:ext cx="4221894" cy="8635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Source, Voltage Step-down 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Rectifiers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3548" y="6509285"/>
            <a:ext cx="608156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34919" y="5009621"/>
            <a:ext cx="22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Step-down and Rectification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EA90BE1-6E57-4F7D-84F3-8AF393C7F8C0}"/>
              </a:ext>
            </a:extLst>
          </p:cNvPr>
          <p:cNvSpPr txBox="1">
            <a:spLocks/>
          </p:cNvSpPr>
          <p:nvPr/>
        </p:nvSpPr>
        <p:spPr>
          <a:xfrm>
            <a:off x="1066800" y="3181501"/>
            <a:ext cx="4567881" cy="228580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Step-down of Source Voltage for each phase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Step-Down Circuit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Use of Op-Amp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Voltage Rectification                          AC Components to DC 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Full-Bridge Rectifier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1066798" y="2312137"/>
            <a:ext cx="3595817" cy="731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Step-down and Rectification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28" y="2204000"/>
            <a:ext cx="6061606" cy="27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6542" y="6501638"/>
            <a:ext cx="435162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8" y="459714"/>
            <a:ext cx="6849763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PCB Layout and 3D Rendering: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20" y="1830216"/>
            <a:ext cx="4910782" cy="3413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05" y="2108543"/>
            <a:ext cx="5695590" cy="31348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843" y="5399863"/>
            <a:ext cx="290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3D Rendering of PCB Layout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0073" y="5399863"/>
            <a:ext cx="168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PCB Layout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2"/>
          <p:cNvSpPr txBox="1"/>
          <p:nvPr/>
        </p:nvSpPr>
        <p:spPr>
          <a:xfrm>
            <a:off x="6293382" y="3144131"/>
            <a:ext cx="1657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8086 Block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EA90BE1-6E57-4F7D-84F3-8AF393C7F8C0}"/>
              </a:ext>
            </a:extLst>
          </p:cNvPr>
          <p:cNvSpPr txBox="1">
            <a:spLocks/>
          </p:cNvSpPr>
          <p:nvPr/>
        </p:nvSpPr>
        <p:spPr>
          <a:xfrm>
            <a:off x="500791" y="1993023"/>
            <a:ext cx="4754949" cy="122141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Used to read values of voltage from the 82555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Programs the device to get disconnected when voltage is over the threshold value </a:t>
            </a:r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477736" y="1621337"/>
            <a:ext cx="3283531" cy="391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Intel 8086 Microprocessor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EA90BE1-6E57-4F7D-84F3-8AF393C7F8C0}"/>
              </a:ext>
            </a:extLst>
          </p:cNvPr>
          <p:cNvSpPr txBox="1">
            <a:spLocks/>
          </p:cNvSpPr>
          <p:nvPr/>
        </p:nvSpPr>
        <p:spPr>
          <a:xfrm>
            <a:off x="490166" y="3737582"/>
            <a:ext cx="4765574" cy="12672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Takes input value from the ADC0804 PORTA, PORTB, PORTC programmed as input port, output port and output port respectively</a:t>
            </a:r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497638" y="3356837"/>
            <a:ext cx="1462968" cy="3885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8255A PPI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EA90BE1-6E57-4F7D-84F3-8AF393C7F8C0}"/>
              </a:ext>
            </a:extLst>
          </p:cNvPr>
          <p:cNvSpPr txBox="1">
            <a:spLocks/>
          </p:cNvSpPr>
          <p:nvPr/>
        </p:nvSpPr>
        <p:spPr>
          <a:xfrm>
            <a:off x="490168" y="5446755"/>
            <a:ext cx="4765572" cy="59690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Helps to execute the IN and OUT commands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490166" y="5080834"/>
            <a:ext cx="1841909" cy="36592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Address Latch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" t="5831" r="1424"/>
          <a:stretch/>
        </p:blipFill>
        <p:spPr>
          <a:xfrm>
            <a:off x="5768809" y="1095407"/>
            <a:ext cx="2706254" cy="20151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998" y="1771465"/>
            <a:ext cx="2874136" cy="3360885"/>
          </a:xfrm>
          <a:prstGeom prst="rect">
            <a:avLst/>
          </a:prstGeom>
        </p:spPr>
      </p:pic>
      <p:sp>
        <p:nvSpPr>
          <p:cNvPr id="33" name="TextBox 18"/>
          <p:cNvSpPr txBox="1"/>
          <p:nvPr/>
        </p:nvSpPr>
        <p:spPr>
          <a:xfrm>
            <a:off x="9507228" y="5187535"/>
            <a:ext cx="1663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8255A PPI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48" y="3595630"/>
            <a:ext cx="1853777" cy="2106565"/>
          </a:xfrm>
          <a:prstGeom prst="rect">
            <a:avLst/>
          </a:prstGeom>
        </p:spPr>
      </p:pic>
      <p:sp>
        <p:nvSpPr>
          <p:cNvPr id="35" name="TextBox 20"/>
          <p:cNvSpPr txBox="1"/>
          <p:nvPr/>
        </p:nvSpPr>
        <p:spPr>
          <a:xfrm>
            <a:off x="6153452" y="5757380"/>
            <a:ext cx="193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Address Latch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490168" y="221583"/>
            <a:ext cx="10054283" cy="72900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Overvoltage Protection System: Using Intel 8086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497638" y="925546"/>
            <a:ext cx="4221894" cy="4938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Components: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8876" y="6501638"/>
            <a:ext cx="492828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13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</p:spTree>
    <p:extLst>
      <p:ext uri="{BB962C8B-B14F-4D97-AF65-F5344CB8AC3E}">
        <p14:creationId xmlns:p14="http://schemas.microsoft.com/office/powerpoint/2010/main" val="4945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EA90BE1-6E57-4F7D-84F3-8AF393C7F8C0}"/>
              </a:ext>
            </a:extLst>
          </p:cNvPr>
          <p:cNvSpPr txBox="1">
            <a:spLocks/>
          </p:cNvSpPr>
          <p:nvPr/>
        </p:nvSpPr>
        <p:spPr>
          <a:xfrm>
            <a:off x="518009" y="1984039"/>
            <a:ext cx="4567881" cy="13217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Converts the analog voltage value to 8-bit binary value as there is no built-in ADC in 8086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Vref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/2 set to half of Vin+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2EA90BE1-6E57-4F7D-84F3-8AF393C7F8C0}"/>
              </a:ext>
            </a:extLst>
          </p:cNvPr>
          <p:cNvSpPr txBox="1">
            <a:spLocks/>
          </p:cNvSpPr>
          <p:nvPr/>
        </p:nvSpPr>
        <p:spPr>
          <a:xfrm>
            <a:off x="497638" y="4082654"/>
            <a:ext cx="4588252" cy="16019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Steps Down the AC voltage with turns ratio of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5:311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Rectifies the stepped down voltage through the diode bridge and feeds it to the Vin+ pin of ADC 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490168" y="3627681"/>
            <a:ext cx="4383505" cy="4549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Voltage Step-down and Rectification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4" r="4491" b="5730"/>
          <a:stretch/>
        </p:blipFill>
        <p:spPr>
          <a:xfrm>
            <a:off x="7004590" y="1314064"/>
            <a:ext cx="2474452" cy="1843188"/>
          </a:xfrm>
          <a:prstGeom prst="rect">
            <a:avLst/>
          </a:prstGeom>
        </p:spPr>
      </p:pic>
      <p:sp>
        <p:nvSpPr>
          <p:cNvPr id="42" name="TextBox 18"/>
          <p:cNvSpPr txBox="1"/>
          <p:nvPr/>
        </p:nvSpPr>
        <p:spPr>
          <a:xfrm>
            <a:off x="7133404" y="3208720"/>
            <a:ext cx="22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ADC0804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09" y="3720017"/>
            <a:ext cx="6072261" cy="182100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803120" y="5742988"/>
            <a:ext cx="3500637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Voltage Step-down and Rectification</a:t>
            </a:r>
          </a:p>
        </p:txBody>
      </p:sp>
      <p:sp>
        <p:nvSpPr>
          <p:cNvPr id="46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477736" y="1621337"/>
            <a:ext cx="3283531" cy="391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ADC0804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490168" y="221583"/>
            <a:ext cx="10054283" cy="72900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Overvoltage Protection System: Using Intel 8086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497638" y="925546"/>
            <a:ext cx="4221894" cy="49381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Components: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4778" y="6501638"/>
            <a:ext cx="426925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14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</p:spTree>
    <p:extLst>
      <p:ext uri="{BB962C8B-B14F-4D97-AF65-F5344CB8AC3E}">
        <p14:creationId xmlns:p14="http://schemas.microsoft.com/office/powerpoint/2010/main" val="12219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254" y="6501638"/>
            <a:ext cx="410449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935720" y="1184574"/>
            <a:ext cx="4163503" cy="4053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PCB Layout and 3D Rendering: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5808" y="5608913"/>
            <a:ext cx="290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3D Rendering of PCB Layout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1139" y="5608913"/>
            <a:ext cx="168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PCB Layout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935720" y="459714"/>
            <a:ext cx="10054283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Overvoltage Protection System: Using Intel 8086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0" y="2354918"/>
            <a:ext cx="4555598" cy="3156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97" y="2142313"/>
            <a:ext cx="6267137" cy="33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016" y="6501638"/>
            <a:ext cx="418687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8" y="459714"/>
            <a:ext cx="3741837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Future Outlook: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2195" y="1433383"/>
            <a:ext cx="89380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Some of the aspects of the system designed can be improved based on the application.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source voltage range can be varied over a larger range to emulate the source as used in the industries.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voltage step-down, the rectification of the source voltage can be implemented using more efficient strategies.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sensors can be improved based on more sensitivity to minute changes.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 on the modern industrial systems, a better protection scheme with circuit breakers, along with relays, can be implemented.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7730" y="6501638"/>
            <a:ext cx="393973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17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2813224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3F7548-CEE9-584C-9819-E0EDB1FF96B0}"/>
              </a:ext>
            </a:extLst>
          </p:cNvPr>
          <p:cNvSpPr>
            <a:spLocks noGrp="1"/>
          </p:cNvSpPr>
          <p:nvPr/>
        </p:nvSpPr>
        <p:spPr>
          <a:xfrm>
            <a:off x="1066799" y="1757970"/>
            <a:ext cx="10058400" cy="3604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operation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relay takes place in fraction of seconds without any delay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relay is operated even for small changes in the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operating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voltage and hence it is more reliable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System responds properly when the voltage exceeds a predefined threshold. The system can be made more versatile if the under-voltage protection scheme is also introduced in the system.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Manual re-establishment of the connection ensures that the circuit does not operate due to any fault while in overvoltage condition.</a:t>
            </a:r>
            <a:endParaRPr lang="x-non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75AD6B4-2C51-7242-877E-6803B3AD6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615" y="3581693"/>
            <a:ext cx="7231071" cy="975036"/>
          </a:xfrm>
        </p:spPr>
        <p:txBody>
          <a:bodyPr/>
          <a:lstStyle/>
          <a:p>
            <a:r>
              <a:rPr lang="x-none" sz="6000" dirty="0">
                <a:latin typeface="Cambria" panose="02040503050406030204" pitchFamily="18" charset="0"/>
                <a:ea typeface="Cambria" panose="02040503050406030204" pitchFamily="18" charset="0"/>
              </a:rPr>
              <a:t>Additional Slides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FE5EEE-DF2D-5240-85E5-CC8F3D7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979" y="6301946"/>
            <a:ext cx="503881" cy="33322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x-non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146C925-AD3C-084C-A393-173805EA7DAE}"/>
              </a:ext>
            </a:extLst>
          </p:cNvPr>
          <p:cNvSpPr txBox="1">
            <a:spLocks/>
          </p:cNvSpPr>
          <p:nvPr/>
        </p:nvSpPr>
        <p:spPr>
          <a:xfrm>
            <a:off x="1465858" y="1664043"/>
            <a:ext cx="9068586" cy="980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en-US" sz="28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D4ABD83-8F2E-FD4E-B18C-2299D6E2E152}"/>
              </a:ext>
            </a:extLst>
          </p:cNvPr>
          <p:cNvSpPr txBox="1">
            <a:spLocks/>
          </p:cNvSpPr>
          <p:nvPr/>
        </p:nvSpPr>
        <p:spPr>
          <a:xfrm>
            <a:off x="4157880" y="2581007"/>
            <a:ext cx="3684542" cy="382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2000" b="1" cap="small" dirty="0">
                <a:latin typeface="Cambria" panose="02040503050406030204" pitchFamily="18" charset="0"/>
                <a:ea typeface="Cambria" panose="02040503050406030204" pitchFamily="18" charset="0"/>
              </a:rPr>
              <a:t>Submitted by – Group </a:t>
            </a:r>
            <a:r>
              <a:rPr lang="en-US" sz="2000" b="1" cap="small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3600" b="1" cap="smal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9714"/>
            <a:ext cx="2508422" cy="729006"/>
          </a:xfrm>
        </p:spPr>
        <p:txBody>
          <a:bodyPr>
            <a:normAutofit/>
          </a:bodyPr>
          <a:lstStyle/>
          <a:p>
            <a:r>
              <a:rPr lang="x-none" sz="4000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5899E-188D-E346-BD75-A52C25C2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5905"/>
            <a:ext cx="9823622" cy="4921284"/>
          </a:xfrm>
        </p:spPr>
        <p:txBody>
          <a:bodyPr>
            <a:noAutofit/>
          </a:bodyPr>
          <a:lstStyle/>
          <a:p>
            <a:r>
              <a:rPr lang="x-none" sz="2000" dirty="0"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</a:p>
          <a:p>
            <a:r>
              <a:rPr lang="x-none" sz="2000" dirty="0"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</a:p>
          <a:p>
            <a:r>
              <a:rPr lang="x-none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ology</a:t>
            </a:r>
            <a:endParaRPr lang="x-non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Algorithm and Flowchart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Components: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Sensors and Protection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Circuit Components: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Source, Voltage Step-Down and Rectifiers</a:t>
            </a:r>
            <a:endParaRPr lang="x-non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x-none" sz="2000" dirty="0">
                <a:latin typeface="Cambria" panose="02040503050406030204" pitchFamily="18" charset="0"/>
                <a:ea typeface="Cambria" panose="02040503050406030204" pitchFamily="18" charset="0"/>
              </a:rPr>
              <a:t>PCB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x-none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ayout </a:t>
            </a:r>
            <a:r>
              <a:rPr lang="x-none" sz="2000" dirty="0">
                <a:latin typeface="Cambria" panose="02040503050406030204" pitchFamily="18" charset="0"/>
                <a:ea typeface="Cambria" panose="02040503050406030204" pitchFamily="18" charset="0"/>
              </a:rPr>
              <a:t>and 3d </a:t>
            </a:r>
            <a:r>
              <a:rPr lang="x-none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rendering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Overvoltage Protection System: Using Intel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8086 –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Overvoltage Protection System: Using Intel 8086 –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PCB Layout and 3D Rendering</a:t>
            </a:r>
            <a:endParaRPr lang="x-non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x-none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Future Outlook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x-none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016421-CA9E-E344-9555-2F9A2A51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35" y="6501638"/>
            <a:ext cx="317570" cy="308530"/>
          </a:xfrm>
        </p:spPr>
        <p:txBody>
          <a:bodyPr/>
          <a:lstStyle/>
          <a:p>
            <a:r>
              <a:rPr lang="en-US" dirty="0" smtClean="0"/>
              <a:t>1</a:t>
            </a:r>
            <a:endParaRPr lang="x-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</p:spTree>
    <p:extLst>
      <p:ext uri="{BB962C8B-B14F-4D97-AF65-F5344CB8AC3E}">
        <p14:creationId xmlns:p14="http://schemas.microsoft.com/office/powerpoint/2010/main" val="146688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7730" y="6501638"/>
            <a:ext cx="393973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19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6017742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6422" y="1713470"/>
            <a:ext cx="73646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P.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Anwitha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, S. S.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Yalamareddy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, “Overload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Protection using Microprocessor based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Overvoltage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Relay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: Proteus Simulation,” </a:t>
            </a: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</a:rPr>
              <a:t>International Journal of Engineering Research &amp; Technology (IJERT),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Vol. 5 Issue 11,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November-2016.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K. P. </a:t>
            </a:r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Kpochi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, E. J. Smith, A. A. Ibrahim, “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Microcontroller-based under and over voltage protection device,” </a:t>
            </a:r>
            <a:r>
              <a:rPr lang="en-US" sz="1600" i="1" dirty="0">
                <a:latin typeface="Cambria" panose="02040503050406030204" pitchFamily="18" charset="0"/>
                <a:ea typeface="Cambria" panose="02040503050406030204" pitchFamily="18" charset="0"/>
              </a:rPr>
              <a:t>American Journal of Engineering Research (AJER)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Volume-7, Issue-8,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pp-16-20,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https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://microcontrollerslab.com/smart-voltage-protection-system-home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304" y="6501638"/>
            <a:ext cx="443400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3741836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Diagram: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32" y="1100799"/>
            <a:ext cx="7743568" cy="49663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66887" y="5382325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Diagram of the Over-Voltage protection System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1828" y="6501638"/>
            <a:ext cx="459876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21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3741836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Source Codes: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799" y="1146326"/>
            <a:ext cx="501272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ambria" panose="02040503050406030204" pitchFamily="18" charset="0"/>
                <a:ea typeface="Cambria" panose="02040503050406030204" pitchFamily="18" charset="0"/>
              </a:rPr>
              <a:t>// EEE 416_J2021_Group B1.05</a:t>
            </a:r>
          </a:p>
          <a:p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50" b="1" dirty="0">
                <a:latin typeface="Cambria" panose="02040503050406030204" pitchFamily="18" charset="0"/>
                <a:ea typeface="Cambria" panose="02040503050406030204" pitchFamily="18" charset="0"/>
              </a:rPr>
              <a:t>// the setup routine runs once when you press reset:</a:t>
            </a:r>
          </a:p>
          <a:p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control = 5;</a:t>
            </a:r>
          </a:p>
          <a:p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50" b="1" dirty="0">
                <a:latin typeface="Cambria" panose="02040503050406030204" pitchFamily="18" charset="0"/>
                <a:ea typeface="Cambria" panose="02040503050406030204" pitchFamily="18" charset="0"/>
              </a:rPr>
              <a:t>//For delay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unsigned long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counta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= 0;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unsigned long 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countb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= 0;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unsigned long 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countc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= 0;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unsigned long count = 9600</a:t>
            </a:r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;   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// 6sec*16Mhz =96M</a:t>
            </a:r>
          </a:p>
          <a:p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void setup() {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50" b="1" dirty="0">
                <a:latin typeface="Cambria" panose="02040503050406030204" pitchFamily="18" charset="0"/>
                <a:ea typeface="Cambria" panose="02040503050406030204" pitchFamily="18" charset="0"/>
              </a:rPr>
              <a:t>// initialize serial communication at 9600 bits per second: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Serial.begin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(9600);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pinMode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(control, OUTPUT);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(control, LOW);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delay(3000); // Delay at </a:t>
            </a:r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starting</a:t>
            </a:r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  <a:p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50" b="1" dirty="0">
                <a:latin typeface="Cambria" panose="02040503050406030204" pitchFamily="18" charset="0"/>
                <a:ea typeface="Cambria" panose="02040503050406030204" pitchFamily="18" charset="0"/>
              </a:rPr>
              <a:t>// the loop routine runs over and over again forever: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void loop() {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// read the input on analog pin 0: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sensorValuea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analogRead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(A0);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sensorValueb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analogRead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(A1);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sensorValuec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analogRead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(A2</a:t>
            </a:r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50" b="1" dirty="0">
                <a:latin typeface="Cambria" panose="02040503050406030204" pitchFamily="18" charset="0"/>
                <a:ea typeface="Cambria" panose="02040503050406030204" pitchFamily="18" charset="0"/>
              </a:rPr>
              <a:t>// Convert the analog reading (which goes from 0 - 1023) to a voltage (0 - 5V):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float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voltagea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sensorValuea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* (5.0 / 1023.0);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float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voltageb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sensorValueb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* (5.0 / 1023.0);</a:t>
            </a:r>
          </a:p>
          <a:p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 float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voltagec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050" dirty="0" err="1">
                <a:latin typeface="Cambria" panose="02040503050406030204" pitchFamily="18" charset="0"/>
                <a:ea typeface="Cambria" panose="02040503050406030204" pitchFamily="18" charset="0"/>
              </a:rPr>
              <a:t>sensorValuec</a:t>
            </a:r>
            <a:r>
              <a:rPr lang="en-US" sz="1050" dirty="0">
                <a:latin typeface="Cambria" panose="02040503050406030204" pitchFamily="18" charset="0"/>
                <a:ea typeface="Cambria" panose="02040503050406030204" pitchFamily="18" charset="0"/>
              </a:rPr>
              <a:t> * (5.0 / 1023.0</a:t>
            </a:r>
            <a:r>
              <a:rPr lang="en-US" sz="1050" dirty="0" smtClean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  <a:endParaRPr lang="en-US" sz="10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31459" y="800077"/>
            <a:ext cx="44237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if ((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voltagea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&lt; 3)) {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//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(control, HIGH);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counta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counta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+ 1UL;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if (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counta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&gt; count) {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(control, HIGH);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0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}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else if ((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voltageb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&lt; 3)) {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//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(control, HIGH</a:t>
            </a:r>
            <a:r>
              <a:rPr lang="en-US" sz="1000" dirty="0" smtClean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countb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countb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+ 1UL;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if (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countb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&gt; count) {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(control, HIGH);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0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}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else if ((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voltagec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&lt; 3)) {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//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(control, HIGH);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countc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= (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countc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+ 1UL);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if (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countc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&gt; count) {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(control, HIGH);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1000" dirty="0" smtClean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else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{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s =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analogRead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(A3);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//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Serial.println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(s);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Serial.println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("............");</a:t>
            </a:r>
          </a:p>
          <a:p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if (s == 1023)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{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digitalWrite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(control, LOW);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counta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= 0;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countb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= 0;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countc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= 0</a:t>
            </a:r>
            <a:r>
              <a:rPr lang="en-US" sz="10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}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6778" y="1146326"/>
            <a:ext cx="4992130" cy="527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33751" y="724930"/>
            <a:ext cx="4827373" cy="5692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8" y="459714"/>
            <a:ext cx="10054283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Overvoltage Protection System: Using Intel 8086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74268" y="1163677"/>
            <a:ext cx="4221894" cy="4938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Diagram: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3" y="1625617"/>
            <a:ext cx="7471719" cy="46761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66887" y="5382325"/>
            <a:ext cx="2804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Diagram of the Over-Voltage protection System using Intel 8086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1828" y="6501638"/>
            <a:ext cx="459876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22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</p:spTree>
    <p:extLst>
      <p:ext uri="{BB962C8B-B14F-4D97-AF65-F5344CB8AC3E}">
        <p14:creationId xmlns:p14="http://schemas.microsoft.com/office/powerpoint/2010/main" val="30924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649087" y="266212"/>
            <a:ext cx="7531086" cy="4298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Overvoltage Protection System: Using Intel 8086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710145" y="696026"/>
            <a:ext cx="1830502" cy="35608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Source Codes: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1015671" y="1139467"/>
            <a:ext cx="473094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sz="1000" b="1" dirty="0">
                <a:latin typeface="Cambria" panose="02040503050406030204" pitchFamily="18" charset="0"/>
                <a:ea typeface="Cambria" panose="02040503050406030204" pitchFamily="18" charset="0"/>
              </a:rPr>
              <a:t>Over Voltage Protection using 8086</a:t>
            </a:r>
          </a:p>
          <a:p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DATA SEGMENT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PORTA EQU 00H	;address declaration 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PORTB EQU 02H	;of 8255A ports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PORTC EQU 04H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PORT_CON EQU 06H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DATA ENDS</a:t>
            </a:r>
          </a:p>
          <a:p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CODE SEGMENT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AX,DATA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DS, AX</a:t>
            </a:r>
          </a:p>
          <a:p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ORG 0000H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START: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DX, PORT_CON	;declaring the ports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AL, 10010000B	;as inputs(A) and 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OUT DX, AL		;outputs(B and C)</a:t>
            </a:r>
          </a:p>
          <a:p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AL,00H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XX: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CMP AL, 00000011B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JE XX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IN AL,PORTA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CMP AL, 11100000B	;checks if the voltage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JA D5		</a:t>
            </a:r>
            <a:r>
              <a:rPr lang="en-US" sz="1000" dirty="0" smtClean="0">
                <a:latin typeface="Cambria" panose="02040503050406030204" pitchFamily="18" charset="0"/>
                <a:ea typeface="Cambria" panose="02040503050406030204" pitchFamily="18" charset="0"/>
              </a:rPr>
              <a:t>	;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is greater or less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JBE D4		;than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rms</a:t>
            </a:r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224V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D4:			;if &lt;224V do nothing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OUT PORTC,AL		;and display the value in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DX, PORTB	;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portC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AL, 00000000B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OUT DX,AL</a:t>
            </a:r>
          </a:p>
          <a:p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6518547" y="1240448"/>
            <a:ext cx="442371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MOV CX, 0FFH		;delay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D1: 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LOOP D1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DX, PORTB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AL, 00000001B	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OUT DX,AL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JMP D3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D5:			;if &gt;224V disconnect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OUT PORTC,AL		;the circuit by energizing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DX, PORTB	;the relay through </a:t>
            </a:r>
            <a:r>
              <a:rPr 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portB</a:t>
            </a:r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AL, 00000010B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OUT DX,AL</a:t>
            </a:r>
          </a:p>
          <a:p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CX, 0FFH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D7: 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LOOP D7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DX, PORTB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AL, 00000011B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OUT DX,AL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D3: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MOV CX, 0FFH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D2: 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LOOP D2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JMP XX</a:t>
            </a:r>
          </a:p>
          <a:p>
            <a:endParaRPr lang="en-US" sz="1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CODE ENDS</a:t>
            </a:r>
          </a:p>
          <a:p>
            <a:r>
              <a:rPr 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5649" y="1139467"/>
            <a:ext cx="4992130" cy="5270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82622" y="1139467"/>
            <a:ext cx="4827373" cy="5270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1828" y="6501638"/>
            <a:ext cx="459876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23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</p:spTree>
    <p:extLst>
      <p:ext uri="{BB962C8B-B14F-4D97-AF65-F5344CB8AC3E}">
        <p14:creationId xmlns:p14="http://schemas.microsoft.com/office/powerpoint/2010/main" val="10695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6542" y="6501638"/>
            <a:ext cx="435162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24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3741836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Difficulties: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6422" y="1507524"/>
            <a:ext cx="75952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project done using Proteus 8.6, which did not fully comply while running the simulation in real-time.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input voltage had to be kept within a certain range in order for the voltage sensor to read the voltage properly.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While creating the PCB layout for the design, some of the components did not contain PCB packages, and the correct model was quite difficult to find for Proteus 8.6.</a:t>
            </a:r>
          </a:p>
          <a:p>
            <a:pPr algn="just"/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Certain restraints had to be taken while simulating the model of an industrial load.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35" y="6509285"/>
            <a:ext cx="317569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9714"/>
            <a:ext cx="2508422" cy="72900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  <a:endParaRPr lang="x-non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5762" y="1598141"/>
            <a:ext cx="8880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project designed, focuses on the protection of a 3-phase power system in the event of an voltage overload. In industrial power applications, overvoltage is a serious concern that needs to be addressed quite quickly in order to minimize damage. Our project focuses on the implementation of such as a system, that will protect industrial equipment in an over-voltage condition. Based on some necessary assumptions, restrictions and industry-grade emulation, we designed a micro-controller based system to successfully carry out our objectives.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34" y="6501638"/>
            <a:ext cx="317569" cy="30853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9714"/>
            <a:ext cx="3002692" cy="72900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  <a:endParaRPr lang="x-non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1B2C38B-4AC5-9248-B4C6-67239E72DC1E}"/>
              </a:ext>
            </a:extLst>
          </p:cNvPr>
          <p:cNvSpPr>
            <a:spLocks noGrp="1"/>
          </p:cNvSpPr>
          <p:nvPr/>
        </p:nvSpPr>
        <p:spPr>
          <a:xfrm>
            <a:off x="935720" y="2147235"/>
            <a:ext cx="4600107" cy="156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Industrial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Reliability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Protect Electronic component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Ensure Safe Shutdown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x-none" dirty="0"/>
          </a:p>
        </p:txBody>
      </p:sp>
      <p:pic>
        <p:nvPicPr>
          <p:cNvPr id="19" name="Picture 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D99A8002-3B45-42D3-BC9B-6554E1F1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869" y="882214"/>
            <a:ext cx="3001617" cy="19296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lc="http://schemas.openxmlformats.org/drawingml/2006/lockedCanvas" xmlns:a16="http://schemas.microsoft.com/office/drawing/2014/main" xmlns="" id="{496EC0F2-ACE0-4E96-832C-45776E2C7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009" y="3458043"/>
            <a:ext cx="2143125" cy="2143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lc="http://schemas.openxmlformats.org/drawingml/2006/lockedCanvas" xmlns:a16="http://schemas.microsoft.com/office/drawing/2014/main" xmlns="" id="{7877BF02-425D-4B9E-B275-CE0266114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648" y="3832205"/>
            <a:ext cx="3550431" cy="1630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0273" y="2827156"/>
            <a:ext cx="331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Protection of Industrial Systems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86375" y="5580213"/>
            <a:ext cx="271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MCU-based Overvoltage Load Protection System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543944" y="5570688"/>
            <a:ext cx="238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Overvoltage Relay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34" y="6501638"/>
            <a:ext cx="317569" cy="30853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59714"/>
            <a:ext cx="3134497" cy="72900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  <a:endParaRPr lang="x-none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Content Placeholder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8F65A528-9144-4DF6-81CD-C3E9CAA2C21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611" y="1473684"/>
            <a:ext cx="4845910" cy="383379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FEF7726B-2FD9-42A7-A98B-7D8146867C33}"/>
              </a:ext>
            </a:extLst>
          </p:cNvPr>
          <p:cNvSpPr txBox="1"/>
          <p:nvPr/>
        </p:nvSpPr>
        <p:spPr>
          <a:xfrm>
            <a:off x="1128786" y="1684289"/>
            <a:ext cx="4234045" cy="359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standard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method to expand a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 voltage tripping mechanism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protect the industrial load from the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damage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Distinguishing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between normal voltage fluctuation and harmful overvoltage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fluctuation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Prevention of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excess voltage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 being applied to the 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component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2537" y="5417137"/>
            <a:ext cx="452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Industry Grade High-Voltage Protection System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6017742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Algorithm and Flowchart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="" xmlns:a16="http://schemas.microsoft.com/office/drawing/2014/main" id="{34FADFB7-BD8C-422E-A6FF-7C23062490A1}"/>
              </a:ext>
            </a:extLst>
          </p:cNvPr>
          <p:cNvSpPr/>
          <p:nvPr/>
        </p:nvSpPr>
        <p:spPr>
          <a:xfrm>
            <a:off x="4865536" y="1563122"/>
            <a:ext cx="2711116" cy="15937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&gt; Threshold  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="" xmlns:a16="http://schemas.microsoft.com/office/drawing/2014/main" id="{F9493515-9822-4991-8A0E-E07BD73AD425}"/>
              </a:ext>
            </a:extLst>
          </p:cNvPr>
          <p:cNvSpPr/>
          <p:nvPr/>
        </p:nvSpPr>
        <p:spPr>
          <a:xfrm>
            <a:off x="1673157" y="1858686"/>
            <a:ext cx="2711116" cy="10026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Measure Voltage Source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="" xmlns:a16="http://schemas.microsoft.com/office/drawing/2014/main" id="{A48C2D2B-2D67-4DA6-8848-333EE4B55756}"/>
              </a:ext>
            </a:extLst>
          </p:cNvPr>
          <p:cNvSpPr/>
          <p:nvPr/>
        </p:nvSpPr>
        <p:spPr>
          <a:xfrm>
            <a:off x="8442926" y="1858685"/>
            <a:ext cx="2181723" cy="10026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Check Voltage</a:t>
            </a:r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="" xmlns:a16="http://schemas.microsoft.com/office/drawing/2014/main" id="{CC450FF8-DF80-49DA-87B3-3210A5586904}"/>
              </a:ext>
            </a:extLst>
          </p:cNvPr>
          <p:cNvSpPr/>
          <p:nvPr/>
        </p:nvSpPr>
        <p:spPr>
          <a:xfrm>
            <a:off x="8382766" y="5153162"/>
            <a:ext cx="2181723" cy="10026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Decouple Load from Source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="" xmlns:a16="http://schemas.microsoft.com/office/drawing/2014/main" id="{3BD8A212-FFD3-499A-ADA8-90C67A87E8C5}"/>
              </a:ext>
            </a:extLst>
          </p:cNvPr>
          <p:cNvSpPr/>
          <p:nvPr/>
        </p:nvSpPr>
        <p:spPr>
          <a:xfrm>
            <a:off x="8266459" y="3523050"/>
            <a:ext cx="2414337" cy="10026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Still High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7746CFE-D96D-43A1-8B59-2419314DE2F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384273" y="2360001"/>
            <a:ext cx="481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A811D60-C968-4434-9E6A-37B7FA1FCFA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576652" y="2360001"/>
            <a:ext cx="86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1AB3D79-DA22-48BA-B4C6-9E40764736F3}"/>
              </a:ext>
            </a:extLst>
          </p:cNvPr>
          <p:cNvCxnSpPr>
            <a:cxnSpLocks/>
          </p:cNvCxnSpPr>
          <p:nvPr/>
        </p:nvCxnSpPr>
        <p:spPr>
          <a:xfrm>
            <a:off x="9473628" y="2858885"/>
            <a:ext cx="0" cy="65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46">
            <a:extLst>
              <a:ext uri="{FF2B5EF4-FFF2-40B4-BE49-F238E27FC236}">
                <a16:creationId xmlns="" xmlns:a16="http://schemas.microsoft.com/office/drawing/2014/main" id="{C22A331C-E195-4379-82B5-10BD8A6ABF43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 flipV="1">
            <a:off x="5086041" y="861354"/>
            <a:ext cx="433286" cy="1836821"/>
          </a:xfrm>
          <a:prstGeom prst="bentConnector4">
            <a:avLst>
              <a:gd name="adj1" fmla="val -22340"/>
              <a:gd name="adj2" fmla="val 869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52">
            <a:extLst>
              <a:ext uri="{FF2B5EF4-FFF2-40B4-BE49-F238E27FC236}">
                <a16:creationId xmlns="" xmlns:a16="http://schemas.microsoft.com/office/drawing/2014/main" id="{81B14C1A-C15D-41F8-BFFF-F4C521EF0A0B}"/>
              </a:ext>
            </a:extLst>
          </p:cNvPr>
          <p:cNvCxnSpPr>
            <a:cxnSpLocks/>
          </p:cNvCxnSpPr>
          <p:nvPr/>
        </p:nvCxnSpPr>
        <p:spPr>
          <a:xfrm rot="10800000">
            <a:off x="2279515" y="3021736"/>
            <a:ext cx="5986945" cy="983942"/>
          </a:xfrm>
          <a:prstGeom prst="bentConnector3">
            <a:avLst>
              <a:gd name="adj1" fmla="val 1000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A4C401E2-C845-4548-B1C4-C4480BCCCBA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473628" y="4525681"/>
            <a:ext cx="0" cy="51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F06537C-8D99-45D9-9B17-CDD6D00F2A8A}"/>
              </a:ext>
            </a:extLst>
          </p:cNvPr>
          <p:cNvSpPr txBox="1"/>
          <p:nvPr/>
        </p:nvSpPr>
        <p:spPr>
          <a:xfrm>
            <a:off x="5334898" y="4083104"/>
            <a:ext cx="63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CE0AB2B-20EC-4738-9847-FAAE90E1E28F}"/>
              </a:ext>
            </a:extLst>
          </p:cNvPr>
          <p:cNvSpPr txBox="1"/>
          <p:nvPr/>
        </p:nvSpPr>
        <p:spPr>
          <a:xfrm>
            <a:off x="9617543" y="4650304"/>
            <a:ext cx="91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8322357-9F2D-4739-82B4-04FB786BBD43}"/>
              </a:ext>
            </a:extLst>
          </p:cNvPr>
          <p:cNvSpPr txBox="1"/>
          <p:nvPr/>
        </p:nvSpPr>
        <p:spPr>
          <a:xfrm>
            <a:off x="7664885" y="1955512"/>
            <a:ext cx="68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E1C2B8B-7020-4371-B40A-4619F1534951}"/>
              </a:ext>
            </a:extLst>
          </p:cNvPr>
          <p:cNvSpPr txBox="1"/>
          <p:nvPr/>
        </p:nvSpPr>
        <p:spPr>
          <a:xfrm>
            <a:off x="5191636" y="1116364"/>
            <a:ext cx="5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DFD59BF-5454-478B-AA32-6694F671FA05}"/>
              </a:ext>
            </a:extLst>
          </p:cNvPr>
          <p:cNvSpPr txBox="1"/>
          <p:nvPr/>
        </p:nvSpPr>
        <p:spPr>
          <a:xfrm>
            <a:off x="1327168" y="4864128"/>
            <a:ext cx="375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Nominal Source Voltage  220V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  Source Voltage 300V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Operating Frequency 50 Hz</a:t>
            </a:r>
          </a:p>
          <a:p>
            <a:endParaRPr lang="en-US" dirty="0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34" y="6501638"/>
            <a:ext cx="317569" cy="30853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</p:spTree>
    <p:extLst>
      <p:ext uri="{BB962C8B-B14F-4D97-AF65-F5344CB8AC3E}">
        <p14:creationId xmlns:p14="http://schemas.microsoft.com/office/powerpoint/2010/main" val="41828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6017742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1055309"/>
            <a:ext cx="4287796" cy="43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Sensors and Protection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764B5B93-5F1D-44B0-80E6-9C0171B94C74}"/>
              </a:ext>
            </a:extLst>
          </p:cNvPr>
          <p:cNvSpPr txBox="1">
            <a:spLocks/>
          </p:cNvSpPr>
          <p:nvPr/>
        </p:nvSpPr>
        <p:spPr>
          <a:xfrm>
            <a:off x="1066800" y="2393163"/>
            <a:ext cx="3274541" cy="139796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Arduino UNO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Relay Block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Sensor Block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9F74058-5224-441F-B438-A4983037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664" y="1714114"/>
            <a:ext cx="2493169" cy="1738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3C8EDE7-CFBF-4690-B8F9-50140DAD0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294" y="1714114"/>
            <a:ext cx="2331395" cy="1720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5CE74F2-B20B-447B-A3AA-C67929D3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31" y="4147265"/>
            <a:ext cx="2331395" cy="17208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40960" y="3483347"/>
            <a:ext cx="353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Microcontroller Block – Arduino Uno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82621" y="3483348"/>
            <a:ext cx="16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Relay Block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3620" y="5972560"/>
            <a:ext cx="236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Sensor Block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34" y="6501638"/>
            <a:ext cx="317569" cy="30853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</p:spTree>
    <p:extLst>
      <p:ext uri="{BB962C8B-B14F-4D97-AF65-F5344CB8AC3E}">
        <p14:creationId xmlns:p14="http://schemas.microsoft.com/office/powerpoint/2010/main" val="24770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6017742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1055309"/>
            <a:ext cx="4287796" cy="43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Sensors and Protection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34" y="6501638"/>
            <a:ext cx="317569" cy="30853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2EA90BE1-6E57-4F7D-84F3-8AF393C7F8C0}"/>
              </a:ext>
            </a:extLst>
          </p:cNvPr>
          <p:cNvSpPr txBox="1">
            <a:spLocks/>
          </p:cNvSpPr>
          <p:nvPr/>
        </p:nvSpPr>
        <p:spPr>
          <a:xfrm>
            <a:off x="1066799" y="2443070"/>
            <a:ext cx="5597612" cy="324822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reading from ‘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Voltage Sensor Block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’ in Analog Mode (Port A0, A1, A2)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Conversion into actual voltage value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Comparison with predefined threshold voltage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High voltage occurrence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ive signal to ‘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Port Gate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Port A3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manual restart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5E93862A-FEA2-4313-831B-47E93D3AA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13" y="1694474"/>
            <a:ext cx="3742333" cy="337253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541571" y="5222789"/>
            <a:ext cx="3532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Microcontroller Block – Arduino Uno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1066799" y="1918882"/>
            <a:ext cx="2113006" cy="4282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Arduino UNO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459714"/>
            <a:ext cx="6017742" cy="729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</a:rPr>
              <a:t>Circuit Components: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 txBox="1">
            <a:spLocks/>
          </p:cNvSpPr>
          <p:nvPr/>
        </p:nvSpPr>
        <p:spPr>
          <a:xfrm>
            <a:off x="1066799" y="1055309"/>
            <a:ext cx="4287796" cy="4357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Sensors and Protection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BDFAD992-AD21-5740-BF3B-2C295153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4134" y="6501638"/>
            <a:ext cx="317569" cy="30853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20" y="6475844"/>
            <a:ext cx="3872915" cy="375412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EEE 416 (2020) – Final Project Group </a:t>
            </a:r>
            <a:r>
              <a:rPr lang="en-US" sz="1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B1.05</a:t>
            </a:r>
            <a:endParaRPr lang="x-none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9223" y="6482588"/>
            <a:ext cx="6384324" cy="375412"/>
          </a:xfrm>
        </p:spPr>
        <p:txBody>
          <a:bodyPr/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Microcontroller Based Digital Over Voltage Protection System for Industrial Loads</a:t>
            </a:r>
            <a:endParaRPr lang="x-none" sz="1400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D981F5F-46CF-451E-A27D-A70B492F7F32}"/>
              </a:ext>
            </a:extLst>
          </p:cNvPr>
          <p:cNvSpPr txBox="1">
            <a:spLocks/>
          </p:cNvSpPr>
          <p:nvPr/>
        </p:nvSpPr>
        <p:spPr>
          <a:xfrm>
            <a:off x="1066799" y="1918882"/>
            <a:ext cx="1931411" cy="4282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Relay Block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Content Placeholder 9">
            <a:extLst>
              <a:ext uri="{FF2B5EF4-FFF2-40B4-BE49-F238E27FC236}">
                <a16:creationId xmlns="" xmlns:a16="http://schemas.microsoft.com/office/drawing/2014/main" id="{5AA824BA-762E-4EEB-B82F-2440B8D9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94418"/>
            <a:ext cx="3695082" cy="3255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4F5C280-E272-4703-9FCA-6BB6ED400DCE}"/>
              </a:ext>
            </a:extLst>
          </p:cNvPr>
          <p:cNvSpPr txBox="1"/>
          <p:nvPr/>
        </p:nvSpPr>
        <p:spPr>
          <a:xfrm>
            <a:off x="1049961" y="2455076"/>
            <a:ext cx="4419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Input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Gate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signal from Arduino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Three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relays used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isolate three voltage source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With no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Gate signal, relay is in closed contact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Gate signal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npn transistor, path is energized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relay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Energized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relay – Isolation of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load from source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9371" y="5009621"/>
            <a:ext cx="168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Figure: </a:t>
            </a:r>
            <a:r>
              <a:rPr lang="en-US" sz="14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Relay Block</a:t>
            </a:r>
            <a:endParaRPr lang="en-US" sz="1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903984D5CB6347B7C4CD946C471998" ma:contentTypeVersion="3" ma:contentTypeDescription="Create a new document." ma:contentTypeScope="" ma:versionID="069ad7da7c37cf138eadc47b1fb7aebc">
  <xsd:schema xmlns:xsd="http://www.w3.org/2001/XMLSchema" xmlns:xs="http://www.w3.org/2001/XMLSchema" xmlns:p="http://schemas.microsoft.com/office/2006/metadata/properties" xmlns:ns2="574e4c1a-54f1-4a49-8004-03a94f7a12bf" targetNamespace="http://schemas.microsoft.com/office/2006/metadata/properties" ma:root="true" ma:fieldsID="635fb581ed91db32263384aa00313280" ns2:_="">
    <xsd:import namespace="574e4c1a-54f1-4a49-8004-03a94f7a12b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e4c1a-54f1-4a49-8004-03a94f7a12b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74e4c1a-54f1-4a49-8004-03a94f7a12b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60D520-EAF1-4901-80C2-91C3F6E884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4e4c1a-54f1-4a49-8004-03a94f7a12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4B0EC7-3664-41F5-ABDA-EEB23614E75B}">
  <ds:schemaRefs>
    <ds:schemaRef ds:uri="http://schemas.microsoft.com/office/2006/metadata/properties"/>
    <ds:schemaRef ds:uri="http://schemas.microsoft.com/office/infopath/2007/PartnerControls"/>
    <ds:schemaRef ds:uri="574e4c1a-54f1-4a49-8004-03a94f7a12bf"/>
  </ds:schemaRefs>
</ds:datastoreItem>
</file>

<file path=customXml/itemProps3.xml><?xml version="1.0" encoding="utf-8"?>
<ds:datastoreItem xmlns:ds="http://schemas.openxmlformats.org/officeDocument/2006/customXml" ds:itemID="{FE03AA31-AD0D-4E04-A28E-9F18700374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403</TotalTime>
  <Words>2048</Words>
  <Application>Microsoft Office PowerPoint</Application>
  <PresentationFormat>Widescreen</PresentationFormat>
  <Paragraphs>381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</vt:lpstr>
      <vt:lpstr>Century Gothic</vt:lpstr>
      <vt:lpstr>Courier New</vt:lpstr>
      <vt:lpstr>Garamond</vt:lpstr>
      <vt:lpstr>Times New Roman</vt:lpstr>
      <vt:lpstr>Wingdings</vt:lpstr>
      <vt:lpstr>Savon</vt:lpstr>
      <vt:lpstr>PowerPoint Presentation</vt:lpstr>
      <vt:lpstr>Outline</vt:lpstr>
      <vt:lpstr>Summary</vt:lpstr>
      <vt:lpstr>Background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azad.rahman101@gmail.com</cp:lastModifiedBy>
  <cp:revision>191</cp:revision>
  <dcterms:created xsi:type="dcterms:W3CDTF">2021-07-11T09:27:00Z</dcterms:created>
  <dcterms:modified xsi:type="dcterms:W3CDTF">2021-07-29T17:21:54Z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0x01010069903984D5CB6347B7C4CD946C471998</vt:lpwstr>
  </property>
  <property fmtid="{D5CDD505-2E9C-101B-9397-08002B2CF9AE}" pid="3" name="Order">
    <vt:r8>4500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