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jsjSvVCRAETqQq1ir/y8vPMQg7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a) Application Programming Interface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1b949d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1b949d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                                                                                                        </a:t>
            </a:r>
            <a:r>
              <a:rPr b="1" lang="en-US" sz="1000">
                <a:solidFill>
                  <a:schemeClr val="dk1"/>
                </a:solidFill>
                <a:highlight>
                  <a:schemeClr val="lt1"/>
                </a:highlight>
              </a:rPr>
              <a:t>Answer: </a:t>
            </a:r>
            <a:r>
              <a:rPr b="1" lang="en-US">
                <a:solidFill>
                  <a:schemeClr val="dk1"/>
                </a:solidFill>
              </a:rPr>
              <a:t>c) GET, PUT, POST, DELETE</a:t>
            </a:r>
            <a:endParaRPr b="1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GET, PUT, POST, DELETE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Load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200 OK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Integration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OAuth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Unit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GET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correctness of test results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Regression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Accept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Converting data to a format suitable for transmission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b) To provide examples of how to use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a) Compatibility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202 Accepted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The URL where a request is sent to interact with an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End-to-End testing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verify the identity of the client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indicate the format of the data being sent in the request body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It contains the data to be sent with the request.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d) To isolate the API being tested from its dependencies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validate the response received from the API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JSON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404 Not Found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1000">
                <a:solidFill>
                  <a:schemeClr val="dk1"/>
                </a:solidFill>
              </a:rPr>
              <a:t>Answer: c) To pass additional data to the server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6aaf89768_0_49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66aaf89768_0_49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66aaf89768_0_4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66aaf89768_0_5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66aaf89768_0_5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66aaf89768_0_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66aaf89768_0_5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66aaf89768_0_4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66aaf89768_0_4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66aaf89768_0_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66aaf89768_0_5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66aaf89768_0_5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66aaf89768_0_5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66aaf89768_0_50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66aaf89768_0_50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66aaf89768_0_5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66aaf89768_0_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66aaf89768_0_5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66aaf89768_0_5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66aaf89768_0_5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66aaf89768_0_5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66aaf89768_0_5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66aaf89768_0_5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66aaf89768_0_5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66aaf89768_0_5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66aaf89768_0_5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66aaf89768_0_5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66aaf89768_0_5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66aaf89768_0_5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66aaf89768_0_5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66aaf89768_0_4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66aaf89768_0_4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66aaf89768_0_4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title"/>
          </p:nvPr>
        </p:nvSpPr>
        <p:spPr>
          <a:xfrm>
            <a:off x="294875" y="297375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59158" y="2128675"/>
            <a:ext cx="7604100" cy="1344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Proation</a:t>
            </a:r>
            <a:r>
              <a:rPr lang="en-US" sz="1700"/>
              <a:t>tocol Integr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-1661901" y="40993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39374" y="5169733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614551" y="495100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</a:t>
            </a: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</a:t>
            </a:r>
            <a:r>
              <a:rPr b="0" i="0" lang="en-US" sz="17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POST</a:t>
            </a:r>
            <a:endParaRPr b="0" i="0" sz="1700" u="none" cap="none" strike="noStrike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729000" y="1206647"/>
            <a:ext cx="7604100" cy="1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highlight>
                <a:srgbClr val="00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</a:t>
            </a:r>
            <a:r>
              <a:rPr b="0" i="0" lang="en-US" sz="18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Accept</a:t>
            </a:r>
            <a:endParaRPr b="0" i="0" sz="2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718783" y="13707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294875" y="250400"/>
            <a:ext cx="8331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1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</a:rPr>
              <a:t>Q1: What does API stand for in API testing?</a:t>
            </a:r>
            <a:endParaRPr b="1" sz="2200">
              <a:highlight>
                <a:srgbClr val="FFFF00"/>
              </a:highlight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520133" y="8763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Application Programming Interface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Application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Automated Program Interface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Automated Protocol Integration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-1678426" y="4228522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1b949d42_0_0"/>
          <p:cNvSpPr txBox="1"/>
          <p:nvPr>
            <p:ph type="title"/>
          </p:nvPr>
        </p:nvSpPr>
        <p:spPr>
          <a:xfrm>
            <a:off x="403500" y="1250625"/>
            <a:ext cx="833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63" name="Google Shape;63;g2e01b949d42_0_0"/>
          <p:cNvSpPr txBox="1"/>
          <p:nvPr/>
        </p:nvSpPr>
        <p:spPr>
          <a:xfrm>
            <a:off x="1604100" y="2996125"/>
            <a:ext cx="49608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502200" y="328425"/>
            <a:ext cx="83370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Q2: Which HTTP methods are commonly used in API testing to perform CRUD operations?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677883" y="14423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GET, POST, UPDATE,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CREATE, READ, MODIFY,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GET, PUT, POST, DELETE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FETCH, INSERT, UPDATE, REMOVE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121199" y="2394858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513074" y="392800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730883" y="13605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431442" y="2378529"/>
            <a:ext cx="74933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219175" y="241325"/>
            <a:ext cx="892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688108" y="13706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99324" y="3426336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627373" y="392800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06256" y="392807"/>
            <a:ext cx="8663573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698308" y="1381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highlight>
                  <a:srgbClr val="B6D7A8"/>
                </a:highlight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262727" y="392800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228" name="Google Shape;228;p29"/>
          <p:cNvSpPr txBox="1"/>
          <p:nvPr/>
        </p:nvSpPr>
        <p:spPr>
          <a:xfrm>
            <a:off x="769958" y="15947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476550" y="226175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851708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464099" y="278047"/>
            <a:ext cx="8473072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What security mechanism is often used to secure APIs by providing a secure way for clients to include credentials with their requests?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703208" y="22751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38124" y="1729940"/>
            <a:ext cx="2464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578400" y="7488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769958" y="129200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title"/>
          </p:nvPr>
        </p:nvSpPr>
        <p:spPr>
          <a:xfrm>
            <a:off x="523970" y="515271"/>
            <a:ext cx="8619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69" name="Google Shape;69;p49"/>
          <p:cNvSpPr txBox="1"/>
          <p:nvPr/>
        </p:nvSpPr>
        <p:spPr>
          <a:xfrm>
            <a:off x="523965" y="1466814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583842" y="392807"/>
            <a:ext cx="8151618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Q13: Which type of testing focuses on testing a single function or unit of code in isolation?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729008" y="15548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System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119526" y="446825"/>
            <a:ext cx="8275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Q14: Which HTTP method is idempotent, meaning that multiple identical requests will have the same effect as a single request?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718783" y="16570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GET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POST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PUT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DELETE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578399" y="67629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Q15: What is the purpose of "assertion libraries" in API testing?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270" name="Google Shape;270;p36"/>
          <p:cNvSpPr txBox="1"/>
          <p:nvPr/>
        </p:nvSpPr>
        <p:spPr>
          <a:xfrm>
            <a:off x="729008" y="151556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provide code documentation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assist in generating mock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correctness of test results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automate deployment processes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type="title"/>
          </p:nvPr>
        </p:nvSpPr>
        <p:spPr>
          <a:xfrm>
            <a:off x="248918" y="392807"/>
            <a:ext cx="85438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9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Q16: Which type of testing involves retesting the entire application to ensure that recent code changes have not adversely affected existing functionality?</a:t>
            </a:r>
            <a:endParaRPr sz="3700">
              <a:highlight>
                <a:srgbClr val="FFFF00"/>
              </a:highlight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718796" y="14116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Smoke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-314230" y="2639787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355242" y="457660"/>
            <a:ext cx="83642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Q17: Which HTTP header is commonly used to specify the format in which the response should be returned?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83" name="Google Shape;283;p38"/>
          <p:cNvSpPr txBox="1"/>
          <p:nvPr/>
        </p:nvSpPr>
        <p:spPr>
          <a:xfrm>
            <a:off x="68418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Content-Encoding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User-Agent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Accept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Authorization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8"/>
          <p:cNvSpPr txBox="1"/>
          <p:nvPr/>
        </p:nvSpPr>
        <p:spPr>
          <a:xfrm>
            <a:off x="-918386" y="2383972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 txBox="1"/>
          <p:nvPr>
            <p:ph type="title"/>
          </p:nvPr>
        </p:nvSpPr>
        <p:spPr>
          <a:xfrm>
            <a:off x="551163" y="433707"/>
            <a:ext cx="7526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Q18: In API testing, what does "serialization" refer to?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698333" y="14934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Encrypting the API data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Converting data to a human-readable format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Converting data to a format suitable for transmission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Validating API response tim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51185" y="2792187"/>
            <a:ext cx="6959958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/>
          <p:nvPr>
            <p:ph type="title"/>
          </p:nvPr>
        </p:nvSpPr>
        <p:spPr>
          <a:xfrm>
            <a:off x="268156" y="343361"/>
            <a:ext cx="8249915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100">
                <a:solidFill>
                  <a:srgbClr val="000000"/>
                </a:solidFill>
                <a:highlight>
                  <a:srgbClr val="FFFF00"/>
                </a:highlight>
              </a:rPr>
              <a:t>     </a:t>
            </a:r>
            <a:r>
              <a:rPr b="0" i="0" lang="en-US" sz="21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Q19: What is the purpose of using API documentation in testing?</a:t>
            </a:r>
            <a:endParaRPr sz="2100">
              <a:highlight>
                <a:srgbClr val="FFFF00"/>
              </a:highlight>
            </a:endParaRPr>
          </a:p>
        </p:txBody>
      </p:sp>
      <p:sp>
        <p:nvSpPr>
          <p:cNvPr id="297" name="Google Shape;297;p40"/>
          <p:cNvSpPr txBox="1"/>
          <p:nvPr/>
        </p:nvSpPr>
        <p:spPr>
          <a:xfrm>
            <a:off x="718783" y="1104900"/>
            <a:ext cx="7604100" cy="13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generate test cases automatically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provide examples of how to use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simulate API responses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replace the need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464099" y="2383972"/>
            <a:ext cx="61544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300">
        <p:push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464099" y="441332"/>
            <a:ext cx="8375101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Q20: Which type of testing aims to ensure that the application behaves correctly when exposed to different environments, such as browsers or operating systems?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97012" y="1330781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Compatibility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Usability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Performance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425999" y="392807"/>
            <a:ext cx="760410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Q21: </a:t>
            </a: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Which HTTP status code indicates that the server has understood the request but requires further action to be taken by the client?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10" name="Google Shape;310;p42"/>
          <p:cNvSpPr txBox="1"/>
          <p:nvPr/>
        </p:nvSpPr>
        <p:spPr>
          <a:xfrm>
            <a:off x="642583" y="13707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202 Accepted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204 No Content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-678901" y="2647950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type="title"/>
          </p:nvPr>
        </p:nvSpPr>
        <p:spPr>
          <a:xfrm>
            <a:off x="552149" y="304163"/>
            <a:ext cx="8039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Q3: In API testing, what does the term "endpoint" refer to?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730875" y="1105000"/>
            <a:ext cx="76041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API endpoint is </a:t>
            </a:r>
            <a:r>
              <a:rPr lang="en-US" sz="1500">
                <a:solidFill>
                  <a:srgbClr val="040C28"/>
                </a:solidFill>
                <a:highlight>
                  <a:srgbClr val="FFFFFF"/>
                </a:highlight>
              </a:rPr>
              <a:t>a specific location within an API that accepts requests and sends back responses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. </a:t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The user interface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The database where data is stored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The URL where a request is sent to interact with an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The security layer of an application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-2452400" y="2264840"/>
            <a:ext cx="75225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676400" y="2793525"/>
            <a:ext cx="84675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Q4: Which type of testing focuses on evaluating an API's performance, scalability, and stability under various conditions?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840733" y="3670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Functional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Unit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Load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-760501" y="4249311"/>
            <a:ext cx="5332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3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24" name="Google Shape;324;p44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type="title"/>
          </p:nvPr>
        </p:nvSpPr>
        <p:spPr>
          <a:xfrm>
            <a:off x="23544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30" name="Google Shape;330;p46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572956" y="2977244"/>
            <a:ext cx="7999544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 txBox="1"/>
          <p:nvPr>
            <p:ph type="title"/>
          </p:nvPr>
        </p:nvSpPr>
        <p:spPr>
          <a:xfrm>
            <a:off x="523970" y="515271"/>
            <a:ext cx="86200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Q24: Which type of API testing involves testing the entire application from start to finish, including its interfaces and interactions?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37" name="Google Shape;337;p45"/>
          <p:cNvSpPr txBox="1"/>
          <p:nvPr/>
        </p:nvSpPr>
        <p:spPr>
          <a:xfrm>
            <a:off x="769940" y="159548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Regression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End-to-End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Integration testing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700132" y="454200"/>
            <a:ext cx="77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Q22: What is the purpose of "authentication" in API testing?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343" name="Google Shape;343;p47"/>
          <p:cNvSpPr txBox="1"/>
          <p:nvPr/>
        </p:nvSpPr>
        <p:spPr>
          <a:xfrm>
            <a:off x="700133" y="13912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check the performance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validate the correctness of test cases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verify the identity of the client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improve the user experience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47"/>
          <p:cNvSpPr txBox="1"/>
          <p:nvPr/>
        </p:nvSpPr>
        <p:spPr>
          <a:xfrm>
            <a:off x="349799" y="2571750"/>
            <a:ext cx="5332543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type="title"/>
          </p:nvPr>
        </p:nvSpPr>
        <p:spPr>
          <a:xfrm>
            <a:off x="192299" y="476825"/>
            <a:ext cx="8204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Q25: What is the purpose of the "Content-Type" HTTP header in an API request?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350" name="Google Shape;350;p50"/>
          <p:cNvSpPr txBox="1"/>
          <p:nvPr/>
        </p:nvSpPr>
        <p:spPr>
          <a:xfrm>
            <a:off x="703115" y="148970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specify the type of authentication to be used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response format expected by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indicate the format of the data being sent in the request body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provide information about the client's user agent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50"/>
          <p:cNvSpPr txBox="1"/>
          <p:nvPr/>
        </p:nvSpPr>
        <p:spPr>
          <a:xfrm>
            <a:off x="2323931" y="1280994"/>
            <a:ext cx="7999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273599" y="626389"/>
            <a:ext cx="7362730" cy="7120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   </a:t>
            </a: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Q23: What is the role of a "payload" in an API request?</a:t>
            </a:r>
            <a:endParaRPr sz="3800">
              <a:highlight>
                <a:srgbClr val="FFFF00"/>
              </a:highlight>
            </a:endParaRPr>
          </a:p>
        </p:txBody>
      </p:sp>
      <p:sp>
        <p:nvSpPr>
          <p:cNvPr id="357" name="Google Shape;357;p48"/>
          <p:cNvSpPr txBox="1"/>
          <p:nvPr/>
        </p:nvSpPr>
        <p:spPr>
          <a:xfrm>
            <a:off x="713340" y="1404259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It contains metadata about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It specifies the headers for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It contains the data to be sent with the request.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It defines the response structure.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200">
        <p:pu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757823" y="444975"/>
            <a:ext cx="7383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Q5: What is the purpose of mocking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999450" y="1115075"/>
            <a:ext cx="7145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simulate real-world usage of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generate random data for API requests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create a copy of the API for offline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isolate the API being tested from its dependencies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64099" y="2383972"/>
            <a:ext cx="7145015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64106" y="2680082"/>
            <a:ext cx="86637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1800">
                <a:solidFill>
                  <a:srgbClr val="000000"/>
                </a:solidFill>
              </a:rPr>
              <a:t>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Q6: Which status code indicates a successful response in HTTP when performing a GET request?</a:t>
            </a:r>
            <a:endParaRPr sz="4000">
              <a:highlight>
                <a:srgbClr val="FFFF00"/>
              </a:highlight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808458" y="3723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500 Internal Server Error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273600" y="626400"/>
            <a:ext cx="82281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200">
                <a:solidFill>
                  <a:srgbClr val="000000"/>
                </a:solidFill>
                <a:highlight>
                  <a:srgbClr val="FFFF00"/>
                </a:highlight>
              </a:rPr>
              <a:t>      </a:t>
            </a: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Q7: What is the purpose of an assertion in API testing?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769958" y="145257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authenticate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define the headers for the API request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validate the response received from the API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set up mock data for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sz="17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7"/>
          <p:cNvSpPr txBox="1"/>
          <p:nvPr>
            <p:ph type="title"/>
          </p:nvPr>
        </p:nvSpPr>
        <p:spPr>
          <a:xfrm>
            <a:off x="217352" y="2796875"/>
            <a:ext cx="8709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Q8: Which type of testing involves testing the interaction between different APIs that work together as part of a system?</a:t>
            </a:r>
            <a:endParaRPr sz="2200">
              <a:highlight>
                <a:srgbClr val="FFFF00"/>
              </a:highlight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465183" y="3576125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Unit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Integration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Regression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End-to-End testing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476550" y="286600"/>
            <a:ext cx="81909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18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Q9: Which format is commonly used for sending and receiving data in API requests and responses?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822458" y="1356913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XML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TXT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JSON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CSV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464099" y="2722472"/>
            <a:ext cx="8473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0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Q10: </a:t>
            </a:r>
            <a:r>
              <a:rPr lang="en-US" sz="2200">
                <a:highlight>
                  <a:srgbClr val="FFFF00"/>
                </a:highlight>
              </a:rPr>
              <a:t>Which type of testing involves testing the interaction between different APIs that work together as part of a system?</a:t>
            </a:r>
            <a:endParaRPr sz="2000">
              <a:highlight>
                <a:srgbClr val="FFFF00"/>
              </a:highlight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1043926" y="3596425"/>
            <a:ext cx="65415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HTTPS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API Key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OAuth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SSL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0" y="3921875"/>
            <a:ext cx="32352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/>
        </p:nvSpPr>
        <p:spPr>
          <a:xfrm>
            <a:off x="626250" y="527952"/>
            <a:ext cx="760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Q11: Which HTTP status code indicates that a resource was not found on the server?</a:t>
            </a:r>
            <a:endParaRPr b="0" i="0" sz="18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200 OK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201 Created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404 Not Found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500 Internal Server Error</a:t>
            </a: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578400" y="825050"/>
            <a:ext cx="624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2200" u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Q12: What is the purpose of a "query parameter" in an API request?</a:t>
            </a:r>
            <a:br>
              <a:rPr b="0" lang="en-US" sz="1050"/>
            </a:br>
            <a:br>
              <a:rPr lang="en-US" sz="1050"/>
            </a:br>
            <a:endParaRPr/>
          </a:p>
        </p:txBody>
      </p:sp>
      <p:sp>
        <p:nvSpPr>
          <p:cNvPr id="116" name="Google Shape;116;p11"/>
          <p:cNvSpPr txBox="1"/>
          <p:nvPr/>
        </p:nvSpPr>
        <p:spPr>
          <a:xfrm>
            <a:off x="718783" y="1477650"/>
            <a:ext cx="7604100" cy="1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To define the HTTP method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 To specify the request body content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To pass additional data to the server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d) To authenticate the client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700" u="none" cap="none" strike="noStrik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1"/>
          <p:cNvSpPr txBox="1"/>
          <p:nvPr/>
        </p:nvSpPr>
        <p:spPr>
          <a:xfrm>
            <a:off x="-993399" y="1638675"/>
            <a:ext cx="8419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