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62" r:id="rId5"/>
    <p:sldId id="263" r:id="rId6"/>
    <p:sldId id="269" r:id="rId7"/>
    <p:sldId id="264" r:id="rId8"/>
    <p:sldId id="265" r:id="rId9"/>
    <p:sldId id="267" r:id="rId10"/>
    <p:sldId id="270"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4E9339-A23C-4909-B938-2137B614C0DD}" type="datetimeFigureOut">
              <a:rPr lang="en-IN" smtClean="0"/>
              <a:t>06-05-2024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35C511-E1E6-41D0-B059-D5A5A5696B7A}" type="slidenum">
              <a:rPr lang="en-IN" smtClean="0"/>
              <a:t>‹#›</a:t>
            </a:fld>
            <a:endParaRPr lang="en-IN"/>
          </a:p>
        </p:txBody>
      </p:sp>
    </p:spTree>
    <p:extLst>
      <p:ext uri="{BB962C8B-B14F-4D97-AF65-F5344CB8AC3E}">
        <p14:creationId xmlns:p14="http://schemas.microsoft.com/office/powerpoint/2010/main" val="2358821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335C511-E1E6-41D0-B059-D5A5A5696B7A}" type="slidenum">
              <a:rPr lang="en-IN" smtClean="0"/>
              <a:t>8</a:t>
            </a:fld>
            <a:endParaRPr lang="en-IN"/>
          </a:p>
        </p:txBody>
      </p:sp>
    </p:spTree>
    <p:extLst>
      <p:ext uri="{BB962C8B-B14F-4D97-AF65-F5344CB8AC3E}">
        <p14:creationId xmlns:p14="http://schemas.microsoft.com/office/powerpoint/2010/main" val="3993916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5/6/2024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geeksforgreeks.com/" TargetMode="External"/><Relationship Id="rId2" Type="http://schemas.openxmlformats.org/officeDocument/2006/relationships/hyperlink" Target="http://www.javatpoint.com/" TargetMode="External"/><Relationship Id="rId1" Type="http://schemas.openxmlformats.org/officeDocument/2006/relationships/slideLayout" Target="../slideLayouts/slideLayout2.xml"/><Relationship Id="rId5" Type="http://schemas.openxmlformats.org/officeDocument/2006/relationships/hyperlink" Target="http://www.tutorialspoint.com/" TargetMode="External"/><Relationship Id="rId4" Type="http://schemas.openxmlformats.org/officeDocument/2006/relationships/hyperlink" Target="http://www.w3schoo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7E1C5-469D-0368-8515-DD89ABC50AD3}"/>
              </a:ext>
            </a:extLst>
          </p:cNvPr>
          <p:cNvSpPr>
            <a:spLocks noGrp="1"/>
          </p:cNvSpPr>
          <p:nvPr>
            <p:ph type="ctrTitle"/>
          </p:nvPr>
        </p:nvSpPr>
        <p:spPr>
          <a:xfrm>
            <a:off x="2731756" y="1179871"/>
            <a:ext cx="8574622" cy="1465006"/>
          </a:xfrm>
        </p:spPr>
        <p:txBody>
          <a:bodyPr>
            <a:normAutofit/>
          </a:bodyPr>
          <a:lstStyle/>
          <a:p>
            <a:r>
              <a:rPr lang="en-US" sz="4400" b="1" dirty="0"/>
              <a:t>DAIRY MANAGEMENT SYSTEM</a:t>
            </a:r>
            <a:endParaRPr lang="en-IN" sz="4400" b="1" dirty="0"/>
          </a:p>
        </p:txBody>
      </p:sp>
      <p:sp>
        <p:nvSpPr>
          <p:cNvPr id="3" name="Subtitle 2">
            <a:extLst>
              <a:ext uri="{FF2B5EF4-FFF2-40B4-BE49-F238E27FC236}">
                <a16:creationId xmlns:a16="http://schemas.microsoft.com/office/drawing/2014/main" id="{A1A2E748-7F61-926E-45A7-075BCFA10D2F}"/>
              </a:ext>
            </a:extLst>
          </p:cNvPr>
          <p:cNvSpPr>
            <a:spLocks noGrp="1"/>
          </p:cNvSpPr>
          <p:nvPr>
            <p:ph type="subTitle" idx="1"/>
          </p:nvPr>
        </p:nvSpPr>
        <p:spPr>
          <a:xfrm>
            <a:off x="8251636" y="3809454"/>
            <a:ext cx="3281604" cy="1388534"/>
          </a:xfrm>
        </p:spPr>
        <p:txBody>
          <a:bodyPr/>
          <a:lstStyle/>
          <a:p>
            <a:pPr algn="l"/>
            <a:r>
              <a:rPr lang="en-US" b="1" dirty="0"/>
              <a:t>Submitted by:</a:t>
            </a:r>
          </a:p>
          <a:p>
            <a:pPr algn="l"/>
            <a:r>
              <a:rPr lang="en-US" dirty="0"/>
              <a:t>Swapnil Rohidas Tawhare</a:t>
            </a:r>
          </a:p>
          <a:p>
            <a:pPr algn="l"/>
            <a:r>
              <a:rPr lang="en-US" dirty="0"/>
              <a:t>Sampada Dnyandev Shinde</a:t>
            </a:r>
            <a:endParaRPr lang="en-IN" dirty="0"/>
          </a:p>
        </p:txBody>
      </p:sp>
    </p:spTree>
    <p:extLst>
      <p:ext uri="{BB962C8B-B14F-4D97-AF65-F5344CB8AC3E}">
        <p14:creationId xmlns:p14="http://schemas.microsoft.com/office/powerpoint/2010/main" val="3647448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017A7-FDE3-67BF-5718-D065876ED352}"/>
              </a:ext>
            </a:extLst>
          </p:cNvPr>
          <p:cNvSpPr>
            <a:spLocks noGrp="1"/>
          </p:cNvSpPr>
          <p:nvPr>
            <p:ph type="title"/>
          </p:nvPr>
        </p:nvSpPr>
        <p:spPr>
          <a:xfrm>
            <a:off x="1484311" y="685801"/>
            <a:ext cx="10018713" cy="1064342"/>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CE512B83-8C3A-40A0-2264-8E3678C37292}"/>
              </a:ext>
            </a:extLst>
          </p:cNvPr>
          <p:cNvSpPr>
            <a:spLocks noGrp="1"/>
          </p:cNvSpPr>
          <p:nvPr>
            <p:ph idx="1"/>
          </p:nvPr>
        </p:nvSpPr>
        <p:spPr>
          <a:xfrm>
            <a:off x="1484310" y="2094271"/>
            <a:ext cx="10018713" cy="3696929"/>
          </a:xfrm>
        </p:spPr>
        <p:txBody>
          <a:bodyPr>
            <a:normAutofit/>
          </a:bodyPr>
          <a:lstStyle/>
          <a:p>
            <a:pPr marL="304800" marR="114935" indent="-6350" algn="l">
              <a:lnSpc>
                <a:spcPct val="106000"/>
              </a:lnSpc>
              <a:spcAft>
                <a:spcPts val="85"/>
              </a:spcAft>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304800" marR="114935" indent="-6350" algn="l">
              <a:lnSpc>
                <a:spcPct val="106000"/>
              </a:lnSpc>
              <a:spcAft>
                <a:spcPts val="85"/>
              </a:spcAft>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304800" marR="114935" indent="-6350" algn="l">
              <a:lnSpc>
                <a:spcPct val="106000"/>
              </a:lnSpc>
              <a:spcAft>
                <a:spcPts val="85"/>
              </a:spcAft>
            </a:pPr>
            <a:r>
              <a:rPr lang="en-IN" sz="1800" kern="100" dirty="0">
                <a:solidFill>
                  <a:srgbClr val="000000"/>
                </a:solidFill>
                <a:effectLst/>
                <a:latin typeface="Times New Roman" panose="02020603050405020304" pitchFamily="18" charset="0"/>
                <a:ea typeface="Times New Roman" panose="02020603050405020304" pitchFamily="18" charset="0"/>
              </a:rPr>
              <a:t>The Dairy Management System offers a practical and affordable solution for small </a:t>
            </a:r>
            <a:r>
              <a:rPr lang="en-US" sz="1800" dirty="0"/>
              <a:t>dairy industry</a:t>
            </a:r>
            <a:r>
              <a:rPr lang="en-IN" sz="1800" kern="100" dirty="0">
                <a:solidFill>
                  <a:srgbClr val="000000"/>
                </a:solidFill>
                <a:effectLst/>
                <a:latin typeface="Times New Roman" panose="02020603050405020304" pitchFamily="18" charset="0"/>
                <a:ea typeface="Times New Roman" panose="02020603050405020304" pitchFamily="18" charset="0"/>
              </a:rPr>
              <a:t> to streamline operations and improve efficiency. While it may lack some advanced features found in larger systems, it provides essential functionalities tailored to the needs of shopkeepers, enabling them to manage </a:t>
            </a:r>
            <a:r>
              <a:rPr lang="en-IN" sz="1800" kern="100" dirty="0">
                <a:solidFill>
                  <a:srgbClr val="000000"/>
                </a:solidFill>
                <a:latin typeface="Times New Roman" panose="02020603050405020304" pitchFamily="18" charset="0"/>
                <a:ea typeface="Times New Roman" panose="02020603050405020304" pitchFamily="18" charset="0"/>
              </a:rPr>
              <a:t>big dairy industry</a:t>
            </a:r>
            <a:r>
              <a:rPr lang="en-IN" sz="1800" kern="100" dirty="0">
                <a:solidFill>
                  <a:srgbClr val="000000"/>
                </a:solidFill>
                <a:effectLst/>
                <a:latin typeface="Times New Roman" panose="02020603050405020304" pitchFamily="18" charset="0"/>
                <a:ea typeface="Times New Roman" panose="02020603050405020304" pitchFamily="18" charset="0"/>
              </a:rPr>
              <a:t>, process sales, and serve customers more effectively.</a:t>
            </a:r>
            <a:r>
              <a:rPr lang="en-IN" sz="1800" b="1" kern="100" dirty="0">
                <a:solidFill>
                  <a:srgbClr val="000000"/>
                </a:solidFill>
                <a:effectLst/>
                <a:latin typeface="Times New Roman" panose="02020603050405020304" pitchFamily="18" charset="0"/>
                <a:ea typeface="Times New Roman" panose="02020603050405020304" pitchFamily="18" charset="0"/>
              </a:rPr>
              <a:t> </a:t>
            </a:r>
            <a:r>
              <a:rPr lang="en-IN" sz="1800" kern="100" dirty="0">
                <a:solidFill>
                  <a:srgbClr val="000000"/>
                </a:solidFill>
                <a:effectLst/>
                <a:latin typeface="Times New Roman" panose="02020603050405020304" pitchFamily="18" charset="0"/>
                <a:ea typeface="Times New Roman" panose="02020603050405020304" pitchFamily="18" charset="0"/>
              </a:rPr>
              <a:t>Customer payment record was most important to maintain Properly such as who paid, when paid, How paid, how much paid, their outstanding amount, their paid amount etc… Suppose we have to see every customer payment status then it is more difficult to collect a kind of records. same as this many tasks are also available such as sales record, purchase record etc., so in manual system records maintain processes are more difficult. With the use of this project store can maintain their customer records easily.</a:t>
            </a:r>
            <a:r>
              <a:rPr lang="en-IN" sz="1800" b="1" kern="100" dirty="0">
                <a:solidFill>
                  <a:srgbClr val="000000"/>
                </a:solidFill>
                <a:effectLst/>
                <a:latin typeface="Times New Roman" panose="02020603050405020304" pitchFamily="18" charset="0"/>
                <a:ea typeface="Times New Roman" panose="02020603050405020304" pitchFamily="18" charset="0"/>
              </a:rPr>
              <a:t> </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298450" marR="114935" indent="0" algn="l">
              <a:lnSpc>
                <a:spcPct val="106000"/>
              </a:lnSpc>
              <a:spcAft>
                <a:spcPts val="85"/>
              </a:spcAft>
              <a:buNone/>
            </a:pPr>
            <a:endParaRPr lang="en-IN" sz="1800" kern="1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647958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8F983-3156-DB08-D802-7C2A8598DAE2}"/>
              </a:ext>
            </a:extLst>
          </p:cNvPr>
          <p:cNvSpPr>
            <a:spLocks noGrp="1"/>
          </p:cNvSpPr>
          <p:nvPr>
            <p:ph type="title"/>
          </p:nvPr>
        </p:nvSpPr>
        <p:spPr>
          <a:xfrm>
            <a:off x="1484311" y="685800"/>
            <a:ext cx="10018713" cy="1093839"/>
          </a:xfrm>
        </p:spPr>
        <p:txBody>
          <a:bodyPr>
            <a:normAutofit fontScale="90000"/>
          </a:bodyPr>
          <a:lstStyle/>
          <a:p>
            <a:br>
              <a:rPr lang="en-US" b="1" dirty="0"/>
            </a:br>
            <a:r>
              <a:rPr lang="en-US" sz="4400" b="1" dirty="0"/>
              <a:t>References</a:t>
            </a:r>
            <a:br>
              <a:rPr lang="en-IN" b="1" dirty="0"/>
            </a:br>
            <a:endParaRPr lang="en-IN" b="1" dirty="0"/>
          </a:p>
        </p:txBody>
      </p:sp>
      <p:sp>
        <p:nvSpPr>
          <p:cNvPr id="3" name="Content Placeholder 2">
            <a:extLst>
              <a:ext uri="{FF2B5EF4-FFF2-40B4-BE49-F238E27FC236}">
                <a16:creationId xmlns:a16="http://schemas.microsoft.com/office/drawing/2014/main" id="{EA72291B-FABF-34B6-DFCD-798D2A76B1AC}"/>
              </a:ext>
            </a:extLst>
          </p:cNvPr>
          <p:cNvSpPr>
            <a:spLocks noGrp="1"/>
          </p:cNvSpPr>
          <p:nvPr>
            <p:ph idx="1"/>
          </p:nvPr>
        </p:nvSpPr>
        <p:spPr>
          <a:xfrm>
            <a:off x="3529600" y="2094273"/>
            <a:ext cx="5132800" cy="3903406"/>
          </a:xfrm>
        </p:spPr>
        <p:txBody>
          <a:bodyPr/>
          <a:lstStyle/>
          <a:p>
            <a:pPr marR="143510" lvl="0" fontAlgn="base">
              <a:lnSpc>
                <a:spcPct val="111000"/>
              </a:lnSpc>
              <a:spcAft>
                <a:spcPts val="410"/>
              </a:spcAft>
              <a:buClr>
                <a:srgbClr val="000000"/>
              </a:buClr>
              <a:buSzPts val="1600"/>
              <a:buFont typeface="Wingdings" panose="05000000000000000000" pitchFamily="2" charset="2"/>
              <a:buChar char="Ø"/>
            </a:pP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hlinkClick r:id="rId2"/>
              </a:rPr>
              <a:t>www.JavaTPoint.com</a:t>
            </a:r>
            <a:endParaRPr lang="en-IN" sz="1800" kern="1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R="143510" lvl="0" fontAlgn="base">
              <a:lnSpc>
                <a:spcPct val="111000"/>
              </a:lnSpc>
              <a:spcAft>
                <a:spcPts val="410"/>
              </a:spcAft>
              <a:buClr>
                <a:srgbClr val="000000"/>
              </a:buClr>
              <a:buSzPts val="1600"/>
              <a:buFont typeface="Wingdings" panose="05000000000000000000" pitchFamily="2" charset="2"/>
              <a:buChar char="Ø"/>
            </a:pP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hlinkClick r:id="rId3"/>
              </a:rPr>
              <a:t> www.GeeksforGreeks.com</a:t>
            </a:r>
            <a:endPar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R="143510" lvl="0" fontAlgn="base">
              <a:lnSpc>
                <a:spcPct val="111000"/>
              </a:lnSpc>
              <a:spcAft>
                <a:spcPts val="410"/>
              </a:spcAft>
              <a:buClr>
                <a:srgbClr val="000000"/>
              </a:buClr>
              <a:buSzPts val="1600"/>
              <a:buFont typeface="Wingdings" panose="05000000000000000000" pitchFamily="2" charset="2"/>
              <a:buChar char="Ø"/>
            </a:pP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hlinkClick r:id="rId4"/>
              </a:rPr>
              <a:t>www.W3School.com</a:t>
            </a:r>
            <a:endPar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R="143510" lvl="0" fontAlgn="base">
              <a:lnSpc>
                <a:spcPct val="111000"/>
              </a:lnSpc>
              <a:spcAft>
                <a:spcPts val="410"/>
              </a:spcAft>
              <a:buClr>
                <a:srgbClr val="000000"/>
              </a:buClr>
              <a:buSzPts val="1600"/>
              <a:buFont typeface="Wingdings" panose="05000000000000000000" pitchFamily="2" charset="2"/>
              <a:buChar char="Ø"/>
            </a:pP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hlinkClick r:id="rId5"/>
              </a:rPr>
              <a:t>www.tutorialspoint.com</a:t>
            </a:r>
            <a:endPar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marR="143510" lvl="0" indent="0" fontAlgn="base">
              <a:lnSpc>
                <a:spcPct val="111000"/>
              </a:lnSpc>
              <a:spcAft>
                <a:spcPts val="410"/>
              </a:spcAft>
              <a:buClr>
                <a:srgbClr val="000000"/>
              </a:buClr>
              <a:buSzPts val="1600"/>
              <a:buNone/>
            </a:pP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p>
          <a:p>
            <a:endParaRPr lang="en-IN" dirty="0"/>
          </a:p>
        </p:txBody>
      </p:sp>
    </p:spTree>
    <p:extLst>
      <p:ext uri="{BB962C8B-B14F-4D97-AF65-F5344CB8AC3E}">
        <p14:creationId xmlns:p14="http://schemas.microsoft.com/office/powerpoint/2010/main" val="689734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57034-952F-B263-326C-F8289C26A7C4}"/>
              </a:ext>
            </a:extLst>
          </p:cNvPr>
          <p:cNvSpPr>
            <a:spLocks noGrp="1"/>
          </p:cNvSpPr>
          <p:nvPr>
            <p:ph type="title"/>
          </p:nvPr>
        </p:nvSpPr>
        <p:spPr>
          <a:xfrm>
            <a:off x="1484311" y="685800"/>
            <a:ext cx="6597805" cy="1034845"/>
          </a:xfrm>
        </p:spPr>
        <p:txBody>
          <a:bodyPr/>
          <a:lstStyle/>
          <a:p>
            <a:r>
              <a:rPr lang="en-US" b="1" dirty="0"/>
              <a:t>INDEX</a:t>
            </a:r>
            <a:endParaRPr lang="en-IN" b="1" dirty="0"/>
          </a:p>
        </p:txBody>
      </p:sp>
      <p:sp>
        <p:nvSpPr>
          <p:cNvPr id="3" name="Content Placeholder 2">
            <a:extLst>
              <a:ext uri="{FF2B5EF4-FFF2-40B4-BE49-F238E27FC236}">
                <a16:creationId xmlns:a16="http://schemas.microsoft.com/office/drawing/2014/main" id="{F76523C6-C44C-322A-5961-C39151A0CE92}"/>
              </a:ext>
            </a:extLst>
          </p:cNvPr>
          <p:cNvSpPr>
            <a:spLocks noGrp="1"/>
          </p:cNvSpPr>
          <p:nvPr>
            <p:ph idx="1"/>
          </p:nvPr>
        </p:nvSpPr>
        <p:spPr>
          <a:xfrm>
            <a:off x="3106994" y="1848465"/>
            <a:ext cx="8396029" cy="4542503"/>
          </a:xfrm>
        </p:spPr>
        <p:txBody>
          <a:bodyPr>
            <a:normAutofit fontScale="92500" lnSpcReduction="10000"/>
          </a:bodyPr>
          <a:lstStyle/>
          <a:p>
            <a:r>
              <a:rPr lang="en-US" dirty="0"/>
              <a:t>Introduction</a:t>
            </a:r>
          </a:p>
          <a:p>
            <a:r>
              <a:rPr lang="en-US" dirty="0"/>
              <a:t>Observations</a:t>
            </a:r>
          </a:p>
          <a:p>
            <a:r>
              <a:rPr lang="en-US" dirty="0"/>
              <a:t>Proposed work : Tools/Platform and Languages</a:t>
            </a:r>
          </a:p>
          <a:p>
            <a:r>
              <a:rPr lang="en-US" dirty="0"/>
              <a:t>Project Scope</a:t>
            </a:r>
          </a:p>
          <a:p>
            <a:r>
              <a:rPr lang="en-US" dirty="0"/>
              <a:t>Limitations of Existing system</a:t>
            </a:r>
          </a:p>
          <a:p>
            <a:r>
              <a:rPr lang="en-US" dirty="0"/>
              <a:t>Benefits and Limitations of dairy management</a:t>
            </a:r>
          </a:p>
          <a:p>
            <a:r>
              <a:rPr lang="en-US" dirty="0"/>
              <a:t>ER Diagram</a:t>
            </a:r>
          </a:p>
          <a:p>
            <a:r>
              <a:rPr lang="en-US" dirty="0"/>
              <a:t>Future Scope</a:t>
            </a:r>
          </a:p>
          <a:p>
            <a:r>
              <a:rPr lang="en-US" dirty="0"/>
              <a:t>Conclusion</a:t>
            </a:r>
          </a:p>
          <a:p>
            <a:r>
              <a:rPr lang="en-US" dirty="0"/>
              <a:t>References</a:t>
            </a:r>
            <a:endParaRPr lang="en-IN" dirty="0"/>
          </a:p>
        </p:txBody>
      </p:sp>
    </p:spTree>
    <p:extLst>
      <p:ext uri="{BB962C8B-B14F-4D97-AF65-F5344CB8AC3E}">
        <p14:creationId xmlns:p14="http://schemas.microsoft.com/office/powerpoint/2010/main" val="3768957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098C2-D6E9-A06B-2405-561C77B67EC9}"/>
              </a:ext>
            </a:extLst>
          </p:cNvPr>
          <p:cNvSpPr>
            <a:spLocks noGrp="1"/>
          </p:cNvSpPr>
          <p:nvPr>
            <p:ph type="title"/>
          </p:nvPr>
        </p:nvSpPr>
        <p:spPr>
          <a:xfrm>
            <a:off x="1484311" y="294968"/>
            <a:ext cx="10018713" cy="963561"/>
          </a:xfrm>
        </p:spPr>
        <p:txBody>
          <a:bodyPr>
            <a:normAutofit/>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F941E147-9E06-2484-9995-D74052F84761}"/>
              </a:ext>
            </a:extLst>
          </p:cNvPr>
          <p:cNvSpPr>
            <a:spLocks noGrp="1"/>
          </p:cNvSpPr>
          <p:nvPr>
            <p:ph idx="1"/>
          </p:nvPr>
        </p:nvSpPr>
        <p:spPr>
          <a:xfrm>
            <a:off x="1661291" y="1258529"/>
            <a:ext cx="10018713" cy="5329083"/>
          </a:xfrm>
        </p:spPr>
        <p:txBody>
          <a:bodyPr>
            <a:normAutofit/>
          </a:bodyPr>
          <a:lstStyle/>
          <a:p>
            <a:r>
              <a:rPr lang="en-US" sz="2000" dirty="0"/>
              <a:t>The mission of the Milk Production House Project is to create to communication between rural area people and dairy management.</a:t>
            </a:r>
          </a:p>
          <a:p>
            <a:r>
              <a:rPr lang="en-US" sz="2000" dirty="0"/>
              <a:t>Our main goal to develop this application to encourage a dairy industry.</a:t>
            </a:r>
          </a:p>
          <a:p>
            <a:r>
              <a:rPr lang="en-US" sz="2000" dirty="0"/>
              <a:t>DAIRY MILK MANAGEMENT SYSTEM is a software application to maintain day-to-day transactions in a Milk Distributor Office.</a:t>
            </a:r>
          </a:p>
          <a:p>
            <a:r>
              <a:rPr lang="en-US" sz="2000" dirty="0"/>
              <a:t>This software help to register all the suppliers, buyers details , purchase and sails details etc.,</a:t>
            </a:r>
          </a:p>
          <a:p>
            <a:r>
              <a:rPr lang="en-US" sz="2000" dirty="0"/>
              <a:t>This project is beneficial for new Milk Distributor to be start soon in the city.</a:t>
            </a:r>
          </a:p>
          <a:p>
            <a:r>
              <a:rPr lang="en-US" sz="2000" dirty="0"/>
              <a:t>They have big plan to collect the milks from many different sources and distribute the same for the Milk buyers.</a:t>
            </a:r>
          </a:p>
          <a:p>
            <a:r>
              <a:rPr lang="en-US" sz="2000" dirty="0"/>
              <a:t>To manage all these the required a full-fledged software which will take care all these.</a:t>
            </a:r>
          </a:p>
          <a:p>
            <a:endParaRPr lang="en-IN" dirty="0"/>
          </a:p>
        </p:txBody>
      </p:sp>
    </p:spTree>
    <p:extLst>
      <p:ext uri="{BB962C8B-B14F-4D97-AF65-F5344CB8AC3E}">
        <p14:creationId xmlns:p14="http://schemas.microsoft.com/office/powerpoint/2010/main" val="2902548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23337-48F3-BC31-FAC5-B8A7C4BDC78A}"/>
              </a:ext>
            </a:extLst>
          </p:cNvPr>
          <p:cNvSpPr>
            <a:spLocks noGrp="1"/>
          </p:cNvSpPr>
          <p:nvPr>
            <p:ph type="title"/>
          </p:nvPr>
        </p:nvSpPr>
        <p:spPr>
          <a:xfrm>
            <a:off x="1484311" y="263013"/>
            <a:ext cx="10018713" cy="789039"/>
          </a:xfrm>
        </p:spPr>
        <p:txBody>
          <a:bodyPr>
            <a:normAutofit fontScale="90000"/>
          </a:bodyPr>
          <a:lstStyle/>
          <a:p>
            <a:br>
              <a:rPr lang="en-US" sz="4000" b="1" dirty="0"/>
            </a:br>
            <a:r>
              <a:rPr lang="en-US" sz="4000" b="1" dirty="0"/>
              <a:t>Proposed work : Tools/Platform and Languages</a:t>
            </a:r>
            <a:br>
              <a:rPr lang="en-US" sz="4000" b="1" dirty="0"/>
            </a:br>
            <a:endParaRPr lang="en-IN" dirty="0"/>
          </a:p>
        </p:txBody>
      </p:sp>
      <p:sp>
        <p:nvSpPr>
          <p:cNvPr id="3" name="Content Placeholder 2">
            <a:extLst>
              <a:ext uri="{FF2B5EF4-FFF2-40B4-BE49-F238E27FC236}">
                <a16:creationId xmlns:a16="http://schemas.microsoft.com/office/drawing/2014/main" id="{E07484F4-3C8D-D48D-D7C3-4739F2B64C90}"/>
              </a:ext>
            </a:extLst>
          </p:cNvPr>
          <p:cNvSpPr>
            <a:spLocks noGrp="1"/>
          </p:cNvSpPr>
          <p:nvPr>
            <p:ph sz="half" idx="1"/>
          </p:nvPr>
        </p:nvSpPr>
        <p:spPr>
          <a:xfrm>
            <a:off x="1621964" y="2254046"/>
            <a:ext cx="4474036" cy="4041059"/>
          </a:xfrm>
        </p:spPr>
        <p:txBody>
          <a:bodyPr>
            <a:normAutofit fontScale="92500" lnSpcReduction="20000"/>
          </a:bodyPr>
          <a:lstStyle/>
          <a:p>
            <a:pPr marL="0" indent="0">
              <a:buNone/>
            </a:pPr>
            <a:r>
              <a:rPr lang="en-US" b="1" u="sng" dirty="0"/>
              <a:t>For Server Side :-</a:t>
            </a:r>
          </a:p>
          <a:p>
            <a:pPr marL="0" indent="0">
              <a:buNone/>
            </a:pPr>
            <a:r>
              <a:rPr lang="en-US" b="1" dirty="0"/>
              <a:t>Minimum Hardware Requirement :</a:t>
            </a:r>
          </a:p>
          <a:p>
            <a:pPr>
              <a:buFont typeface="Arial" panose="020B0604020202020204" pitchFamily="34" charset="0"/>
              <a:buChar char="•"/>
            </a:pPr>
            <a:r>
              <a:rPr lang="en-US" dirty="0"/>
              <a:t>Processor </a:t>
            </a:r>
            <a:r>
              <a:rPr lang="en-US" dirty="0">
                <a:latin typeface="Arial" panose="020B0604020202020204" pitchFamily="34" charset="0"/>
                <a:cs typeface="Arial" panose="020B0604020202020204" pitchFamily="34" charset="0"/>
              </a:rPr>
              <a:t>1.60</a:t>
            </a:r>
            <a:r>
              <a:rPr lang="en-US" dirty="0"/>
              <a:t>GHz</a:t>
            </a:r>
          </a:p>
          <a:p>
            <a:pPr>
              <a:buFont typeface="Arial" panose="020B0604020202020204" pitchFamily="34" charset="0"/>
              <a:buChar char="•"/>
            </a:pPr>
            <a:r>
              <a:rPr lang="en-US" dirty="0"/>
              <a:t>RAM </a:t>
            </a:r>
            <a:r>
              <a:rPr lang="en-US" dirty="0">
                <a:latin typeface="Arial" panose="020B0604020202020204" pitchFamily="34" charset="0"/>
                <a:cs typeface="Arial" panose="020B0604020202020204" pitchFamily="34" charset="0"/>
              </a:rPr>
              <a:t>512</a:t>
            </a:r>
            <a:r>
              <a:rPr lang="en-US" dirty="0"/>
              <a:t> MB</a:t>
            </a:r>
          </a:p>
          <a:p>
            <a:pPr>
              <a:buFont typeface="Arial" panose="020B0604020202020204" pitchFamily="34" charset="0"/>
              <a:buChar char="•"/>
            </a:pPr>
            <a:r>
              <a:rPr lang="en-US" dirty="0"/>
              <a:t>Hard Disk </a:t>
            </a:r>
            <a:r>
              <a:rPr lang="en-US" dirty="0">
                <a:latin typeface="Arial" panose="020B0604020202020204" pitchFamily="34" charset="0"/>
                <a:cs typeface="Arial" panose="020B0604020202020204" pitchFamily="34" charset="0"/>
              </a:rPr>
              <a:t>40</a:t>
            </a:r>
            <a:r>
              <a:rPr lang="en-US" dirty="0"/>
              <a:t> GB</a:t>
            </a:r>
          </a:p>
          <a:p>
            <a:pPr marL="0" indent="0">
              <a:buNone/>
            </a:pPr>
            <a:r>
              <a:rPr lang="en-US" b="1" dirty="0"/>
              <a:t>Languages:</a:t>
            </a:r>
          </a:p>
          <a:p>
            <a:pPr marL="342900" marR="114935" lvl="0" indent="-342900" algn="l">
              <a:lnSpc>
                <a:spcPct val="170000"/>
              </a:lnSpc>
              <a:spcBef>
                <a:spcPts val="50"/>
              </a:spcBef>
              <a:spcAft>
                <a:spcPts val="50"/>
              </a:spcAft>
              <a:buFont typeface="Symbol" panose="05050102010706020507" pitchFamily="18" charset="2"/>
              <a:buChar char=""/>
            </a:pPr>
            <a:r>
              <a:rPr lang="en-IN" sz="1800" kern="100" dirty="0">
                <a:solidFill>
                  <a:srgbClr val="000000"/>
                </a:solidFill>
                <a:effectLst/>
                <a:latin typeface="Times New Roman" panose="02020603050405020304" pitchFamily="18" charset="0"/>
                <a:ea typeface="Times New Roman" panose="02020603050405020304" pitchFamily="18" charset="0"/>
              </a:rPr>
              <a:t>Operating System: Windows /Linux</a:t>
            </a:r>
          </a:p>
          <a:p>
            <a:pPr marL="342900" marR="114935" lvl="0" indent="-342900" algn="l">
              <a:lnSpc>
                <a:spcPct val="170000"/>
              </a:lnSpc>
              <a:spcBef>
                <a:spcPts val="50"/>
              </a:spcBef>
              <a:spcAft>
                <a:spcPts val="50"/>
              </a:spcAft>
              <a:buFont typeface="Symbol" panose="05050102010706020507" pitchFamily="18" charset="2"/>
              <a:buChar char=""/>
            </a:pPr>
            <a:r>
              <a:rPr lang="en-IN" sz="1800" kern="100" dirty="0">
                <a:solidFill>
                  <a:srgbClr val="000000"/>
                </a:solidFill>
                <a:effectLst/>
                <a:latin typeface="Times New Roman" panose="02020603050405020304" pitchFamily="18" charset="0"/>
                <a:ea typeface="Times New Roman" panose="02020603050405020304" pitchFamily="18" charset="0"/>
              </a:rPr>
              <a:t>Database: MySQL</a:t>
            </a:r>
          </a:p>
          <a:p>
            <a:pPr marL="342900" marR="114935" lvl="0" indent="-342900" algn="l">
              <a:lnSpc>
                <a:spcPct val="170000"/>
              </a:lnSpc>
              <a:spcBef>
                <a:spcPts val="50"/>
              </a:spcBef>
              <a:spcAft>
                <a:spcPts val="50"/>
              </a:spcAft>
              <a:buFont typeface="Symbol" panose="05050102010706020507" pitchFamily="18" charset="2"/>
              <a:buChar char=""/>
            </a:pPr>
            <a:r>
              <a:rPr lang="en-IN" sz="1800" kern="100" dirty="0">
                <a:solidFill>
                  <a:srgbClr val="000000"/>
                </a:solidFill>
                <a:effectLst/>
                <a:latin typeface="Times New Roman" panose="02020603050405020304" pitchFamily="18" charset="0"/>
                <a:ea typeface="Times New Roman" panose="02020603050405020304" pitchFamily="18" charset="0"/>
              </a:rPr>
              <a:t>Programming Language: Java</a:t>
            </a:r>
          </a:p>
          <a:p>
            <a:pPr>
              <a:lnSpc>
                <a:spcPct val="170000"/>
              </a:lnSpc>
              <a:spcBef>
                <a:spcPts val="50"/>
              </a:spcBef>
              <a:spcAft>
                <a:spcPts val="50"/>
              </a:spcAft>
            </a:pPr>
            <a:endParaRPr lang="en-US" b="1" dirty="0"/>
          </a:p>
          <a:p>
            <a:pPr>
              <a:lnSpc>
                <a:spcPct val="170000"/>
              </a:lnSpc>
              <a:spcBef>
                <a:spcPts val="50"/>
              </a:spcBef>
              <a:spcAft>
                <a:spcPts val="50"/>
              </a:spcAft>
            </a:pPr>
            <a:endParaRPr lang="en-US" b="1" dirty="0"/>
          </a:p>
          <a:p>
            <a:endParaRPr lang="en-IN" dirty="0"/>
          </a:p>
        </p:txBody>
      </p:sp>
      <p:sp>
        <p:nvSpPr>
          <p:cNvPr id="4" name="Content Placeholder 3">
            <a:extLst>
              <a:ext uri="{FF2B5EF4-FFF2-40B4-BE49-F238E27FC236}">
                <a16:creationId xmlns:a16="http://schemas.microsoft.com/office/drawing/2014/main" id="{4D2BB104-3A58-6B2C-B443-A59F47EE0D2A}"/>
              </a:ext>
            </a:extLst>
          </p:cNvPr>
          <p:cNvSpPr>
            <a:spLocks noGrp="1"/>
          </p:cNvSpPr>
          <p:nvPr>
            <p:ph sz="half" idx="2"/>
          </p:nvPr>
        </p:nvSpPr>
        <p:spPr>
          <a:xfrm>
            <a:off x="6371307" y="2254046"/>
            <a:ext cx="4572001" cy="3156155"/>
          </a:xfrm>
        </p:spPr>
        <p:txBody>
          <a:bodyPr>
            <a:normAutofit fontScale="92500" lnSpcReduction="20000"/>
          </a:bodyPr>
          <a:lstStyle/>
          <a:p>
            <a:pPr marL="0" indent="0">
              <a:buNone/>
            </a:pPr>
            <a:endParaRPr lang="en-US" b="1" u="sng" dirty="0"/>
          </a:p>
          <a:p>
            <a:pPr marL="0" indent="0">
              <a:buNone/>
            </a:pPr>
            <a:r>
              <a:rPr lang="en-US" b="1" u="sng" dirty="0"/>
              <a:t>For Client Side:-</a:t>
            </a:r>
          </a:p>
          <a:p>
            <a:pPr marL="0" indent="0">
              <a:buNone/>
            </a:pPr>
            <a:r>
              <a:rPr lang="en-US" b="1" dirty="0"/>
              <a:t>Minimum Hardware Requirement</a:t>
            </a:r>
          </a:p>
          <a:p>
            <a:r>
              <a:rPr lang="en-US" dirty="0"/>
              <a:t>Processor </a:t>
            </a:r>
            <a:r>
              <a:rPr lang="en-US" dirty="0">
                <a:latin typeface="Arial" panose="020B0604020202020204" pitchFamily="34" charset="0"/>
                <a:cs typeface="Arial" panose="020B0604020202020204" pitchFamily="34" charset="0"/>
              </a:rPr>
              <a:t>1.60</a:t>
            </a:r>
            <a:r>
              <a:rPr lang="en-US" dirty="0"/>
              <a:t>GHz</a:t>
            </a:r>
          </a:p>
          <a:p>
            <a:r>
              <a:rPr lang="en-US" dirty="0"/>
              <a:t>RAM </a:t>
            </a:r>
            <a:r>
              <a:rPr lang="en-US" dirty="0">
                <a:latin typeface="Arial" panose="020B0604020202020204" pitchFamily="34" charset="0"/>
                <a:cs typeface="Arial" panose="020B0604020202020204" pitchFamily="34" charset="0"/>
              </a:rPr>
              <a:t>512 </a:t>
            </a:r>
            <a:r>
              <a:rPr lang="en-US" dirty="0"/>
              <a:t>MB</a:t>
            </a:r>
          </a:p>
          <a:p>
            <a:r>
              <a:rPr lang="en-US" dirty="0"/>
              <a:t>Hard Disk </a:t>
            </a:r>
            <a:r>
              <a:rPr lang="en-US" dirty="0">
                <a:latin typeface="Arial" panose="020B0604020202020204" pitchFamily="34" charset="0"/>
                <a:cs typeface="Arial" panose="020B0604020202020204" pitchFamily="34" charset="0"/>
              </a:rPr>
              <a:t>40</a:t>
            </a:r>
            <a:r>
              <a:rPr lang="en-US" dirty="0"/>
              <a:t> GB</a:t>
            </a:r>
          </a:p>
          <a:p>
            <a:r>
              <a:rPr lang="en-US" dirty="0"/>
              <a:t>Operating System Window XP or any Compatible Operating System</a:t>
            </a:r>
          </a:p>
          <a:p>
            <a:r>
              <a:rPr lang="en-US" dirty="0"/>
              <a:t>Browser Internet Explorer </a:t>
            </a:r>
            <a:r>
              <a:rPr lang="en-US" dirty="0">
                <a:latin typeface="Arial Narrow" panose="020B0606020202030204" pitchFamily="34" charset="0"/>
              </a:rPr>
              <a:t>6.0</a:t>
            </a:r>
            <a:r>
              <a:rPr lang="en-US" dirty="0"/>
              <a:t> or any Compatible browser</a:t>
            </a:r>
          </a:p>
          <a:p>
            <a:endParaRPr lang="en-IN" dirty="0"/>
          </a:p>
        </p:txBody>
      </p:sp>
    </p:spTree>
    <p:extLst>
      <p:ext uri="{BB962C8B-B14F-4D97-AF65-F5344CB8AC3E}">
        <p14:creationId xmlns:p14="http://schemas.microsoft.com/office/powerpoint/2010/main" val="461113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7D1DF-76B5-44E2-C836-22179FB3CF69}"/>
              </a:ext>
            </a:extLst>
          </p:cNvPr>
          <p:cNvSpPr>
            <a:spLocks noGrp="1"/>
          </p:cNvSpPr>
          <p:nvPr>
            <p:ph type="title"/>
          </p:nvPr>
        </p:nvSpPr>
        <p:spPr>
          <a:xfrm>
            <a:off x="1484311" y="685800"/>
            <a:ext cx="10018713" cy="1162665"/>
          </a:xfrm>
        </p:spPr>
        <p:txBody>
          <a:bodyPr>
            <a:normAutofit/>
          </a:bodyPr>
          <a:lstStyle/>
          <a:p>
            <a:r>
              <a:rPr lang="en-US" sz="3600" b="1" dirty="0"/>
              <a:t>PROJECT SCOPE</a:t>
            </a:r>
            <a:endParaRPr lang="en-IN" sz="3600" b="1" dirty="0"/>
          </a:p>
        </p:txBody>
      </p:sp>
      <p:sp>
        <p:nvSpPr>
          <p:cNvPr id="3" name="Content Placeholder 2">
            <a:extLst>
              <a:ext uri="{FF2B5EF4-FFF2-40B4-BE49-F238E27FC236}">
                <a16:creationId xmlns:a16="http://schemas.microsoft.com/office/drawing/2014/main" id="{6107701A-1DD8-5473-C061-BF67E56DBFCC}"/>
              </a:ext>
            </a:extLst>
          </p:cNvPr>
          <p:cNvSpPr>
            <a:spLocks noGrp="1"/>
          </p:cNvSpPr>
          <p:nvPr>
            <p:ph idx="1"/>
          </p:nvPr>
        </p:nvSpPr>
        <p:spPr/>
        <p:txBody>
          <a:bodyPr/>
          <a:lstStyle/>
          <a:p>
            <a:r>
              <a:rPr lang="en-US" dirty="0"/>
              <a:t>Rural area people to give survive option.</a:t>
            </a:r>
          </a:p>
          <a:p>
            <a:r>
              <a:rPr lang="en-US" dirty="0"/>
              <a:t>Project provide regular basis salary.</a:t>
            </a:r>
          </a:p>
          <a:p>
            <a:r>
              <a:rPr lang="en-US" dirty="0"/>
              <a:t>Daily Inventory manage option.</a:t>
            </a:r>
          </a:p>
          <a:p>
            <a:r>
              <a:rPr lang="en-US" dirty="0"/>
              <a:t>Print Detail and report</a:t>
            </a:r>
          </a:p>
          <a:p>
            <a:r>
              <a:rPr lang="en-US" dirty="0"/>
              <a:t>Print receipt</a:t>
            </a:r>
          </a:p>
          <a:p>
            <a:r>
              <a:rPr lang="en-US" dirty="0"/>
              <a:t>Quick access of all records and  details.</a:t>
            </a:r>
            <a:endParaRPr lang="en-IN" dirty="0"/>
          </a:p>
        </p:txBody>
      </p:sp>
    </p:spTree>
    <p:extLst>
      <p:ext uri="{BB962C8B-B14F-4D97-AF65-F5344CB8AC3E}">
        <p14:creationId xmlns:p14="http://schemas.microsoft.com/office/powerpoint/2010/main" val="1279245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2167-EE1E-7291-14E9-2A1151C2FFCA}"/>
              </a:ext>
            </a:extLst>
          </p:cNvPr>
          <p:cNvSpPr>
            <a:spLocks noGrp="1"/>
          </p:cNvSpPr>
          <p:nvPr>
            <p:ph type="title"/>
          </p:nvPr>
        </p:nvSpPr>
        <p:spPr>
          <a:xfrm>
            <a:off x="1086643" y="184355"/>
            <a:ext cx="10018713" cy="956187"/>
          </a:xfrm>
        </p:spPr>
        <p:txBody>
          <a:bodyPr/>
          <a:lstStyle/>
          <a:p>
            <a:r>
              <a:rPr lang="en-IN" dirty="0"/>
              <a:t>Limitations of Existing system</a:t>
            </a:r>
          </a:p>
        </p:txBody>
      </p:sp>
      <p:sp>
        <p:nvSpPr>
          <p:cNvPr id="3" name="Content Placeholder 2">
            <a:extLst>
              <a:ext uri="{FF2B5EF4-FFF2-40B4-BE49-F238E27FC236}">
                <a16:creationId xmlns:a16="http://schemas.microsoft.com/office/drawing/2014/main" id="{CBB7DC10-B8A6-ADDE-8425-434FDB7D174F}"/>
              </a:ext>
            </a:extLst>
          </p:cNvPr>
          <p:cNvSpPr>
            <a:spLocks noGrp="1"/>
          </p:cNvSpPr>
          <p:nvPr>
            <p:ph idx="1"/>
          </p:nvPr>
        </p:nvSpPr>
        <p:spPr>
          <a:xfrm>
            <a:off x="1484310" y="1386349"/>
            <a:ext cx="10018713" cy="4404852"/>
          </a:xfrm>
        </p:spPr>
        <p:txBody>
          <a:bodyPr/>
          <a:lstStyle/>
          <a:p>
            <a:r>
              <a:rPr lang="en-IN" dirty="0"/>
              <a:t>Time consuming</a:t>
            </a:r>
          </a:p>
          <a:p>
            <a:r>
              <a:rPr lang="en-IN" dirty="0"/>
              <a:t>Paper work</a:t>
            </a:r>
          </a:p>
          <a:p>
            <a:r>
              <a:rPr lang="en-IN" dirty="0"/>
              <a:t>Storage requirements</a:t>
            </a:r>
          </a:p>
          <a:p>
            <a:r>
              <a:rPr lang="en-IN" dirty="0"/>
              <a:t>Less Accuracy</a:t>
            </a:r>
          </a:p>
          <a:p>
            <a:r>
              <a:rPr lang="en-IN" dirty="0"/>
              <a:t>Difficulty in keeping new records</a:t>
            </a:r>
          </a:p>
          <a:p>
            <a:pPr marL="0" indent="0">
              <a:buNone/>
            </a:pPr>
            <a:endParaRPr lang="en-IN" dirty="0"/>
          </a:p>
        </p:txBody>
      </p:sp>
    </p:spTree>
    <p:extLst>
      <p:ext uri="{BB962C8B-B14F-4D97-AF65-F5344CB8AC3E}">
        <p14:creationId xmlns:p14="http://schemas.microsoft.com/office/powerpoint/2010/main" val="3749264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88265-7466-356F-EB9C-5F0E3AFF6204}"/>
              </a:ext>
            </a:extLst>
          </p:cNvPr>
          <p:cNvSpPr>
            <a:spLocks noGrp="1"/>
          </p:cNvSpPr>
          <p:nvPr>
            <p:ph type="title"/>
          </p:nvPr>
        </p:nvSpPr>
        <p:spPr>
          <a:xfrm>
            <a:off x="992698" y="995515"/>
            <a:ext cx="10018713" cy="1093839"/>
          </a:xfrm>
        </p:spPr>
        <p:txBody>
          <a:bodyPr>
            <a:normAutofit fontScale="90000"/>
          </a:bodyPr>
          <a:lstStyle/>
          <a:p>
            <a:r>
              <a:rPr lang="en-US" dirty="0"/>
              <a:t>Benefits  and Limitations of dairy management system</a:t>
            </a:r>
            <a:endParaRPr lang="en-IN" dirty="0"/>
          </a:p>
        </p:txBody>
      </p:sp>
      <p:sp>
        <p:nvSpPr>
          <p:cNvPr id="3" name="Content Placeholder 2">
            <a:extLst>
              <a:ext uri="{FF2B5EF4-FFF2-40B4-BE49-F238E27FC236}">
                <a16:creationId xmlns:a16="http://schemas.microsoft.com/office/drawing/2014/main" id="{2FD2FE0D-D12A-0922-C215-77E19D72901E}"/>
              </a:ext>
            </a:extLst>
          </p:cNvPr>
          <p:cNvSpPr>
            <a:spLocks noGrp="1"/>
          </p:cNvSpPr>
          <p:nvPr>
            <p:ph idx="1"/>
          </p:nvPr>
        </p:nvSpPr>
        <p:spPr>
          <a:xfrm>
            <a:off x="1533472" y="2192595"/>
            <a:ext cx="4896825" cy="3392128"/>
          </a:xfrm>
        </p:spPr>
        <p:txBody>
          <a:bodyPr>
            <a:normAutofit lnSpcReduction="10000"/>
          </a:bodyPr>
          <a:lstStyle/>
          <a:p>
            <a:pPr marL="0" indent="0">
              <a:buNone/>
            </a:pPr>
            <a:r>
              <a:rPr lang="en-US" b="1" dirty="0"/>
              <a:t>   Benefits:-</a:t>
            </a:r>
          </a:p>
          <a:p>
            <a:r>
              <a:rPr lang="en-US" dirty="0"/>
              <a:t>Rural Area people Survive option.</a:t>
            </a:r>
          </a:p>
          <a:p>
            <a:r>
              <a:rPr lang="en-US" dirty="0"/>
              <a:t>Paperwork Reduction.</a:t>
            </a:r>
          </a:p>
          <a:p>
            <a:r>
              <a:rPr lang="en-US" dirty="0"/>
              <a:t>Improved Data Quality.</a:t>
            </a:r>
          </a:p>
          <a:p>
            <a:r>
              <a:rPr lang="en-US" dirty="0"/>
              <a:t>Reduce Transportation Expensive.</a:t>
            </a:r>
          </a:p>
          <a:p>
            <a:r>
              <a:rPr lang="en-US" dirty="0"/>
              <a:t>View Report daily basis.</a:t>
            </a:r>
          </a:p>
          <a:p>
            <a:r>
              <a:rPr lang="en-US" dirty="0"/>
              <a:t>Error Reduction</a:t>
            </a:r>
          </a:p>
        </p:txBody>
      </p:sp>
      <p:sp>
        <p:nvSpPr>
          <p:cNvPr id="4" name="Content Placeholder 2">
            <a:extLst>
              <a:ext uri="{FF2B5EF4-FFF2-40B4-BE49-F238E27FC236}">
                <a16:creationId xmlns:a16="http://schemas.microsoft.com/office/drawing/2014/main" id="{14CC536E-9DCA-D508-F573-3EC17608CF5E}"/>
              </a:ext>
            </a:extLst>
          </p:cNvPr>
          <p:cNvSpPr txBox="1">
            <a:spLocks/>
          </p:cNvSpPr>
          <p:nvPr/>
        </p:nvSpPr>
        <p:spPr>
          <a:xfrm>
            <a:off x="6853084" y="1732936"/>
            <a:ext cx="4346218" cy="339212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b="1" dirty="0"/>
              <a:t>     Limitations :-</a:t>
            </a:r>
          </a:p>
          <a:p>
            <a:r>
              <a:rPr lang="en-US" dirty="0"/>
              <a:t>Require Light Connection.</a:t>
            </a:r>
          </a:p>
          <a:p>
            <a:r>
              <a:rPr lang="en-US" dirty="0"/>
              <a:t>Computer must required.</a:t>
            </a:r>
          </a:p>
          <a:p>
            <a:r>
              <a:rPr lang="en-US" dirty="0"/>
              <a:t>Operator has good command on English and computer.</a:t>
            </a:r>
          </a:p>
        </p:txBody>
      </p:sp>
    </p:spTree>
    <p:extLst>
      <p:ext uri="{BB962C8B-B14F-4D97-AF65-F5344CB8AC3E}">
        <p14:creationId xmlns:p14="http://schemas.microsoft.com/office/powerpoint/2010/main" val="1761448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FE40F-2ECD-5021-884E-5B98F0C95E91}"/>
              </a:ext>
            </a:extLst>
          </p:cNvPr>
          <p:cNvSpPr>
            <a:spLocks noGrp="1"/>
          </p:cNvSpPr>
          <p:nvPr>
            <p:ph type="title"/>
          </p:nvPr>
        </p:nvSpPr>
        <p:spPr>
          <a:xfrm>
            <a:off x="1317163" y="0"/>
            <a:ext cx="4110243" cy="1044677"/>
          </a:xfrm>
        </p:spPr>
        <p:txBody>
          <a:bodyPr/>
          <a:lstStyle/>
          <a:p>
            <a:r>
              <a:rPr lang="en-US" b="1" dirty="0"/>
              <a:t>ER Diagram:-</a:t>
            </a:r>
            <a:endParaRPr lang="en-IN" b="1" dirty="0"/>
          </a:p>
        </p:txBody>
      </p:sp>
      <p:pic>
        <p:nvPicPr>
          <p:cNvPr id="4" name="Picture 3">
            <a:extLst>
              <a:ext uri="{FF2B5EF4-FFF2-40B4-BE49-F238E27FC236}">
                <a16:creationId xmlns:a16="http://schemas.microsoft.com/office/drawing/2014/main" id="{48EAB242-7DE3-0080-CD09-51B2615888B3}"/>
              </a:ext>
            </a:extLst>
          </p:cNvPr>
          <p:cNvPicPr>
            <a:picLocks noChangeAspect="1"/>
          </p:cNvPicPr>
          <p:nvPr/>
        </p:nvPicPr>
        <p:blipFill>
          <a:blip r:embed="rId3"/>
          <a:stretch>
            <a:fillRect/>
          </a:stretch>
        </p:blipFill>
        <p:spPr>
          <a:xfrm>
            <a:off x="1514169" y="914400"/>
            <a:ext cx="10028902" cy="5850193"/>
          </a:xfrm>
          <a:prstGeom prst="rect">
            <a:avLst/>
          </a:prstGeom>
        </p:spPr>
      </p:pic>
    </p:spTree>
    <p:extLst>
      <p:ext uri="{BB962C8B-B14F-4D97-AF65-F5344CB8AC3E}">
        <p14:creationId xmlns:p14="http://schemas.microsoft.com/office/powerpoint/2010/main" val="4112911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A34E7-53F7-62AA-0A02-14106D50B3B2}"/>
              </a:ext>
            </a:extLst>
          </p:cNvPr>
          <p:cNvSpPr>
            <a:spLocks noGrp="1"/>
          </p:cNvSpPr>
          <p:nvPr>
            <p:ph type="title"/>
          </p:nvPr>
        </p:nvSpPr>
        <p:spPr>
          <a:xfrm>
            <a:off x="1484311" y="685801"/>
            <a:ext cx="10018713" cy="1005348"/>
          </a:xfrm>
        </p:spPr>
        <p:txBody>
          <a:bodyPr/>
          <a:lstStyle/>
          <a:p>
            <a:r>
              <a:rPr lang="en-US" b="1" dirty="0"/>
              <a:t>Future Scope</a:t>
            </a:r>
            <a:endParaRPr lang="en-IN" b="1" dirty="0"/>
          </a:p>
        </p:txBody>
      </p:sp>
      <p:sp>
        <p:nvSpPr>
          <p:cNvPr id="3" name="Content Placeholder 2">
            <a:extLst>
              <a:ext uri="{FF2B5EF4-FFF2-40B4-BE49-F238E27FC236}">
                <a16:creationId xmlns:a16="http://schemas.microsoft.com/office/drawing/2014/main" id="{7B3F7338-8C5D-2F61-FF65-FA2B2BA0BFFF}"/>
              </a:ext>
            </a:extLst>
          </p:cNvPr>
          <p:cNvSpPr>
            <a:spLocks noGrp="1"/>
          </p:cNvSpPr>
          <p:nvPr>
            <p:ph idx="1"/>
          </p:nvPr>
        </p:nvSpPr>
        <p:spPr>
          <a:xfrm>
            <a:off x="2290916" y="2064775"/>
            <a:ext cx="9212107" cy="4306528"/>
          </a:xfrm>
        </p:spPr>
        <p:txBody>
          <a:bodyPr/>
          <a:lstStyle/>
          <a:p>
            <a:r>
              <a:rPr lang="en-US" dirty="0"/>
              <a:t>Rural area people to give survive option.</a:t>
            </a:r>
          </a:p>
          <a:p>
            <a:r>
              <a:rPr lang="en-US" dirty="0"/>
              <a:t>Project provide regular basis salary.</a:t>
            </a:r>
          </a:p>
          <a:p>
            <a:r>
              <a:rPr lang="en-US" dirty="0"/>
              <a:t>Daily Inventory manage option.</a:t>
            </a:r>
          </a:p>
          <a:p>
            <a:r>
              <a:rPr lang="en-US" dirty="0"/>
              <a:t>Print Detail and report</a:t>
            </a:r>
          </a:p>
          <a:p>
            <a:r>
              <a:rPr lang="en-US" dirty="0"/>
              <a:t>Print receipt</a:t>
            </a:r>
          </a:p>
          <a:p>
            <a:r>
              <a:rPr lang="en-US" dirty="0"/>
              <a:t>Quick access of all records and  details.</a:t>
            </a:r>
            <a:endParaRPr lang="en-IN" dirty="0"/>
          </a:p>
          <a:p>
            <a:pPr marL="0" indent="0">
              <a:buNone/>
            </a:pPr>
            <a:endParaRPr lang="en-IN" dirty="0"/>
          </a:p>
        </p:txBody>
      </p:sp>
    </p:spTree>
    <p:extLst>
      <p:ext uri="{BB962C8B-B14F-4D97-AF65-F5344CB8AC3E}">
        <p14:creationId xmlns:p14="http://schemas.microsoft.com/office/powerpoint/2010/main" val="4008222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354</TotalTime>
  <Words>571</Words>
  <Application>Microsoft Office PowerPoint</Application>
  <PresentationFormat>Widescreen</PresentationFormat>
  <Paragraphs>86</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Narrow</vt:lpstr>
      <vt:lpstr>Calibri</vt:lpstr>
      <vt:lpstr>Corbel</vt:lpstr>
      <vt:lpstr>Symbol</vt:lpstr>
      <vt:lpstr>Times New Roman</vt:lpstr>
      <vt:lpstr>Wingdings</vt:lpstr>
      <vt:lpstr>Parallax</vt:lpstr>
      <vt:lpstr>DAIRY MANAGEMENT SYSTEM</vt:lpstr>
      <vt:lpstr>INDEX</vt:lpstr>
      <vt:lpstr>INTRODUCTION</vt:lpstr>
      <vt:lpstr> Proposed work : Tools/Platform and Languages </vt:lpstr>
      <vt:lpstr>PROJECT SCOPE</vt:lpstr>
      <vt:lpstr>Limitations of Existing system</vt:lpstr>
      <vt:lpstr>Benefits  and Limitations of dairy management system</vt:lpstr>
      <vt:lpstr>ER Diagram:-</vt:lpstr>
      <vt:lpstr>Future Scope</vt:lpstr>
      <vt:lpstr>Conclusion</vt:lpstr>
      <vt:lpstr> 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DAIRY MANAGEMENT SYSTEM</dc:title>
  <dc:creator>sampada shinde</dc:creator>
  <cp:lastModifiedBy>sampada shinde</cp:lastModifiedBy>
  <cp:revision>10</cp:revision>
  <dcterms:created xsi:type="dcterms:W3CDTF">2024-05-02T06:57:36Z</dcterms:created>
  <dcterms:modified xsi:type="dcterms:W3CDTF">2024-05-06T05:32:23Z</dcterms:modified>
</cp:coreProperties>
</file>