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90" r:id="rId2"/>
  </p:sldMasterIdLst>
  <p:notesMasterIdLst>
    <p:notesMasterId r:id="rId14"/>
  </p:notesMasterIdLst>
  <p:sldIdLst>
    <p:sldId id="256" r:id="rId3"/>
    <p:sldId id="257" r:id="rId4"/>
    <p:sldId id="258" r:id="rId5"/>
    <p:sldId id="267" r:id="rId6"/>
    <p:sldId id="268" r:id="rId7"/>
    <p:sldId id="260" r:id="rId8"/>
    <p:sldId id="261" r:id="rId9"/>
    <p:sldId id="262" r:id="rId10"/>
    <p:sldId id="264" r:id="rId11"/>
    <p:sldId id="265" r:id="rId12"/>
    <p:sldId id="266" r:id="rId13"/>
  </p:sldIdLst>
  <p:sldSz cx="9144000" cy="5143500" type="screen16x9"/>
  <p:notesSz cx="6858000" cy="9144000"/>
  <p:embeddedFontLst>
    <p:embeddedFont>
      <p:font typeface="Trebuchet MS" panose="020B0603020202020204" pitchFamily="34" charset="0"/>
      <p:regular r:id="rId15"/>
      <p:bold r:id="rId16"/>
      <p:italic r:id="rId17"/>
      <p:boldItalic r:id="rId18"/>
    </p:embeddedFont>
    <p:embeddedFont>
      <p:font typeface="Oswald" panose="020B0604020202020204" charset="0"/>
      <p:regular r:id="rId19"/>
      <p:bold r:id="rId20"/>
    </p:embeddedFont>
    <p:embeddedFont>
      <p:font typeface="Wingdings 3" panose="05040102010807070707" pitchFamily="18" charset="2"/>
      <p:regular r:id="rId21"/>
    </p:embeddedFont>
    <p:embeddedFont>
      <p:font typeface="Averag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6BE65-37A5-4F48-8541-1FBF54CF8582}" type="doc">
      <dgm:prSet loTypeId="urn:microsoft.com/office/officeart/2005/8/layout/chart3" loCatId="cycle" qsTypeId="urn:microsoft.com/office/officeart/2005/8/quickstyle/simple1" qsCatId="simple" csTypeId="urn:microsoft.com/office/officeart/2005/8/colors/accent1_2" csCatId="accent1" phldr="1"/>
      <dgm:spPr/>
    </dgm:pt>
    <dgm:pt modelId="{B9FBF46A-E6A7-49D0-AE89-D3E593066CF4}">
      <dgm:prSet phldrT="[Text]"/>
      <dgm:spPr>
        <a:solidFill>
          <a:schemeClr val="accent4">
            <a:lumMod val="40000"/>
            <a:lumOff val="60000"/>
          </a:schemeClr>
        </a:solidFill>
      </dgm:spPr>
      <dgm:t>
        <a:bodyPr/>
        <a:lstStyle/>
        <a:p>
          <a:r>
            <a:rPr lang="en-IN" dirty="0" smtClean="0"/>
            <a:t>Software Interface</a:t>
          </a:r>
          <a:endParaRPr lang="en-IN" dirty="0"/>
        </a:p>
      </dgm:t>
    </dgm:pt>
    <dgm:pt modelId="{567CC832-7959-4AB7-9A16-8704C441F3F2}" type="parTrans" cxnId="{1672B8B8-F73D-49B0-A38A-60D7A686D18F}">
      <dgm:prSet/>
      <dgm:spPr/>
      <dgm:t>
        <a:bodyPr/>
        <a:lstStyle/>
        <a:p>
          <a:endParaRPr lang="en-IN"/>
        </a:p>
      </dgm:t>
    </dgm:pt>
    <dgm:pt modelId="{9A54D44D-BA5E-4527-9887-639BF5D6AFF3}" type="sibTrans" cxnId="{1672B8B8-F73D-49B0-A38A-60D7A686D18F}">
      <dgm:prSet/>
      <dgm:spPr/>
      <dgm:t>
        <a:bodyPr/>
        <a:lstStyle/>
        <a:p>
          <a:endParaRPr lang="en-IN"/>
        </a:p>
      </dgm:t>
    </dgm:pt>
    <dgm:pt modelId="{87B537E5-C571-4426-9CCC-424EE889B9F1}">
      <dgm:prSet phldrT="[Text]"/>
      <dgm:spPr>
        <a:solidFill>
          <a:schemeClr val="accent6">
            <a:lumMod val="90000"/>
          </a:schemeClr>
        </a:solidFill>
      </dgm:spPr>
      <dgm:t>
        <a:bodyPr/>
        <a:lstStyle/>
        <a:p>
          <a:r>
            <a:rPr lang="en-IN" dirty="0" smtClean="0"/>
            <a:t>Human Interaction</a:t>
          </a:r>
          <a:endParaRPr lang="en-IN" dirty="0"/>
        </a:p>
      </dgm:t>
    </dgm:pt>
    <dgm:pt modelId="{B492FE93-5D0D-4D06-9C4A-A1C1944FF009}" type="parTrans" cxnId="{FD8D2D0C-F1FB-48E5-88FB-4007E543BEEB}">
      <dgm:prSet/>
      <dgm:spPr/>
      <dgm:t>
        <a:bodyPr/>
        <a:lstStyle/>
        <a:p>
          <a:endParaRPr lang="en-IN"/>
        </a:p>
      </dgm:t>
    </dgm:pt>
    <dgm:pt modelId="{CC5C3057-FF49-4782-B674-3F6365E6565E}" type="sibTrans" cxnId="{FD8D2D0C-F1FB-48E5-88FB-4007E543BEEB}">
      <dgm:prSet/>
      <dgm:spPr/>
      <dgm:t>
        <a:bodyPr/>
        <a:lstStyle/>
        <a:p>
          <a:endParaRPr lang="en-IN"/>
        </a:p>
      </dgm:t>
    </dgm:pt>
    <dgm:pt modelId="{0543C231-6491-4B69-A883-E8C9C4F88F01}">
      <dgm:prSet phldrT="[Text]"/>
      <dgm:spPr>
        <a:solidFill>
          <a:schemeClr val="accent5">
            <a:lumMod val="60000"/>
            <a:lumOff val="40000"/>
          </a:schemeClr>
        </a:solidFill>
      </dgm:spPr>
      <dgm:t>
        <a:bodyPr/>
        <a:lstStyle/>
        <a:p>
          <a:r>
            <a:rPr lang="en-IN" dirty="0" smtClean="0"/>
            <a:t>Line Follower</a:t>
          </a:r>
          <a:endParaRPr lang="en-IN" dirty="0"/>
        </a:p>
      </dgm:t>
    </dgm:pt>
    <dgm:pt modelId="{84FD356D-319C-4B1D-9C47-882B9481056F}" type="parTrans" cxnId="{F68B3E5D-10CD-4F69-965D-498929BD7906}">
      <dgm:prSet/>
      <dgm:spPr/>
      <dgm:t>
        <a:bodyPr/>
        <a:lstStyle/>
        <a:p>
          <a:endParaRPr lang="en-IN"/>
        </a:p>
      </dgm:t>
    </dgm:pt>
    <dgm:pt modelId="{4F805AD4-EF90-47AA-9A5C-E6DD0BBDBBF8}" type="sibTrans" cxnId="{F68B3E5D-10CD-4F69-965D-498929BD7906}">
      <dgm:prSet/>
      <dgm:spPr/>
      <dgm:t>
        <a:bodyPr/>
        <a:lstStyle/>
        <a:p>
          <a:endParaRPr lang="en-IN"/>
        </a:p>
      </dgm:t>
    </dgm:pt>
    <dgm:pt modelId="{889B94E5-9EC2-425D-ADE0-219D011D6941}" type="pres">
      <dgm:prSet presAssocID="{C656BE65-37A5-4F48-8541-1FBF54CF8582}" presName="compositeShape" presStyleCnt="0">
        <dgm:presLayoutVars>
          <dgm:chMax val="7"/>
          <dgm:dir/>
          <dgm:resizeHandles val="exact"/>
        </dgm:presLayoutVars>
      </dgm:prSet>
      <dgm:spPr/>
    </dgm:pt>
    <dgm:pt modelId="{93B87D49-F6C6-4326-823F-E6AD436935F7}" type="pres">
      <dgm:prSet presAssocID="{C656BE65-37A5-4F48-8541-1FBF54CF8582}" presName="wedge1" presStyleLbl="node1" presStyleIdx="0" presStyleCnt="3"/>
      <dgm:spPr/>
      <dgm:t>
        <a:bodyPr/>
        <a:lstStyle/>
        <a:p>
          <a:endParaRPr lang="en-IN"/>
        </a:p>
      </dgm:t>
    </dgm:pt>
    <dgm:pt modelId="{3D849275-B8CE-4A4F-86C2-E355EC4534F1}" type="pres">
      <dgm:prSet presAssocID="{C656BE65-37A5-4F48-8541-1FBF54CF8582}" presName="wedge1Tx" presStyleLbl="node1" presStyleIdx="0" presStyleCnt="3">
        <dgm:presLayoutVars>
          <dgm:chMax val="0"/>
          <dgm:chPref val="0"/>
          <dgm:bulletEnabled val="1"/>
        </dgm:presLayoutVars>
      </dgm:prSet>
      <dgm:spPr/>
      <dgm:t>
        <a:bodyPr/>
        <a:lstStyle/>
        <a:p>
          <a:endParaRPr lang="en-IN"/>
        </a:p>
      </dgm:t>
    </dgm:pt>
    <dgm:pt modelId="{60046885-C851-4D3A-98DB-BD39804CB0B7}" type="pres">
      <dgm:prSet presAssocID="{C656BE65-37A5-4F48-8541-1FBF54CF8582}" presName="wedge2" presStyleLbl="node1" presStyleIdx="1" presStyleCnt="3"/>
      <dgm:spPr/>
      <dgm:t>
        <a:bodyPr/>
        <a:lstStyle/>
        <a:p>
          <a:endParaRPr lang="en-IN"/>
        </a:p>
      </dgm:t>
    </dgm:pt>
    <dgm:pt modelId="{27612688-EFD9-4C1C-A9A3-CCBD8F2BD184}" type="pres">
      <dgm:prSet presAssocID="{C656BE65-37A5-4F48-8541-1FBF54CF8582}" presName="wedge2Tx" presStyleLbl="node1" presStyleIdx="1" presStyleCnt="3">
        <dgm:presLayoutVars>
          <dgm:chMax val="0"/>
          <dgm:chPref val="0"/>
          <dgm:bulletEnabled val="1"/>
        </dgm:presLayoutVars>
      </dgm:prSet>
      <dgm:spPr/>
      <dgm:t>
        <a:bodyPr/>
        <a:lstStyle/>
        <a:p>
          <a:endParaRPr lang="en-IN"/>
        </a:p>
      </dgm:t>
    </dgm:pt>
    <dgm:pt modelId="{305E6162-22B8-4A70-B56C-686D8D111818}" type="pres">
      <dgm:prSet presAssocID="{C656BE65-37A5-4F48-8541-1FBF54CF8582}" presName="wedge3" presStyleLbl="node1" presStyleIdx="2" presStyleCnt="3"/>
      <dgm:spPr/>
      <dgm:t>
        <a:bodyPr/>
        <a:lstStyle/>
        <a:p>
          <a:endParaRPr lang="en-IN"/>
        </a:p>
      </dgm:t>
    </dgm:pt>
    <dgm:pt modelId="{DBF2B9F8-EA61-4D0E-AB0D-EFDADDB2B0B1}" type="pres">
      <dgm:prSet presAssocID="{C656BE65-37A5-4F48-8541-1FBF54CF8582}" presName="wedge3Tx" presStyleLbl="node1" presStyleIdx="2" presStyleCnt="3">
        <dgm:presLayoutVars>
          <dgm:chMax val="0"/>
          <dgm:chPref val="0"/>
          <dgm:bulletEnabled val="1"/>
        </dgm:presLayoutVars>
      </dgm:prSet>
      <dgm:spPr/>
      <dgm:t>
        <a:bodyPr/>
        <a:lstStyle/>
        <a:p>
          <a:endParaRPr lang="en-IN"/>
        </a:p>
      </dgm:t>
    </dgm:pt>
  </dgm:ptLst>
  <dgm:cxnLst>
    <dgm:cxn modelId="{CC8EDB03-48A1-4C4E-8BCB-787F97987EEA}" type="presOf" srcId="{0543C231-6491-4B69-A883-E8C9C4F88F01}" destId="{DBF2B9F8-EA61-4D0E-AB0D-EFDADDB2B0B1}" srcOrd="1" destOrd="0" presId="urn:microsoft.com/office/officeart/2005/8/layout/chart3"/>
    <dgm:cxn modelId="{1672B8B8-F73D-49B0-A38A-60D7A686D18F}" srcId="{C656BE65-37A5-4F48-8541-1FBF54CF8582}" destId="{B9FBF46A-E6A7-49D0-AE89-D3E593066CF4}" srcOrd="0" destOrd="0" parTransId="{567CC832-7959-4AB7-9A16-8704C441F3F2}" sibTransId="{9A54D44D-BA5E-4527-9887-639BF5D6AFF3}"/>
    <dgm:cxn modelId="{FD8D2D0C-F1FB-48E5-88FB-4007E543BEEB}" srcId="{C656BE65-37A5-4F48-8541-1FBF54CF8582}" destId="{87B537E5-C571-4426-9CCC-424EE889B9F1}" srcOrd="1" destOrd="0" parTransId="{B492FE93-5D0D-4D06-9C4A-A1C1944FF009}" sibTransId="{CC5C3057-FF49-4782-B674-3F6365E6565E}"/>
    <dgm:cxn modelId="{80BD8013-BD67-4CA4-A9A6-5DA8177D4DE8}" type="presOf" srcId="{B9FBF46A-E6A7-49D0-AE89-D3E593066CF4}" destId="{3D849275-B8CE-4A4F-86C2-E355EC4534F1}" srcOrd="1" destOrd="0" presId="urn:microsoft.com/office/officeart/2005/8/layout/chart3"/>
    <dgm:cxn modelId="{82F951D9-1EF3-46CF-89E9-A0E356A7326A}" type="presOf" srcId="{87B537E5-C571-4426-9CCC-424EE889B9F1}" destId="{60046885-C851-4D3A-98DB-BD39804CB0B7}" srcOrd="0" destOrd="0" presId="urn:microsoft.com/office/officeart/2005/8/layout/chart3"/>
    <dgm:cxn modelId="{F42AD6F8-00B5-42F8-B2DF-0C291651313C}" type="presOf" srcId="{B9FBF46A-E6A7-49D0-AE89-D3E593066CF4}" destId="{93B87D49-F6C6-4326-823F-E6AD436935F7}" srcOrd="0" destOrd="0" presId="urn:microsoft.com/office/officeart/2005/8/layout/chart3"/>
    <dgm:cxn modelId="{F68B3E5D-10CD-4F69-965D-498929BD7906}" srcId="{C656BE65-37A5-4F48-8541-1FBF54CF8582}" destId="{0543C231-6491-4B69-A883-E8C9C4F88F01}" srcOrd="2" destOrd="0" parTransId="{84FD356D-319C-4B1D-9C47-882B9481056F}" sibTransId="{4F805AD4-EF90-47AA-9A5C-E6DD0BBDBBF8}"/>
    <dgm:cxn modelId="{33964911-341A-446C-8FD8-DF32E23F2302}" type="presOf" srcId="{C656BE65-37A5-4F48-8541-1FBF54CF8582}" destId="{889B94E5-9EC2-425D-ADE0-219D011D6941}" srcOrd="0" destOrd="0" presId="urn:microsoft.com/office/officeart/2005/8/layout/chart3"/>
    <dgm:cxn modelId="{3107F7EC-56DA-4C46-9682-328073C466A0}" type="presOf" srcId="{0543C231-6491-4B69-A883-E8C9C4F88F01}" destId="{305E6162-22B8-4A70-B56C-686D8D111818}" srcOrd="0" destOrd="0" presId="urn:microsoft.com/office/officeart/2005/8/layout/chart3"/>
    <dgm:cxn modelId="{B5FFA3E6-F0E6-413C-8626-BD4EABCB9572}" type="presOf" srcId="{87B537E5-C571-4426-9CCC-424EE889B9F1}" destId="{27612688-EFD9-4C1C-A9A3-CCBD8F2BD184}" srcOrd="1" destOrd="0" presId="urn:microsoft.com/office/officeart/2005/8/layout/chart3"/>
    <dgm:cxn modelId="{1D8DA04F-E05A-4A04-8D0A-A195D4760F89}" type="presParOf" srcId="{889B94E5-9EC2-425D-ADE0-219D011D6941}" destId="{93B87D49-F6C6-4326-823F-E6AD436935F7}" srcOrd="0" destOrd="0" presId="urn:microsoft.com/office/officeart/2005/8/layout/chart3"/>
    <dgm:cxn modelId="{472435C1-136C-4087-B1FE-44F9350BD9F4}" type="presParOf" srcId="{889B94E5-9EC2-425D-ADE0-219D011D6941}" destId="{3D849275-B8CE-4A4F-86C2-E355EC4534F1}" srcOrd="1" destOrd="0" presId="urn:microsoft.com/office/officeart/2005/8/layout/chart3"/>
    <dgm:cxn modelId="{9B70523C-198B-4341-B217-C732161AD003}" type="presParOf" srcId="{889B94E5-9EC2-425D-ADE0-219D011D6941}" destId="{60046885-C851-4D3A-98DB-BD39804CB0B7}" srcOrd="2" destOrd="0" presId="urn:microsoft.com/office/officeart/2005/8/layout/chart3"/>
    <dgm:cxn modelId="{9DE7CC74-39DE-4972-A78B-45FB4796B01B}" type="presParOf" srcId="{889B94E5-9EC2-425D-ADE0-219D011D6941}" destId="{27612688-EFD9-4C1C-A9A3-CCBD8F2BD184}" srcOrd="3" destOrd="0" presId="urn:microsoft.com/office/officeart/2005/8/layout/chart3"/>
    <dgm:cxn modelId="{E80828A5-3B20-4379-A252-BD75C58EA31C}" type="presParOf" srcId="{889B94E5-9EC2-425D-ADE0-219D011D6941}" destId="{305E6162-22B8-4A70-B56C-686D8D111818}" srcOrd="4" destOrd="0" presId="urn:microsoft.com/office/officeart/2005/8/layout/chart3"/>
    <dgm:cxn modelId="{8B218A5C-9DD6-45C2-B807-9D3D84C51773}" type="presParOf" srcId="{889B94E5-9EC2-425D-ADE0-219D011D6941}" destId="{DBF2B9F8-EA61-4D0E-AB0D-EFDADDB2B0B1}"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87D49-F6C6-4326-823F-E6AD436935F7}">
      <dsp:nvSpPr>
        <dsp:cNvPr id="0" name=""/>
        <dsp:cNvSpPr/>
      </dsp:nvSpPr>
      <dsp:spPr>
        <a:xfrm>
          <a:off x="1429105" y="274319"/>
          <a:ext cx="3413760" cy="3413760"/>
        </a:xfrm>
        <a:prstGeom prst="pie">
          <a:avLst>
            <a:gd name="adj1" fmla="val 16200000"/>
            <a:gd name="adj2" fmla="val 1800000"/>
          </a:avLst>
        </a:prstGeom>
        <a:solidFill>
          <a:schemeClr val="accent4">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IN" sz="2100" kern="1200" dirty="0" smtClean="0"/>
            <a:t>Software Interface</a:t>
          </a:r>
          <a:endParaRPr lang="en-IN" sz="2100" kern="1200" dirty="0"/>
        </a:p>
      </dsp:txBody>
      <dsp:txXfrm>
        <a:off x="3285134" y="904239"/>
        <a:ext cx="1158240" cy="1137920"/>
      </dsp:txXfrm>
    </dsp:sp>
    <dsp:sp modelId="{60046885-C851-4D3A-98DB-BD39804CB0B7}">
      <dsp:nvSpPr>
        <dsp:cNvPr id="0" name=""/>
        <dsp:cNvSpPr/>
      </dsp:nvSpPr>
      <dsp:spPr>
        <a:xfrm>
          <a:off x="1253134" y="375919"/>
          <a:ext cx="3413760" cy="3413760"/>
        </a:xfrm>
        <a:prstGeom prst="pie">
          <a:avLst>
            <a:gd name="adj1" fmla="val 1800000"/>
            <a:gd name="adj2" fmla="val 9000000"/>
          </a:avLst>
        </a:prstGeom>
        <a:solidFill>
          <a:schemeClr val="accent6">
            <a:lumMod val="9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IN" sz="2100" kern="1200" dirty="0" smtClean="0"/>
            <a:t>Human Interaction</a:t>
          </a:r>
          <a:endParaRPr lang="en-IN" sz="2100" kern="1200" dirty="0"/>
        </a:p>
      </dsp:txBody>
      <dsp:txXfrm>
        <a:off x="2187854" y="2529840"/>
        <a:ext cx="1544320" cy="1056640"/>
      </dsp:txXfrm>
    </dsp:sp>
    <dsp:sp modelId="{305E6162-22B8-4A70-B56C-686D8D111818}">
      <dsp:nvSpPr>
        <dsp:cNvPr id="0" name=""/>
        <dsp:cNvSpPr/>
      </dsp:nvSpPr>
      <dsp:spPr>
        <a:xfrm>
          <a:off x="1253134" y="375919"/>
          <a:ext cx="3413760" cy="3413760"/>
        </a:xfrm>
        <a:prstGeom prst="pie">
          <a:avLst>
            <a:gd name="adj1" fmla="val 9000000"/>
            <a:gd name="adj2" fmla="val 16200000"/>
          </a:avLst>
        </a:prstGeom>
        <a:solidFill>
          <a:schemeClr val="accent5">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IN" sz="2100" kern="1200" dirty="0" smtClean="0"/>
            <a:t>Line Follower</a:t>
          </a:r>
          <a:endParaRPr lang="en-IN" sz="2100" kern="1200" dirty="0"/>
        </a:p>
      </dsp:txBody>
      <dsp:txXfrm>
        <a:off x="1618894" y="1046480"/>
        <a:ext cx="1158240" cy="113792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083072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9a5cc01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49a5cc01d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3688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9a5cc01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49a5cc01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33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9a5cc01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49a5cc01d3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The aim of this project is to design a robot for taking orders, serving customers and accepting payments at restaurants and catering venues.</a:t>
            </a:r>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It will be a line follower and will be able to travel to the target tables while avoiding obstacles such as other tables, chairs and even humans, it will use either laser scan or SONAR to detect the obstacles.</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The customer will be able to call the waiterBot for placing order by using a python application interface, that would be on the table. After summoning the robot, the customer will place order verbally like ordering food in case of a human waiter. </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Due to physical limitations on the payload capacity of the turtlebot, the waiterbot will only be able to serve specific items such as drinks or food items weighing less than 8 pounds.</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5239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9a5cc01d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49a5cc01d3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6904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a5cc01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49a5cc01d3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Each table will be assigned a different color, and a there would be a colored path from the start point to the table. </a:t>
            </a:r>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We will be using the cv_bridge package to convert images coming on the topic sensor_msgs/Image to messages that OpenCV can open and display.</a:t>
            </a:r>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We would need to subscribe to the topic camera/rgb/image_raw to get the data from the camera.</a:t>
            </a:r>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We would need to convert the image from BGR to HSV using the cv2 library, define the lower and upper limits of the color degrees, and remove all the other elements that don’t fall in the range, to detect the color.</a:t>
            </a:r>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We would need to set the camera angle accordingly, say at a distance of 1 meter to point to the exact center of the line.</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7949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9a5cc01d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49a5cc01d3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 sz="1100" b="0" i="0" u="none" strike="noStrike" cap="none">
                <a:solidFill>
                  <a:srgbClr val="000000"/>
                </a:solidFill>
                <a:latin typeface="Arial"/>
                <a:ea typeface="Arial"/>
                <a:cs typeface="Arial"/>
                <a:sym typeface="Arial"/>
              </a:rPr>
              <a:t>We will be using the sound_play package as TTS system to translate commands into voice. </a:t>
            </a:r>
            <a:endParaRPr/>
          </a:p>
          <a:p>
            <a:pPr marL="457200" marR="0" lvl="0" indent="-342900" algn="l" rtl="0">
              <a:lnSpc>
                <a:spcPct val="100000"/>
              </a:lnSpc>
              <a:spcBef>
                <a:spcPts val="0"/>
              </a:spcBef>
              <a:spcAft>
                <a:spcPts val="0"/>
              </a:spcAft>
              <a:buClr>
                <a:srgbClr val="000000"/>
              </a:buClr>
              <a:buSzPts val="1800"/>
              <a:buFont typeface="Arial"/>
              <a:buChar char="●"/>
            </a:pPr>
            <a:r>
              <a:rPr lang="en" sz="1100" b="0" i="0" u="none" strike="noStrike" cap="none">
                <a:solidFill>
                  <a:srgbClr val="000000"/>
                </a:solidFill>
                <a:latin typeface="Arial"/>
                <a:ea typeface="Arial"/>
                <a:cs typeface="Arial"/>
                <a:sym typeface="Arial"/>
              </a:rPr>
              <a:t>With this package we can play inbuilt sounds and OGG/WAV files.</a:t>
            </a:r>
            <a:endParaRPr/>
          </a:p>
          <a:p>
            <a:pPr marL="457200" marR="0" lvl="0" indent="-342900" algn="l" rtl="0">
              <a:lnSpc>
                <a:spcPct val="100000"/>
              </a:lnSpc>
              <a:spcBef>
                <a:spcPts val="0"/>
              </a:spcBef>
              <a:spcAft>
                <a:spcPts val="0"/>
              </a:spcAft>
              <a:buClr>
                <a:srgbClr val="000000"/>
              </a:buClr>
              <a:buSzPts val="1800"/>
              <a:buFont typeface="Arial"/>
              <a:buChar char="●"/>
            </a:pPr>
            <a:r>
              <a:rPr lang="en" sz="1100" b="0" i="0" u="none" strike="noStrike" cap="none">
                <a:solidFill>
                  <a:srgbClr val="000000"/>
                </a:solidFill>
                <a:latin typeface="Arial"/>
                <a:ea typeface="Arial"/>
                <a:cs typeface="Arial"/>
                <a:sym typeface="Arial"/>
              </a:rPr>
              <a:t>The bot will be able to speak out the menu to the customers, or it faces an obstacle on the way to the customer.</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7315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9a5cc01d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49a5cc01d3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 sz="1100" b="0" i="0" u="none" strike="noStrike" cap="none">
                <a:solidFill>
                  <a:srgbClr val="000000"/>
                </a:solidFill>
                <a:latin typeface="Arial"/>
                <a:ea typeface="Arial"/>
                <a:cs typeface="Arial"/>
                <a:sym typeface="Arial"/>
              </a:rPr>
              <a:t>General purpose application in python</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37954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9a5cc01d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49a5cc01d3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27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9a5cc01d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49a5cc01d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12358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48242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49396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54480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58855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93982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3161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12417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12/6/2018</a:t>
            </a:fld>
            <a:endParaRPr lang="en-US" dirty="0"/>
          </a:p>
        </p:txBody>
      </p:sp>
    </p:spTree>
    <p:extLst>
      <p:ext uri="{BB962C8B-B14F-4D97-AF65-F5344CB8AC3E}">
        <p14:creationId xmlns:p14="http://schemas.microsoft.com/office/powerpoint/2010/main" val="47417936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199202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477124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547964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849211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767706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010869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05185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64" name="Google Shape;6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65" name="Google Shape;65;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3298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12/6/2018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97113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800"/>
              <a:buFont typeface="Oswald"/>
              <a:buNone/>
            </a:pPr>
            <a:r>
              <a:rPr lang="en" sz="4800" b="0" i="0" u="none" strike="noStrike" cap="none" dirty="0">
                <a:solidFill>
                  <a:schemeClr val="tx1"/>
                </a:solidFill>
                <a:latin typeface="Average" panose="020B0604020202020204" charset="0"/>
                <a:ea typeface="Oswald"/>
                <a:cs typeface="Oswald"/>
                <a:sym typeface="Oswald"/>
              </a:rPr>
              <a:t>Autonomous Line </a:t>
            </a:r>
            <a:r>
              <a:rPr lang="en" sz="4800" dirty="0">
                <a:solidFill>
                  <a:schemeClr val="tx1"/>
                </a:solidFill>
                <a:latin typeface="Average" panose="020B0604020202020204" charset="0"/>
              </a:rPr>
              <a:t>Follower </a:t>
            </a:r>
            <a:r>
              <a:rPr lang="en" sz="4800" b="0" i="0" u="none" strike="noStrike" cap="none" dirty="0">
                <a:solidFill>
                  <a:schemeClr val="tx1"/>
                </a:solidFill>
                <a:latin typeface="Average" panose="020B0604020202020204" charset="0"/>
                <a:ea typeface="Oswald"/>
                <a:cs typeface="Oswald"/>
                <a:sym typeface="Oswald"/>
              </a:rPr>
              <a:t>WaiterBot</a:t>
            </a:r>
            <a:endParaRPr sz="4800" b="0" i="0" u="none" strike="noStrike" cap="none" dirty="0">
              <a:solidFill>
                <a:schemeClr val="tx1"/>
              </a:solidFill>
              <a:latin typeface="Average" panose="020B0604020202020204" charset="0"/>
              <a:ea typeface="Oswald"/>
              <a:cs typeface="Oswald"/>
              <a:sym typeface="Oswald"/>
            </a:endParaRPr>
          </a:p>
        </p:txBody>
      </p:sp>
      <p:sp>
        <p:nvSpPr>
          <p:cNvPr id="105" name="Google Shape;105;p25"/>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accent3"/>
              </a:buClr>
              <a:buSzPts val="2100"/>
              <a:buFont typeface="Average"/>
              <a:buNone/>
            </a:pPr>
            <a:r>
              <a:rPr lang="en" sz="2100" b="0" i="0" u="none" strike="noStrike" cap="none" dirty="0">
                <a:solidFill>
                  <a:schemeClr val="accent3"/>
                </a:solidFill>
                <a:latin typeface="Average"/>
                <a:ea typeface="Average"/>
                <a:cs typeface="Average"/>
                <a:sym typeface="Average"/>
              </a:rPr>
              <a:t>Anuja Bhide</a:t>
            </a:r>
            <a:endParaRPr sz="2100" b="0" i="0" u="none" strike="noStrike" cap="none" dirty="0">
              <a:solidFill>
                <a:schemeClr val="accent3"/>
              </a:solidFill>
              <a:latin typeface="Average"/>
              <a:ea typeface="Average"/>
              <a:cs typeface="Average"/>
              <a:sym typeface="Average"/>
            </a:endParaRPr>
          </a:p>
          <a:p>
            <a:pPr marL="0" marR="0" lvl="0" indent="0" algn="r" rtl="0">
              <a:lnSpc>
                <a:spcPct val="100000"/>
              </a:lnSpc>
              <a:spcBef>
                <a:spcPts val="0"/>
              </a:spcBef>
              <a:spcAft>
                <a:spcPts val="0"/>
              </a:spcAft>
              <a:buClr>
                <a:schemeClr val="accent3"/>
              </a:buClr>
              <a:buSzPts val="2100"/>
              <a:buFont typeface="Average"/>
              <a:buNone/>
            </a:pPr>
            <a:r>
              <a:rPr lang="en" sz="2100" b="0" i="0" u="none" strike="noStrike" cap="none" dirty="0">
                <a:solidFill>
                  <a:schemeClr val="accent3"/>
                </a:solidFill>
                <a:latin typeface="Average"/>
                <a:ea typeface="Average"/>
                <a:cs typeface="Average"/>
                <a:sym typeface="Average"/>
              </a:rPr>
              <a:t>Swapnil Kharche</a:t>
            </a:r>
            <a:endParaRPr sz="2100" b="0" i="0" u="none" strike="noStrike" cap="none" dirty="0">
              <a:solidFill>
                <a:schemeClr val="accent3"/>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sz="3000" b="0" i="0" u="none" strike="noStrike" cap="none">
                <a:solidFill>
                  <a:schemeClr val="dk1"/>
                </a:solidFill>
                <a:latin typeface="Oswald"/>
                <a:ea typeface="Oswald"/>
                <a:cs typeface="Oswald"/>
                <a:sym typeface="Oswald"/>
              </a:rPr>
              <a:t>Future Scope</a:t>
            </a:r>
            <a:endParaRPr/>
          </a:p>
        </p:txBody>
      </p:sp>
      <p:sp>
        <p:nvSpPr>
          <p:cNvPr id="217" name="Google Shape;217;p3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Multi-bot system</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Gesture recognition</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latin typeface="Average"/>
                <a:ea typeface="Average"/>
                <a:cs typeface="Average"/>
                <a:sym typeface="Average"/>
              </a:rPr>
              <a:t>Integration with robotic </a:t>
            </a:r>
            <a:r>
              <a:rPr lang="en" sz="1800" b="0" i="0" u="none" strike="noStrike" cap="none" dirty="0" smtClean="0">
                <a:solidFill>
                  <a:schemeClr val="tx1"/>
                </a:solidFill>
                <a:latin typeface="Average"/>
                <a:ea typeface="Average"/>
                <a:cs typeface="Average"/>
                <a:sym typeface="Average"/>
              </a:rPr>
              <a:t>arm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endParaRPr sz="3000" b="0" i="0" u="none" strike="noStrike" cap="none">
              <a:solidFill>
                <a:schemeClr val="dk1"/>
              </a:solidFill>
              <a:latin typeface="Oswald"/>
              <a:ea typeface="Oswald"/>
              <a:cs typeface="Oswald"/>
              <a:sym typeface="Oswald"/>
            </a:endParaRPr>
          </a:p>
        </p:txBody>
      </p:sp>
      <p:sp>
        <p:nvSpPr>
          <p:cNvPr id="223" name="Google Shape;223;p35"/>
          <p:cNvSpPr txBox="1">
            <a:spLocks noGrp="1"/>
          </p:cNvSpPr>
          <p:nvPr>
            <p:ph type="body" idx="1"/>
          </p:nvPr>
        </p:nvSpPr>
        <p:spPr>
          <a:xfrm>
            <a:off x="213226" y="505361"/>
            <a:ext cx="8520600" cy="3416400"/>
          </a:xfrm>
          <a:prstGeom prst="rect">
            <a:avLst/>
          </a:prstGeom>
          <a:noFill/>
          <a:ln>
            <a:noFill/>
          </a:ln>
        </p:spPr>
        <p:txBody>
          <a:bodyPr spcFirstLastPara="1" wrap="square" lIns="91425" tIns="91425" rIns="91425" bIns="91425" anchor="t" anchorCtr="0">
            <a:noAutofit/>
          </a:bodyPr>
          <a:lstStyle/>
          <a:p>
            <a:pPr marL="114300" marR="0" lvl="0" indent="0" algn="ctr" rtl="0">
              <a:lnSpc>
                <a:spcPct val="115000"/>
              </a:lnSpc>
              <a:spcBef>
                <a:spcPts val="0"/>
              </a:spcBef>
              <a:spcAft>
                <a:spcPts val="0"/>
              </a:spcAft>
              <a:buClr>
                <a:schemeClr val="accent3"/>
              </a:buClr>
              <a:buSzPts val="1800"/>
              <a:buFont typeface="Average"/>
              <a:buNone/>
            </a:pPr>
            <a:r>
              <a:rPr lang="en" sz="7200" b="0" i="1" u="none" strike="noStrike" cap="none" dirty="0">
                <a:solidFill>
                  <a:schemeClr val="accent3"/>
                </a:solidFill>
                <a:latin typeface="Average"/>
                <a:ea typeface="Average"/>
                <a:cs typeface="Average"/>
                <a:sym typeface="Average"/>
              </a:rPr>
              <a:t/>
            </a:r>
            <a:br>
              <a:rPr lang="en" sz="7200" b="0" i="1" u="none" strike="noStrike" cap="none" dirty="0">
                <a:solidFill>
                  <a:schemeClr val="accent3"/>
                </a:solidFill>
                <a:latin typeface="Average"/>
                <a:ea typeface="Average"/>
                <a:cs typeface="Average"/>
                <a:sym typeface="Average"/>
              </a:rPr>
            </a:br>
            <a:r>
              <a:rPr lang="en" sz="7200" b="0" i="1" u="none" strike="noStrike" cap="none" dirty="0">
                <a:solidFill>
                  <a:schemeClr val="tx1"/>
                </a:solidFill>
                <a:sym typeface="Average"/>
              </a:rPr>
              <a:t>Thank You!</a:t>
            </a:r>
            <a:endParaRPr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sz="3000" b="0" i="0" u="none" strike="noStrike" cap="none">
                <a:solidFill>
                  <a:schemeClr val="dk1"/>
                </a:solidFill>
                <a:latin typeface="Oswald"/>
                <a:ea typeface="Oswald"/>
                <a:cs typeface="Oswald"/>
                <a:sym typeface="Oswald"/>
              </a:rPr>
              <a:t>Agenda</a:t>
            </a:r>
            <a:endParaRPr/>
          </a:p>
        </p:txBody>
      </p:sp>
      <p:sp>
        <p:nvSpPr>
          <p:cNvPr id="111" name="Google Shape;111;p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Introduction</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Floor Plan</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smtClean="0">
                <a:solidFill>
                  <a:schemeClr val="tx1"/>
                </a:solidFill>
                <a:latin typeface="Average"/>
                <a:ea typeface="Average"/>
                <a:cs typeface="Average"/>
                <a:sym typeface="Average"/>
              </a:rPr>
              <a:t>Principal </a:t>
            </a:r>
            <a:r>
              <a:rPr lang="en" sz="1800" b="0" i="0" u="none" strike="noStrike" cap="none" dirty="0">
                <a:solidFill>
                  <a:schemeClr val="tx1"/>
                </a:solidFill>
                <a:sym typeface="Average"/>
              </a:rPr>
              <a:t>Components</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Future Scope</a:t>
            </a:r>
            <a:endParaRPr dirty="0">
              <a:solidFill>
                <a:schemeClr val="tx1"/>
              </a:solidFill>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sz="3000" b="0" i="0" u="none" strike="noStrike" cap="none">
                <a:solidFill>
                  <a:schemeClr val="dk1"/>
                </a:solidFill>
                <a:latin typeface="Oswald"/>
                <a:ea typeface="Oswald"/>
                <a:cs typeface="Oswald"/>
                <a:sym typeface="Oswald"/>
              </a:rPr>
              <a:t>Introduction</a:t>
            </a:r>
            <a:endParaRPr/>
          </a:p>
        </p:txBody>
      </p:sp>
      <p:sp>
        <p:nvSpPr>
          <p:cNvPr id="117" name="Google Shape;117;p27"/>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WaiterBot - A line-follower robot for taking orders, serving customers and accepting payments at restaurants.</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latin typeface="Average"/>
                <a:ea typeface="Average"/>
                <a:cs typeface="Average"/>
                <a:sym typeface="Average"/>
              </a:rPr>
              <a:t>Accepts orders </a:t>
            </a:r>
            <a:r>
              <a:rPr lang="en" sz="1800" b="0" i="0" u="none" strike="noStrike" cap="none" dirty="0" smtClean="0">
                <a:solidFill>
                  <a:schemeClr val="tx1"/>
                </a:solidFill>
                <a:latin typeface="Average"/>
                <a:ea typeface="Average"/>
                <a:cs typeface="Average"/>
                <a:sym typeface="Average"/>
              </a:rPr>
              <a:t>through the kiosk or mobile application</a:t>
            </a: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smtClean="0">
                <a:solidFill>
                  <a:schemeClr val="tx1"/>
                </a:solidFill>
                <a:latin typeface="Average"/>
                <a:ea typeface="Average"/>
                <a:cs typeface="Average"/>
                <a:sym typeface="Average"/>
              </a:rPr>
              <a:t>Serves </a:t>
            </a:r>
            <a:r>
              <a:rPr lang="en" sz="1800" b="0" i="0" u="none" strike="noStrike" cap="none" dirty="0">
                <a:solidFill>
                  <a:schemeClr val="tx1"/>
                </a:solidFill>
                <a:latin typeface="Average"/>
                <a:ea typeface="Average"/>
                <a:cs typeface="Average"/>
                <a:sym typeface="Average"/>
              </a:rPr>
              <a:t>items weighing less than 6 pounds</a:t>
            </a:r>
            <a:endParaRPr sz="1800" b="0" i="0" u="none" strike="noStrike" cap="none" dirty="0">
              <a:solidFill>
                <a:schemeClr val="tx1"/>
              </a:solidFill>
              <a:latin typeface="Average"/>
              <a:ea typeface="Average"/>
              <a:cs typeface="Average"/>
              <a:sym typeface="Average"/>
            </a:endParaRPr>
          </a:p>
          <a:p>
            <a:pPr marL="457200" marR="0" lvl="0" indent="0" algn="l" rtl="0">
              <a:lnSpc>
                <a:spcPct val="115000"/>
              </a:lnSpc>
              <a:spcBef>
                <a:spcPts val="160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457200" marR="0" lvl="0" indent="0" algn="l" rtl="0">
              <a:lnSpc>
                <a:spcPct val="115000"/>
              </a:lnSpc>
              <a:spcBef>
                <a:spcPts val="160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Demo</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52849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WaiterBot</a:t>
            </a:r>
            <a:r>
              <a:rPr lang="en-IN" dirty="0" smtClean="0"/>
              <a:t> World File</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26" y="1017725"/>
            <a:ext cx="7140147" cy="4090216"/>
          </a:xfrm>
          <a:prstGeom prst="rect">
            <a:avLst/>
          </a:prstGeom>
        </p:spPr>
      </p:pic>
    </p:spTree>
    <p:extLst>
      <p:ext uri="{BB962C8B-B14F-4D97-AF65-F5344CB8AC3E}">
        <p14:creationId xmlns:p14="http://schemas.microsoft.com/office/powerpoint/2010/main" val="1628471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sz="3000" b="0" i="0" u="none" strike="noStrike" cap="none" dirty="0" smtClean="0">
                <a:solidFill>
                  <a:schemeClr val="dk1"/>
                </a:solidFill>
                <a:latin typeface="Oswald"/>
                <a:ea typeface="Oswald"/>
                <a:cs typeface="Oswald"/>
                <a:sym typeface="Oswald"/>
              </a:rPr>
              <a:t>Principal </a:t>
            </a:r>
            <a:r>
              <a:rPr lang="en" sz="3000" b="0" i="0" u="none" strike="noStrike" cap="none" dirty="0">
                <a:solidFill>
                  <a:schemeClr val="dk1"/>
                </a:solidFill>
                <a:latin typeface="Oswald"/>
                <a:ea typeface="Oswald"/>
                <a:cs typeface="Oswald"/>
                <a:sym typeface="Oswald"/>
              </a:rPr>
              <a:t>Components</a:t>
            </a:r>
            <a:endParaRPr sz="3000" b="0" i="0" u="none" strike="noStrike" cap="none" dirty="0">
              <a:solidFill>
                <a:schemeClr val="dk1"/>
              </a:solidFill>
              <a:latin typeface="Oswald"/>
              <a:ea typeface="Oswald"/>
              <a:cs typeface="Oswald"/>
              <a:sym typeface="Oswald"/>
            </a:endParaRPr>
          </a:p>
        </p:txBody>
      </p:sp>
      <p:sp>
        <p:nvSpPr>
          <p:cNvPr id="159" name="Google Shape;159;p2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p:txBody>
      </p:sp>
      <p:graphicFrame>
        <p:nvGraphicFramePr>
          <p:cNvPr id="5" name="Diagram 4"/>
          <p:cNvGraphicFramePr/>
          <p:nvPr>
            <p:extLst>
              <p:ext uri="{D42A27DB-BD31-4B8C-83A1-F6EECF244321}">
                <p14:modId xmlns:p14="http://schemas.microsoft.com/office/powerpoint/2010/main" val="3820209616"/>
              </p:ext>
            </p:extLst>
          </p:nvPr>
        </p:nvGraphicFramePr>
        <p:xfrm>
          <a:off x="1277420" y="82867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2185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sz="3000" b="0" i="0" u="none" strike="noStrike" cap="none">
                <a:solidFill>
                  <a:schemeClr val="dk1"/>
                </a:solidFill>
                <a:latin typeface="Oswald"/>
                <a:ea typeface="Oswald"/>
                <a:cs typeface="Oswald"/>
                <a:sym typeface="Oswald"/>
              </a:rPr>
              <a:t>Line Follower</a:t>
            </a:r>
            <a:endParaRPr/>
          </a:p>
        </p:txBody>
      </p:sp>
      <p:sp>
        <p:nvSpPr>
          <p:cNvPr id="173" name="Google Shape;173;p3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14300" marR="0" lvl="0" indent="0" algn="l" rtl="0">
              <a:lnSpc>
                <a:spcPct val="115000"/>
              </a:lnSpc>
              <a:spcBef>
                <a:spcPts val="0"/>
              </a:spcBef>
              <a:spcAft>
                <a:spcPts val="0"/>
              </a:spcAft>
              <a:buClr>
                <a:schemeClr val="accent3"/>
              </a:buClr>
              <a:buSzPts val="1800"/>
              <a:buFont typeface="Average"/>
              <a:buNone/>
            </a:pPr>
            <a:endParaRPr sz="1800" b="0" i="0" u="none" strike="noStrike" cap="none">
              <a:solidFill>
                <a:schemeClr val="accent3"/>
              </a:solidFill>
              <a:latin typeface="Average"/>
              <a:ea typeface="Average"/>
              <a:cs typeface="Average"/>
              <a:sym typeface="Average"/>
            </a:endParaRPr>
          </a:p>
        </p:txBody>
      </p:sp>
      <p:grpSp>
        <p:nvGrpSpPr>
          <p:cNvPr id="174" name="Google Shape;174;p30"/>
          <p:cNvGrpSpPr/>
          <p:nvPr/>
        </p:nvGrpSpPr>
        <p:grpSpPr>
          <a:xfrm>
            <a:off x="-4282635" y="156568"/>
            <a:ext cx="10635283" cy="5472900"/>
            <a:chOff x="-4594335" y="-704407"/>
            <a:chExt cx="10635283" cy="5472900"/>
          </a:xfrm>
        </p:grpSpPr>
        <p:sp>
          <p:nvSpPr>
            <p:cNvPr id="175" name="Google Shape;175;p30"/>
            <p:cNvSpPr/>
            <p:nvPr/>
          </p:nvSpPr>
          <p:spPr>
            <a:xfrm>
              <a:off x="-4594335" y="-704407"/>
              <a:ext cx="5472900" cy="5472900"/>
            </a:xfrm>
            <a:prstGeom prst="blockArc">
              <a:avLst>
                <a:gd name="adj1" fmla="val 18900000"/>
                <a:gd name="adj2" fmla="val 2700000"/>
                <a:gd name="adj3" fmla="val 395"/>
              </a:avLst>
            </a:prstGeom>
            <a:noFill/>
            <a:ln w="25400" cap="flat" cmpd="sng">
              <a:solidFill>
                <a:srgbClr val="FFD86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28048" y="214010"/>
              <a:ext cx="5712900" cy="427800"/>
            </a:xfrm>
            <a:prstGeom prst="rect">
              <a:avLst/>
            </a:prstGeom>
            <a:solidFill>
              <a:srgbClr val="63FFD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txBox="1"/>
            <p:nvPr/>
          </p:nvSpPr>
          <p:spPr>
            <a:xfrm>
              <a:off x="328048" y="214010"/>
              <a:ext cx="5712900" cy="427800"/>
            </a:xfrm>
            <a:prstGeom prst="rect">
              <a:avLst/>
            </a:prstGeom>
            <a:solidFill>
              <a:schemeClr val="accent1">
                <a:lumMod val="50000"/>
              </a:schemeClr>
            </a:solidFill>
            <a:ln>
              <a:noFill/>
            </a:ln>
          </p:spPr>
          <p:txBody>
            <a:bodyPr spcFirstLastPara="1" wrap="square" lIns="339600" tIns="33000" rIns="33000" bIns="3300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dirty="0">
                  <a:solidFill>
                    <a:schemeClr val="lt1"/>
                  </a:solidFill>
                  <a:latin typeface="Average"/>
                  <a:ea typeface="Average"/>
                  <a:cs typeface="Average"/>
                  <a:sym typeface="Average"/>
                </a:rPr>
                <a:t>Assign different colored line for every table</a:t>
              </a:r>
              <a:endParaRPr dirty="0"/>
            </a:p>
          </p:txBody>
        </p:sp>
        <p:sp>
          <p:nvSpPr>
            <p:cNvPr id="178" name="Google Shape;178;p30"/>
            <p:cNvSpPr/>
            <p:nvPr/>
          </p:nvSpPr>
          <p:spPr>
            <a:xfrm>
              <a:off x="60637" y="160528"/>
              <a:ext cx="534900" cy="534900"/>
            </a:xfrm>
            <a:prstGeom prst="ellipse">
              <a:avLst/>
            </a:prstGeom>
            <a:solidFill>
              <a:schemeClr val="lt1"/>
            </a:solidFill>
            <a:ln w="25400" cap="flat" cmpd="sng">
              <a:solidFill>
                <a:srgbClr val="63FF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679991" y="855715"/>
              <a:ext cx="5360700" cy="427800"/>
            </a:xfrm>
            <a:prstGeom prst="rect">
              <a:avLst/>
            </a:prstGeom>
            <a:solidFill>
              <a:srgbClr val="63FF9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txBox="1"/>
            <p:nvPr/>
          </p:nvSpPr>
          <p:spPr>
            <a:xfrm>
              <a:off x="679991" y="855715"/>
              <a:ext cx="5360700" cy="427800"/>
            </a:xfrm>
            <a:prstGeom prst="rect">
              <a:avLst/>
            </a:prstGeom>
            <a:solidFill>
              <a:schemeClr val="accent3">
                <a:lumMod val="75000"/>
              </a:schemeClr>
            </a:solidFill>
            <a:ln>
              <a:noFill/>
            </a:ln>
          </p:spPr>
          <p:txBody>
            <a:bodyPr spcFirstLastPara="1" wrap="square" lIns="339600" tIns="33000" rIns="33000" bIns="3300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a:solidFill>
                    <a:schemeClr val="lt1"/>
                  </a:solidFill>
                  <a:latin typeface="Average"/>
                  <a:ea typeface="Average"/>
                  <a:cs typeface="Average"/>
                  <a:sym typeface="Average"/>
                </a:rPr>
                <a:t>Adjust the camera angle</a:t>
              </a:r>
              <a:endParaRPr/>
            </a:p>
          </p:txBody>
        </p:sp>
        <p:sp>
          <p:nvSpPr>
            <p:cNvPr id="181" name="Google Shape;181;p30"/>
            <p:cNvSpPr/>
            <p:nvPr/>
          </p:nvSpPr>
          <p:spPr>
            <a:xfrm>
              <a:off x="412579" y="802233"/>
              <a:ext cx="534900" cy="534900"/>
            </a:xfrm>
            <a:prstGeom prst="ellipse">
              <a:avLst/>
            </a:prstGeom>
            <a:solidFill>
              <a:schemeClr val="lt1"/>
            </a:solidFill>
            <a:ln w="25400" cap="flat" cmpd="sng">
              <a:solidFill>
                <a:srgbClr val="63FF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840925" y="1497421"/>
              <a:ext cx="5199900" cy="427800"/>
            </a:xfrm>
            <a:prstGeom prst="rect">
              <a:avLst/>
            </a:prstGeom>
            <a:solidFill>
              <a:srgbClr val="6AFF6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txBox="1"/>
            <p:nvPr/>
          </p:nvSpPr>
          <p:spPr>
            <a:xfrm>
              <a:off x="840925" y="1497421"/>
              <a:ext cx="5199900" cy="427800"/>
            </a:xfrm>
            <a:prstGeom prst="rect">
              <a:avLst/>
            </a:prstGeom>
            <a:solidFill>
              <a:schemeClr val="accent2"/>
            </a:solidFill>
            <a:ln>
              <a:noFill/>
            </a:ln>
          </p:spPr>
          <p:txBody>
            <a:bodyPr spcFirstLastPara="1" wrap="square" lIns="339600" tIns="33000" rIns="33000" bIns="3300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dirty="0">
                  <a:solidFill>
                    <a:schemeClr val="lt1"/>
                  </a:solidFill>
                  <a:latin typeface="Average"/>
                  <a:ea typeface="Average"/>
                  <a:cs typeface="Average"/>
                  <a:sym typeface="Average"/>
                </a:rPr>
                <a:t>Convert the input images data from topic sensor_msgs/Image to a message format that OpenCV can process </a:t>
              </a:r>
              <a:endParaRPr dirty="0"/>
            </a:p>
          </p:txBody>
        </p:sp>
        <p:sp>
          <p:nvSpPr>
            <p:cNvPr id="184" name="Google Shape;184;p30"/>
            <p:cNvSpPr/>
            <p:nvPr/>
          </p:nvSpPr>
          <p:spPr>
            <a:xfrm>
              <a:off x="573514" y="1443939"/>
              <a:ext cx="534900" cy="534900"/>
            </a:xfrm>
            <a:prstGeom prst="ellipse">
              <a:avLst/>
            </a:prstGeom>
            <a:solidFill>
              <a:schemeClr val="lt1"/>
            </a:solidFill>
            <a:ln w="25400" cap="flat" cmpd="sng">
              <a:solidFill>
                <a:srgbClr val="6AFF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840925" y="2138720"/>
              <a:ext cx="5199900" cy="427800"/>
            </a:xfrm>
            <a:prstGeom prst="rect">
              <a:avLst/>
            </a:prstGeom>
            <a:solidFill>
              <a:srgbClr val="A8FF6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txBox="1"/>
            <p:nvPr/>
          </p:nvSpPr>
          <p:spPr>
            <a:xfrm>
              <a:off x="840925" y="2138720"/>
              <a:ext cx="5199900" cy="427800"/>
            </a:xfrm>
            <a:prstGeom prst="rect">
              <a:avLst/>
            </a:prstGeom>
            <a:solidFill>
              <a:schemeClr val="accent6"/>
            </a:solidFill>
            <a:ln>
              <a:noFill/>
            </a:ln>
          </p:spPr>
          <p:txBody>
            <a:bodyPr spcFirstLastPara="1" wrap="square" lIns="339600" tIns="33000" rIns="33000" bIns="3300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dirty="0">
                  <a:solidFill>
                    <a:schemeClr val="lt1"/>
                  </a:solidFill>
                  <a:latin typeface="Average"/>
                  <a:ea typeface="Average"/>
                  <a:cs typeface="Average"/>
                  <a:sym typeface="Average"/>
                </a:rPr>
                <a:t>Subscribe to topic camera/rgb/image_raw to get image data from camera</a:t>
              </a:r>
              <a:endParaRPr dirty="0"/>
            </a:p>
          </p:txBody>
        </p:sp>
        <p:sp>
          <p:nvSpPr>
            <p:cNvPr id="187" name="Google Shape;187;p30"/>
            <p:cNvSpPr/>
            <p:nvPr/>
          </p:nvSpPr>
          <p:spPr>
            <a:xfrm>
              <a:off x="573514" y="2085238"/>
              <a:ext cx="534900" cy="534900"/>
            </a:xfrm>
            <a:prstGeom prst="ellipse">
              <a:avLst/>
            </a:prstGeom>
            <a:solidFill>
              <a:schemeClr val="lt1"/>
            </a:solidFill>
            <a:ln w="25400" cap="flat" cmpd="sng">
              <a:solidFill>
                <a:srgbClr val="A8FF6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679991" y="2780426"/>
              <a:ext cx="5360700" cy="427800"/>
            </a:xfrm>
            <a:prstGeom prst="rect">
              <a:avLst/>
            </a:prstGeom>
            <a:solidFill>
              <a:srgbClr val="E7FF6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txBox="1"/>
            <p:nvPr/>
          </p:nvSpPr>
          <p:spPr>
            <a:xfrm>
              <a:off x="679991" y="2780426"/>
              <a:ext cx="5360700" cy="427800"/>
            </a:xfrm>
            <a:prstGeom prst="rect">
              <a:avLst/>
            </a:prstGeom>
            <a:solidFill>
              <a:schemeClr val="accent1">
                <a:lumMod val="75000"/>
              </a:schemeClr>
            </a:solidFill>
            <a:ln>
              <a:noFill/>
            </a:ln>
          </p:spPr>
          <p:txBody>
            <a:bodyPr spcFirstLastPara="1" wrap="square" lIns="339600" tIns="33000" rIns="33000" bIns="3300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a:solidFill>
                    <a:schemeClr val="lt1"/>
                  </a:solidFill>
                  <a:latin typeface="Average"/>
                  <a:ea typeface="Average"/>
                  <a:cs typeface="Average"/>
                  <a:sym typeface="Average"/>
                </a:rPr>
                <a:t>Convert image from BGR to HSV</a:t>
              </a:r>
              <a:endParaRPr/>
            </a:p>
          </p:txBody>
        </p:sp>
        <p:sp>
          <p:nvSpPr>
            <p:cNvPr id="190" name="Google Shape;190;p30"/>
            <p:cNvSpPr/>
            <p:nvPr/>
          </p:nvSpPr>
          <p:spPr>
            <a:xfrm>
              <a:off x="412579" y="2726944"/>
              <a:ext cx="534900" cy="534900"/>
            </a:xfrm>
            <a:prstGeom prst="ellipse">
              <a:avLst/>
            </a:prstGeom>
            <a:solidFill>
              <a:schemeClr val="lt1"/>
            </a:solidFill>
            <a:ln w="25400" cap="flat" cmpd="sng">
              <a:solidFill>
                <a:srgbClr val="E7FF6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328048" y="3422131"/>
              <a:ext cx="5712900" cy="427800"/>
            </a:xfrm>
            <a:prstGeom prst="rect">
              <a:avLst/>
            </a:prstGeom>
            <a:solidFill>
              <a:srgbClr val="FED86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txBox="1"/>
            <p:nvPr/>
          </p:nvSpPr>
          <p:spPr>
            <a:xfrm>
              <a:off x="328048" y="3422131"/>
              <a:ext cx="5712900" cy="427800"/>
            </a:xfrm>
            <a:prstGeom prst="rect">
              <a:avLst/>
            </a:prstGeom>
            <a:solidFill>
              <a:schemeClr val="accent3">
                <a:lumMod val="50000"/>
              </a:schemeClr>
            </a:solidFill>
            <a:ln>
              <a:noFill/>
            </a:ln>
          </p:spPr>
          <p:txBody>
            <a:bodyPr spcFirstLastPara="1" wrap="square" lIns="339600" tIns="33000" rIns="33000" bIns="3300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 sz="1300" b="0" i="0" u="none" strike="noStrike" cap="none">
                  <a:solidFill>
                    <a:schemeClr val="lt1"/>
                  </a:solidFill>
                  <a:latin typeface="Average"/>
                  <a:ea typeface="Average"/>
                  <a:cs typeface="Average"/>
                  <a:sym typeface="Average"/>
                </a:rPr>
                <a:t>Eliminate values that do not fall in the range to detect color</a:t>
              </a:r>
              <a:endParaRPr/>
            </a:p>
          </p:txBody>
        </p:sp>
        <p:sp>
          <p:nvSpPr>
            <p:cNvPr id="193" name="Google Shape;193;p30"/>
            <p:cNvSpPr/>
            <p:nvPr/>
          </p:nvSpPr>
          <p:spPr>
            <a:xfrm>
              <a:off x="60637" y="3368649"/>
              <a:ext cx="534900" cy="534900"/>
            </a:xfrm>
            <a:prstGeom prst="ellipse">
              <a:avLst/>
            </a:prstGeom>
            <a:solidFill>
              <a:schemeClr val="lt1"/>
            </a:solidFill>
            <a:ln w="25400" cap="flat" cmpd="sng">
              <a:solidFill>
                <a:srgbClr val="FED86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dirty="0" smtClean="0"/>
              <a:t>Software Interface and Robot Voice</a:t>
            </a:r>
            <a:endParaRPr dirty="0"/>
          </a:p>
        </p:txBody>
      </p:sp>
      <p:sp>
        <p:nvSpPr>
          <p:cNvPr id="199" name="Google Shape;199;p3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sz="1800" b="1" i="0" u="sng" strike="noStrike" cap="none" dirty="0" smtClean="0">
                <a:solidFill>
                  <a:schemeClr val="tx1"/>
                </a:solidFill>
                <a:latin typeface="Average"/>
                <a:ea typeface="Average"/>
                <a:cs typeface="Average"/>
                <a:sym typeface="Average"/>
              </a:rPr>
              <a:t>Software Interface:</a:t>
            </a:r>
          </a:p>
          <a:p>
            <a:pPr lvl="1" indent="-342900">
              <a:spcBef>
                <a:spcPts val="0"/>
              </a:spcBef>
              <a:buSzPts val="1800"/>
              <a:buFont typeface="Average"/>
              <a:buChar char="●"/>
            </a:pPr>
            <a:r>
              <a:rPr lang="en" dirty="0" smtClean="0">
                <a:solidFill>
                  <a:schemeClr val="tx1"/>
                </a:solidFill>
              </a:rPr>
              <a:t>Socket Programming</a:t>
            </a:r>
          </a:p>
          <a:p>
            <a:pPr lvl="1" indent="-342900">
              <a:spcBef>
                <a:spcPts val="0"/>
              </a:spcBef>
              <a:buSzPts val="1800"/>
              <a:buFont typeface="Average"/>
              <a:buChar char="●"/>
            </a:pPr>
            <a:r>
              <a:rPr lang="en" sz="1400" i="0" strike="noStrike" cap="none" dirty="0" smtClean="0">
                <a:solidFill>
                  <a:schemeClr val="tx1"/>
                </a:solidFill>
                <a:latin typeface="Average"/>
                <a:ea typeface="Average"/>
                <a:cs typeface="Average"/>
                <a:sym typeface="Average"/>
              </a:rPr>
              <a:t>Android Client and Python Server</a:t>
            </a:r>
          </a:p>
          <a:p>
            <a:pPr lvl="1" indent="-342900">
              <a:spcBef>
                <a:spcPts val="0"/>
              </a:spcBef>
              <a:buSzPts val="1800"/>
              <a:buFont typeface="Average"/>
              <a:buChar char="●"/>
            </a:pPr>
            <a:r>
              <a:rPr lang="en" sz="1400" i="0" strike="noStrike" cap="none" dirty="0" smtClean="0">
                <a:solidFill>
                  <a:schemeClr val="tx1"/>
                </a:solidFill>
                <a:latin typeface="Average"/>
                <a:ea typeface="Average"/>
                <a:cs typeface="Average"/>
                <a:sym typeface="Average"/>
              </a:rPr>
              <a:t>Can process asynchronous requests</a:t>
            </a:r>
          </a:p>
          <a:p>
            <a:pPr marL="571500" lvl="1" indent="0">
              <a:spcBef>
                <a:spcPts val="0"/>
              </a:spcBef>
              <a:buSzPts val="1800"/>
              <a:buNone/>
            </a:pPr>
            <a:endParaRPr lang="en" sz="1800" b="0" i="0" u="none" strike="noStrike" cap="none" dirty="0" smtClean="0">
              <a:solidFill>
                <a:schemeClr val="tx1"/>
              </a:solidFill>
              <a:latin typeface="Average"/>
              <a:ea typeface="Average"/>
              <a:cs typeface="Average"/>
              <a:sym typeface="Average"/>
            </a:endParaRPr>
          </a:p>
          <a:p>
            <a:pPr marL="457200" marR="0" lvl="0" indent="-342900" algn="l" rtl="0">
              <a:lnSpc>
                <a:spcPct val="115000"/>
              </a:lnSpc>
              <a:spcBef>
                <a:spcPts val="0"/>
              </a:spcBef>
              <a:spcAft>
                <a:spcPts val="0"/>
              </a:spcAft>
              <a:buClr>
                <a:schemeClr val="accent3"/>
              </a:buClr>
              <a:buSzPts val="1800"/>
              <a:buFont typeface="Average"/>
              <a:buChar char="●"/>
            </a:pPr>
            <a:r>
              <a:rPr lang="en" b="1" u="sng" dirty="0" smtClean="0">
                <a:solidFill>
                  <a:schemeClr val="tx1"/>
                </a:solidFill>
              </a:rPr>
              <a:t>Robot Voice</a:t>
            </a:r>
          </a:p>
          <a:p>
            <a:pPr lvl="1" indent="-342900">
              <a:spcBef>
                <a:spcPts val="0"/>
              </a:spcBef>
              <a:buSzPts val="1800"/>
              <a:buFont typeface="Average"/>
              <a:buChar char="●"/>
            </a:pPr>
            <a:r>
              <a:rPr lang="en" sz="1400" b="0" i="0" u="none" strike="noStrike" cap="none" dirty="0" smtClean="0">
                <a:solidFill>
                  <a:schemeClr val="tx1"/>
                </a:solidFill>
                <a:sym typeface="Average"/>
              </a:rPr>
              <a:t>sound_play package for TTS</a:t>
            </a:r>
            <a:endParaRPr dirty="0" smtClean="0">
              <a:solidFill>
                <a:schemeClr val="tx1"/>
              </a:solidFill>
            </a:endParaRPr>
          </a:p>
          <a:p>
            <a:pPr lvl="1" indent="-342900">
              <a:spcBef>
                <a:spcPts val="0"/>
              </a:spcBef>
              <a:buSzPts val="1800"/>
              <a:buFont typeface="Average"/>
              <a:buChar char="●"/>
            </a:pPr>
            <a:r>
              <a:rPr lang="en" sz="1400" b="0" i="0" u="none" strike="noStrike" cap="none" dirty="0" smtClean="0">
                <a:solidFill>
                  <a:schemeClr val="tx1"/>
                </a:solidFill>
                <a:latin typeface="Average"/>
                <a:ea typeface="Average"/>
                <a:cs typeface="Average"/>
                <a:sym typeface="Average"/>
              </a:rPr>
              <a:t>Play </a:t>
            </a:r>
            <a:r>
              <a:rPr lang="en" sz="1400" b="0" i="0" u="none" strike="noStrike" cap="none" dirty="0">
                <a:solidFill>
                  <a:schemeClr val="tx1"/>
                </a:solidFill>
                <a:sym typeface="Average"/>
              </a:rPr>
              <a:t>in-built sounds and OGG/WAV files</a:t>
            </a:r>
            <a:endParaRPr dirty="0">
              <a:solidFill>
                <a:schemeClr val="tx1"/>
              </a:solidFill>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 sz="3000" b="0" i="0" u="none" strike="noStrike" cap="none">
                <a:solidFill>
                  <a:schemeClr val="dk1"/>
                </a:solidFill>
                <a:latin typeface="Oswald"/>
                <a:ea typeface="Oswald"/>
                <a:cs typeface="Oswald"/>
                <a:sym typeface="Oswald"/>
              </a:rPr>
              <a:t>Application To Control WaiterBot</a:t>
            </a:r>
            <a:endParaRPr/>
          </a:p>
        </p:txBody>
      </p:sp>
      <p:sp>
        <p:nvSpPr>
          <p:cNvPr id="211" name="Google Shape;211;p33"/>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Summon the WaiterBot</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Send the WaiterBot back to the table</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latin typeface="Average"/>
                <a:ea typeface="Average"/>
                <a:cs typeface="Average"/>
                <a:sym typeface="Average"/>
              </a:rPr>
              <a:t>Teleop</a:t>
            </a:r>
            <a:endParaRPr sz="1800" b="0" i="0" u="none" strike="noStrike" cap="none" dirty="0">
              <a:solidFill>
                <a:schemeClr val="tx1"/>
              </a:solidFill>
              <a:latin typeface="Average"/>
              <a:ea typeface="Average"/>
              <a:cs typeface="Average"/>
              <a:sym typeface="Average"/>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Manual Input</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Job Scheduling</a:t>
            </a:r>
            <a:endParaRPr dirty="0">
              <a:solidFill>
                <a:schemeClr val="tx1"/>
              </a:solidFill>
            </a:endParaRPr>
          </a:p>
          <a:p>
            <a:pPr marL="457200" marR="0" lvl="0" indent="-342900" algn="l" rtl="0">
              <a:lnSpc>
                <a:spcPct val="115000"/>
              </a:lnSpc>
              <a:spcBef>
                <a:spcPts val="0"/>
              </a:spcBef>
              <a:spcAft>
                <a:spcPts val="0"/>
              </a:spcAft>
              <a:buClr>
                <a:schemeClr val="accent3"/>
              </a:buClr>
              <a:buSzPts val="1800"/>
              <a:buFont typeface="Average"/>
              <a:buChar char="●"/>
            </a:pPr>
            <a:r>
              <a:rPr lang="en" sz="1800" b="0" i="0" u="none" strike="noStrike" cap="none" dirty="0">
                <a:solidFill>
                  <a:schemeClr val="tx1"/>
                </a:solidFill>
                <a:sym typeface="Average"/>
              </a:rPr>
              <a:t>Controls complete process flow</a:t>
            </a:r>
            <a:endParaRPr dirty="0">
              <a:solidFill>
                <a:schemeClr val="tx1"/>
              </a:solidFill>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a:p>
            <a:pPr marL="457200" marR="0" lvl="0" indent="-228600" algn="l" rtl="0">
              <a:lnSpc>
                <a:spcPct val="115000"/>
              </a:lnSpc>
              <a:spcBef>
                <a:spcPts val="0"/>
              </a:spcBef>
              <a:spcAft>
                <a:spcPts val="0"/>
              </a:spcAft>
              <a:buClr>
                <a:schemeClr val="accent3"/>
              </a:buClr>
              <a:buSzPts val="1800"/>
              <a:buFont typeface="Average"/>
              <a:buNone/>
            </a:pPr>
            <a:endParaRPr sz="1800" b="0" i="0" u="none" strike="noStrike" cap="none" dirty="0">
              <a:solidFill>
                <a:schemeClr val="accent3"/>
              </a:solidFill>
              <a:latin typeface="Average"/>
              <a:ea typeface="Average"/>
              <a:cs typeface="Average"/>
              <a:sym typeface="Averag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527</Words>
  <Application>Microsoft Office PowerPoint</Application>
  <PresentationFormat>On-screen Show (16:9)</PresentationFormat>
  <Paragraphs>66</Paragraphs>
  <Slides>11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Trebuchet MS</vt:lpstr>
      <vt:lpstr>Oswald</vt:lpstr>
      <vt:lpstr>Wingdings 3</vt:lpstr>
      <vt:lpstr>Average</vt:lpstr>
      <vt:lpstr>Simple Light</vt:lpstr>
      <vt:lpstr>Facet</vt:lpstr>
      <vt:lpstr>Autonomous Line Follower WaiterBot</vt:lpstr>
      <vt:lpstr>Agenda</vt:lpstr>
      <vt:lpstr>Introduction</vt:lpstr>
      <vt:lpstr>Demo</vt:lpstr>
      <vt:lpstr>WaiterBot World File</vt:lpstr>
      <vt:lpstr>Principal Components</vt:lpstr>
      <vt:lpstr>Line Follower</vt:lpstr>
      <vt:lpstr>Software Interface and Robot Voice</vt:lpstr>
      <vt:lpstr>Application To Control WaiterBot</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Line Follower WaiterBot</dc:title>
  <cp:lastModifiedBy>Swapnil Kharche</cp:lastModifiedBy>
  <cp:revision>9</cp:revision>
  <dcterms:modified xsi:type="dcterms:W3CDTF">2018-12-06T17:42:27Z</dcterms:modified>
</cp:coreProperties>
</file>