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3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3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5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3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5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6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72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8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44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2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5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3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1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9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DB9BB-9816-48E4-A41E-2682B964C6CE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082A5C-25C3-4C37-8D66-FF1F6E6E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ohitkumar628496@gmail.com" TargetMode="External"/><Relationship Id="rId3" Type="http://schemas.openxmlformats.org/officeDocument/2006/relationships/hyperlink" Target="mailto:sheshankr001@gmail.com" TargetMode="External"/><Relationship Id="rId7" Type="http://schemas.openxmlformats.org/officeDocument/2006/relationships/hyperlink" Target="mailto:mlthshobha@gmail.com" TargetMode="External"/><Relationship Id="rId2" Type="http://schemas.openxmlformats.org/officeDocument/2006/relationships/hyperlink" Target="mailto:mahatogunjan605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askarpiyush15@gmail.com" TargetMode="External"/><Relationship Id="rId5" Type="http://schemas.openxmlformats.org/officeDocument/2006/relationships/hyperlink" Target="mailto:triveniragothaman@gmail.com" TargetMode="External"/><Relationship Id="rId4" Type="http://schemas.openxmlformats.org/officeDocument/2006/relationships/hyperlink" Target="mailto:swapnildhok835@gmail.com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3854-A74B-BB26-7700-480EA05D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556683"/>
            <a:ext cx="8825658" cy="2677648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P925- Zomato Analytics</a:t>
            </a:r>
            <a:endParaRPr lang="en-IN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182A9-7ECA-B573-E428-A79B064F1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355" y="3428999"/>
            <a:ext cx="8825658" cy="120967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- MYSQL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- 6</a:t>
            </a:r>
            <a:endParaRPr lang="en-IN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0F82232F-998D-344D-D283-DB302D26D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4" y="502920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172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C55E11-8868-F1E4-FB11-E84A1E1CE5BF}"/>
              </a:ext>
            </a:extLst>
          </p:cNvPr>
          <p:cNvSpPr txBox="1">
            <a:spLocks noGrp="1"/>
          </p:cNvSpPr>
          <p:nvPr>
            <p:ph type="title"/>
          </p:nvPr>
        </p:nvSpPr>
        <p:spPr bwMode="gray">
          <a:xfrm>
            <a:off x="555625" y="611188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Q-7 Percentage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Resturants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Has_Table_booking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Percentage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Resturants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Has_Online_delivery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number&#10;&#10;AI-generated content may be incorrect.">
            <a:extLst>
              <a:ext uri="{FF2B5EF4-FFF2-40B4-BE49-F238E27FC236}">
                <a16:creationId xmlns:a16="http://schemas.microsoft.com/office/drawing/2014/main" id="{1C20750C-8578-18A9-18BD-087688F98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31" y="4142305"/>
            <a:ext cx="2278577" cy="640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B4102030-E48F-65D3-7070-9791BAB8F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40" y="3768612"/>
            <a:ext cx="4618120" cy="1181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5F9E1F-1AF7-968D-E617-37E9F020C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74" y="2151589"/>
            <a:ext cx="2126164" cy="579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096656-2787-DEC8-B7A0-48745D780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6" y="1717670"/>
            <a:ext cx="4595258" cy="137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A1EE04C9-2CF3-3285-3547-C7028AF4D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946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6F86-8600-CD90-F3C1-2C3E7DF8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404" y="48471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Dash 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16BC9711-22DA-622E-69B3-60B4C46A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9177F-0AEF-F12F-8A95-B437AE5AF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315372"/>
            <a:ext cx="10544175" cy="4715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31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81ECD7-3E6F-F828-CB4C-F045CC38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4187"/>
            <a:ext cx="8761413" cy="70802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PowerBI Dash board-1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99BEB3A0-0899-8FF1-8CD2-0F283F937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9" y="1075827"/>
            <a:ext cx="10096941" cy="5039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ABC0FADB-98F2-C41F-6900-35D71F738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832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9F4D8E-C8FD-62D1-8E96-F43BD99B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4187"/>
            <a:ext cx="8761413" cy="70802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PowerBI Dash board-2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75B320D5-9D58-2920-CCAA-C6A02D612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9" y="1119640"/>
            <a:ext cx="9710226" cy="5023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6AC4327A-76CA-B83F-6091-8C8D46431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1559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EA9B4-1CD3-76CB-9E0A-FA4DA641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4187"/>
            <a:ext cx="8761413" cy="70802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 board-1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2C8CDDB0-D4F4-AA99-98A9-686258E9F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192212"/>
            <a:ext cx="10372725" cy="4798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9D30F402-5EE7-D488-213B-CD6886364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757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BFB94412-B41E-5CD1-BF9C-B0091C1AB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12C3B4-78EF-831F-E772-5CB6EBCEA219}"/>
              </a:ext>
            </a:extLst>
          </p:cNvPr>
          <p:cNvSpPr txBox="1">
            <a:spLocks/>
          </p:cNvSpPr>
          <p:nvPr/>
        </p:nvSpPr>
        <p:spPr bwMode="gray">
          <a:xfrm>
            <a:off x="1219200" y="484187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 board-2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097E42-C904-B445-44FB-3E9022D02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06" y="1057439"/>
            <a:ext cx="10258426" cy="4952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4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F264-AA0A-D70D-24E7-24D0E69E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concentration of restaurants (8,652), indicating strong regional dominance.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22%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restaurants offer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delivery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showing room for digital service expansion.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restaurants fall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Quarters 1 &amp;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seasonality in openings.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relatively low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2.89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signaling a potential quality perception issue.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are highest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Singapore and the Philippines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despite low restaurant counts — indicating high spend per outlet.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DF4624-8CDF-4B6D-CF21-BC7E8DE3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2133600"/>
            <a:ext cx="2792413" cy="1600200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Outcomes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29BDA4D0-2255-1FF0-5A3E-43FAC0E9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097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F264-AA0A-D70D-24E7-24D0E69E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online delivery services across more regions to increase accessibility and sales.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and improve customer experience and quality to raise average ratings.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and expansion in high-revenue countries like Singapore, even with fewer restaurants.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month-wise and FQ-wise trends to time promotions or openings for maximum impact.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underperforming cost buckets (₹601–₹1000) to optimize pricing strategy or service offerings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6AFE7C-7C08-3DFA-03D0-5AAA4FC5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152650"/>
            <a:ext cx="3359150" cy="1600200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B91A7C62-4EA1-7B5A-A3B1-C83061ECF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351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CCD1-D0F3-1B59-DBCD-B8BE6496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30" y="2057400"/>
            <a:ext cx="2793158" cy="16002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37C9-5B0D-FF53-010F-6D7EB2896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Segregation  of the Dates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consistent data formatting across multiple sources (dates, currencies) required extensive cleaning.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financial periods and building time intelligence logic added complexity to the data model.</a:t>
            </a:r>
          </a:p>
          <a:p>
            <a:endParaRPr lang="en-IN" dirty="0"/>
          </a:p>
        </p:txBody>
      </p:sp>
      <p:pic>
        <p:nvPicPr>
          <p:cNvPr id="6" name="Picture 5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01A47428-1E2E-E4FD-8126-020455DB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740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red text on a black background">
            <a:extLst>
              <a:ext uri="{FF2B5EF4-FFF2-40B4-BE49-F238E27FC236}">
                <a16:creationId xmlns:a16="http://schemas.microsoft.com/office/drawing/2014/main" id="{8A1871E2-1C89-68D3-2A7C-44EFB64C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4" y="0"/>
            <a:ext cx="9585434" cy="5391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D3480-EC39-E1C3-CB08-FD3F7D36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329" y="2517743"/>
            <a:ext cx="8825660" cy="1822514"/>
          </a:xfrm>
        </p:spPr>
        <p:txBody>
          <a:bodyPr/>
          <a:lstStyle/>
          <a:p>
            <a:pPr algn="ctr"/>
            <a:r>
              <a:rPr lang="en-US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orte" panose="03060902040502070203" pitchFamily="66" charset="0"/>
              </a:rPr>
              <a:t>Thank You</a:t>
            </a:r>
            <a:endParaRPr lang="en-IN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9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D15C-6A29-CBC8-F0A8-0320E0F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Group-6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4175-BA4F-6E73-209F-1416F6D7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49" y="2641453"/>
            <a:ext cx="11198771" cy="2971071"/>
          </a:xfrm>
        </p:spPr>
        <p:txBody>
          <a:bodyPr>
            <a:noAutofit/>
          </a:bodyPr>
          <a:lstStyle/>
          <a:p>
            <a:pPr marR="0" rtl="0" fontAlgn="b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Gunjan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Mahato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								-</a:t>
            </a:r>
            <a:r>
              <a:rPr lang="en-IN" sz="2400" b="0" i="0" u="none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2"/>
              </a:rPr>
              <a:t>mahatogunjan605@gmail.com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rtl="0" fontAlgn="b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SHESHANK R									-</a:t>
            </a:r>
            <a:r>
              <a:rPr lang="en-IN" sz="2400" b="0" i="0" u="none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3"/>
              </a:rPr>
              <a:t>sheshankr001@gmail.com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rtl="0" fontAlgn="b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Swapnil Ankush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Dhok</a:t>
            </a:r>
            <a:r>
              <a:rPr lang="en-IN" sz="2400" dirty="0">
                <a:latin typeface="Arial" panose="020B0604020202020204" pitchFamily="34" charset="0"/>
              </a:rPr>
              <a:t>							-</a:t>
            </a:r>
            <a:r>
              <a:rPr lang="en-IN" sz="2400" b="0" i="0" u="none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4"/>
              </a:rPr>
              <a:t>swapnildhok835@gmail.com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rtl="0" fontAlgn="b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KOTHAPALLI TRIVENI</a:t>
            </a:r>
            <a:r>
              <a:rPr lang="en-IN" sz="2400" dirty="0">
                <a:latin typeface="Arial" panose="020B0604020202020204" pitchFamily="34" charset="0"/>
              </a:rPr>
              <a:t>							-</a:t>
            </a:r>
            <a:r>
              <a:rPr lang="en-IN" sz="2400" b="0" i="0" u="none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5"/>
              </a:rPr>
              <a:t>triveniragothaman@gmail.com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rtl="0" fontAlgn="b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Piyush Sunil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Waskar</a:t>
            </a:r>
            <a:r>
              <a:rPr lang="en-IN" sz="2400" dirty="0">
                <a:latin typeface="Arial" panose="020B0604020202020204" pitchFamily="34" charset="0"/>
              </a:rPr>
              <a:t>							-</a:t>
            </a:r>
            <a:r>
              <a:rPr lang="en-IN" sz="2400" b="0" i="0" u="none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6"/>
              </a:rPr>
              <a:t>waskarpiyush15@gmail.com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rtl="0" fontAlgn="b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Maloth.shobha</a:t>
            </a:r>
            <a:r>
              <a:rPr lang="en-IN" sz="2400" dirty="0">
                <a:latin typeface="Arial" panose="020B0604020202020204" pitchFamily="34" charset="0"/>
              </a:rPr>
              <a:t>									-</a:t>
            </a:r>
            <a:r>
              <a:rPr lang="en-IN" sz="2400" b="0" i="0" u="none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7"/>
              </a:rPr>
              <a:t>mlthshobha@gmail.com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rtl="0" fontAlgn="b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Mohit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kumar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								-</a:t>
            </a:r>
            <a:r>
              <a:rPr lang="en-IN" sz="2400" b="0" i="0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8"/>
              </a:rPr>
              <a:t>mohitkumar628496@gmail.com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535FC7A5-07FB-64FD-B6BB-E5767791C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3534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C6E-79D9-B148-453C-B369F930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1B26-2B16-AB97-721B-9C775EF7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and visualize restaurant performance data from Zomato using a structured data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calendar table to support time-based analysis across financial and calendar periods.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transformed to standardize cost metrics in USD for global comparison.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were drawn from location-based restaurant counts, ratings, and cost segments.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KPIs such as booking availability and online delivery trends were evaluated.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dashboard was developed to present these insights in a business-friendly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7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ED6D-E147-10D4-7D49-1D3CEFDF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79" y="573617"/>
            <a:ext cx="10046446" cy="845607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Q-1  Build a Calendar Table using the Columns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Datekey_Opening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Which has Dates from Minimum Dates and Maximum Dates)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alendar&#10;&#10;AI-generated content may be incorrect.">
            <a:extLst>
              <a:ext uri="{FF2B5EF4-FFF2-40B4-BE49-F238E27FC236}">
                <a16:creationId xmlns:a16="http://schemas.microsoft.com/office/drawing/2014/main" id="{B6604DDD-E23B-BB08-392D-6A6CAE01C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" t="2648" r="2509"/>
          <a:stretch/>
        </p:blipFill>
        <p:spPr>
          <a:xfrm>
            <a:off x="592979" y="1647825"/>
            <a:ext cx="7893796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A06B3B-E339-B4B9-3CC4-164F2AACF1A5}"/>
              </a:ext>
            </a:extLst>
          </p:cNvPr>
          <p:cNvSpPr txBox="1"/>
          <p:nvPr/>
        </p:nvSpPr>
        <p:spPr>
          <a:xfrm>
            <a:off x="8486775" y="2276475"/>
            <a:ext cx="3295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="Q" &amp; INT((MONTH(A2)-1)/3)+1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="FM" &amp; IF(MONTH(A2)&gt;=4, MONTH(A2)-3, MONTH(A2)+9)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="FQ-" &amp; INT((IF(MONTH(A2)&gt;=4, MONTH(A2)-3, MONTH(A2)+9)-1)/3)+1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DC06DA77-78B7-3777-9C89-20CD79689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42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A11AD7-3D03-19A3-9FC9-A5643032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79" y="573617"/>
            <a:ext cx="10046446" cy="845607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Q-2 Convert the Average cost for 2 column into USD dollars (currently the Average cost for 2 in local currencies)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data&#10;&#10;AI-generated content may be incorrect.">
            <a:extLst>
              <a:ext uri="{FF2B5EF4-FFF2-40B4-BE49-F238E27FC236}">
                <a16:creationId xmlns:a16="http://schemas.microsoft.com/office/drawing/2014/main" id="{6962C8CE-8D55-44DB-AA4E-D8EF651C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65" y="2228849"/>
            <a:ext cx="4005726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A5B293D5-ABB3-110E-BFE5-B550ABFD0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709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A53883-7C47-B500-F4E4-15AAE53C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79" y="573617"/>
            <a:ext cx="10046446" cy="845607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Q-3 Find the Numbers of Restaurants based on City and Country.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EB83B74C-A58F-3D28-EEEA-D974C34FA7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6" y="2558521"/>
            <a:ext cx="3924300" cy="3949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83785D12-7BF5-4250-2DFE-A16920799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6" y="1291695"/>
            <a:ext cx="4817220" cy="1266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6208A-932D-667E-F28A-1072D17CA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9" y="1473587"/>
            <a:ext cx="4721971" cy="40389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E4F393-468B-96FE-8630-1900A54C3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97" y="2089667"/>
            <a:ext cx="3175711" cy="3949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BA78B706-C4FA-6557-B968-6DCDD3E7A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391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996657-D91A-085A-268A-2497941A3F38}"/>
              </a:ext>
            </a:extLst>
          </p:cNvPr>
          <p:cNvSpPr txBox="1">
            <a:spLocks/>
          </p:cNvSpPr>
          <p:nvPr/>
        </p:nvSpPr>
        <p:spPr bwMode="gray">
          <a:xfrm>
            <a:off x="592979" y="573617"/>
            <a:ext cx="10046446" cy="845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Q-4 Numbers of Restaurants opening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based on Month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Quarter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FC280783-8B6A-7C62-FD13-20CF73818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6371B-CDB4-1B29-BFE5-E561B31B7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8" y="1438274"/>
            <a:ext cx="5643273" cy="400051"/>
          </a:xfrm>
          <a:prstGeom prst="rect">
            <a:avLst/>
          </a:prstGeom>
        </p:spPr>
      </p:pic>
      <p:pic>
        <p:nvPicPr>
          <p:cNvPr id="9" name="Picture 8" descr="A screenshot of a calendar&#10;&#10;AI-generated content may be incorrect.">
            <a:extLst>
              <a:ext uri="{FF2B5EF4-FFF2-40B4-BE49-F238E27FC236}">
                <a16:creationId xmlns:a16="http://schemas.microsoft.com/office/drawing/2014/main" id="{FB8F3C89-A722-BFC0-5DBB-BBFF38D04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31" y="2089689"/>
            <a:ext cx="2085975" cy="3546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56BC-6ED6-5DC8-061E-B627BF053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61" y="1497299"/>
            <a:ext cx="5206061" cy="512475"/>
          </a:xfrm>
          <a:prstGeom prst="rect">
            <a:avLst/>
          </a:prstGeom>
        </p:spPr>
      </p:pic>
      <p:pic>
        <p:nvPicPr>
          <p:cNvPr id="13" name="Picture 12" descr="A screenshot of a number&#10;&#10;AI-generated content may be incorrect.">
            <a:extLst>
              <a:ext uri="{FF2B5EF4-FFF2-40B4-BE49-F238E27FC236}">
                <a16:creationId xmlns:a16="http://schemas.microsoft.com/office/drawing/2014/main" id="{D1C5F540-FE4F-7EB2-6450-10382E70F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0" y="2210669"/>
            <a:ext cx="1895475" cy="1865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86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8CD2E9-C523-3C9D-0144-9B9DEC73A0B7}"/>
              </a:ext>
            </a:extLst>
          </p:cNvPr>
          <p:cNvSpPr txBox="1">
            <a:spLocks noGrp="1"/>
          </p:cNvSpPr>
          <p:nvPr>
            <p:ph type="title"/>
          </p:nvPr>
        </p:nvSpPr>
        <p:spPr bwMode="gray">
          <a:xfrm>
            <a:off x="631825" y="763588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Q-5 Count of Restaurants based on Ratings Bucket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computer code with text&#10;&#10;AI-generated content may be incorrect.">
            <a:extLst>
              <a:ext uri="{FF2B5EF4-FFF2-40B4-BE49-F238E27FC236}">
                <a16:creationId xmlns:a16="http://schemas.microsoft.com/office/drawing/2014/main" id="{6326FCEF-7006-87E4-070F-F0D619AC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02" y="1471613"/>
            <a:ext cx="5014395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8279AD1E-E9FB-6181-D38E-8BA4D0E10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  <p:pic>
        <p:nvPicPr>
          <p:cNvPr id="11" name="Picture 10" descr="A screenshot of a computer screen">
            <a:extLst>
              <a:ext uri="{FF2B5EF4-FFF2-40B4-BE49-F238E27FC236}">
                <a16:creationId xmlns:a16="http://schemas.microsoft.com/office/drawing/2014/main" id="{88950A84-C984-2F7B-CCF1-4BC804646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33" y="3717137"/>
            <a:ext cx="2772471" cy="1397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70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35320D-3642-E11C-BBF7-CA68B22A11E0}"/>
              </a:ext>
            </a:extLst>
          </p:cNvPr>
          <p:cNvSpPr txBox="1">
            <a:spLocks noGrp="1"/>
          </p:cNvSpPr>
          <p:nvPr>
            <p:ph type="title"/>
          </p:nvPr>
        </p:nvSpPr>
        <p:spPr bwMode="gray">
          <a:xfrm>
            <a:off x="555625" y="611188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Q-6 Create buckets based on Average Price of reasonable size and find out how many restaurants falls in each buckets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06CC9C99-3147-BB86-AE5F-F1393281E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64" y="1387475"/>
            <a:ext cx="6747774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66B9753D-5F32-D066-F071-CC76254A2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71" y="3684222"/>
            <a:ext cx="3322629" cy="1649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blue and orange dolphin on a black background&#10;&#10;AI-generated content may be incorrect.">
            <a:extLst>
              <a:ext uri="{FF2B5EF4-FFF2-40B4-BE49-F238E27FC236}">
                <a16:creationId xmlns:a16="http://schemas.microsoft.com/office/drawing/2014/main" id="{F3482FD5-0076-F390-B39E-D1E3E419E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5" y="5467350"/>
            <a:ext cx="2085975" cy="1390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9400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1734</TotalTime>
  <Words>616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Forte</vt:lpstr>
      <vt:lpstr>Times New Roman</vt:lpstr>
      <vt:lpstr>Wingdings 3</vt:lpstr>
      <vt:lpstr>Ion Boardroom</vt:lpstr>
      <vt:lpstr>P925- Zomato Analytics</vt:lpstr>
      <vt:lpstr>Group-6 Members</vt:lpstr>
      <vt:lpstr>Objectives:</vt:lpstr>
      <vt:lpstr>Q-1  Build a Calendar Table using the Columns Datekey_Opening ( Which has Dates from Minimum Dates and Maximum Dates)</vt:lpstr>
      <vt:lpstr>Q-2 Convert the Average cost for 2 column into USD dollars (currently the Average cost for 2 in local currencies)</vt:lpstr>
      <vt:lpstr>Q-3 Find the Numbers of Restaurants based on City and Country.</vt:lpstr>
      <vt:lpstr>PowerPoint Presentation</vt:lpstr>
      <vt:lpstr>Q-5 Count of Restaurants based on Ratings Bucket</vt:lpstr>
      <vt:lpstr>Q-6 Create buckets based on Average Price of reasonable size and find out how many restaurants falls in each buckets</vt:lpstr>
      <vt:lpstr>Q-7 Percentage of Resturants based on "Has_Table_booking“        Percentage of Resturants based on "Has_Online_delivery"</vt:lpstr>
      <vt:lpstr>Excel Dash board</vt:lpstr>
      <vt:lpstr>PowerBI Dash board-1</vt:lpstr>
      <vt:lpstr>PowerBI Dash board-2</vt:lpstr>
      <vt:lpstr>Tableau Dash board-1</vt:lpstr>
      <vt:lpstr>PowerPoint Presentation</vt:lpstr>
      <vt:lpstr>Final Outcomes</vt:lpstr>
      <vt:lpstr>Recommendations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Sheshank R</dc:creator>
  <cp:lastModifiedBy>Sheshank R</cp:lastModifiedBy>
  <cp:revision>7</cp:revision>
  <dcterms:created xsi:type="dcterms:W3CDTF">2025-07-08T11:13:49Z</dcterms:created>
  <dcterms:modified xsi:type="dcterms:W3CDTF">2025-07-10T06:45:10Z</dcterms:modified>
</cp:coreProperties>
</file>