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6" r:id="rId13"/>
    <p:sldId id="264" r:id="rId14"/>
    <p:sldId id="26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67" d="100"/>
          <a:sy n="67" d="100"/>
        </p:scale>
        <p:origin x="3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3097-046F-6AA7-18C9-CBC4EB6BF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5A8667-2382-D3D0-283B-05AEF55F1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1B9FBB-D389-1D4C-78C1-81E4185F4E20}"/>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5" name="Footer Placeholder 4">
            <a:extLst>
              <a:ext uri="{FF2B5EF4-FFF2-40B4-BE49-F238E27FC236}">
                <a16:creationId xmlns:a16="http://schemas.microsoft.com/office/drawing/2014/main" id="{FCAE82DF-E139-8A53-6E10-201F16009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D8FBA-214D-CFEA-8A59-F2DEDB5D9652}"/>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87920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790A-D9A0-8648-6CDB-93EEFC9B1F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F04DDA-E990-46A7-EF63-C6143DA854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E92DE-6D35-0AF4-0570-2FAC43306F50}"/>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5" name="Footer Placeholder 4">
            <a:extLst>
              <a:ext uri="{FF2B5EF4-FFF2-40B4-BE49-F238E27FC236}">
                <a16:creationId xmlns:a16="http://schemas.microsoft.com/office/drawing/2014/main" id="{F33B7B50-CF10-E09C-222A-A9EA5A970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A2E8B-56CF-75BE-5178-4E07C5D3DC5A}"/>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402129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50C32-B774-563D-7DDB-88BB59B14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261082-72B9-43C6-66E0-9C5D299E19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72E88-BD40-0BF3-0558-8B5147EE73A7}"/>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5" name="Footer Placeholder 4">
            <a:extLst>
              <a:ext uri="{FF2B5EF4-FFF2-40B4-BE49-F238E27FC236}">
                <a16:creationId xmlns:a16="http://schemas.microsoft.com/office/drawing/2014/main" id="{AA68C9E3-0278-31E4-F26B-A8A48FCDF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0B86E2-725A-5881-88BD-7652518F2A67}"/>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228588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DC59-B3D8-33FA-7C04-49EF81B32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1F9FF6-AE48-1DE4-2F7C-E276B60D4D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1CA4D-81E2-F80D-7398-8A40B614F918}"/>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5" name="Footer Placeholder 4">
            <a:extLst>
              <a:ext uri="{FF2B5EF4-FFF2-40B4-BE49-F238E27FC236}">
                <a16:creationId xmlns:a16="http://schemas.microsoft.com/office/drawing/2014/main" id="{8F2117CA-4F4F-F869-7A42-1DA106DB5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1FB172-5EA7-CED3-1723-C38E0959B716}"/>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281935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0C6B-C3A7-F4A2-3DDD-87E17CE8E9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69BF27-57F5-572B-4633-A3907026B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216A00-5346-F623-E4C5-82175234B9EE}"/>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5" name="Footer Placeholder 4">
            <a:extLst>
              <a:ext uri="{FF2B5EF4-FFF2-40B4-BE49-F238E27FC236}">
                <a16:creationId xmlns:a16="http://schemas.microsoft.com/office/drawing/2014/main" id="{FCDA6E4E-5C7F-B2D4-48D7-B915C88FC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1A71B-CBF0-267E-D112-316B3A2C2EAB}"/>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147967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16D1-20DD-B227-AF59-E067CCA559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525D5-1989-79B4-6809-85DE3DF70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C09F3A-9679-372F-492F-0B7883E81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C89325-6BE9-481C-F655-8C68D5FC55AD}"/>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6" name="Footer Placeholder 5">
            <a:extLst>
              <a:ext uri="{FF2B5EF4-FFF2-40B4-BE49-F238E27FC236}">
                <a16:creationId xmlns:a16="http://schemas.microsoft.com/office/drawing/2014/main" id="{E5501AC9-3BA5-5F00-E4B1-A497FBDE00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4A4934-82D1-87A0-D2AD-82E74E368E9F}"/>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309926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6BB1-981C-D06C-8710-7E755A16C2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3FB35-49CD-E439-804A-8337D440C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ECCC58-345E-B7F7-120D-AB44795EF1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31FF64-4E4D-C4E2-3192-5C82B85BC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B8F14C-D3BC-E8EA-5CEA-F47C85944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0FBDCA-F083-0693-C95D-D9A95CDC356F}"/>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8" name="Footer Placeholder 7">
            <a:extLst>
              <a:ext uri="{FF2B5EF4-FFF2-40B4-BE49-F238E27FC236}">
                <a16:creationId xmlns:a16="http://schemas.microsoft.com/office/drawing/2014/main" id="{CD4B4913-CFCF-76DC-CE8E-B17F318F6C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57E533-4586-15E4-3EDF-FF24B3CF5342}"/>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275079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4EEF-174D-E0E1-9051-6BB1CC3824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33FE78-8234-F503-AEE4-F5B0C83EABD5}"/>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4" name="Footer Placeholder 3">
            <a:extLst>
              <a:ext uri="{FF2B5EF4-FFF2-40B4-BE49-F238E27FC236}">
                <a16:creationId xmlns:a16="http://schemas.microsoft.com/office/drawing/2014/main" id="{BC59FB5E-9523-4A11-F465-DC41A7087D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3DD393-5CE8-567A-D23D-76E0E44428BF}"/>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285463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04887-628B-ED40-157A-3976ED6E0565}"/>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3" name="Footer Placeholder 2">
            <a:extLst>
              <a:ext uri="{FF2B5EF4-FFF2-40B4-BE49-F238E27FC236}">
                <a16:creationId xmlns:a16="http://schemas.microsoft.com/office/drawing/2014/main" id="{8D1AFE6A-34A9-F2BE-A8F1-AC204594AA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1EC042-8112-5F80-139B-CFBC3908AE41}"/>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336423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1C7A-B137-02D6-9BDE-24B7D1000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F15B50-E8C2-BFF2-46E8-84400D6E7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F4BAD8-9BFD-BC6F-0330-320E63250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A7FF6-8B20-D6C9-2DDE-0411462987C4}"/>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6" name="Footer Placeholder 5">
            <a:extLst>
              <a:ext uri="{FF2B5EF4-FFF2-40B4-BE49-F238E27FC236}">
                <a16:creationId xmlns:a16="http://schemas.microsoft.com/office/drawing/2014/main" id="{DF973D36-96D2-5154-2151-8A0739F144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670123-D8A6-483A-9D85-0DFE9DD93B11}"/>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228757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F9D4-5F00-43AE-D36B-6D40AA01F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568CFC-13D1-86BE-47B8-666ED0A21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CBB984-B631-B250-0DC7-7616F4C34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A4348-B568-6FD7-4E98-B112C8862E9D}"/>
              </a:ext>
            </a:extLst>
          </p:cNvPr>
          <p:cNvSpPr>
            <a:spLocks noGrp="1"/>
          </p:cNvSpPr>
          <p:nvPr>
            <p:ph type="dt" sz="half" idx="10"/>
          </p:nvPr>
        </p:nvSpPr>
        <p:spPr/>
        <p:txBody>
          <a:bodyPr/>
          <a:lstStyle/>
          <a:p>
            <a:fld id="{7E4EBFE1-63E9-4E99-A749-2F27EB96267F}" type="datetimeFigureOut">
              <a:rPr lang="en-IN" smtClean="0"/>
              <a:t>09-09-2023</a:t>
            </a:fld>
            <a:endParaRPr lang="en-IN"/>
          </a:p>
        </p:txBody>
      </p:sp>
      <p:sp>
        <p:nvSpPr>
          <p:cNvPr id="6" name="Footer Placeholder 5">
            <a:extLst>
              <a:ext uri="{FF2B5EF4-FFF2-40B4-BE49-F238E27FC236}">
                <a16:creationId xmlns:a16="http://schemas.microsoft.com/office/drawing/2014/main" id="{4C7D2739-1B46-2471-1302-1D23498EE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601BA8-1130-C917-FAC1-0E45D3948730}"/>
              </a:ext>
            </a:extLst>
          </p:cNvPr>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51375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E298D3-2F66-33DB-F329-BF9BD9B405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A1D4F-1002-FCC0-5B9D-D1F7F20B4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2559D2-39BB-B2B9-BC36-FD228B880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EBFE1-63E9-4E99-A749-2F27EB96267F}" type="datetimeFigureOut">
              <a:rPr lang="en-IN" smtClean="0"/>
              <a:t>09-09-2023</a:t>
            </a:fld>
            <a:endParaRPr lang="en-IN"/>
          </a:p>
        </p:txBody>
      </p:sp>
      <p:sp>
        <p:nvSpPr>
          <p:cNvPr id="5" name="Footer Placeholder 4">
            <a:extLst>
              <a:ext uri="{FF2B5EF4-FFF2-40B4-BE49-F238E27FC236}">
                <a16:creationId xmlns:a16="http://schemas.microsoft.com/office/drawing/2014/main" id="{D38AE753-0AE9-592C-C9A5-541D218E5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FC882E-3559-5031-8FDC-BE2E8D6DB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E1AB7-132B-4ADD-99C2-AC1859E69F43}" type="slidenum">
              <a:rPr lang="en-IN" smtClean="0"/>
              <a:t>‹#›</a:t>
            </a:fld>
            <a:endParaRPr lang="en-IN"/>
          </a:p>
        </p:txBody>
      </p:sp>
    </p:spTree>
    <p:extLst>
      <p:ext uri="{BB962C8B-B14F-4D97-AF65-F5344CB8AC3E}">
        <p14:creationId xmlns:p14="http://schemas.microsoft.com/office/powerpoint/2010/main" val="102896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red text&#10;&#10;Description automatically generated">
            <a:extLst>
              <a:ext uri="{FF2B5EF4-FFF2-40B4-BE49-F238E27FC236}">
                <a16:creationId xmlns:a16="http://schemas.microsoft.com/office/drawing/2014/main" id="{B4CAAF5F-8909-1958-27F9-85B646B78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249" y="624922"/>
            <a:ext cx="6222222" cy="1320635"/>
          </a:xfrm>
          <a:prstGeom prst="rect">
            <a:avLst/>
          </a:prstGeom>
        </p:spPr>
      </p:pic>
      <p:sp>
        <p:nvSpPr>
          <p:cNvPr id="6" name="TextBox 5">
            <a:extLst>
              <a:ext uri="{FF2B5EF4-FFF2-40B4-BE49-F238E27FC236}">
                <a16:creationId xmlns:a16="http://schemas.microsoft.com/office/drawing/2014/main" id="{C10D0888-9910-0DC7-477B-68A65436C976}"/>
              </a:ext>
            </a:extLst>
          </p:cNvPr>
          <p:cNvSpPr txBox="1"/>
          <p:nvPr/>
        </p:nvSpPr>
        <p:spPr>
          <a:xfrm>
            <a:off x="3348498" y="2082800"/>
            <a:ext cx="6222222" cy="369332"/>
          </a:xfrm>
          <a:prstGeom prst="rect">
            <a:avLst/>
          </a:prstGeom>
          <a:noFill/>
        </p:spPr>
        <p:txBody>
          <a:bodyPr wrap="square" rtlCol="0">
            <a:spAutoFit/>
          </a:bodyPr>
          <a:lstStyle/>
          <a:p>
            <a:r>
              <a:rPr lang="en-US" dirty="0"/>
              <a:t>Department of Electronics and Communication Engineering</a:t>
            </a:r>
            <a:endParaRPr lang="en-IN" dirty="0"/>
          </a:p>
        </p:txBody>
      </p:sp>
      <p:sp>
        <p:nvSpPr>
          <p:cNvPr id="7" name="TextBox 6">
            <a:extLst>
              <a:ext uri="{FF2B5EF4-FFF2-40B4-BE49-F238E27FC236}">
                <a16:creationId xmlns:a16="http://schemas.microsoft.com/office/drawing/2014/main" id="{9D3E3F8D-5B46-C184-1836-ADA1C77FDF2F}"/>
              </a:ext>
            </a:extLst>
          </p:cNvPr>
          <p:cNvSpPr txBox="1"/>
          <p:nvPr/>
        </p:nvSpPr>
        <p:spPr>
          <a:xfrm>
            <a:off x="1581151" y="2951946"/>
            <a:ext cx="9591674" cy="954107"/>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Predicting Neurological Recovery from Coma After Cardiac Arrest using EEG Signals implementing Deep learning</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83D5A55-5DE4-04F6-5A7F-E47D4B8DEC95}"/>
              </a:ext>
            </a:extLst>
          </p:cNvPr>
          <p:cNvSpPr txBox="1"/>
          <p:nvPr/>
        </p:nvSpPr>
        <p:spPr>
          <a:xfrm>
            <a:off x="490998" y="4819650"/>
            <a:ext cx="2857500" cy="923330"/>
          </a:xfrm>
          <a:prstGeom prst="rect">
            <a:avLst/>
          </a:prstGeom>
          <a:noFill/>
        </p:spPr>
        <p:txBody>
          <a:bodyPr wrap="square" rtlCol="0">
            <a:spAutoFit/>
          </a:bodyPr>
          <a:lstStyle/>
          <a:p>
            <a:pPr algn="ctr"/>
            <a:r>
              <a:rPr lang="en-US" dirty="0"/>
              <a:t>Under the guidance of: </a:t>
            </a:r>
          </a:p>
          <a:p>
            <a:pPr algn="ctr"/>
            <a:r>
              <a:rPr lang="en-US" dirty="0"/>
              <a:t>Dr T Padma</a:t>
            </a:r>
          </a:p>
          <a:p>
            <a:pPr algn="ctr"/>
            <a:r>
              <a:rPr lang="en-US" dirty="0"/>
              <a:t>Professor</a:t>
            </a:r>
            <a:endParaRPr lang="en-IN" dirty="0"/>
          </a:p>
        </p:txBody>
      </p:sp>
      <p:sp>
        <p:nvSpPr>
          <p:cNvPr id="9" name="TextBox 8">
            <a:extLst>
              <a:ext uri="{FF2B5EF4-FFF2-40B4-BE49-F238E27FC236}">
                <a16:creationId xmlns:a16="http://schemas.microsoft.com/office/drawing/2014/main" id="{80A6EF48-961F-9CD7-C9A1-A19D42452E17}"/>
              </a:ext>
            </a:extLst>
          </p:cNvPr>
          <p:cNvSpPr txBox="1"/>
          <p:nvPr/>
        </p:nvSpPr>
        <p:spPr>
          <a:xfrm>
            <a:off x="7429500" y="4819650"/>
            <a:ext cx="3933825" cy="923330"/>
          </a:xfrm>
          <a:prstGeom prst="rect">
            <a:avLst/>
          </a:prstGeom>
          <a:noFill/>
        </p:spPr>
        <p:txBody>
          <a:bodyPr wrap="square" rtlCol="0">
            <a:spAutoFit/>
          </a:bodyPr>
          <a:lstStyle/>
          <a:p>
            <a:r>
              <a:rPr lang="en-US" dirty="0"/>
              <a:t>Swapnil makwana - 20241A04B3</a:t>
            </a:r>
          </a:p>
          <a:p>
            <a:r>
              <a:rPr lang="en-US" dirty="0"/>
              <a:t>VL Jaganath Sai - </a:t>
            </a:r>
            <a:r>
              <a:rPr lang="en-IN" dirty="0"/>
              <a:t> 20241A04B7</a:t>
            </a:r>
          </a:p>
          <a:p>
            <a:r>
              <a:rPr lang="en-IN" dirty="0" err="1"/>
              <a:t>Sethu</a:t>
            </a:r>
            <a:r>
              <a:rPr lang="en-IN" dirty="0"/>
              <a:t> Madhav - 20241A04B0</a:t>
            </a:r>
            <a:endParaRPr lang="en-US" dirty="0"/>
          </a:p>
        </p:txBody>
      </p:sp>
      <p:sp>
        <p:nvSpPr>
          <p:cNvPr id="2" name="TextBox 1">
            <a:extLst>
              <a:ext uri="{FF2B5EF4-FFF2-40B4-BE49-F238E27FC236}">
                <a16:creationId xmlns:a16="http://schemas.microsoft.com/office/drawing/2014/main" id="{F10D621B-758A-344F-3400-CC3F8A065928}"/>
              </a:ext>
            </a:extLst>
          </p:cNvPr>
          <p:cNvSpPr txBox="1"/>
          <p:nvPr/>
        </p:nvSpPr>
        <p:spPr>
          <a:xfrm>
            <a:off x="8277225" y="4450318"/>
            <a:ext cx="4000500" cy="369332"/>
          </a:xfrm>
          <a:prstGeom prst="rect">
            <a:avLst/>
          </a:prstGeom>
          <a:noFill/>
        </p:spPr>
        <p:txBody>
          <a:bodyPr wrap="square" rtlCol="0">
            <a:spAutoFit/>
          </a:bodyPr>
          <a:lstStyle/>
          <a:p>
            <a:r>
              <a:rPr lang="en-US" dirty="0"/>
              <a:t>Batch no : 07</a:t>
            </a:r>
            <a:endParaRPr lang="en-IN" dirty="0"/>
          </a:p>
        </p:txBody>
      </p:sp>
    </p:spTree>
    <p:extLst>
      <p:ext uri="{BB962C8B-B14F-4D97-AF65-F5344CB8AC3E}">
        <p14:creationId xmlns:p14="http://schemas.microsoft.com/office/powerpoint/2010/main" val="367160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612A-88EA-D65D-817D-641368186E45}"/>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49DE6999-2D73-C4D7-29B1-1F3F3A012A2A}"/>
              </a:ext>
            </a:extLst>
          </p:cNvPr>
          <p:cNvSpPr>
            <a:spLocks noGrp="1"/>
          </p:cNvSpPr>
          <p:nvPr>
            <p:ph idx="1"/>
          </p:nvPr>
        </p:nvSpPr>
        <p:spPr>
          <a:xfrm>
            <a:off x="838200" y="1504950"/>
            <a:ext cx="10515600" cy="4672013"/>
          </a:xfrm>
        </p:spPr>
        <p:txBody>
          <a:bodyPr>
            <a:normAutofit/>
          </a:bodyPr>
          <a:lstStyle/>
          <a:p>
            <a:pPr marL="457200" indent="-457200">
              <a:buFont typeface="+mj-lt"/>
              <a:buAutoNum type="arabicPeriod"/>
            </a:pPr>
            <a:r>
              <a:rPr lang="en-US" sz="2000" dirty="0"/>
              <a:t>The proposed methodology focuses on improving the learning process by employing data </a:t>
            </a:r>
            <a:r>
              <a:rPr lang="en-US" sz="2000" dirty="0" err="1"/>
              <a:t>augumentation</a:t>
            </a:r>
            <a:r>
              <a:rPr lang="en-US" sz="2000" dirty="0"/>
              <a:t> of the obtained data from the data set.</a:t>
            </a:r>
          </a:p>
          <a:p>
            <a:pPr marL="457200" indent="-457200">
              <a:buFont typeface="+mj-lt"/>
              <a:buAutoNum type="arabicPeriod"/>
            </a:pPr>
            <a:r>
              <a:rPr lang="en-US" sz="2000" dirty="0"/>
              <a:t>Create a recommendation system that suggests the most suitable coma stimulation technique.</a:t>
            </a:r>
          </a:p>
          <a:p>
            <a:pPr marL="457200" indent="-457200">
              <a:buFont typeface="+mj-lt"/>
              <a:buAutoNum type="arabicPeriod"/>
            </a:pPr>
            <a:r>
              <a:rPr lang="en-US" sz="2000" dirty="0"/>
              <a:t>Develop a user-friendly interface for healthcare professionals.</a:t>
            </a:r>
          </a:p>
          <a:p>
            <a:pPr marL="457200" indent="-457200">
              <a:buFont typeface="+mj-lt"/>
              <a:buAutoNum type="arabicPeriod"/>
            </a:pPr>
            <a:r>
              <a:rPr lang="en-US" sz="2000" dirty="0"/>
              <a:t>Collect feedback from healthcare practitioners and patients for system improvement.</a:t>
            </a:r>
          </a:p>
          <a:p>
            <a:pPr marL="457200" indent="-457200">
              <a:buFont typeface="+mj-lt"/>
              <a:buAutoNum type="arabicPeriod"/>
            </a:pPr>
            <a:r>
              <a:rPr lang="en-US" sz="2000" dirty="0"/>
              <a:t>We also would like to use comparison techniques to </a:t>
            </a:r>
            <a:r>
              <a:rPr lang="en-US" sz="2000" dirty="0" err="1"/>
              <a:t>analyse</a:t>
            </a:r>
            <a:r>
              <a:rPr lang="en-US" sz="2000" dirty="0"/>
              <a:t> the </a:t>
            </a:r>
            <a:r>
              <a:rPr lang="en-US" sz="2000" dirty="0" err="1"/>
              <a:t>the</a:t>
            </a:r>
            <a:r>
              <a:rPr lang="en-US" sz="2000" dirty="0"/>
              <a:t> better processing algorithm.</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IN" sz="2000" dirty="0"/>
          </a:p>
        </p:txBody>
      </p:sp>
    </p:spTree>
    <p:extLst>
      <p:ext uri="{BB962C8B-B14F-4D97-AF65-F5344CB8AC3E}">
        <p14:creationId xmlns:p14="http://schemas.microsoft.com/office/powerpoint/2010/main" val="96327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612A-88EA-D65D-817D-641368186E4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9DE6999-2D73-C4D7-29B1-1F3F3A012A2A}"/>
              </a:ext>
            </a:extLst>
          </p:cNvPr>
          <p:cNvSpPr>
            <a:spLocks noGrp="1"/>
          </p:cNvSpPr>
          <p:nvPr>
            <p:ph idx="1"/>
          </p:nvPr>
        </p:nvSpPr>
        <p:spPr>
          <a:xfrm>
            <a:off x="838200" y="1504950"/>
            <a:ext cx="10515600" cy="4672013"/>
          </a:xfrm>
        </p:spPr>
        <p:txBody>
          <a:bodyPr>
            <a:normAutofit/>
          </a:bodyPr>
          <a:lstStyle/>
          <a:p>
            <a:pPr marL="0" indent="0">
              <a:buNone/>
            </a:pPr>
            <a:r>
              <a:rPr lang="en-US" sz="2000" dirty="0"/>
              <a:t>W. -L. Zheng et al., "Predicting Neurological Outcome From Electroencephalogram Dynamics in Comatose Patients After Cardiac Arrest With Deep Learning," in IEEE Transactions on Biomedical Engineering, vol. 69, no. 5, pp. 1813-1825, May 2022, </a:t>
            </a:r>
            <a:r>
              <a:rPr lang="en-US" sz="2000" dirty="0" err="1"/>
              <a:t>doi</a:t>
            </a:r>
            <a:r>
              <a:rPr lang="en-US" sz="2000" dirty="0"/>
              <a:t>: 10.1109/TBME.2021.3139007.</a:t>
            </a:r>
            <a:endParaRPr lang="en-IN" sz="2000" dirty="0"/>
          </a:p>
        </p:txBody>
      </p:sp>
    </p:spTree>
    <p:extLst>
      <p:ext uri="{BB962C8B-B14F-4D97-AF65-F5344CB8AC3E}">
        <p14:creationId xmlns:p14="http://schemas.microsoft.com/office/powerpoint/2010/main" val="402930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802-E569-FC1B-A5B6-C1DA210AFCFE}"/>
              </a:ext>
            </a:extLst>
          </p:cNvPr>
          <p:cNvSpPr>
            <a:spLocks noGrp="1"/>
          </p:cNvSpPr>
          <p:nvPr>
            <p:ph type="title"/>
          </p:nvPr>
        </p:nvSpPr>
        <p:spPr/>
        <p:txBody>
          <a:bodyPr/>
          <a:lstStyle/>
          <a:p>
            <a:r>
              <a:rPr lang="en-US" dirty="0"/>
              <a:t>Conclusion and future scope</a:t>
            </a:r>
            <a:endParaRPr lang="en-IN" dirty="0"/>
          </a:p>
        </p:txBody>
      </p:sp>
      <p:sp>
        <p:nvSpPr>
          <p:cNvPr id="3" name="Content Placeholder 2">
            <a:extLst>
              <a:ext uri="{FF2B5EF4-FFF2-40B4-BE49-F238E27FC236}">
                <a16:creationId xmlns:a16="http://schemas.microsoft.com/office/drawing/2014/main" id="{1D5B6AA8-F78C-FA57-779B-253F04478E55}"/>
              </a:ext>
            </a:extLst>
          </p:cNvPr>
          <p:cNvSpPr>
            <a:spLocks noGrp="1"/>
          </p:cNvSpPr>
          <p:nvPr>
            <p:ph idx="1"/>
          </p:nvPr>
        </p:nvSpPr>
        <p:spPr/>
        <p:txBody>
          <a:bodyPr>
            <a:normAutofit/>
          </a:bodyPr>
          <a:lstStyle/>
          <a:p>
            <a:pPr marL="514350" indent="-514350">
              <a:buFont typeface="+mj-lt"/>
              <a:buAutoNum type="arabicPeriod"/>
            </a:pPr>
            <a:r>
              <a:rPr lang="en-US" sz="2000" dirty="0"/>
              <a:t>With proper training of the model using </a:t>
            </a:r>
            <a:r>
              <a:rPr lang="en-US" sz="2000" dirty="0" err="1"/>
              <a:t>Rnn</a:t>
            </a:r>
            <a:r>
              <a:rPr lang="en-US" sz="2000" dirty="0"/>
              <a:t> and </a:t>
            </a:r>
            <a:r>
              <a:rPr lang="en-US" sz="2000" dirty="0" err="1"/>
              <a:t>Cnn</a:t>
            </a:r>
            <a:r>
              <a:rPr lang="en-US" sz="2000" dirty="0"/>
              <a:t> the efficiency of the prediction of neurological recovery is improved .</a:t>
            </a:r>
          </a:p>
          <a:p>
            <a:pPr marL="514350" indent="-514350">
              <a:buFont typeface="+mj-lt"/>
              <a:buAutoNum type="arabicPeriod"/>
            </a:pPr>
            <a:r>
              <a:rPr lang="en-US" sz="2000" dirty="0"/>
              <a:t>IOT based cloud storage of previous health records of the patient through firebase has been established .</a:t>
            </a:r>
          </a:p>
          <a:p>
            <a:pPr marL="514350" indent="-514350">
              <a:buFont typeface="+mj-lt"/>
              <a:buAutoNum type="arabicPeriod"/>
            </a:pPr>
            <a:r>
              <a:rPr lang="en-US" sz="2000" dirty="0"/>
              <a:t>Our model successfully achieved the ability to predict the most suitable coma stimulation therapy based on the neurological conditions of the patients brain.</a:t>
            </a:r>
          </a:p>
          <a:p>
            <a:pPr marL="514350" indent="-514350">
              <a:buFont typeface="+mj-lt"/>
              <a:buAutoNum type="arabicPeriod"/>
            </a:pPr>
            <a:r>
              <a:rPr lang="en-US" sz="2000" dirty="0"/>
              <a:t>In future we would like to establish consumer management system to provide redundant data storage and enhance the privacy of the data.</a:t>
            </a:r>
          </a:p>
        </p:txBody>
      </p:sp>
    </p:spTree>
    <p:extLst>
      <p:ext uri="{BB962C8B-B14F-4D97-AF65-F5344CB8AC3E}">
        <p14:creationId xmlns:p14="http://schemas.microsoft.com/office/powerpoint/2010/main" val="375753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F6A1-B53E-7E01-5EF0-9D415B3097D2}"/>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DAAEA02-EF04-F370-E7CD-C57543AA3F65}"/>
              </a:ext>
            </a:extLst>
          </p:cNvPr>
          <p:cNvSpPr>
            <a:spLocks noGrp="1"/>
          </p:cNvSpPr>
          <p:nvPr>
            <p:ph idx="1"/>
          </p:nvPr>
        </p:nvSpPr>
        <p:spPr/>
        <p:txBody>
          <a:bodyPr>
            <a:normAutofit/>
          </a:bodyPr>
          <a:lstStyle/>
          <a:p>
            <a:r>
              <a:rPr lang="en-IN" sz="2000" dirty="0"/>
              <a:t>PLAN OF ACTION</a:t>
            </a:r>
          </a:p>
          <a:p>
            <a:r>
              <a:rPr lang="en-IN" sz="2000" dirty="0"/>
              <a:t>ABSTRACT</a:t>
            </a:r>
          </a:p>
          <a:p>
            <a:r>
              <a:rPr lang="en-IN" sz="2000" dirty="0"/>
              <a:t>AREA OF LITERATURE SURVEY</a:t>
            </a:r>
          </a:p>
          <a:p>
            <a:r>
              <a:rPr lang="en-IN" sz="2000" dirty="0"/>
              <a:t>PROBLEM STATEMENT</a:t>
            </a:r>
          </a:p>
          <a:p>
            <a:r>
              <a:rPr lang="en-IN" sz="2000" dirty="0"/>
              <a:t>EXISTING SYSTEM</a:t>
            </a:r>
          </a:p>
          <a:p>
            <a:r>
              <a:rPr lang="en-IN" sz="2000" dirty="0"/>
              <a:t>OBJECTIVE</a:t>
            </a:r>
          </a:p>
          <a:p>
            <a:r>
              <a:rPr lang="en-IN" sz="2000" dirty="0"/>
              <a:t>PROPOSED SYSTEM</a:t>
            </a:r>
          </a:p>
          <a:p>
            <a:r>
              <a:rPr lang="en-IN" sz="2000" dirty="0"/>
              <a:t>CONCLUSION &amp; FUTURE SCOPE</a:t>
            </a:r>
          </a:p>
          <a:p>
            <a:r>
              <a:rPr lang="en-IN" sz="2000" dirty="0"/>
              <a:t>REFERENCES</a:t>
            </a:r>
          </a:p>
          <a:p>
            <a:endParaRPr lang="en-IN" dirty="0"/>
          </a:p>
        </p:txBody>
      </p:sp>
    </p:spTree>
    <p:extLst>
      <p:ext uri="{BB962C8B-B14F-4D97-AF65-F5344CB8AC3E}">
        <p14:creationId xmlns:p14="http://schemas.microsoft.com/office/powerpoint/2010/main" val="358465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7363-4064-FF69-FC78-4A3679E28A93}"/>
              </a:ext>
            </a:extLst>
          </p:cNvPr>
          <p:cNvSpPr>
            <a:spLocks noGrp="1"/>
          </p:cNvSpPr>
          <p:nvPr>
            <p:ph type="title"/>
          </p:nvPr>
        </p:nvSpPr>
        <p:spPr>
          <a:xfrm>
            <a:off x="952500" y="184150"/>
            <a:ext cx="10515600" cy="873125"/>
          </a:xfrm>
        </p:spPr>
        <p:txBody>
          <a:bodyPr/>
          <a:lstStyle/>
          <a:p>
            <a:r>
              <a:rPr lang="en-US" dirty="0"/>
              <a:t>Plan of Action</a:t>
            </a:r>
            <a:endParaRPr lang="en-IN" dirty="0"/>
          </a:p>
        </p:txBody>
      </p:sp>
      <p:graphicFrame>
        <p:nvGraphicFramePr>
          <p:cNvPr id="5" name="Table 5">
            <a:extLst>
              <a:ext uri="{FF2B5EF4-FFF2-40B4-BE49-F238E27FC236}">
                <a16:creationId xmlns:a16="http://schemas.microsoft.com/office/drawing/2014/main" id="{88F5B994-C2B6-3E19-923A-990A90B2CA45}"/>
              </a:ext>
            </a:extLst>
          </p:cNvPr>
          <p:cNvGraphicFramePr>
            <a:graphicFrameLocks noGrp="1"/>
          </p:cNvGraphicFramePr>
          <p:nvPr>
            <p:extLst>
              <p:ext uri="{D42A27DB-BD31-4B8C-83A1-F6EECF244321}">
                <p14:modId xmlns:p14="http://schemas.microsoft.com/office/powerpoint/2010/main" val="1203833618"/>
              </p:ext>
            </p:extLst>
          </p:nvPr>
        </p:nvGraphicFramePr>
        <p:xfrm>
          <a:off x="361951" y="1123950"/>
          <a:ext cx="11525248" cy="5147310"/>
        </p:xfrm>
        <a:graphic>
          <a:graphicData uri="http://schemas.openxmlformats.org/drawingml/2006/table">
            <a:tbl>
              <a:tblPr firstRow="1" bandRow="1">
                <a:tableStyleId>{5C22544A-7EE6-4342-B048-85BDC9FD1C3A}</a:tableStyleId>
              </a:tblPr>
              <a:tblGrid>
                <a:gridCol w="3594032">
                  <a:extLst>
                    <a:ext uri="{9D8B030D-6E8A-4147-A177-3AD203B41FA5}">
                      <a16:colId xmlns:a16="http://schemas.microsoft.com/office/drawing/2014/main" val="226466442"/>
                    </a:ext>
                  </a:extLst>
                </a:gridCol>
                <a:gridCol w="500514">
                  <a:extLst>
                    <a:ext uri="{9D8B030D-6E8A-4147-A177-3AD203B41FA5}">
                      <a16:colId xmlns:a16="http://schemas.microsoft.com/office/drawing/2014/main" val="33650396"/>
                    </a:ext>
                  </a:extLst>
                </a:gridCol>
                <a:gridCol w="519764">
                  <a:extLst>
                    <a:ext uri="{9D8B030D-6E8A-4147-A177-3AD203B41FA5}">
                      <a16:colId xmlns:a16="http://schemas.microsoft.com/office/drawing/2014/main" val="2083180204"/>
                    </a:ext>
                  </a:extLst>
                </a:gridCol>
                <a:gridCol w="439281">
                  <a:extLst>
                    <a:ext uri="{9D8B030D-6E8A-4147-A177-3AD203B41FA5}">
                      <a16:colId xmlns:a16="http://schemas.microsoft.com/office/drawing/2014/main" val="82259924"/>
                    </a:ext>
                  </a:extLst>
                </a:gridCol>
                <a:gridCol w="370140">
                  <a:extLst>
                    <a:ext uri="{9D8B030D-6E8A-4147-A177-3AD203B41FA5}">
                      <a16:colId xmlns:a16="http://schemas.microsoft.com/office/drawing/2014/main" val="4247275338"/>
                    </a:ext>
                  </a:extLst>
                </a:gridCol>
                <a:gridCol w="420613">
                  <a:extLst>
                    <a:ext uri="{9D8B030D-6E8A-4147-A177-3AD203B41FA5}">
                      <a16:colId xmlns:a16="http://schemas.microsoft.com/office/drawing/2014/main" val="2047602571"/>
                    </a:ext>
                  </a:extLst>
                </a:gridCol>
                <a:gridCol w="479499">
                  <a:extLst>
                    <a:ext uri="{9D8B030D-6E8A-4147-A177-3AD203B41FA5}">
                      <a16:colId xmlns:a16="http://schemas.microsoft.com/office/drawing/2014/main" val="1207887268"/>
                    </a:ext>
                  </a:extLst>
                </a:gridCol>
                <a:gridCol w="471087">
                  <a:extLst>
                    <a:ext uri="{9D8B030D-6E8A-4147-A177-3AD203B41FA5}">
                      <a16:colId xmlns:a16="http://schemas.microsoft.com/office/drawing/2014/main" val="2875865157"/>
                    </a:ext>
                  </a:extLst>
                </a:gridCol>
                <a:gridCol w="487911">
                  <a:extLst>
                    <a:ext uri="{9D8B030D-6E8A-4147-A177-3AD203B41FA5}">
                      <a16:colId xmlns:a16="http://schemas.microsoft.com/office/drawing/2014/main" val="2847497438"/>
                    </a:ext>
                  </a:extLst>
                </a:gridCol>
                <a:gridCol w="513148">
                  <a:extLst>
                    <a:ext uri="{9D8B030D-6E8A-4147-A177-3AD203B41FA5}">
                      <a16:colId xmlns:a16="http://schemas.microsoft.com/office/drawing/2014/main" val="3259459803"/>
                    </a:ext>
                  </a:extLst>
                </a:gridCol>
                <a:gridCol w="466296">
                  <a:extLst>
                    <a:ext uri="{9D8B030D-6E8A-4147-A177-3AD203B41FA5}">
                      <a16:colId xmlns:a16="http://schemas.microsoft.com/office/drawing/2014/main" val="3911689220"/>
                    </a:ext>
                  </a:extLst>
                </a:gridCol>
                <a:gridCol w="416992">
                  <a:extLst>
                    <a:ext uri="{9D8B030D-6E8A-4147-A177-3AD203B41FA5}">
                      <a16:colId xmlns:a16="http://schemas.microsoft.com/office/drawing/2014/main" val="3686413329"/>
                    </a:ext>
                  </a:extLst>
                </a:gridCol>
                <a:gridCol w="728414">
                  <a:extLst>
                    <a:ext uri="{9D8B030D-6E8A-4147-A177-3AD203B41FA5}">
                      <a16:colId xmlns:a16="http://schemas.microsoft.com/office/drawing/2014/main" val="3034519923"/>
                    </a:ext>
                  </a:extLst>
                </a:gridCol>
                <a:gridCol w="779266">
                  <a:extLst>
                    <a:ext uri="{9D8B030D-6E8A-4147-A177-3AD203B41FA5}">
                      <a16:colId xmlns:a16="http://schemas.microsoft.com/office/drawing/2014/main" val="345307521"/>
                    </a:ext>
                  </a:extLst>
                </a:gridCol>
                <a:gridCol w="446097">
                  <a:extLst>
                    <a:ext uri="{9D8B030D-6E8A-4147-A177-3AD203B41FA5}">
                      <a16:colId xmlns:a16="http://schemas.microsoft.com/office/drawing/2014/main" val="2098794966"/>
                    </a:ext>
                  </a:extLst>
                </a:gridCol>
                <a:gridCol w="446097">
                  <a:extLst>
                    <a:ext uri="{9D8B030D-6E8A-4147-A177-3AD203B41FA5}">
                      <a16:colId xmlns:a16="http://schemas.microsoft.com/office/drawing/2014/main" val="1911479760"/>
                    </a:ext>
                  </a:extLst>
                </a:gridCol>
                <a:gridCol w="446097">
                  <a:extLst>
                    <a:ext uri="{9D8B030D-6E8A-4147-A177-3AD203B41FA5}">
                      <a16:colId xmlns:a16="http://schemas.microsoft.com/office/drawing/2014/main" val="709972167"/>
                    </a:ext>
                  </a:extLst>
                </a:gridCol>
              </a:tblGrid>
              <a:tr h="666750">
                <a:tc>
                  <a:txBody>
                    <a:bodyPr/>
                    <a:lstStyle/>
                    <a:p>
                      <a:r>
                        <a:rPr lang="en-US" dirty="0">
                          <a:solidFill>
                            <a:schemeClr val="tx1"/>
                          </a:solidFill>
                        </a:rPr>
                        <a:t>Activity</a:t>
                      </a:r>
                      <a:endParaRPr lang="en-IN"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9294141"/>
                  </a:ext>
                </a:extLst>
              </a:tr>
              <a:tr h="563505">
                <a:tc>
                  <a:txBody>
                    <a:bodyPr/>
                    <a:lstStyle/>
                    <a:p>
                      <a:r>
                        <a:rPr lang="en-US" dirty="0"/>
                        <a:t>Selection of domain / discussion with guide</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111806"/>
                  </a:ext>
                </a:extLst>
              </a:tr>
              <a:tr h="563505">
                <a:tc>
                  <a:txBody>
                    <a:bodyPr/>
                    <a:lstStyle/>
                    <a:p>
                      <a:r>
                        <a:rPr lang="en-US" dirty="0"/>
                        <a:t>Literature review from existing methods and articles</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099696"/>
                  </a:ext>
                </a:extLst>
              </a:tr>
              <a:tr h="563505">
                <a:tc>
                  <a:txBody>
                    <a:bodyPr/>
                    <a:lstStyle/>
                    <a:p>
                      <a:r>
                        <a:rPr lang="en-US" dirty="0"/>
                        <a:t>Building objectives an tentative title/ review 1</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74247"/>
                  </a:ext>
                </a:extLst>
              </a:tr>
              <a:tr h="563505">
                <a:tc>
                  <a:txBody>
                    <a:bodyPr/>
                    <a:lstStyle/>
                    <a:p>
                      <a:r>
                        <a:rPr lang="en-US" dirty="0"/>
                        <a:t>Literature review on related work and implementation/ review 2</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4067593"/>
                  </a:ext>
                </a:extLst>
              </a:tr>
              <a:tr h="563505">
                <a:tc>
                  <a:txBody>
                    <a:bodyPr/>
                    <a:lstStyle/>
                    <a:p>
                      <a:r>
                        <a:rPr lang="en-US" dirty="0"/>
                        <a:t>Implementing existing works and developing proposed </a:t>
                      </a:r>
                      <a:r>
                        <a:rPr lang="en-US" dirty="0" err="1"/>
                        <a:t>methadology</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132017"/>
                  </a:ext>
                </a:extLst>
              </a:tr>
              <a:tr h="563505">
                <a:tc>
                  <a:txBody>
                    <a:bodyPr/>
                    <a:lstStyle/>
                    <a:p>
                      <a:r>
                        <a:rPr lang="en-US" dirty="0"/>
                        <a:t>Presentation / report preparation /review 3</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260780"/>
                  </a:ext>
                </a:extLst>
              </a:tr>
              <a:tr h="563505">
                <a:tc>
                  <a:txBody>
                    <a:bodyPr/>
                    <a:lstStyle/>
                    <a:p>
                      <a:r>
                        <a:rPr lang="en-US" dirty="0"/>
                        <a:t>Final presentation and submission of thesis</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0835908"/>
                  </a:ext>
                </a:extLst>
              </a:tr>
            </a:tbl>
          </a:graphicData>
        </a:graphic>
      </p:graphicFrame>
    </p:spTree>
    <p:extLst>
      <p:ext uri="{BB962C8B-B14F-4D97-AF65-F5344CB8AC3E}">
        <p14:creationId xmlns:p14="http://schemas.microsoft.com/office/powerpoint/2010/main" val="289712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D3AC-D086-F8BA-8D40-DADB3F85FAAB}"/>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D06DEAE-713B-A01B-B59A-B5E15DA72D41}"/>
              </a:ext>
            </a:extLst>
          </p:cNvPr>
          <p:cNvSpPr>
            <a:spLocks noGrp="1"/>
          </p:cNvSpPr>
          <p:nvPr>
            <p:ph idx="1"/>
          </p:nvPr>
        </p:nvSpPr>
        <p:spPr/>
        <p:txBody>
          <a:bodyPr>
            <a:normAutofit/>
          </a:bodyPr>
          <a:lstStyle/>
          <a:p>
            <a:pPr marL="0" indent="0">
              <a:lnSpc>
                <a:spcPct val="100000"/>
              </a:lnSpc>
              <a:buNone/>
            </a:pPr>
            <a:r>
              <a:rPr lang="en-US" sz="2000" dirty="0"/>
              <a:t>Cardiac arrest is a life-threatening event that often results in neurological injury, making accurate prognostication of neurological outcomes crucial for clinical decision-making. Our objective is to present a comprehensive overview of the use of electroencephalography (EEG) in predicting neurological outcomes following cardiac arrest . Cardiac arrest disrupts cerebral blood flow, leading to hypoxic-ischemic brain injury, which can result in a wide range of neurological outcomes, from full recovery to severe disability or death. EEG has emerged as a valuable tool for assessing brain function and predicting these outcomes in the post-cardiac arrest period . Here we are using EEG to monitor and </a:t>
            </a:r>
            <a:r>
              <a:rPr lang="en-US" sz="2000" dirty="0" err="1"/>
              <a:t>analize</a:t>
            </a:r>
            <a:r>
              <a:rPr lang="en-US" sz="2000" dirty="0"/>
              <a:t> the electrical activity of the brain. Various EEG signals and their patterns, such as the absence of background activity, burst-suppression patterns, and reactivity to external stimuli, have been associated with different neurological outcomes. Importantly, the timing of EEG recordings relative to the cardiac arrest event can provide valuable information, with continuous EEG monitoring in the first 24-72 hours post-arrest being particularly informative.</a:t>
            </a:r>
            <a:endParaRPr lang="en-IN" sz="2000" dirty="0"/>
          </a:p>
        </p:txBody>
      </p:sp>
    </p:spTree>
    <p:extLst>
      <p:ext uri="{BB962C8B-B14F-4D97-AF65-F5344CB8AC3E}">
        <p14:creationId xmlns:p14="http://schemas.microsoft.com/office/powerpoint/2010/main" val="353802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2661-8776-E21B-6516-42C581AAD98F}"/>
              </a:ext>
            </a:extLst>
          </p:cNvPr>
          <p:cNvSpPr>
            <a:spLocks noGrp="1"/>
          </p:cNvSpPr>
          <p:nvPr>
            <p:ph type="title"/>
          </p:nvPr>
        </p:nvSpPr>
        <p:spPr>
          <a:xfrm>
            <a:off x="838200" y="85725"/>
            <a:ext cx="10515600" cy="828675"/>
          </a:xfrm>
        </p:spPr>
        <p:txBody>
          <a:bodyPr/>
          <a:lstStyle/>
          <a:p>
            <a:r>
              <a:rPr lang="en-US" dirty="0"/>
              <a:t>Literature survey</a:t>
            </a:r>
            <a:endParaRPr lang="en-IN" dirty="0"/>
          </a:p>
        </p:txBody>
      </p:sp>
      <p:graphicFrame>
        <p:nvGraphicFramePr>
          <p:cNvPr id="5" name="Table 5">
            <a:extLst>
              <a:ext uri="{FF2B5EF4-FFF2-40B4-BE49-F238E27FC236}">
                <a16:creationId xmlns:a16="http://schemas.microsoft.com/office/drawing/2014/main" id="{9B60FF79-A28A-F137-920B-6C8193B3F264}"/>
              </a:ext>
            </a:extLst>
          </p:cNvPr>
          <p:cNvGraphicFramePr>
            <a:graphicFrameLocks noGrp="1"/>
          </p:cNvGraphicFramePr>
          <p:nvPr>
            <p:ph idx="1"/>
            <p:extLst>
              <p:ext uri="{D42A27DB-BD31-4B8C-83A1-F6EECF244321}">
                <p14:modId xmlns:p14="http://schemas.microsoft.com/office/powerpoint/2010/main" val="1060878918"/>
              </p:ext>
            </p:extLst>
          </p:nvPr>
        </p:nvGraphicFramePr>
        <p:xfrm>
          <a:off x="438149" y="914400"/>
          <a:ext cx="11410552" cy="5818725"/>
        </p:xfrm>
        <a:graphic>
          <a:graphicData uri="http://schemas.openxmlformats.org/drawingml/2006/table">
            <a:tbl>
              <a:tblPr firstRow="1" bandRow="1">
                <a:tableStyleId>{5C22544A-7EE6-4342-B048-85BDC9FD1C3A}</a:tableStyleId>
              </a:tblPr>
              <a:tblGrid>
                <a:gridCol w="2852638">
                  <a:extLst>
                    <a:ext uri="{9D8B030D-6E8A-4147-A177-3AD203B41FA5}">
                      <a16:colId xmlns:a16="http://schemas.microsoft.com/office/drawing/2014/main" val="267299331"/>
                    </a:ext>
                  </a:extLst>
                </a:gridCol>
                <a:gridCol w="2852638">
                  <a:extLst>
                    <a:ext uri="{9D8B030D-6E8A-4147-A177-3AD203B41FA5}">
                      <a16:colId xmlns:a16="http://schemas.microsoft.com/office/drawing/2014/main" val="311662468"/>
                    </a:ext>
                  </a:extLst>
                </a:gridCol>
                <a:gridCol w="2852638">
                  <a:extLst>
                    <a:ext uri="{9D8B030D-6E8A-4147-A177-3AD203B41FA5}">
                      <a16:colId xmlns:a16="http://schemas.microsoft.com/office/drawing/2014/main" val="1004718019"/>
                    </a:ext>
                  </a:extLst>
                </a:gridCol>
                <a:gridCol w="2852638">
                  <a:extLst>
                    <a:ext uri="{9D8B030D-6E8A-4147-A177-3AD203B41FA5}">
                      <a16:colId xmlns:a16="http://schemas.microsoft.com/office/drawing/2014/main" val="73445021"/>
                    </a:ext>
                  </a:extLst>
                </a:gridCol>
              </a:tblGrid>
              <a:tr h="348674">
                <a:tc>
                  <a:txBody>
                    <a:bodyPr/>
                    <a:lstStyle/>
                    <a:p>
                      <a:r>
                        <a:rPr lang="en-US" dirty="0"/>
                        <a:t>Author</a:t>
                      </a:r>
                      <a:endParaRPr lang="en-IN" dirty="0"/>
                    </a:p>
                  </a:txBody>
                  <a:tcPr/>
                </a:tc>
                <a:tc>
                  <a:txBody>
                    <a:bodyPr/>
                    <a:lstStyle/>
                    <a:p>
                      <a:r>
                        <a:rPr lang="en-US" dirty="0"/>
                        <a:t>About</a:t>
                      </a:r>
                      <a:endParaRPr lang="en-IN" dirty="0"/>
                    </a:p>
                  </a:txBody>
                  <a:tcPr/>
                </a:tc>
                <a:tc>
                  <a:txBody>
                    <a:bodyPr/>
                    <a:lstStyle/>
                    <a:p>
                      <a:r>
                        <a:rPr lang="en-US" dirty="0"/>
                        <a:t>Future perspective </a:t>
                      </a:r>
                      <a:endParaRPr lang="en-IN" dirty="0"/>
                    </a:p>
                  </a:txBody>
                  <a:tcPr/>
                </a:tc>
                <a:tc>
                  <a:txBody>
                    <a:bodyPr/>
                    <a:lstStyle/>
                    <a:p>
                      <a:r>
                        <a:rPr lang="en-US" dirty="0"/>
                        <a:t>Goals</a:t>
                      </a:r>
                      <a:endParaRPr lang="en-IN" dirty="0"/>
                    </a:p>
                  </a:txBody>
                  <a:tcPr/>
                </a:tc>
                <a:extLst>
                  <a:ext uri="{0D108BD9-81ED-4DB2-BD59-A6C34878D82A}">
                    <a16:rowId xmlns:a16="http://schemas.microsoft.com/office/drawing/2014/main" val="3292267078"/>
                  </a:ext>
                </a:extLst>
              </a:tr>
              <a:tr h="1394696">
                <a:tc>
                  <a:txBody>
                    <a:bodyPr/>
                    <a:lstStyle/>
                    <a:p>
                      <a:r>
                        <a:rPr lang="de-DE" sz="1800" b="0" i="0" kern="1200" dirty="0">
                          <a:solidFill>
                            <a:schemeClr val="dk1"/>
                          </a:solidFill>
                          <a:effectLst/>
                          <a:latin typeface="+mn-lt"/>
                          <a:ea typeface="+mn-ea"/>
                          <a:cs typeface="+mn-cs"/>
                        </a:rPr>
                        <a:t>Rundgren M, Westhall E, Cronberg T, et al.</a:t>
                      </a:r>
                      <a:endParaRPr lang="en-IN" dirty="0"/>
                    </a:p>
                  </a:txBody>
                  <a:tcPr/>
                </a:tc>
                <a:tc>
                  <a:txBody>
                    <a:bodyPr/>
                    <a:lstStyle/>
                    <a:p>
                      <a:r>
                        <a:rPr lang="en-US" sz="1800" b="0" i="0" kern="1200" dirty="0">
                          <a:solidFill>
                            <a:schemeClr val="dk1"/>
                          </a:solidFill>
                          <a:effectLst/>
                          <a:latin typeface="+mn-lt"/>
                          <a:ea typeface="+mn-ea"/>
                          <a:cs typeface="+mn-cs"/>
                        </a:rPr>
                        <a:t>Continuous amplitude-integrated EEG predicts outcome in hypothermia-treated cardiac arrest patients.</a:t>
                      </a:r>
                      <a:endParaRPr lang="en-IN" dirty="0"/>
                    </a:p>
                  </a:txBody>
                  <a:tcPr/>
                </a:tc>
                <a:tc>
                  <a:txBody>
                    <a:bodyPr/>
                    <a:lstStyle/>
                    <a:p>
                      <a:r>
                        <a:rPr lang="en-IN" sz="1800" b="0" i="0" kern="1200" dirty="0">
                          <a:solidFill>
                            <a:schemeClr val="dk1"/>
                          </a:solidFill>
                          <a:effectLst/>
                          <a:latin typeface="+mn-lt"/>
                          <a:ea typeface="+mn-ea"/>
                          <a:cs typeface="+mn-cs"/>
                        </a:rPr>
                        <a:t>Improved Prediction Models</a:t>
                      </a:r>
                      <a:endParaRPr lang="en-IN" dirty="0"/>
                    </a:p>
                  </a:txBody>
                  <a:tcPr/>
                </a:tc>
                <a:tc>
                  <a:txBody>
                    <a:bodyPr/>
                    <a:lstStyle/>
                    <a:p>
                      <a:r>
                        <a:rPr lang="en-IN" sz="1800" b="0" i="0" kern="1200" dirty="0">
                          <a:solidFill>
                            <a:schemeClr val="dk1"/>
                          </a:solidFill>
                          <a:effectLst/>
                          <a:latin typeface="+mn-lt"/>
                          <a:ea typeface="+mn-ea"/>
                          <a:cs typeface="+mn-cs"/>
                        </a:rPr>
                        <a:t>Incorporation of Multimodal Data</a:t>
                      </a:r>
                      <a:endParaRPr lang="en-IN" dirty="0"/>
                    </a:p>
                  </a:txBody>
                  <a:tcPr/>
                </a:tc>
                <a:extLst>
                  <a:ext uri="{0D108BD9-81ED-4DB2-BD59-A6C34878D82A}">
                    <a16:rowId xmlns:a16="http://schemas.microsoft.com/office/drawing/2014/main" val="3004114282"/>
                  </a:ext>
                </a:extLst>
              </a:tr>
              <a:tr h="871685">
                <a:tc>
                  <a:txBody>
                    <a:bodyPr/>
                    <a:lstStyle/>
                    <a:p>
                      <a:r>
                        <a:rPr lang="en-IN" sz="1800" b="0" i="0" kern="1200" dirty="0">
                          <a:solidFill>
                            <a:schemeClr val="dk1"/>
                          </a:solidFill>
                          <a:effectLst/>
                          <a:latin typeface="+mn-lt"/>
                          <a:ea typeface="+mn-ea"/>
                          <a:cs typeface="+mn-cs"/>
                        </a:rPr>
                        <a:t>Hirsch LJ, Fong MW, </a:t>
                      </a:r>
                      <a:r>
                        <a:rPr lang="en-IN" sz="1800" b="0" i="0" kern="1200" dirty="0" err="1">
                          <a:solidFill>
                            <a:schemeClr val="dk1"/>
                          </a:solidFill>
                          <a:effectLst/>
                          <a:latin typeface="+mn-lt"/>
                          <a:ea typeface="+mn-ea"/>
                          <a:cs typeface="+mn-cs"/>
                        </a:rPr>
                        <a:t>Leitinger</a:t>
                      </a:r>
                      <a:r>
                        <a:rPr lang="en-IN" sz="1800" b="0" i="0" kern="1200" dirty="0">
                          <a:solidFill>
                            <a:schemeClr val="dk1"/>
                          </a:solidFill>
                          <a:effectLst/>
                          <a:latin typeface="+mn-lt"/>
                          <a:ea typeface="+mn-ea"/>
                          <a:cs typeface="+mn-cs"/>
                        </a:rPr>
                        <a:t> M, et al.</a:t>
                      </a:r>
                      <a:endParaRPr lang="en-IN" dirty="0"/>
                    </a:p>
                  </a:txBody>
                  <a:tcPr/>
                </a:tc>
                <a:tc>
                  <a:txBody>
                    <a:bodyPr/>
                    <a:lstStyle/>
                    <a:p>
                      <a:r>
                        <a:rPr lang="en-US" sz="1800" b="0" i="0" kern="1200" dirty="0">
                          <a:solidFill>
                            <a:schemeClr val="dk1"/>
                          </a:solidFill>
                          <a:effectLst/>
                          <a:latin typeface="+mn-lt"/>
                          <a:ea typeface="+mn-ea"/>
                          <a:cs typeface="+mn-cs"/>
                        </a:rPr>
                        <a:t>Standardized critical care EEG terminology.</a:t>
                      </a:r>
                      <a:endParaRPr lang="en-IN" dirty="0"/>
                    </a:p>
                  </a:txBody>
                  <a:tcPr/>
                </a:tc>
                <a:tc>
                  <a:txBody>
                    <a:bodyPr/>
                    <a:lstStyle/>
                    <a:p>
                      <a:r>
                        <a:rPr lang="en-US" sz="1800" b="0" i="0" kern="1200" dirty="0">
                          <a:solidFill>
                            <a:schemeClr val="dk1"/>
                          </a:solidFill>
                          <a:effectLst/>
                          <a:latin typeface="+mn-lt"/>
                          <a:ea typeface="+mn-ea"/>
                          <a:cs typeface="+mn-cs"/>
                        </a:rPr>
                        <a:t>Integration with Targeted Temperature Management (TTM)</a:t>
                      </a:r>
                      <a:endParaRPr lang="en-IN" dirty="0"/>
                    </a:p>
                  </a:txBody>
                  <a:tcPr/>
                </a:tc>
                <a:tc>
                  <a:txBody>
                    <a:bodyPr/>
                    <a:lstStyle/>
                    <a:p>
                      <a:r>
                        <a:rPr lang="en-IN" sz="1800" b="0" i="0" kern="1200" dirty="0">
                          <a:solidFill>
                            <a:schemeClr val="dk1"/>
                          </a:solidFill>
                          <a:effectLst/>
                          <a:latin typeface="+mn-lt"/>
                          <a:ea typeface="+mn-ea"/>
                          <a:cs typeface="+mn-cs"/>
                        </a:rPr>
                        <a:t>Real-time Monitoring</a:t>
                      </a:r>
                      <a:endParaRPr lang="en-IN" dirty="0"/>
                    </a:p>
                  </a:txBody>
                  <a:tcPr/>
                </a:tc>
                <a:extLst>
                  <a:ext uri="{0D108BD9-81ED-4DB2-BD59-A6C34878D82A}">
                    <a16:rowId xmlns:a16="http://schemas.microsoft.com/office/drawing/2014/main" val="2140996989"/>
                  </a:ext>
                </a:extLst>
              </a:tr>
              <a:tr h="871685">
                <a:tc>
                  <a:txBody>
                    <a:bodyPr/>
                    <a:lstStyle/>
                    <a:p>
                      <a:r>
                        <a:rPr lang="en-IN" sz="1800" b="0" i="0" kern="1200" dirty="0">
                          <a:solidFill>
                            <a:schemeClr val="dk1"/>
                          </a:solidFill>
                          <a:effectLst/>
                          <a:latin typeface="+mn-lt"/>
                          <a:ea typeface="+mn-ea"/>
                          <a:cs typeface="+mn-cs"/>
                        </a:rPr>
                        <a:t>Mehra R.</a:t>
                      </a:r>
                      <a:endParaRPr lang="en-IN" dirty="0"/>
                    </a:p>
                  </a:txBody>
                  <a:tcPr/>
                </a:tc>
                <a:tc>
                  <a:txBody>
                    <a:bodyPr/>
                    <a:lstStyle/>
                    <a:p>
                      <a:r>
                        <a:rPr lang="en-US" sz="1800" b="0" i="0" kern="1200" dirty="0">
                          <a:solidFill>
                            <a:schemeClr val="dk1"/>
                          </a:solidFill>
                          <a:effectLst/>
                          <a:latin typeface="+mn-lt"/>
                          <a:ea typeface="+mn-ea"/>
                          <a:cs typeface="+mn-cs"/>
                        </a:rPr>
                        <a:t>Global public health problem of sudden cardiac death.</a:t>
                      </a:r>
                      <a:endParaRPr lang="en-IN" dirty="0"/>
                    </a:p>
                  </a:txBody>
                  <a:tcPr/>
                </a:tc>
                <a:tc>
                  <a:txBody>
                    <a:bodyPr/>
                    <a:lstStyle/>
                    <a:p>
                      <a:r>
                        <a:rPr lang="en-IN" sz="1800" b="0" i="0" kern="1200" dirty="0">
                          <a:solidFill>
                            <a:schemeClr val="dk1"/>
                          </a:solidFill>
                          <a:effectLst/>
                          <a:latin typeface="+mn-lt"/>
                          <a:ea typeface="+mn-ea"/>
                          <a:cs typeface="+mn-cs"/>
                        </a:rPr>
                        <a:t>Advanced EEG Monitoring</a:t>
                      </a:r>
                      <a:endParaRPr lang="en-IN" dirty="0"/>
                    </a:p>
                  </a:txBody>
                  <a:tcPr/>
                </a:tc>
                <a:tc>
                  <a:txBody>
                    <a:bodyPr/>
                    <a:lstStyle/>
                    <a:p>
                      <a:r>
                        <a:rPr lang="en-IN" sz="1800" b="0" i="0" kern="1200" dirty="0">
                          <a:solidFill>
                            <a:schemeClr val="dk1"/>
                          </a:solidFill>
                          <a:effectLst/>
                          <a:latin typeface="+mn-lt"/>
                          <a:ea typeface="+mn-ea"/>
                          <a:cs typeface="+mn-cs"/>
                        </a:rPr>
                        <a:t>Enhanced Outcome Prediction</a:t>
                      </a:r>
                      <a:endParaRPr lang="en-IN" dirty="0"/>
                    </a:p>
                  </a:txBody>
                  <a:tcPr/>
                </a:tc>
                <a:extLst>
                  <a:ext uri="{0D108BD9-81ED-4DB2-BD59-A6C34878D82A}">
                    <a16:rowId xmlns:a16="http://schemas.microsoft.com/office/drawing/2014/main" val="62222522"/>
                  </a:ext>
                </a:extLst>
              </a:tr>
              <a:tr h="1795365">
                <a:tc>
                  <a:txBody>
                    <a:bodyPr/>
                    <a:lstStyle/>
                    <a:p>
                      <a:r>
                        <a:rPr lang="en-IN" sz="1800" b="0" i="0" kern="1200" dirty="0" err="1">
                          <a:solidFill>
                            <a:schemeClr val="dk1"/>
                          </a:solidFill>
                          <a:effectLst/>
                          <a:latin typeface="+mn-lt"/>
                          <a:ea typeface="+mn-ea"/>
                          <a:cs typeface="+mn-cs"/>
                        </a:rPr>
                        <a:t>Ruijter</a:t>
                      </a:r>
                      <a:r>
                        <a:rPr lang="en-IN" sz="1800" b="0" i="0" kern="1200" dirty="0">
                          <a:solidFill>
                            <a:schemeClr val="dk1"/>
                          </a:solidFill>
                          <a:effectLst/>
                          <a:latin typeface="+mn-lt"/>
                          <a:ea typeface="+mn-ea"/>
                          <a:cs typeface="+mn-cs"/>
                        </a:rPr>
                        <a:t> BJ, </a:t>
                      </a:r>
                      <a:r>
                        <a:rPr lang="en-IN" sz="1800" b="0" i="0" kern="1200" dirty="0" err="1">
                          <a:solidFill>
                            <a:schemeClr val="dk1"/>
                          </a:solidFill>
                          <a:effectLst/>
                          <a:latin typeface="+mn-lt"/>
                          <a:ea typeface="+mn-ea"/>
                          <a:cs typeface="+mn-cs"/>
                        </a:rPr>
                        <a:t>Tjepkema-Cloostermans</a:t>
                      </a:r>
                      <a:r>
                        <a:rPr lang="en-IN" sz="1800" b="0" i="0" kern="1200" dirty="0">
                          <a:solidFill>
                            <a:schemeClr val="dk1"/>
                          </a:solidFill>
                          <a:effectLst/>
                          <a:latin typeface="+mn-lt"/>
                          <a:ea typeface="+mn-ea"/>
                          <a:cs typeface="+mn-cs"/>
                        </a:rPr>
                        <a:t> MC, Tromp SC, van den Bergh WM, </a:t>
                      </a:r>
                      <a:r>
                        <a:rPr lang="en-IN" sz="1800" b="0" i="0" kern="1200" dirty="0" err="1">
                          <a:solidFill>
                            <a:schemeClr val="dk1"/>
                          </a:solidFill>
                          <a:effectLst/>
                          <a:latin typeface="+mn-lt"/>
                          <a:ea typeface="+mn-ea"/>
                          <a:cs typeface="+mn-cs"/>
                        </a:rPr>
                        <a:t>Foudraine</a:t>
                      </a:r>
                      <a:r>
                        <a:rPr lang="en-IN" sz="1800" b="0" i="0" kern="1200" dirty="0">
                          <a:solidFill>
                            <a:schemeClr val="dk1"/>
                          </a:solidFill>
                          <a:effectLst/>
                          <a:latin typeface="+mn-lt"/>
                          <a:ea typeface="+mn-ea"/>
                          <a:cs typeface="+mn-cs"/>
                        </a:rPr>
                        <a:t> NA, </a:t>
                      </a:r>
                      <a:r>
                        <a:rPr lang="en-IN" sz="1800" b="0" i="0" kern="1200" dirty="0" err="1">
                          <a:solidFill>
                            <a:schemeClr val="dk1"/>
                          </a:solidFill>
                          <a:effectLst/>
                          <a:latin typeface="+mn-lt"/>
                          <a:ea typeface="+mn-ea"/>
                          <a:cs typeface="+mn-cs"/>
                        </a:rPr>
                        <a:t>Kornips</a:t>
                      </a:r>
                      <a:r>
                        <a:rPr lang="en-IN" sz="1800" b="0" i="0" kern="1200" dirty="0">
                          <a:solidFill>
                            <a:schemeClr val="dk1"/>
                          </a:solidFill>
                          <a:effectLst/>
                          <a:latin typeface="+mn-lt"/>
                          <a:ea typeface="+mn-ea"/>
                          <a:cs typeface="+mn-cs"/>
                        </a:rPr>
                        <a:t> FHM, </a:t>
                      </a:r>
                      <a:r>
                        <a:rPr lang="en-IN" sz="1800" b="0" i="0" kern="1200" dirty="0" err="1">
                          <a:solidFill>
                            <a:schemeClr val="dk1"/>
                          </a:solidFill>
                          <a:effectLst/>
                          <a:latin typeface="+mn-lt"/>
                          <a:ea typeface="+mn-ea"/>
                          <a:cs typeface="+mn-cs"/>
                        </a:rPr>
                        <a:t>Drost</a:t>
                      </a:r>
                      <a:r>
                        <a:rPr lang="en-IN" sz="1800" b="0" i="0" kern="1200" dirty="0">
                          <a:solidFill>
                            <a:schemeClr val="dk1"/>
                          </a:solidFill>
                          <a:effectLst/>
                          <a:latin typeface="+mn-lt"/>
                          <a:ea typeface="+mn-ea"/>
                          <a:cs typeface="+mn-cs"/>
                        </a:rPr>
                        <a:t> G, </a:t>
                      </a:r>
                      <a:r>
                        <a:rPr lang="en-IN" sz="1800" b="0" i="0" kern="1200" dirty="0" err="1">
                          <a:solidFill>
                            <a:schemeClr val="dk1"/>
                          </a:solidFill>
                          <a:effectLst/>
                          <a:latin typeface="+mn-lt"/>
                          <a:ea typeface="+mn-ea"/>
                          <a:cs typeface="+mn-cs"/>
                        </a:rPr>
                        <a:t>Beishuizen</a:t>
                      </a:r>
                      <a:r>
                        <a:rPr lang="en-IN" sz="1800" b="0" i="0" kern="1200" dirty="0">
                          <a:solidFill>
                            <a:schemeClr val="dk1"/>
                          </a:solidFill>
                          <a:effectLst/>
                          <a:latin typeface="+mn-lt"/>
                          <a:ea typeface="+mn-ea"/>
                          <a:cs typeface="+mn-cs"/>
                        </a:rPr>
                        <a:t> A, van </a:t>
                      </a:r>
                      <a:r>
                        <a:rPr lang="en-IN" sz="1800" b="0" i="0" kern="1200" dirty="0" err="1">
                          <a:solidFill>
                            <a:schemeClr val="dk1"/>
                          </a:solidFill>
                          <a:effectLst/>
                          <a:latin typeface="+mn-lt"/>
                          <a:ea typeface="+mn-ea"/>
                          <a:cs typeface="+mn-cs"/>
                        </a:rPr>
                        <a:t>Putten</a:t>
                      </a:r>
                      <a:r>
                        <a:rPr lang="en-IN" sz="1800" b="0" i="0" kern="1200" dirty="0">
                          <a:solidFill>
                            <a:schemeClr val="dk1"/>
                          </a:solidFill>
                          <a:effectLst/>
                          <a:latin typeface="+mn-lt"/>
                          <a:ea typeface="+mn-ea"/>
                          <a:cs typeface="+mn-cs"/>
                        </a:rPr>
                        <a:t> MJAM, </a:t>
                      </a:r>
                      <a:r>
                        <a:rPr lang="en-IN" sz="1800" b="0" i="0" kern="1200" dirty="0" err="1">
                          <a:solidFill>
                            <a:schemeClr val="dk1"/>
                          </a:solidFill>
                          <a:effectLst/>
                          <a:latin typeface="+mn-lt"/>
                          <a:ea typeface="+mn-ea"/>
                          <a:cs typeface="+mn-cs"/>
                        </a:rPr>
                        <a:t>Hofmeijer</a:t>
                      </a:r>
                      <a:r>
                        <a:rPr lang="en-IN" sz="1800" b="0" i="0" kern="1200" dirty="0">
                          <a:solidFill>
                            <a:schemeClr val="dk1"/>
                          </a:solidFill>
                          <a:effectLst/>
                          <a:latin typeface="+mn-lt"/>
                          <a:ea typeface="+mn-ea"/>
                          <a:cs typeface="+mn-cs"/>
                        </a:rPr>
                        <a:t> J.</a:t>
                      </a:r>
                      <a:endParaRPr lang="en-IN" dirty="0"/>
                    </a:p>
                  </a:txBody>
                  <a:tcPr/>
                </a:tc>
                <a:tc>
                  <a:txBody>
                    <a:bodyPr/>
                    <a:lstStyle/>
                    <a:p>
                      <a:r>
                        <a:rPr lang="en-US" sz="1800" b="0" i="0" kern="1200" dirty="0">
                          <a:solidFill>
                            <a:schemeClr val="dk1"/>
                          </a:solidFill>
                          <a:effectLst/>
                          <a:latin typeface="+mn-lt"/>
                          <a:ea typeface="+mn-ea"/>
                          <a:cs typeface="+mn-cs"/>
                        </a:rPr>
                        <a:t>Early electroencephalography for outcome prediction of </a:t>
                      </a:r>
                      <a:r>
                        <a:rPr lang="en-US" sz="1800" b="0" i="0" kern="1200" dirty="0" err="1">
                          <a:solidFill>
                            <a:schemeClr val="dk1"/>
                          </a:solidFill>
                          <a:effectLst/>
                          <a:latin typeface="+mn-lt"/>
                          <a:ea typeface="+mn-ea"/>
                          <a:cs typeface="+mn-cs"/>
                        </a:rPr>
                        <a:t>postanoxic</a:t>
                      </a:r>
                      <a:r>
                        <a:rPr lang="en-US" sz="1800" b="0" i="0" kern="1200" dirty="0">
                          <a:solidFill>
                            <a:schemeClr val="dk1"/>
                          </a:solidFill>
                          <a:effectLst/>
                          <a:latin typeface="+mn-lt"/>
                          <a:ea typeface="+mn-ea"/>
                          <a:cs typeface="+mn-cs"/>
                        </a:rPr>
                        <a:t> coma.</a:t>
                      </a:r>
                      <a:endParaRPr lang="en-IN" dirty="0"/>
                    </a:p>
                  </a:txBody>
                  <a:tcPr/>
                </a:tc>
                <a:tc>
                  <a:txBody>
                    <a:bodyPr/>
                    <a:lstStyle/>
                    <a:p>
                      <a:r>
                        <a:rPr lang="en-US" sz="1800" b="0" i="0" kern="1200" dirty="0">
                          <a:solidFill>
                            <a:schemeClr val="dk1"/>
                          </a:solidFill>
                          <a:effectLst/>
                          <a:latin typeface="+mn-lt"/>
                          <a:ea typeface="+mn-ea"/>
                          <a:cs typeface="+mn-cs"/>
                        </a:rPr>
                        <a:t>Outcome prediction in </a:t>
                      </a:r>
                      <a:r>
                        <a:rPr lang="en-US" sz="1800" b="0" i="0" kern="1200" dirty="0" err="1">
                          <a:solidFill>
                            <a:schemeClr val="dk1"/>
                          </a:solidFill>
                          <a:effectLst/>
                          <a:latin typeface="+mn-lt"/>
                          <a:ea typeface="+mn-ea"/>
                          <a:cs typeface="+mn-cs"/>
                        </a:rPr>
                        <a:t>postanoxic</a:t>
                      </a:r>
                      <a:r>
                        <a:rPr lang="en-US" sz="1800" b="0" i="0" kern="1200" dirty="0">
                          <a:solidFill>
                            <a:schemeClr val="dk1"/>
                          </a:solidFill>
                          <a:effectLst/>
                          <a:latin typeface="+mn-lt"/>
                          <a:ea typeface="+mn-ea"/>
                          <a:cs typeface="+mn-cs"/>
                        </a:rPr>
                        <a:t> coma with deep learning.</a:t>
                      </a:r>
                      <a:endParaRPr lang="en-IN" dirty="0"/>
                    </a:p>
                  </a:txBody>
                  <a:tcPr/>
                </a:tc>
                <a:tc>
                  <a:txBody>
                    <a:bodyPr/>
                    <a:lstStyle/>
                    <a:p>
                      <a:r>
                        <a:rPr lang="en-IN" sz="1800" b="0" i="0" kern="1200" dirty="0">
                          <a:solidFill>
                            <a:schemeClr val="dk1"/>
                          </a:solidFill>
                          <a:effectLst/>
                          <a:latin typeface="+mn-lt"/>
                          <a:ea typeface="+mn-ea"/>
                          <a:cs typeface="+mn-cs"/>
                        </a:rPr>
                        <a:t>Clinical Implementation</a:t>
                      </a:r>
                      <a:endParaRPr lang="en-IN" dirty="0"/>
                    </a:p>
                  </a:txBody>
                  <a:tcPr/>
                </a:tc>
                <a:extLst>
                  <a:ext uri="{0D108BD9-81ED-4DB2-BD59-A6C34878D82A}">
                    <a16:rowId xmlns:a16="http://schemas.microsoft.com/office/drawing/2014/main" val="4250597413"/>
                  </a:ext>
                </a:extLst>
              </a:tr>
              <a:tr h="34867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6014372"/>
                  </a:ext>
                </a:extLst>
              </a:tr>
            </a:tbl>
          </a:graphicData>
        </a:graphic>
      </p:graphicFrame>
    </p:spTree>
    <p:extLst>
      <p:ext uri="{BB962C8B-B14F-4D97-AF65-F5344CB8AC3E}">
        <p14:creationId xmlns:p14="http://schemas.microsoft.com/office/powerpoint/2010/main" val="91718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AC05-F497-54EB-66C3-E2729F201458}"/>
              </a:ext>
            </a:extLst>
          </p:cNvPr>
          <p:cNvSpPr>
            <a:spLocks noGrp="1"/>
          </p:cNvSpPr>
          <p:nvPr>
            <p:ph type="title"/>
          </p:nvPr>
        </p:nvSpPr>
        <p:spPr>
          <a:xfrm>
            <a:off x="838200" y="673133"/>
            <a:ext cx="10515600" cy="1325563"/>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C8C19EE-191C-089B-5C70-A821B168A3A8}"/>
              </a:ext>
            </a:extLst>
          </p:cNvPr>
          <p:cNvSpPr>
            <a:spLocks noGrp="1"/>
          </p:cNvSpPr>
          <p:nvPr>
            <p:ph idx="1"/>
          </p:nvPr>
        </p:nvSpPr>
        <p:spPr>
          <a:xfrm>
            <a:off x="838200" y="2141537"/>
            <a:ext cx="10515600" cy="4351338"/>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The challenge is to harness longitudinal EEG and ECG recordings to create precise predictive models that distinguish between favorable and unfavorable patient outcomes following cardiac arrest. Timely and accurate prognosis is crucial for informed clinical decisions, resource allocation, and improving the quality of post-cardiac arrest care. This project aims to leverage continuous EEG and ECG data to develop robust predictive models with real-world clinical impact.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7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3061-B20C-534A-905C-85A8C6C1EE49}"/>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2A8170FE-EA78-7DB2-4B4A-4E26198F39EE}"/>
              </a:ext>
            </a:extLst>
          </p:cNvPr>
          <p:cNvSpPr>
            <a:spLocks noGrp="1"/>
          </p:cNvSpPr>
          <p:nvPr>
            <p:ph idx="1"/>
          </p:nvPr>
        </p:nvSpPr>
        <p:spPr>
          <a:xfrm>
            <a:off x="838200" y="1809750"/>
            <a:ext cx="10515600" cy="4367213"/>
          </a:xfrm>
        </p:spPr>
        <p:txBody>
          <a:bodyPr>
            <a:normAutofit/>
          </a:bodyPr>
          <a:lstStyle/>
          <a:p>
            <a:pPr marL="0" indent="0">
              <a:buNone/>
            </a:pPr>
            <a:r>
              <a:rPr lang="en-US" sz="2000" dirty="0"/>
              <a:t>The existing methods use recurrent deep neural networks with a goal of prediction of long term neurological outcomes based on longitudinal EEG data.</a:t>
            </a:r>
          </a:p>
          <a:p>
            <a:pPr marL="0" indent="0">
              <a:buNone/>
            </a:pPr>
            <a:r>
              <a:rPr lang="en-US" sz="2000" dirty="0"/>
              <a:t>The process is as follows:</a:t>
            </a:r>
          </a:p>
          <a:p>
            <a:pPr marL="342900" indent="-342900">
              <a:buAutoNum type="arabicPeriod"/>
            </a:pPr>
            <a:r>
              <a:rPr lang="en-IN" sz="1800" dirty="0"/>
              <a:t>The Continuous EEG recordings was from 1038 post-cardiac arrest patients across US and Europe.</a:t>
            </a:r>
          </a:p>
          <a:p>
            <a:pPr marL="342900" indent="-342900">
              <a:buAutoNum type="arabicPeriod"/>
            </a:pPr>
            <a:r>
              <a:rPr lang="en-IN" sz="1800" dirty="0"/>
              <a:t>In order to judge the neurological outcomes of the patient CPC score is calculated based on Area-under-curve, where score between 3-5 indicated poor outcomes, while a score between 0-2 represents good outcomes.</a:t>
            </a:r>
          </a:p>
          <a:p>
            <a:pPr marL="342900" indent="-342900">
              <a:buAutoNum type="arabicPeriod"/>
            </a:pPr>
            <a:r>
              <a:rPr lang="en-IN" sz="1800" dirty="0"/>
              <a:t>A recurrent deep learning neural network is developed , termed as </a:t>
            </a:r>
            <a:r>
              <a:rPr lang="en-US" sz="1800" dirty="0"/>
              <a:t>Bidirectional long-short time memory recurrent neural networks (Bi-LSTM).</a:t>
            </a:r>
          </a:p>
          <a:p>
            <a:pPr marL="342900" indent="-342900">
              <a:buAutoNum type="arabicPeriod"/>
            </a:pPr>
            <a:r>
              <a:rPr lang="en-US" sz="1800" dirty="0"/>
              <a:t>The Bi-LSTM learns temporal dependencies between time steps in the EEG time series by forward and backward processing</a:t>
            </a:r>
          </a:p>
          <a:p>
            <a:pPr marL="342900" indent="-342900">
              <a:buAutoNum type="arabicPeriod"/>
            </a:pPr>
            <a:r>
              <a:rPr lang="en-IN" sz="1800" dirty="0"/>
              <a:t>The Model is evaluated 5-Fold cross validation and rigorous assessment of model performance.</a:t>
            </a:r>
          </a:p>
        </p:txBody>
      </p:sp>
    </p:spTree>
    <p:extLst>
      <p:ext uri="{BB962C8B-B14F-4D97-AF65-F5344CB8AC3E}">
        <p14:creationId xmlns:p14="http://schemas.microsoft.com/office/powerpoint/2010/main" val="134800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E62E-3E98-5E56-A24B-63A7427E1B17}"/>
              </a:ext>
            </a:extLst>
          </p:cNvPr>
          <p:cNvSpPr>
            <a:spLocks noGrp="1"/>
          </p:cNvSpPr>
          <p:nvPr>
            <p:ph type="title"/>
          </p:nvPr>
        </p:nvSpPr>
        <p:spPr/>
        <p:txBody>
          <a:bodyPr/>
          <a:lstStyle/>
          <a:p>
            <a:r>
              <a:rPr lang="en-US" dirty="0"/>
              <a:t>Objectives of the project:</a:t>
            </a:r>
            <a:endParaRPr lang="en-IN" dirty="0"/>
          </a:p>
        </p:txBody>
      </p:sp>
      <p:sp>
        <p:nvSpPr>
          <p:cNvPr id="3" name="Content Placeholder 2">
            <a:extLst>
              <a:ext uri="{FF2B5EF4-FFF2-40B4-BE49-F238E27FC236}">
                <a16:creationId xmlns:a16="http://schemas.microsoft.com/office/drawing/2014/main" id="{FFC43D7C-43DF-4B41-208F-1E4C60543400}"/>
              </a:ext>
            </a:extLst>
          </p:cNvPr>
          <p:cNvSpPr>
            <a:spLocks noGrp="1"/>
          </p:cNvSpPr>
          <p:nvPr>
            <p:ph idx="1"/>
          </p:nvPr>
        </p:nvSpPr>
        <p:spPr>
          <a:xfrm>
            <a:off x="838200" y="1690688"/>
            <a:ext cx="10515600" cy="4351338"/>
          </a:xfrm>
        </p:spPr>
        <p:txBody>
          <a:bodyPr/>
          <a:lstStyle/>
          <a:p>
            <a:pPr marL="0" indent="0">
              <a:buNone/>
            </a:pPr>
            <a:r>
              <a:rPr lang="en-US" sz="2000" dirty="0"/>
              <a:t>1. Develop a machine learning model to predict neurological recovery after cardiac arrest with an accuracy of at least 90%.</a:t>
            </a:r>
          </a:p>
          <a:p>
            <a:pPr marL="0" indent="0">
              <a:buNone/>
            </a:pPr>
            <a:r>
              <a:rPr lang="en-US" sz="2000" dirty="0"/>
              <a:t>2. Perform data </a:t>
            </a:r>
            <a:r>
              <a:rPr lang="en-US" sz="2000" dirty="0" err="1"/>
              <a:t>augumentation</a:t>
            </a:r>
            <a:r>
              <a:rPr lang="en-US" sz="2000" dirty="0"/>
              <a:t> my application of better preprocessing techniques and denoising activity to achieve enhanced results.</a:t>
            </a:r>
          </a:p>
          <a:p>
            <a:pPr marL="0" indent="0">
              <a:buNone/>
            </a:pPr>
            <a:r>
              <a:rPr lang="en-US" sz="2000" dirty="0"/>
              <a:t>3. Train the machine learning model using a variety of algorithms, such as support vector machines, random forests, and deep learning.</a:t>
            </a:r>
          </a:p>
          <a:p>
            <a:pPr marL="0" indent="0">
              <a:buNone/>
            </a:pPr>
            <a:r>
              <a:rPr lang="en-US" sz="2000" dirty="0"/>
              <a:t>4. To integrate the Prediction model with IoT and firebase to keep a track of previous health records.</a:t>
            </a:r>
          </a:p>
          <a:p>
            <a:pPr marL="0" indent="0">
              <a:buNone/>
            </a:pPr>
            <a:r>
              <a:rPr lang="en-US" sz="2000" dirty="0"/>
              <a:t>5. To implement a real time notification system using a mobile app to establish a confusion less analysis of patients neurological conditions.</a:t>
            </a:r>
          </a:p>
          <a:p>
            <a:pPr marL="0" indent="0">
              <a:buNone/>
            </a:pPr>
            <a:r>
              <a:rPr lang="en-US" sz="2000" dirty="0"/>
              <a:t>6. Use ensemble learning to combine the output of various deep learning models to eliminate the false positives and false negatives.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5442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E62E-3E98-5E56-A24B-63A7427E1B17}"/>
              </a:ext>
            </a:extLst>
          </p:cNvPr>
          <p:cNvSpPr>
            <a:spLocks noGrp="1"/>
          </p:cNvSpPr>
          <p:nvPr>
            <p:ph type="title"/>
          </p:nvPr>
        </p:nvSpPr>
        <p:spPr/>
        <p:txBody>
          <a:bodyPr/>
          <a:lstStyle/>
          <a:p>
            <a:r>
              <a:rPr lang="en-US" dirty="0"/>
              <a:t>Objectives of the project:</a:t>
            </a:r>
            <a:endParaRPr lang="en-IN" dirty="0"/>
          </a:p>
        </p:txBody>
      </p:sp>
      <p:sp>
        <p:nvSpPr>
          <p:cNvPr id="3" name="Content Placeholder 2">
            <a:extLst>
              <a:ext uri="{FF2B5EF4-FFF2-40B4-BE49-F238E27FC236}">
                <a16:creationId xmlns:a16="http://schemas.microsoft.com/office/drawing/2014/main" id="{FFC43D7C-43DF-4B41-208F-1E4C60543400}"/>
              </a:ext>
            </a:extLst>
          </p:cNvPr>
          <p:cNvSpPr>
            <a:spLocks noGrp="1"/>
          </p:cNvSpPr>
          <p:nvPr>
            <p:ph idx="1"/>
          </p:nvPr>
        </p:nvSpPr>
        <p:spPr>
          <a:xfrm>
            <a:off x="838200" y="1690688"/>
            <a:ext cx="10515600" cy="4351338"/>
          </a:xfrm>
        </p:spPr>
        <p:txBody>
          <a:bodyPr/>
          <a:lstStyle/>
          <a:p>
            <a:pPr marL="457200" indent="-457200">
              <a:buAutoNum type="arabicPeriod"/>
            </a:pPr>
            <a:r>
              <a:rPr lang="en-US" sz="2000" dirty="0"/>
              <a:t>To make the classification computationally effective and less expensive than that of deep learning models.</a:t>
            </a:r>
          </a:p>
          <a:p>
            <a:pPr marL="514350" indent="-514350">
              <a:buAutoNum type="arabicPeriod"/>
            </a:pPr>
            <a:r>
              <a:rPr lang="en-US" sz="2000" dirty="0"/>
              <a:t>To make the decision making process understandable and interpretable and to eliminate the black box nature of deep learning models, while ensuring same accuracy of the model.</a:t>
            </a:r>
          </a:p>
          <a:p>
            <a:pPr marL="514350" indent="-514350">
              <a:buAutoNum type="arabicPeriod"/>
            </a:pPr>
            <a:r>
              <a:rPr lang="en-US" sz="2000" dirty="0"/>
              <a:t>Reduce the risk of overfitting which rigorously effects the prediction process of deep learning models.</a:t>
            </a:r>
          </a:p>
          <a:p>
            <a:pPr marL="514350" indent="-514350">
              <a:buAutoNum type="arabicPeriod"/>
            </a:pPr>
            <a:r>
              <a:rPr lang="en-US" sz="2000" dirty="0"/>
              <a:t>In practice, elimination of bugs is the most crucial part of any decision-making model, which isn’t easy to perform on deep learning based prediction model.</a:t>
            </a:r>
          </a:p>
          <a:p>
            <a:pPr marL="514350" indent="-514350">
              <a:buAutoNum type="arabicPeriod"/>
            </a:pPr>
            <a:r>
              <a:rPr lang="en-US" sz="2000" dirty="0"/>
              <a:t>To maintain transparency and allow proper visualization of the outcomes.</a:t>
            </a:r>
          </a:p>
          <a:p>
            <a:pPr marL="514350" indent="-514350">
              <a:buFont typeface="Arial" panose="020B0604020202020204" pitchFamily="34" charset="0"/>
              <a:buAutoNum type="arabicPeriod"/>
            </a:pPr>
            <a:r>
              <a:rPr lang="en-US" sz="2000" dirty="0"/>
              <a:t>To implement a real time notification system using a mobile app to establish a confusion less analysis of patient’s neurological conditions.</a:t>
            </a:r>
          </a:p>
          <a:p>
            <a:pPr marL="514350" indent="-514350">
              <a:buAutoNum type="arabicPeriod"/>
            </a:pPr>
            <a:endParaRPr lang="en-US" dirty="0"/>
          </a:p>
          <a:p>
            <a:pPr marL="0" indent="0">
              <a:buNone/>
            </a:pPr>
            <a:endParaRPr lang="en-IN" dirty="0"/>
          </a:p>
        </p:txBody>
      </p:sp>
    </p:spTree>
    <p:extLst>
      <p:ext uri="{BB962C8B-B14F-4D97-AF65-F5344CB8AC3E}">
        <p14:creationId xmlns:p14="http://schemas.microsoft.com/office/powerpoint/2010/main" val="4105454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D0AB083862394894E47A60773BC34C" ma:contentTypeVersion="0" ma:contentTypeDescription="Create a new document." ma:contentTypeScope="" ma:versionID="95f25389af4c4c265423fd367846bfe5">
  <xsd:schema xmlns:xsd="http://www.w3.org/2001/XMLSchema" xmlns:xs="http://www.w3.org/2001/XMLSchema" xmlns:p="http://schemas.microsoft.com/office/2006/metadata/properties" targetNamespace="http://schemas.microsoft.com/office/2006/metadata/properties" ma:root="true" ma:fieldsID="885d9cb69275e297694e25d4bfc066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18438E-5074-4A8E-A71D-E7EA2E31E1E9}">
  <ds:schemaRefs>
    <ds:schemaRef ds:uri="http://schemas.microsoft.com/sharepoint/v3/contenttype/forms"/>
  </ds:schemaRefs>
</ds:datastoreItem>
</file>

<file path=customXml/itemProps2.xml><?xml version="1.0" encoding="utf-8"?>
<ds:datastoreItem xmlns:ds="http://schemas.openxmlformats.org/officeDocument/2006/customXml" ds:itemID="{CA25FE4E-B9F7-47E2-B924-F8CE6813E264}">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http://purl.org/dc/terms/"/>
  </ds:schemaRefs>
</ds:datastoreItem>
</file>

<file path=customXml/itemProps3.xml><?xml version="1.0" encoding="utf-8"?>
<ds:datastoreItem xmlns:ds="http://schemas.openxmlformats.org/officeDocument/2006/customXml" ds:itemID="{FE5799C5-9F4A-41C7-AE22-80949E3E99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460</TotalTime>
  <Words>1134</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Contents:</vt:lpstr>
      <vt:lpstr>Plan of Action</vt:lpstr>
      <vt:lpstr>Abstract</vt:lpstr>
      <vt:lpstr>Literature survey</vt:lpstr>
      <vt:lpstr>Problem statement</vt:lpstr>
      <vt:lpstr>Existing system</vt:lpstr>
      <vt:lpstr>Objectives of the project:</vt:lpstr>
      <vt:lpstr>Objectives of the project:</vt:lpstr>
      <vt:lpstr>Proposed system</vt:lpstr>
      <vt:lpstr>References</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20241A04B3</dc:creator>
  <cp:lastModifiedBy>20241A04B3</cp:lastModifiedBy>
  <cp:revision>10</cp:revision>
  <dcterms:created xsi:type="dcterms:W3CDTF">2023-09-03T09:21:15Z</dcterms:created>
  <dcterms:modified xsi:type="dcterms:W3CDTF">2023-09-09T09:19:27Z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0x0101002DD0AB083862394894E47A60773BC34C</vt:lpwstr>
  </property>
</Properties>
</file>