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1" r:id="rId10"/>
    <p:sldId id="262" r:id="rId11"/>
    <p:sldId id="263" r:id="rId12"/>
    <p:sldId id="264" r:id="rId13"/>
    <p:sldId id="266" r:id="rId14"/>
    <p:sldId id="267" r:id="rId15"/>
    <p:sldId id="265" r:id="rId16"/>
    <p:sldId id="269"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88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DF65C33-2AAF-4C83-941F-FAECA9339B73}"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D38236-F25D-4053-9949-B11659DC78D4}"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8390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FDF65C33-2AAF-4C83-941F-FAECA9339B73}" type="datetimeFigureOut">
              <a:rPr lang="en-IN" smtClean="0"/>
              <a:t>16-05-2024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D38236-F25D-4053-9949-B11659DC78D4}" type="slidenum">
              <a:rPr lang="en-IN" smtClean="0"/>
              <a:t>‹#›</a:t>
            </a:fld>
            <a:endParaRPr lang="en-IN"/>
          </a:p>
        </p:txBody>
      </p:sp>
    </p:spTree>
    <p:extLst>
      <p:ext uri="{BB962C8B-B14F-4D97-AF65-F5344CB8AC3E}">
        <p14:creationId xmlns:p14="http://schemas.microsoft.com/office/powerpoint/2010/main" val="2372561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F65C33-2AAF-4C83-941F-FAECA9339B73}"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D38236-F25D-4053-9949-B11659DC78D4}" type="slidenum">
              <a:rPr lang="en-IN" smtClean="0"/>
              <a:t>‹#›</a:t>
            </a:fld>
            <a:endParaRPr lang="en-IN"/>
          </a:p>
        </p:txBody>
      </p:sp>
    </p:spTree>
    <p:extLst>
      <p:ext uri="{BB962C8B-B14F-4D97-AF65-F5344CB8AC3E}">
        <p14:creationId xmlns:p14="http://schemas.microsoft.com/office/powerpoint/2010/main" val="1281595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F65C33-2AAF-4C83-941F-FAECA9339B73}"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D38236-F25D-4053-9949-B11659DC78D4}"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761565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F65C33-2AAF-4C83-941F-FAECA9339B73}"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D38236-F25D-4053-9949-B11659DC78D4}" type="slidenum">
              <a:rPr lang="en-IN" smtClean="0"/>
              <a:t>‹#›</a:t>
            </a:fld>
            <a:endParaRPr lang="en-IN"/>
          </a:p>
        </p:txBody>
      </p:sp>
    </p:spTree>
    <p:extLst>
      <p:ext uri="{BB962C8B-B14F-4D97-AF65-F5344CB8AC3E}">
        <p14:creationId xmlns:p14="http://schemas.microsoft.com/office/powerpoint/2010/main" val="19303991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F65C33-2AAF-4C83-941F-FAECA9339B73}"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D38236-F25D-4053-9949-B11659DC78D4}"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4244322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F65C33-2AAF-4C83-941F-FAECA9339B73}"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D38236-F25D-4053-9949-B11659DC78D4}" type="slidenum">
              <a:rPr lang="en-IN" smtClean="0"/>
              <a:t>‹#›</a:t>
            </a:fld>
            <a:endParaRPr lang="en-IN"/>
          </a:p>
        </p:txBody>
      </p:sp>
    </p:spTree>
    <p:extLst>
      <p:ext uri="{BB962C8B-B14F-4D97-AF65-F5344CB8AC3E}">
        <p14:creationId xmlns:p14="http://schemas.microsoft.com/office/powerpoint/2010/main" val="19431699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F65C33-2AAF-4C83-941F-FAECA9339B73}"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D38236-F25D-4053-9949-B11659DC78D4}" type="slidenum">
              <a:rPr lang="en-IN" smtClean="0"/>
              <a:t>‹#›</a:t>
            </a:fld>
            <a:endParaRPr lang="en-IN"/>
          </a:p>
        </p:txBody>
      </p:sp>
    </p:spTree>
    <p:extLst>
      <p:ext uri="{BB962C8B-B14F-4D97-AF65-F5344CB8AC3E}">
        <p14:creationId xmlns:p14="http://schemas.microsoft.com/office/powerpoint/2010/main" val="24015635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F65C33-2AAF-4C83-941F-FAECA9339B73}"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D38236-F25D-4053-9949-B11659DC78D4}" type="slidenum">
              <a:rPr lang="en-IN" smtClean="0"/>
              <a:t>‹#›</a:t>
            </a:fld>
            <a:endParaRPr lang="en-IN"/>
          </a:p>
        </p:txBody>
      </p:sp>
    </p:spTree>
    <p:extLst>
      <p:ext uri="{BB962C8B-B14F-4D97-AF65-F5344CB8AC3E}">
        <p14:creationId xmlns:p14="http://schemas.microsoft.com/office/powerpoint/2010/main" val="439733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F65C33-2AAF-4C83-941F-FAECA9339B73}"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D38236-F25D-4053-9949-B11659DC78D4}" type="slidenum">
              <a:rPr lang="en-IN" smtClean="0"/>
              <a:t>‹#›</a:t>
            </a:fld>
            <a:endParaRPr lang="en-IN"/>
          </a:p>
        </p:txBody>
      </p:sp>
    </p:spTree>
    <p:extLst>
      <p:ext uri="{BB962C8B-B14F-4D97-AF65-F5344CB8AC3E}">
        <p14:creationId xmlns:p14="http://schemas.microsoft.com/office/powerpoint/2010/main" val="185766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F65C33-2AAF-4C83-941F-FAECA9339B73}"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D38236-F25D-4053-9949-B11659DC78D4}" type="slidenum">
              <a:rPr lang="en-IN" smtClean="0"/>
              <a:t>‹#›</a:t>
            </a:fld>
            <a:endParaRPr lang="en-IN"/>
          </a:p>
        </p:txBody>
      </p:sp>
    </p:spTree>
    <p:extLst>
      <p:ext uri="{BB962C8B-B14F-4D97-AF65-F5344CB8AC3E}">
        <p14:creationId xmlns:p14="http://schemas.microsoft.com/office/powerpoint/2010/main" val="3448943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F65C33-2AAF-4C83-941F-FAECA9339B73}" type="datetimeFigureOut">
              <a:rPr lang="en-IN" smtClean="0"/>
              <a:t>16-05-2024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D38236-F25D-4053-9949-B11659DC78D4}" type="slidenum">
              <a:rPr lang="en-IN" smtClean="0"/>
              <a:t>‹#›</a:t>
            </a:fld>
            <a:endParaRPr lang="en-IN"/>
          </a:p>
        </p:txBody>
      </p:sp>
    </p:spTree>
    <p:extLst>
      <p:ext uri="{BB962C8B-B14F-4D97-AF65-F5344CB8AC3E}">
        <p14:creationId xmlns:p14="http://schemas.microsoft.com/office/powerpoint/2010/main" val="119650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F65C33-2AAF-4C83-941F-FAECA9339B73}" type="datetimeFigureOut">
              <a:rPr lang="en-IN" smtClean="0"/>
              <a:t>16-05-2024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D38236-F25D-4053-9949-B11659DC78D4}" type="slidenum">
              <a:rPr lang="en-IN" smtClean="0"/>
              <a:t>‹#›</a:t>
            </a:fld>
            <a:endParaRPr lang="en-IN"/>
          </a:p>
        </p:txBody>
      </p:sp>
    </p:spTree>
    <p:extLst>
      <p:ext uri="{BB962C8B-B14F-4D97-AF65-F5344CB8AC3E}">
        <p14:creationId xmlns:p14="http://schemas.microsoft.com/office/powerpoint/2010/main" val="4098678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F65C33-2AAF-4C83-941F-FAECA9339B73}" type="datetimeFigureOut">
              <a:rPr lang="en-IN" smtClean="0"/>
              <a:t>16-05-2024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D38236-F25D-4053-9949-B11659DC78D4}" type="slidenum">
              <a:rPr lang="en-IN" smtClean="0"/>
              <a:t>‹#›</a:t>
            </a:fld>
            <a:endParaRPr lang="en-IN"/>
          </a:p>
        </p:txBody>
      </p:sp>
    </p:spTree>
    <p:extLst>
      <p:ext uri="{BB962C8B-B14F-4D97-AF65-F5344CB8AC3E}">
        <p14:creationId xmlns:p14="http://schemas.microsoft.com/office/powerpoint/2010/main" val="2882807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65C33-2AAF-4C83-941F-FAECA9339B73}" type="datetimeFigureOut">
              <a:rPr lang="en-IN" smtClean="0"/>
              <a:t>16-05-2024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2D38236-F25D-4053-9949-B11659DC78D4}" type="slidenum">
              <a:rPr lang="en-IN" smtClean="0"/>
              <a:t>‹#›</a:t>
            </a:fld>
            <a:endParaRPr lang="en-IN"/>
          </a:p>
        </p:txBody>
      </p:sp>
    </p:spTree>
    <p:extLst>
      <p:ext uri="{BB962C8B-B14F-4D97-AF65-F5344CB8AC3E}">
        <p14:creationId xmlns:p14="http://schemas.microsoft.com/office/powerpoint/2010/main" val="528299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F65C33-2AAF-4C83-941F-FAECA9339B73}" type="datetimeFigureOut">
              <a:rPr lang="en-IN" smtClean="0"/>
              <a:t>16-05-2024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D38236-F25D-4053-9949-B11659DC78D4}" type="slidenum">
              <a:rPr lang="en-IN" smtClean="0"/>
              <a:t>‹#›</a:t>
            </a:fld>
            <a:endParaRPr lang="en-IN"/>
          </a:p>
        </p:txBody>
      </p:sp>
    </p:spTree>
    <p:extLst>
      <p:ext uri="{BB962C8B-B14F-4D97-AF65-F5344CB8AC3E}">
        <p14:creationId xmlns:p14="http://schemas.microsoft.com/office/powerpoint/2010/main" val="2197168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F65C33-2AAF-4C83-941F-FAECA9339B73}" type="datetimeFigureOut">
              <a:rPr lang="en-IN" smtClean="0"/>
              <a:t>16-05-2024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D38236-F25D-4053-9949-B11659DC78D4}" type="slidenum">
              <a:rPr lang="en-IN" smtClean="0"/>
              <a:t>‹#›</a:t>
            </a:fld>
            <a:endParaRPr lang="en-IN"/>
          </a:p>
        </p:txBody>
      </p:sp>
    </p:spTree>
    <p:extLst>
      <p:ext uri="{BB962C8B-B14F-4D97-AF65-F5344CB8AC3E}">
        <p14:creationId xmlns:p14="http://schemas.microsoft.com/office/powerpoint/2010/main" val="1402584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DF65C33-2AAF-4C83-941F-FAECA9339B73}" type="datetimeFigureOut">
              <a:rPr lang="en-IN" smtClean="0"/>
              <a:t>16-05-2024</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2D38236-F25D-4053-9949-B11659DC78D4}" type="slidenum">
              <a:rPr lang="en-IN" smtClean="0"/>
              <a:t>‹#›</a:t>
            </a:fld>
            <a:endParaRPr lang="en-IN"/>
          </a:p>
        </p:txBody>
      </p:sp>
    </p:spTree>
    <p:extLst>
      <p:ext uri="{BB962C8B-B14F-4D97-AF65-F5344CB8AC3E}">
        <p14:creationId xmlns:p14="http://schemas.microsoft.com/office/powerpoint/2010/main" val="242540985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vljaganathsai2003@gmail.com" TargetMode="External"/><Relationship Id="rId2" Type="http://schemas.openxmlformats.org/officeDocument/2006/relationships/hyperlink" Target="mailto:swapnilmakwana4@gmail.com" TargetMode="External"/><Relationship Id="rId1" Type="http://schemas.openxmlformats.org/officeDocument/2006/relationships/slideLayout" Target="../slideLayouts/slideLayout1.xml"/><Relationship Id="rId5" Type="http://schemas.openxmlformats.org/officeDocument/2006/relationships/hyperlink" Target="mailto:profpadmat@gmail.com" TargetMode="External"/><Relationship Id="rId4" Type="http://schemas.openxmlformats.org/officeDocument/2006/relationships/hyperlink" Target="mailto:sethumadhav2467@gmail.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0CF1C-1082-4887-1A97-C8BF80F1EE24}"/>
              </a:ext>
            </a:extLst>
          </p:cNvPr>
          <p:cNvSpPr>
            <a:spLocks noGrp="1"/>
          </p:cNvSpPr>
          <p:nvPr>
            <p:ph type="ctrTitle"/>
          </p:nvPr>
        </p:nvSpPr>
        <p:spPr>
          <a:xfrm>
            <a:off x="180777" y="1961032"/>
            <a:ext cx="11141343" cy="1695236"/>
          </a:xfrm>
        </p:spPr>
        <p:txBody>
          <a:bodyPr>
            <a:normAutofit/>
          </a:bodyPr>
          <a:lstStyle/>
          <a:p>
            <a:pPr algn="ctr"/>
            <a:r>
              <a:rPr lang="en-US" dirty="0">
                <a:solidFill>
                  <a:schemeClr val="bg1"/>
                </a:solidFill>
              </a:rPr>
              <a:t>Prediction of Neurological recovery after cardiac arrest</a:t>
            </a:r>
            <a:endParaRPr lang="en-IN" dirty="0">
              <a:solidFill>
                <a:schemeClr val="bg1"/>
              </a:solidFill>
            </a:endParaRPr>
          </a:p>
        </p:txBody>
      </p:sp>
      <p:sp>
        <p:nvSpPr>
          <p:cNvPr id="3" name="Subtitle 2">
            <a:extLst>
              <a:ext uri="{FF2B5EF4-FFF2-40B4-BE49-F238E27FC236}">
                <a16:creationId xmlns:a16="http://schemas.microsoft.com/office/drawing/2014/main" id="{619507FD-3984-8A97-A1A4-C05CA3D42CD6}"/>
              </a:ext>
            </a:extLst>
          </p:cNvPr>
          <p:cNvSpPr>
            <a:spLocks noGrp="1"/>
          </p:cNvSpPr>
          <p:nvPr>
            <p:ph type="subTitle" idx="1"/>
          </p:nvPr>
        </p:nvSpPr>
        <p:spPr>
          <a:xfrm>
            <a:off x="304068" y="4049350"/>
            <a:ext cx="8747464" cy="1947333"/>
          </a:xfrm>
        </p:spPr>
        <p:txBody>
          <a:bodyPr>
            <a:noAutofit/>
          </a:bodyPr>
          <a:lstStyle/>
          <a:p>
            <a:pPr>
              <a:lnSpc>
                <a:spcPct val="120000"/>
              </a:lnSpc>
            </a:pPr>
            <a:r>
              <a:rPr lang="en-US" sz="2000" dirty="0">
                <a:solidFill>
                  <a:schemeClr val="tx1"/>
                </a:solidFill>
              </a:rPr>
              <a:t>Presenters:</a:t>
            </a:r>
          </a:p>
          <a:p>
            <a:pPr>
              <a:lnSpc>
                <a:spcPct val="120000"/>
              </a:lnSpc>
            </a:pPr>
            <a:r>
              <a:rPr lang="en-US" sz="2000" dirty="0">
                <a:solidFill>
                  <a:schemeClr val="tx1"/>
                </a:solidFill>
              </a:rPr>
              <a:t>Swapnil Makwana (</a:t>
            </a:r>
            <a:r>
              <a:rPr lang="en-US" sz="2000" dirty="0">
                <a:solidFill>
                  <a:schemeClr val="tx1"/>
                </a:solidFill>
                <a:hlinkClick r:id="rId2">
                  <a:extLst>
                    <a:ext uri="{A12FA001-AC4F-418D-AE19-62706E023703}">
                      <ahyp:hlinkClr xmlns:ahyp="http://schemas.microsoft.com/office/drawing/2018/hyperlinkcolor" val="tx"/>
                    </a:ext>
                  </a:extLst>
                </a:hlinkClick>
              </a:rPr>
              <a:t>swapnilmakwana4@gmail.com</a:t>
            </a:r>
            <a:r>
              <a:rPr lang="en-US" sz="2000" dirty="0">
                <a:solidFill>
                  <a:schemeClr val="tx1"/>
                </a:solidFill>
              </a:rPr>
              <a:t>)</a:t>
            </a:r>
          </a:p>
          <a:p>
            <a:pPr>
              <a:lnSpc>
                <a:spcPct val="120000"/>
              </a:lnSpc>
            </a:pPr>
            <a:r>
              <a:rPr lang="en-US" sz="2000" dirty="0">
                <a:solidFill>
                  <a:schemeClr val="tx1"/>
                </a:solidFill>
              </a:rPr>
              <a:t>VL Jaganath Sai (</a:t>
            </a:r>
            <a:r>
              <a:rPr lang="en-US" sz="2000" dirty="0">
                <a:solidFill>
                  <a:schemeClr val="tx1"/>
                </a:solidFill>
                <a:hlinkClick r:id="rId3">
                  <a:extLst>
                    <a:ext uri="{A12FA001-AC4F-418D-AE19-62706E023703}">
                      <ahyp:hlinkClr xmlns:ahyp="http://schemas.microsoft.com/office/drawing/2018/hyperlinkcolor" val="tx"/>
                    </a:ext>
                  </a:extLst>
                </a:hlinkClick>
              </a:rPr>
              <a:t>vljaganathsai2003@gmail.com</a:t>
            </a:r>
            <a:r>
              <a:rPr lang="en-US" sz="2000" dirty="0">
                <a:solidFill>
                  <a:schemeClr val="tx1"/>
                </a:solidFill>
              </a:rPr>
              <a:t>)</a:t>
            </a:r>
          </a:p>
          <a:p>
            <a:pPr>
              <a:lnSpc>
                <a:spcPct val="120000"/>
              </a:lnSpc>
            </a:pPr>
            <a:r>
              <a:rPr lang="en-US" sz="2000" dirty="0" err="1">
                <a:solidFill>
                  <a:schemeClr val="tx1"/>
                </a:solidFill>
              </a:rPr>
              <a:t>Sethu</a:t>
            </a:r>
            <a:r>
              <a:rPr lang="en-US" sz="2000" dirty="0">
                <a:solidFill>
                  <a:schemeClr val="tx1"/>
                </a:solidFill>
              </a:rPr>
              <a:t> Madhav (</a:t>
            </a:r>
            <a:r>
              <a:rPr lang="en-US" sz="2000" dirty="0">
                <a:solidFill>
                  <a:schemeClr val="tx1"/>
                </a:solidFill>
                <a:hlinkClick r:id="rId4">
                  <a:extLst>
                    <a:ext uri="{A12FA001-AC4F-418D-AE19-62706E023703}">
                      <ahyp:hlinkClr xmlns:ahyp="http://schemas.microsoft.com/office/drawing/2018/hyperlinkcolor" val="tx"/>
                    </a:ext>
                  </a:extLst>
                </a:hlinkClick>
              </a:rPr>
              <a:t>sethumadhav2467@gmail.com</a:t>
            </a:r>
            <a:r>
              <a:rPr lang="en-US" sz="2000" dirty="0">
                <a:solidFill>
                  <a:schemeClr val="tx1"/>
                </a:solidFill>
              </a:rPr>
              <a:t>)</a:t>
            </a:r>
          </a:p>
          <a:p>
            <a:pPr>
              <a:lnSpc>
                <a:spcPct val="120000"/>
              </a:lnSpc>
            </a:pPr>
            <a:r>
              <a:rPr lang="en-US" sz="2000" dirty="0" err="1">
                <a:solidFill>
                  <a:schemeClr val="tx1"/>
                </a:solidFill>
              </a:rPr>
              <a:t>Tatiparti</a:t>
            </a:r>
            <a:r>
              <a:rPr lang="en-US" sz="2000" dirty="0">
                <a:solidFill>
                  <a:schemeClr val="tx1"/>
                </a:solidFill>
              </a:rPr>
              <a:t> Padma (</a:t>
            </a:r>
            <a:r>
              <a:rPr lang="en-US" sz="2000" dirty="0">
                <a:solidFill>
                  <a:schemeClr val="tx1"/>
                </a:solidFill>
                <a:hlinkClick r:id="rId5">
                  <a:extLst>
                    <a:ext uri="{A12FA001-AC4F-418D-AE19-62706E023703}">
                      <ahyp:hlinkClr xmlns:ahyp="http://schemas.microsoft.com/office/drawing/2018/hyperlinkcolor" val="tx"/>
                    </a:ext>
                  </a:extLst>
                </a:hlinkClick>
              </a:rPr>
              <a:t>profpadmat@gmail.com</a:t>
            </a:r>
            <a:r>
              <a:rPr lang="en-US" sz="2000" dirty="0">
                <a:solidFill>
                  <a:schemeClr val="tx1"/>
                </a:solidFill>
              </a:rPr>
              <a:t>)</a:t>
            </a:r>
          </a:p>
          <a:p>
            <a:pPr>
              <a:lnSpc>
                <a:spcPct val="120000"/>
              </a:lnSpc>
            </a:pPr>
            <a:endParaRPr lang="en-US" sz="2000" dirty="0">
              <a:solidFill>
                <a:schemeClr val="tx1"/>
              </a:solidFill>
            </a:endParaRPr>
          </a:p>
          <a:p>
            <a:pPr>
              <a:lnSpc>
                <a:spcPct val="120000"/>
              </a:lnSpc>
            </a:pPr>
            <a:endParaRPr lang="en-IN" sz="2000" dirty="0"/>
          </a:p>
        </p:txBody>
      </p:sp>
      <p:sp>
        <p:nvSpPr>
          <p:cNvPr id="4" name="TextBox 3">
            <a:extLst>
              <a:ext uri="{FF2B5EF4-FFF2-40B4-BE49-F238E27FC236}">
                <a16:creationId xmlns:a16="http://schemas.microsoft.com/office/drawing/2014/main" id="{80E5843D-2A33-C1B3-31B7-6B08DA340C09}"/>
              </a:ext>
            </a:extLst>
          </p:cNvPr>
          <p:cNvSpPr txBox="1"/>
          <p:nvPr/>
        </p:nvSpPr>
        <p:spPr>
          <a:xfrm>
            <a:off x="1630205" y="1253146"/>
            <a:ext cx="8527551" cy="707886"/>
          </a:xfrm>
          <a:prstGeom prst="rect">
            <a:avLst/>
          </a:prstGeom>
          <a:noFill/>
        </p:spPr>
        <p:txBody>
          <a:bodyPr wrap="square" rtlCol="0">
            <a:spAutoFit/>
          </a:bodyPr>
          <a:lstStyle/>
          <a:p>
            <a:pPr algn="ctr"/>
            <a:r>
              <a:rPr lang="en-US" sz="2000" b="1" dirty="0"/>
              <a:t>ADVANCES IN MODERN AGE TECHNOLOGIES FOR HEALTH AND ENGINEERING SCIENCES</a:t>
            </a:r>
            <a:endParaRPr lang="en-IN" sz="2000" b="1" dirty="0"/>
          </a:p>
        </p:txBody>
      </p:sp>
      <p:sp>
        <p:nvSpPr>
          <p:cNvPr id="5" name="TextBox 4">
            <a:extLst>
              <a:ext uri="{FF2B5EF4-FFF2-40B4-BE49-F238E27FC236}">
                <a16:creationId xmlns:a16="http://schemas.microsoft.com/office/drawing/2014/main" id="{17A39F3D-7349-7F05-07EC-937D985073EA}"/>
              </a:ext>
            </a:extLst>
          </p:cNvPr>
          <p:cNvSpPr txBox="1"/>
          <p:nvPr/>
        </p:nvSpPr>
        <p:spPr>
          <a:xfrm>
            <a:off x="2764465" y="923537"/>
            <a:ext cx="5879805" cy="369332"/>
          </a:xfrm>
          <a:prstGeom prst="rect">
            <a:avLst/>
          </a:prstGeom>
          <a:noFill/>
        </p:spPr>
        <p:txBody>
          <a:bodyPr wrap="square" rtlCol="0">
            <a:spAutoFit/>
          </a:bodyPr>
          <a:lstStyle/>
          <a:p>
            <a:pPr algn="ctr"/>
            <a:r>
              <a:rPr lang="en-US" dirty="0"/>
              <a:t>2024 INTERNATIONAL CONFERENCE ON</a:t>
            </a:r>
            <a:endParaRPr lang="en-IN" dirty="0"/>
          </a:p>
        </p:txBody>
      </p:sp>
    </p:spTree>
    <p:extLst>
      <p:ext uri="{BB962C8B-B14F-4D97-AF65-F5344CB8AC3E}">
        <p14:creationId xmlns:p14="http://schemas.microsoft.com/office/powerpoint/2010/main" val="3843956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4F52AC-17B7-B006-4E31-DD6EF4352592}"/>
              </a:ext>
            </a:extLst>
          </p:cNvPr>
          <p:cNvSpPr txBox="1"/>
          <p:nvPr/>
        </p:nvSpPr>
        <p:spPr>
          <a:xfrm>
            <a:off x="585627" y="339047"/>
            <a:ext cx="3513762" cy="523220"/>
          </a:xfrm>
          <a:prstGeom prst="rect">
            <a:avLst/>
          </a:prstGeom>
          <a:noFill/>
        </p:spPr>
        <p:txBody>
          <a:bodyPr wrap="square" rtlCol="0">
            <a:spAutoFit/>
          </a:bodyPr>
          <a:lstStyle/>
          <a:p>
            <a:r>
              <a:rPr lang="en-US" sz="2800" dirty="0">
                <a:solidFill>
                  <a:schemeClr val="bg1"/>
                </a:solidFill>
              </a:rPr>
              <a:t>Simulation Results</a:t>
            </a:r>
            <a:endParaRPr lang="en-IN" sz="2800" dirty="0">
              <a:solidFill>
                <a:schemeClr val="bg1"/>
              </a:solidFill>
            </a:endParaRPr>
          </a:p>
        </p:txBody>
      </p:sp>
      <p:pic>
        <p:nvPicPr>
          <p:cNvPr id="3" name="Picture 2">
            <a:extLst>
              <a:ext uri="{FF2B5EF4-FFF2-40B4-BE49-F238E27FC236}">
                <a16:creationId xmlns:a16="http://schemas.microsoft.com/office/drawing/2014/main" id="{4E397908-71B2-530E-AF52-19D2737C4D5C}"/>
              </a:ext>
            </a:extLst>
          </p:cNvPr>
          <p:cNvPicPr>
            <a:picLocks noChangeAspect="1"/>
          </p:cNvPicPr>
          <p:nvPr/>
        </p:nvPicPr>
        <p:blipFill>
          <a:blip r:embed="rId2"/>
          <a:stretch>
            <a:fillRect/>
          </a:stretch>
        </p:blipFill>
        <p:spPr>
          <a:xfrm>
            <a:off x="585627" y="1248952"/>
            <a:ext cx="4848225" cy="4914900"/>
          </a:xfrm>
          <a:prstGeom prst="rect">
            <a:avLst/>
          </a:prstGeom>
        </p:spPr>
      </p:pic>
      <p:pic>
        <p:nvPicPr>
          <p:cNvPr id="7" name="Picture 6">
            <a:extLst>
              <a:ext uri="{FF2B5EF4-FFF2-40B4-BE49-F238E27FC236}">
                <a16:creationId xmlns:a16="http://schemas.microsoft.com/office/drawing/2014/main" id="{695EB16D-4D5A-5A2A-4588-679945D3F804}"/>
              </a:ext>
            </a:extLst>
          </p:cNvPr>
          <p:cNvPicPr>
            <a:picLocks noChangeAspect="1"/>
          </p:cNvPicPr>
          <p:nvPr/>
        </p:nvPicPr>
        <p:blipFill>
          <a:blip r:embed="rId3"/>
          <a:stretch>
            <a:fillRect/>
          </a:stretch>
        </p:blipFill>
        <p:spPr>
          <a:xfrm>
            <a:off x="6096000" y="1248952"/>
            <a:ext cx="4928171" cy="4848225"/>
          </a:xfrm>
          <a:prstGeom prst="rect">
            <a:avLst/>
          </a:prstGeom>
        </p:spPr>
      </p:pic>
    </p:spTree>
    <p:extLst>
      <p:ext uri="{BB962C8B-B14F-4D97-AF65-F5344CB8AC3E}">
        <p14:creationId xmlns:p14="http://schemas.microsoft.com/office/powerpoint/2010/main" val="2078091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4F52AC-17B7-B006-4E31-DD6EF4352592}"/>
              </a:ext>
            </a:extLst>
          </p:cNvPr>
          <p:cNvSpPr txBox="1"/>
          <p:nvPr/>
        </p:nvSpPr>
        <p:spPr>
          <a:xfrm>
            <a:off x="585627" y="339047"/>
            <a:ext cx="3513762" cy="523220"/>
          </a:xfrm>
          <a:prstGeom prst="rect">
            <a:avLst/>
          </a:prstGeom>
          <a:noFill/>
        </p:spPr>
        <p:txBody>
          <a:bodyPr wrap="square" rtlCol="0">
            <a:spAutoFit/>
          </a:bodyPr>
          <a:lstStyle/>
          <a:p>
            <a:r>
              <a:rPr lang="en-US" sz="2800" dirty="0">
                <a:solidFill>
                  <a:schemeClr val="bg1"/>
                </a:solidFill>
              </a:rPr>
              <a:t>Simulation Results</a:t>
            </a:r>
            <a:endParaRPr lang="en-IN" sz="2800" dirty="0">
              <a:solidFill>
                <a:schemeClr val="bg1"/>
              </a:solidFill>
            </a:endParaRPr>
          </a:p>
        </p:txBody>
      </p:sp>
      <p:pic>
        <p:nvPicPr>
          <p:cNvPr id="5" name="Picture 4">
            <a:extLst>
              <a:ext uri="{FF2B5EF4-FFF2-40B4-BE49-F238E27FC236}">
                <a16:creationId xmlns:a16="http://schemas.microsoft.com/office/drawing/2014/main" id="{A68D2DCC-18A1-A296-BA7C-7AD3012A5873}"/>
              </a:ext>
            </a:extLst>
          </p:cNvPr>
          <p:cNvPicPr>
            <a:picLocks noChangeAspect="1"/>
          </p:cNvPicPr>
          <p:nvPr/>
        </p:nvPicPr>
        <p:blipFill>
          <a:blip r:embed="rId2"/>
          <a:stretch>
            <a:fillRect/>
          </a:stretch>
        </p:blipFill>
        <p:spPr>
          <a:xfrm>
            <a:off x="725986" y="1332697"/>
            <a:ext cx="5048090" cy="3424238"/>
          </a:xfrm>
          <a:prstGeom prst="rect">
            <a:avLst/>
          </a:prstGeom>
        </p:spPr>
      </p:pic>
    </p:spTree>
    <p:extLst>
      <p:ext uri="{BB962C8B-B14F-4D97-AF65-F5344CB8AC3E}">
        <p14:creationId xmlns:p14="http://schemas.microsoft.com/office/powerpoint/2010/main" val="1160229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A3A2C0B-3090-DB65-8005-BE361A062803}"/>
              </a:ext>
            </a:extLst>
          </p:cNvPr>
          <p:cNvSpPr txBox="1"/>
          <p:nvPr/>
        </p:nvSpPr>
        <p:spPr>
          <a:xfrm>
            <a:off x="729465" y="441789"/>
            <a:ext cx="4274050" cy="523220"/>
          </a:xfrm>
          <a:prstGeom prst="rect">
            <a:avLst/>
          </a:prstGeom>
          <a:noFill/>
        </p:spPr>
        <p:txBody>
          <a:bodyPr wrap="square" rtlCol="0">
            <a:spAutoFit/>
          </a:bodyPr>
          <a:lstStyle/>
          <a:p>
            <a:r>
              <a:rPr lang="en-US" sz="2800" dirty="0">
                <a:solidFill>
                  <a:schemeClr val="bg1"/>
                </a:solidFill>
              </a:rPr>
              <a:t>Conclusion</a:t>
            </a:r>
            <a:endParaRPr lang="en-IN" sz="2800" dirty="0">
              <a:solidFill>
                <a:schemeClr val="bg1"/>
              </a:solidFill>
            </a:endParaRPr>
          </a:p>
        </p:txBody>
      </p:sp>
      <p:sp>
        <p:nvSpPr>
          <p:cNvPr id="7" name="TextBox 6">
            <a:extLst>
              <a:ext uri="{FF2B5EF4-FFF2-40B4-BE49-F238E27FC236}">
                <a16:creationId xmlns:a16="http://schemas.microsoft.com/office/drawing/2014/main" id="{926DA926-8217-E2B3-4F70-9AB0F10EE29F}"/>
              </a:ext>
            </a:extLst>
          </p:cNvPr>
          <p:cNvSpPr txBox="1"/>
          <p:nvPr/>
        </p:nvSpPr>
        <p:spPr>
          <a:xfrm>
            <a:off x="729464" y="965009"/>
            <a:ext cx="10520737" cy="4610173"/>
          </a:xfrm>
          <a:prstGeom prst="rect">
            <a:avLst/>
          </a:prstGeom>
          <a:noFill/>
        </p:spPr>
        <p:txBody>
          <a:bodyPr wrap="square" rtlCol="0">
            <a:spAutoFit/>
          </a:bodyPr>
          <a:lstStyle/>
          <a:p>
            <a:pPr>
              <a:lnSpc>
                <a:spcPct val="150000"/>
              </a:lnSpc>
            </a:pPr>
            <a:r>
              <a:rPr lang="en-US" dirty="0"/>
              <a:t>1.The deep learning model demonstrated remarkable accuracy in categorizing patients based on their likelihood of neurological recovery post-cardiac arrest.</a:t>
            </a:r>
          </a:p>
          <a:p>
            <a:pPr>
              <a:lnSpc>
                <a:spcPct val="150000"/>
              </a:lnSpc>
            </a:pPr>
            <a:r>
              <a:rPr lang="en-US" dirty="0"/>
              <a:t>2. Evaluation metrics, including sensitivity, specificity, and PR Curve (</a:t>
            </a:r>
            <a:r>
              <a:rPr lang="en-US" dirty="0" err="1"/>
              <a:t>AuC</a:t>
            </a:r>
            <a:r>
              <a:rPr lang="en-US" dirty="0"/>
              <a:t>) of 0.99, underscored the model's proficiency in prognosticating neurological recovery.</a:t>
            </a:r>
          </a:p>
          <a:p>
            <a:pPr>
              <a:lnSpc>
                <a:spcPct val="150000"/>
              </a:lnSpc>
            </a:pPr>
            <a:r>
              <a:rPr lang="en-US" dirty="0"/>
              <a:t>3. The model's analysis provided crucial insights into influential factors driving predictive outcomes, highlighting the significance of specific pre-hospital and post-resuscitation variables.</a:t>
            </a:r>
          </a:p>
          <a:p>
            <a:pPr>
              <a:lnSpc>
                <a:spcPct val="150000"/>
              </a:lnSpc>
            </a:pPr>
            <a:r>
              <a:rPr lang="en-US" dirty="0"/>
              <a:t>4. It exhibited strong performance in differentiating between varying degrees of neurological outcomes, effectively classifying patients into binary classes of good and bad outcomes.</a:t>
            </a:r>
          </a:p>
          <a:p>
            <a:pPr>
              <a:lnSpc>
                <a:spcPct val="150000"/>
              </a:lnSpc>
            </a:pPr>
            <a:r>
              <a:rPr lang="en-US" dirty="0"/>
              <a:t>5. The results highlight the importance of integrating advanced computational methods into clinical practice for personalized patient care.</a:t>
            </a:r>
            <a:endParaRPr lang="en-IN" dirty="0"/>
          </a:p>
        </p:txBody>
      </p:sp>
    </p:spTree>
    <p:extLst>
      <p:ext uri="{BB962C8B-B14F-4D97-AF65-F5344CB8AC3E}">
        <p14:creationId xmlns:p14="http://schemas.microsoft.com/office/powerpoint/2010/main" val="2028039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A3A2C0B-3090-DB65-8005-BE361A062803}"/>
              </a:ext>
            </a:extLst>
          </p:cNvPr>
          <p:cNvSpPr txBox="1"/>
          <p:nvPr/>
        </p:nvSpPr>
        <p:spPr>
          <a:xfrm>
            <a:off x="801384" y="441789"/>
            <a:ext cx="4274050" cy="523220"/>
          </a:xfrm>
          <a:prstGeom prst="rect">
            <a:avLst/>
          </a:prstGeom>
          <a:noFill/>
        </p:spPr>
        <p:txBody>
          <a:bodyPr wrap="square" rtlCol="0">
            <a:spAutoFit/>
          </a:bodyPr>
          <a:lstStyle/>
          <a:p>
            <a:r>
              <a:rPr lang="en-US" sz="2800" dirty="0">
                <a:solidFill>
                  <a:schemeClr val="bg1"/>
                </a:solidFill>
              </a:rPr>
              <a:t>Future Scope</a:t>
            </a:r>
            <a:endParaRPr lang="en-IN" sz="2800" dirty="0">
              <a:solidFill>
                <a:schemeClr val="bg1"/>
              </a:solidFill>
            </a:endParaRPr>
          </a:p>
        </p:txBody>
      </p:sp>
      <p:sp>
        <p:nvSpPr>
          <p:cNvPr id="7" name="TextBox 6">
            <a:extLst>
              <a:ext uri="{FF2B5EF4-FFF2-40B4-BE49-F238E27FC236}">
                <a16:creationId xmlns:a16="http://schemas.microsoft.com/office/drawing/2014/main" id="{926DA926-8217-E2B3-4F70-9AB0F10EE29F}"/>
              </a:ext>
            </a:extLst>
          </p:cNvPr>
          <p:cNvSpPr txBox="1"/>
          <p:nvPr/>
        </p:nvSpPr>
        <p:spPr>
          <a:xfrm>
            <a:off x="184935" y="965009"/>
            <a:ext cx="11681717" cy="5856668"/>
          </a:xfrm>
          <a:prstGeom prst="rect">
            <a:avLst/>
          </a:prstGeom>
          <a:noFill/>
        </p:spPr>
        <p:txBody>
          <a:bodyPr wrap="square" rtlCol="0">
            <a:spAutoFit/>
          </a:bodyPr>
          <a:lstStyle/>
          <a:p>
            <a:pPr marL="342900" indent="-342900">
              <a:lnSpc>
                <a:spcPct val="150000"/>
              </a:lnSpc>
              <a:buAutoNum type="arabicPeriod"/>
            </a:pPr>
            <a:r>
              <a:rPr lang="en-US" dirty="0"/>
              <a:t>Implementing various data augmentation techniques can further enhance the model's predictive capabilities and robustness.</a:t>
            </a:r>
          </a:p>
          <a:p>
            <a:pPr marL="342900" indent="-342900">
              <a:lnSpc>
                <a:spcPct val="150000"/>
              </a:lnSpc>
              <a:buAutoNum type="arabicPeriod"/>
            </a:pPr>
            <a:r>
              <a:rPr lang="en-US" dirty="0"/>
              <a:t>Making the data easily trainable by machine learning models and emerging predictive tools can improve the efficiency and accuracy of predictions.</a:t>
            </a:r>
          </a:p>
          <a:p>
            <a:pPr marL="342900" indent="-342900">
              <a:lnSpc>
                <a:spcPct val="150000"/>
              </a:lnSpc>
              <a:buAutoNum type="arabicPeriod"/>
            </a:pPr>
            <a:r>
              <a:rPr lang="en-US" dirty="0"/>
              <a:t>Exploring additional features and variables related to pre-hospital interventions and post-resuscitation care could provide deeper insights into neurological recovery prediction.</a:t>
            </a:r>
          </a:p>
          <a:p>
            <a:pPr marL="342900" indent="-342900">
              <a:lnSpc>
                <a:spcPct val="150000"/>
              </a:lnSpc>
              <a:buAutoNum type="arabicPeriod"/>
            </a:pPr>
            <a:r>
              <a:rPr lang="en-US" dirty="0"/>
              <a:t>Incorporating patient-specific data, such as genetic markers or comorbidities, could enhance the model's ability to provide personalized prognostic assessments.</a:t>
            </a:r>
          </a:p>
          <a:p>
            <a:pPr marL="342900" indent="-342900">
              <a:lnSpc>
                <a:spcPct val="150000"/>
              </a:lnSpc>
              <a:buAutoNum type="arabicPeriod"/>
            </a:pPr>
            <a:r>
              <a:rPr lang="en-US" dirty="0"/>
              <a:t>Exploring the potential integration of the model with clinical decision support systems could streamline treatment planning and improve patient care.</a:t>
            </a:r>
          </a:p>
          <a:p>
            <a:pPr marL="342900" indent="-342900">
              <a:lnSpc>
                <a:spcPct val="150000"/>
              </a:lnSpc>
              <a:buAutoNum type="arabicPeriod"/>
            </a:pPr>
            <a:r>
              <a:rPr lang="en-US" dirty="0"/>
              <a:t>Our study on predicting neurological recovery after cardiac arrest using deep learning LSTM lays a robust foundation for future research in this critical area. We believe that our work will offer valuable insights and pave the way for further advancements in predicting outcomes for individuals who have experienced cardiac arrest.</a:t>
            </a:r>
            <a:endParaRPr lang="en-IN" dirty="0"/>
          </a:p>
        </p:txBody>
      </p:sp>
    </p:spTree>
    <p:extLst>
      <p:ext uri="{BB962C8B-B14F-4D97-AF65-F5344CB8AC3E}">
        <p14:creationId xmlns:p14="http://schemas.microsoft.com/office/powerpoint/2010/main" val="3709848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1ECD4-528C-6A6A-A25C-0A96D44D8470}"/>
              </a:ext>
            </a:extLst>
          </p:cNvPr>
          <p:cNvSpPr>
            <a:spLocks noGrp="1"/>
          </p:cNvSpPr>
          <p:nvPr>
            <p:ph type="title"/>
          </p:nvPr>
        </p:nvSpPr>
        <p:spPr>
          <a:xfrm>
            <a:off x="4352452" y="2675466"/>
            <a:ext cx="3487096" cy="1507067"/>
          </a:xfrm>
        </p:spPr>
        <p:txBody>
          <a:bodyPr/>
          <a:lstStyle/>
          <a:p>
            <a:r>
              <a:rPr lang="en-US" dirty="0"/>
              <a:t>THANK YOU!!</a:t>
            </a:r>
            <a:endParaRPr lang="en-IN" dirty="0"/>
          </a:p>
        </p:txBody>
      </p:sp>
    </p:spTree>
    <p:extLst>
      <p:ext uri="{BB962C8B-B14F-4D97-AF65-F5344CB8AC3E}">
        <p14:creationId xmlns:p14="http://schemas.microsoft.com/office/powerpoint/2010/main" val="2330725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BE1564-02D8-D523-C44A-BA599740C878}"/>
              </a:ext>
            </a:extLst>
          </p:cNvPr>
          <p:cNvSpPr>
            <a:spLocks noGrp="1"/>
          </p:cNvSpPr>
          <p:nvPr>
            <p:ph idx="1"/>
          </p:nvPr>
        </p:nvSpPr>
        <p:spPr>
          <a:xfrm>
            <a:off x="684212" y="685800"/>
            <a:ext cx="8534400" cy="711485"/>
          </a:xfrm>
        </p:spPr>
        <p:txBody>
          <a:bodyPr>
            <a:normAutofit/>
          </a:bodyPr>
          <a:lstStyle/>
          <a:p>
            <a:pPr marL="0" indent="0">
              <a:buNone/>
            </a:pPr>
            <a:r>
              <a:rPr lang="en-US" sz="2800"/>
              <a:t>Table of Contents:</a:t>
            </a:r>
            <a:endParaRPr lang="en-IN" sz="2800"/>
          </a:p>
        </p:txBody>
      </p:sp>
      <p:sp>
        <p:nvSpPr>
          <p:cNvPr id="6" name="TextBox 5">
            <a:extLst>
              <a:ext uri="{FF2B5EF4-FFF2-40B4-BE49-F238E27FC236}">
                <a16:creationId xmlns:a16="http://schemas.microsoft.com/office/drawing/2014/main" id="{A21D1386-3190-7693-5C71-54D7A8F34DD3}"/>
              </a:ext>
            </a:extLst>
          </p:cNvPr>
          <p:cNvSpPr txBox="1"/>
          <p:nvPr/>
        </p:nvSpPr>
        <p:spPr>
          <a:xfrm>
            <a:off x="780836" y="1705510"/>
            <a:ext cx="7643973" cy="3693319"/>
          </a:xfrm>
          <a:prstGeom prst="rect">
            <a:avLst/>
          </a:prstGeom>
          <a:noFill/>
        </p:spPr>
        <p:txBody>
          <a:bodyPr wrap="square" rtlCol="0">
            <a:spAutoFit/>
          </a:bodyPr>
          <a:lstStyle/>
          <a:p>
            <a:pPr marL="285750" indent="-285750">
              <a:buFont typeface="Arial" panose="020B0604020202020204" pitchFamily="34" charset="0"/>
              <a:buChar char="•"/>
            </a:pPr>
            <a:r>
              <a:rPr lang="en-US" sz="2400"/>
              <a:t>Introduction</a:t>
            </a:r>
          </a:p>
          <a:p>
            <a:pPr marL="285750" indent="-285750">
              <a:buFont typeface="Arial" panose="020B0604020202020204" pitchFamily="34" charset="0"/>
              <a:buChar char="•"/>
            </a:pPr>
            <a:r>
              <a:rPr lang="en-IN" sz="2400"/>
              <a:t>Objectives</a:t>
            </a:r>
          </a:p>
          <a:p>
            <a:pPr marL="285750" indent="-285750">
              <a:buFont typeface="Arial" panose="020B0604020202020204" pitchFamily="34" charset="0"/>
              <a:buChar char="•"/>
            </a:pPr>
            <a:r>
              <a:rPr lang="en-IN" sz="2400"/>
              <a:t>Existing Method</a:t>
            </a:r>
          </a:p>
          <a:p>
            <a:pPr marL="285750" indent="-285750">
              <a:buFont typeface="Arial" panose="020B0604020202020204" pitchFamily="34" charset="0"/>
              <a:buChar char="•"/>
            </a:pPr>
            <a:r>
              <a:rPr lang="en-IN" sz="2400"/>
              <a:t>Limitations</a:t>
            </a:r>
          </a:p>
          <a:p>
            <a:pPr marL="285750" indent="-285750">
              <a:buFont typeface="Arial" panose="020B0604020202020204" pitchFamily="34" charset="0"/>
              <a:buChar char="•"/>
            </a:pPr>
            <a:r>
              <a:rPr lang="en-IN" sz="2400"/>
              <a:t>Proposed Methodology</a:t>
            </a:r>
          </a:p>
          <a:p>
            <a:pPr marL="285750" indent="-285750">
              <a:buFont typeface="Arial" panose="020B0604020202020204" pitchFamily="34" charset="0"/>
              <a:buChar char="•"/>
            </a:pPr>
            <a:r>
              <a:rPr lang="en-IN" sz="2400"/>
              <a:t>Dataflow</a:t>
            </a:r>
          </a:p>
          <a:p>
            <a:pPr marL="285750" indent="-285750">
              <a:buFont typeface="Arial" panose="020B0604020202020204" pitchFamily="34" charset="0"/>
              <a:buChar char="•"/>
            </a:pPr>
            <a:r>
              <a:rPr lang="en-IN" sz="2400"/>
              <a:t>Simulation Results</a:t>
            </a:r>
          </a:p>
          <a:p>
            <a:pPr marL="285750" indent="-285750">
              <a:buFont typeface="Arial" panose="020B0604020202020204" pitchFamily="34" charset="0"/>
              <a:buChar char="•"/>
            </a:pPr>
            <a:r>
              <a:rPr lang="en-IN" sz="2400"/>
              <a:t>Conclusion</a:t>
            </a:r>
          </a:p>
          <a:p>
            <a:pPr marL="285750" indent="-285750">
              <a:buFont typeface="Arial" panose="020B0604020202020204" pitchFamily="34" charset="0"/>
              <a:buChar char="•"/>
            </a:pPr>
            <a:r>
              <a:rPr lang="en-IN" sz="2400"/>
              <a:t>Future Scope</a:t>
            </a:r>
          </a:p>
          <a:p>
            <a:pPr marL="285750" indent="-285750">
              <a:buFont typeface="Arial" panose="020B0604020202020204" pitchFamily="34" charset="0"/>
              <a:buChar char="•"/>
            </a:pPr>
            <a:endParaRPr lang="en-IN"/>
          </a:p>
        </p:txBody>
      </p:sp>
    </p:spTree>
    <p:extLst>
      <p:ext uri="{BB962C8B-B14F-4D97-AF65-F5344CB8AC3E}">
        <p14:creationId xmlns:p14="http://schemas.microsoft.com/office/powerpoint/2010/main" val="922919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9652C8-C25B-8C7A-75E9-05A58FD06EBD}"/>
              </a:ext>
            </a:extLst>
          </p:cNvPr>
          <p:cNvSpPr txBox="1"/>
          <p:nvPr/>
        </p:nvSpPr>
        <p:spPr>
          <a:xfrm>
            <a:off x="606175" y="504190"/>
            <a:ext cx="5743254" cy="523220"/>
          </a:xfrm>
          <a:prstGeom prst="rect">
            <a:avLst/>
          </a:prstGeom>
          <a:noFill/>
        </p:spPr>
        <p:txBody>
          <a:bodyPr wrap="square" rtlCol="0">
            <a:spAutoFit/>
          </a:bodyPr>
          <a:lstStyle/>
          <a:p>
            <a:r>
              <a:rPr lang="en-US" sz="2800">
                <a:solidFill>
                  <a:schemeClr val="bg1"/>
                </a:solidFill>
              </a:rPr>
              <a:t>Introduction</a:t>
            </a:r>
            <a:endParaRPr lang="en-IN">
              <a:solidFill>
                <a:schemeClr val="bg1"/>
              </a:solidFill>
            </a:endParaRPr>
          </a:p>
        </p:txBody>
      </p:sp>
      <p:sp>
        <p:nvSpPr>
          <p:cNvPr id="5" name="TextBox 4">
            <a:extLst>
              <a:ext uri="{FF2B5EF4-FFF2-40B4-BE49-F238E27FC236}">
                <a16:creationId xmlns:a16="http://schemas.microsoft.com/office/drawing/2014/main" id="{DA09085F-42CA-C007-771A-9D3F7D32E0D4}"/>
              </a:ext>
            </a:extLst>
          </p:cNvPr>
          <p:cNvSpPr txBox="1"/>
          <p:nvPr/>
        </p:nvSpPr>
        <p:spPr>
          <a:xfrm>
            <a:off x="606175" y="1183042"/>
            <a:ext cx="11100632" cy="5441170"/>
          </a:xfrm>
          <a:prstGeom prst="rect">
            <a:avLst/>
          </a:prstGeom>
          <a:noFill/>
        </p:spPr>
        <p:txBody>
          <a:bodyPr wrap="square" rtlCol="0">
            <a:spAutoFit/>
          </a:bodyPr>
          <a:lstStyle/>
          <a:p>
            <a:pPr>
              <a:lnSpc>
                <a:spcPct val="150000"/>
              </a:lnSpc>
            </a:pPr>
            <a:r>
              <a:rPr lang="en-US"/>
              <a:t>1.Cardiac arrest is a major concern in healthcare, often leading to uncertain neurological outcomes for survivors.</a:t>
            </a:r>
          </a:p>
          <a:p>
            <a:pPr>
              <a:lnSpc>
                <a:spcPct val="150000"/>
              </a:lnSpc>
            </a:pPr>
            <a:r>
              <a:rPr lang="en-US"/>
              <a:t>2. It is a leading cause of mortality worldwide, with survival rates varying depending on promptness of intervention and quality of care.</a:t>
            </a:r>
          </a:p>
          <a:p>
            <a:pPr>
              <a:lnSpc>
                <a:spcPct val="150000"/>
              </a:lnSpc>
            </a:pPr>
            <a:r>
              <a:rPr lang="en-US"/>
              <a:t>3. Neurological recovery post-cardiac arrest is a major concern for clinicians, as it can significantly impact patient quality of life and long-term outcomes.</a:t>
            </a:r>
          </a:p>
          <a:p>
            <a:pPr>
              <a:lnSpc>
                <a:spcPct val="150000"/>
              </a:lnSpc>
            </a:pPr>
            <a:r>
              <a:rPr lang="en-US"/>
              <a:t>4. Predicting neurological recovery accurately is crucial for guiding treatment strategies and optimizing patient care</a:t>
            </a:r>
          </a:p>
          <a:p>
            <a:pPr>
              <a:lnSpc>
                <a:spcPct val="150000"/>
              </a:lnSpc>
            </a:pPr>
            <a:r>
              <a:rPr lang="en-US"/>
              <a:t>5. Deep learning methodologies offer a promising avenue for improving the prediction of neurological recovery post-cardiac arrest.</a:t>
            </a:r>
          </a:p>
          <a:p>
            <a:pPr>
              <a:lnSpc>
                <a:spcPct val="150000"/>
              </a:lnSpc>
            </a:pPr>
            <a:r>
              <a:rPr lang="en-US"/>
              <a:t>6. By analyzing complex patterns and relationships within patient data, deep learning can potentially provide more accurate and reliable prognostic assessments.</a:t>
            </a:r>
          </a:p>
          <a:p>
            <a:pPr>
              <a:lnSpc>
                <a:spcPct val="150000"/>
              </a:lnSpc>
            </a:pPr>
            <a:endParaRPr lang="en-IN"/>
          </a:p>
        </p:txBody>
      </p:sp>
    </p:spTree>
    <p:extLst>
      <p:ext uri="{BB962C8B-B14F-4D97-AF65-F5344CB8AC3E}">
        <p14:creationId xmlns:p14="http://schemas.microsoft.com/office/powerpoint/2010/main" val="735613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8DF8AED-7E0B-F20D-AA6C-FF786F33FD9B}"/>
              </a:ext>
            </a:extLst>
          </p:cNvPr>
          <p:cNvSpPr txBox="1"/>
          <p:nvPr/>
        </p:nvSpPr>
        <p:spPr>
          <a:xfrm>
            <a:off x="770021" y="471638"/>
            <a:ext cx="4350619" cy="523220"/>
          </a:xfrm>
          <a:prstGeom prst="rect">
            <a:avLst/>
          </a:prstGeom>
          <a:noFill/>
        </p:spPr>
        <p:txBody>
          <a:bodyPr wrap="square" rtlCol="0">
            <a:spAutoFit/>
          </a:bodyPr>
          <a:lstStyle/>
          <a:p>
            <a:r>
              <a:rPr lang="en-US" sz="2800">
                <a:solidFill>
                  <a:schemeClr val="bg1"/>
                </a:solidFill>
              </a:rPr>
              <a:t>Objectives</a:t>
            </a:r>
            <a:endParaRPr lang="en-IN" sz="2800">
              <a:solidFill>
                <a:schemeClr val="bg1"/>
              </a:solidFill>
            </a:endParaRPr>
          </a:p>
        </p:txBody>
      </p:sp>
      <p:sp>
        <p:nvSpPr>
          <p:cNvPr id="7" name="TextBox 6">
            <a:extLst>
              <a:ext uri="{FF2B5EF4-FFF2-40B4-BE49-F238E27FC236}">
                <a16:creationId xmlns:a16="http://schemas.microsoft.com/office/drawing/2014/main" id="{E79A4616-8020-B1F8-C5CC-A442D246C9E6}"/>
              </a:ext>
            </a:extLst>
          </p:cNvPr>
          <p:cNvSpPr txBox="1"/>
          <p:nvPr/>
        </p:nvSpPr>
        <p:spPr>
          <a:xfrm>
            <a:off x="770021" y="1203158"/>
            <a:ext cx="9577137" cy="4610173"/>
          </a:xfrm>
          <a:prstGeom prst="rect">
            <a:avLst/>
          </a:prstGeom>
          <a:noFill/>
        </p:spPr>
        <p:txBody>
          <a:bodyPr wrap="square" rtlCol="0">
            <a:spAutoFit/>
          </a:bodyPr>
          <a:lstStyle/>
          <a:p>
            <a:pPr>
              <a:lnSpc>
                <a:spcPct val="150000"/>
              </a:lnSpc>
            </a:pPr>
            <a:r>
              <a:rPr lang="en-US"/>
              <a:t>1.This project aims to develop and validate a precise predictive model for assessing neurological recovery after cardiac arrest.</a:t>
            </a:r>
          </a:p>
          <a:p>
            <a:pPr>
              <a:lnSpc>
                <a:spcPct val="150000"/>
              </a:lnSpc>
            </a:pPr>
            <a:r>
              <a:rPr lang="en-IN"/>
              <a:t>2. </a:t>
            </a:r>
            <a:r>
              <a:rPr lang="en-US"/>
              <a:t>The objectives include creating a comprehensive predictive tool using clinical, physiological, and neuroimaging data, ensuring its reliability through extensive testing, and providing a user-friendly resource for healthcare decision-making.</a:t>
            </a:r>
          </a:p>
          <a:p>
            <a:pPr>
              <a:lnSpc>
                <a:spcPct val="150000"/>
              </a:lnSpc>
            </a:pPr>
            <a:r>
              <a:rPr lang="en-US"/>
              <a:t>3. Provide Neurosurgeons with a reliable tool for diagnosing a patient with cardiac issues and make proper decisions from resource allocation and planning.</a:t>
            </a:r>
          </a:p>
          <a:p>
            <a:pPr>
              <a:lnSpc>
                <a:spcPct val="150000"/>
              </a:lnSpc>
            </a:pPr>
            <a:r>
              <a:rPr lang="en-US"/>
              <a:t>4. Document the entire process and disseminate findings to the scientific community through publications.</a:t>
            </a:r>
          </a:p>
          <a:p>
            <a:pPr>
              <a:lnSpc>
                <a:spcPct val="150000"/>
              </a:lnSpc>
            </a:pPr>
            <a:r>
              <a:rPr lang="en-US"/>
              <a:t>5. Ultimately, this endeavor contributes to advancing the field by offering an evidence-based approach to predicting post-cardiac arrest neurological recovery.</a:t>
            </a:r>
            <a:endParaRPr lang="en-IN"/>
          </a:p>
        </p:txBody>
      </p:sp>
    </p:spTree>
    <p:extLst>
      <p:ext uri="{BB962C8B-B14F-4D97-AF65-F5344CB8AC3E}">
        <p14:creationId xmlns:p14="http://schemas.microsoft.com/office/powerpoint/2010/main" val="2138877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4B5FA4-E36D-7FC7-84D6-A375B4C07413}"/>
              </a:ext>
            </a:extLst>
          </p:cNvPr>
          <p:cNvSpPr txBox="1"/>
          <p:nvPr/>
        </p:nvSpPr>
        <p:spPr>
          <a:xfrm>
            <a:off x="519763" y="415243"/>
            <a:ext cx="6689558" cy="523220"/>
          </a:xfrm>
          <a:prstGeom prst="rect">
            <a:avLst/>
          </a:prstGeom>
          <a:noFill/>
        </p:spPr>
        <p:txBody>
          <a:bodyPr wrap="square" rtlCol="0">
            <a:spAutoFit/>
          </a:bodyPr>
          <a:lstStyle/>
          <a:p>
            <a:r>
              <a:rPr lang="en-US" sz="2800" dirty="0">
                <a:solidFill>
                  <a:schemeClr val="bg1"/>
                </a:solidFill>
              </a:rPr>
              <a:t>Existing approach</a:t>
            </a:r>
            <a:endParaRPr lang="en-IN" sz="2800" dirty="0">
              <a:solidFill>
                <a:schemeClr val="bg1"/>
              </a:solidFill>
            </a:endParaRPr>
          </a:p>
        </p:txBody>
      </p:sp>
      <p:sp>
        <p:nvSpPr>
          <p:cNvPr id="5" name="TextBox 4">
            <a:extLst>
              <a:ext uri="{FF2B5EF4-FFF2-40B4-BE49-F238E27FC236}">
                <a16:creationId xmlns:a16="http://schemas.microsoft.com/office/drawing/2014/main" id="{5657A3D1-03F1-A651-ACE8-221CC49C5B49}"/>
              </a:ext>
            </a:extLst>
          </p:cNvPr>
          <p:cNvSpPr txBox="1"/>
          <p:nvPr/>
        </p:nvSpPr>
        <p:spPr>
          <a:xfrm>
            <a:off x="664143" y="1645920"/>
            <a:ext cx="6907911" cy="4273617"/>
          </a:xfrm>
          <a:prstGeom prst="rect">
            <a:avLst/>
          </a:prstGeom>
          <a:noFill/>
        </p:spPr>
        <p:txBody>
          <a:bodyPr wrap="square" rtlCol="0">
            <a:spAutoFit/>
          </a:bodyPr>
          <a:lstStyle/>
          <a:p>
            <a:endParaRPr lang="en-IN"/>
          </a:p>
        </p:txBody>
      </p:sp>
      <p:sp>
        <p:nvSpPr>
          <p:cNvPr id="2" name="TextBox 1">
            <a:extLst>
              <a:ext uri="{FF2B5EF4-FFF2-40B4-BE49-F238E27FC236}">
                <a16:creationId xmlns:a16="http://schemas.microsoft.com/office/drawing/2014/main" id="{76817823-0C8E-3078-0D80-5F6B595C6753}"/>
              </a:ext>
            </a:extLst>
          </p:cNvPr>
          <p:cNvSpPr txBox="1"/>
          <p:nvPr/>
        </p:nvSpPr>
        <p:spPr>
          <a:xfrm>
            <a:off x="519763" y="938463"/>
            <a:ext cx="10623158" cy="4610173"/>
          </a:xfrm>
          <a:prstGeom prst="rect">
            <a:avLst/>
          </a:prstGeom>
          <a:noFill/>
        </p:spPr>
        <p:txBody>
          <a:bodyPr wrap="square" rtlCol="0">
            <a:spAutoFit/>
          </a:bodyPr>
          <a:lstStyle/>
          <a:p>
            <a:pPr marL="342900" indent="-342900">
              <a:lnSpc>
                <a:spcPct val="150000"/>
              </a:lnSpc>
              <a:buAutoNum type="arabicPeriod"/>
            </a:pPr>
            <a:r>
              <a:rPr lang="en-US" dirty="0"/>
              <a:t>Implemented Bi-</a:t>
            </a:r>
            <a:r>
              <a:rPr lang="en-US" dirty="0" err="1"/>
              <a:t>Lstm</a:t>
            </a:r>
            <a:r>
              <a:rPr lang="en-US" dirty="0"/>
              <a:t> a typical Recurrent Neural Network model.</a:t>
            </a:r>
          </a:p>
          <a:p>
            <a:pPr marL="342900" indent="-342900">
              <a:lnSpc>
                <a:spcPct val="150000"/>
              </a:lnSpc>
              <a:buAutoNum type="arabicPeriod"/>
            </a:pPr>
            <a:r>
              <a:rPr lang="en-US" dirty="0"/>
              <a:t>Trained the model based on bi directional dependencies of the patients EEG data obtained.</a:t>
            </a:r>
          </a:p>
          <a:p>
            <a:pPr marL="342900" indent="-342900">
              <a:lnSpc>
                <a:spcPct val="150000"/>
              </a:lnSpc>
              <a:buAutoNum type="arabicPeriod"/>
            </a:pPr>
            <a:r>
              <a:rPr lang="en-US" dirty="0"/>
              <a:t>Existing approaches to predicting neurological recovery after cardiac arrest primarily rely on clinical assessments, neuroimaging, and electrophysiological tests. </a:t>
            </a:r>
          </a:p>
          <a:p>
            <a:pPr marL="342900" indent="-342900">
              <a:lnSpc>
                <a:spcPct val="150000"/>
              </a:lnSpc>
              <a:buAutoNum type="arabicPeriod"/>
            </a:pPr>
            <a:r>
              <a:rPr lang="en-US" dirty="0"/>
              <a:t>These approaches incorporate factors such as the duration of cardiac arrest, initial rhythm, pupillary reflexes, and somatosensory-evoked potentials.</a:t>
            </a:r>
          </a:p>
          <a:p>
            <a:pPr marL="342900" indent="-342900">
              <a:lnSpc>
                <a:spcPct val="150000"/>
              </a:lnSpc>
              <a:buAutoNum type="arabicPeriod"/>
            </a:pPr>
            <a:r>
              <a:rPr lang="en-US" dirty="0"/>
              <a:t>Classified 5 categorical outcomes into 2 classes.</a:t>
            </a:r>
          </a:p>
          <a:p>
            <a:pPr marL="342900" indent="-342900">
              <a:lnSpc>
                <a:spcPct val="150000"/>
              </a:lnSpc>
              <a:buAutoNum type="arabicPeriod"/>
            </a:pPr>
            <a:r>
              <a:rPr lang="en-US" dirty="0"/>
              <a:t>Categorical classes are CPC scores (1,2,3,4,5) ,where 1,2 were classified as good outcome and 3,4,5 as bad outcomes </a:t>
            </a:r>
          </a:p>
          <a:p>
            <a:pPr marL="342900" indent="-342900">
              <a:lnSpc>
                <a:spcPct val="150000"/>
              </a:lnSpc>
              <a:buAutoNum type="arabicPeriod"/>
            </a:pPr>
            <a:r>
              <a:rPr lang="en-IN" dirty="0" err="1"/>
              <a:t>RoC-AuC</a:t>
            </a:r>
            <a:r>
              <a:rPr lang="en-IN" dirty="0"/>
              <a:t> levels achieved were 0.87 at the end of training and validation of input data</a:t>
            </a:r>
          </a:p>
        </p:txBody>
      </p:sp>
    </p:spTree>
    <p:extLst>
      <p:ext uri="{BB962C8B-B14F-4D97-AF65-F5344CB8AC3E}">
        <p14:creationId xmlns:p14="http://schemas.microsoft.com/office/powerpoint/2010/main" val="3888350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F58AE9-17CB-BAA2-2949-0AC6ABF3CABB}"/>
              </a:ext>
            </a:extLst>
          </p:cNvPr>
          <p:cNvSpPr txBox="1"/>
          <p:nvPr/>
        </p:nvSpPr>
        <p:spPr>
          <a:xfrm>
            <a:off x="544529" y="369869"/>
            <a:ext cx="4756934" cy="523220"/>
          </a:xfrm>
          <a:prstGeom prst="rect">
            <a:avLst/>
          </a:prstGeom>
          <a:noFill/>
        </p:spPr>
        <p:txBody>
          <a:bodyPr wrap="square" rtlCol="0">
            <a:spAutoFit/>
          </a:bodyPr>
          <a:lstStyle/>
          <a:p>
            <a:r>
              <a:rPr lang="en-US" sz="2800" dirty="0">
                <a:solidFill>
                  <a:schemeClr val="bg1"/>
                </a:solidFill>
              </a:rPr>
              <a:t>Limitations</a:t>
            </a:r>
            <a:endParaRPr lang="en-IN" sz="2800" dirty="0">
              <a:solidFill>
                <a:schemeClr val="bg1"/>
              </a:solidFill>
            </a:endParaRPr>
          </a:p>
        </p:txBody>
      </p:sp>
      <p:sp>
        <p:nvSpPr>
          <p:cNvPr id="5" name="TextBox 4">
            <a:extLst>
              <a:ext uri="{FF2B5EF4-FFF2-40B4-BE49-F238E27FC236}">
                <a16:creationId xmlns:a16="http://schemas.microsoft.com/office/drawing/2014/main" id="{3DDD92DE-8D17-A777-82A2-68413F58EFC3}"/>
              </a:ext>
            </a:extLst>
          </p:cNvPr>
          <p:cNvSpPr txBox="1"/>
          <p:nvPr/>
        </p:nvSpPr>
        <p:spPr>
          <a:xfrm>
            <a:off x="544529" y="1232899"/>
            <a:ext cx="8517278" cy="2948179"/>
          </a:xfrm>
          <a:prstGeom prst="rect">
            <a:avLst/>
          </a:prstGeom>
          <a:noFill/>
        </p:spPr>
        <p:txBody>
          <a:bodyPr wrap="square" rtlCol="0">
            <a:spAutoFit/>
          </a:bodyPr>
          <a:lstStyle/>
          <a:p>
            <a:pPr>
              <a:lnSpc>
                <a:spcPct val="150000"/>
              </a:lnSpc>
            </a:pPr>
            <a:r>
              <a:rPr lang="en-US" dirty="0"/>
              <a:t>1. The computational cost is very high for implementing above mentioned technique.</a:t>
            </a:r>
          </a:p>
          <a:p>
            <a:pPr>
              <a:lnSpc>
                <a:spcPct val="150000"/>
              </a:lnSpc>
            </a:pPr>
            <a:r>
              <a:rPr lang="en-US" dirty="0"/>
              <a:t>2. The methodology used is prone to overfitting as it tries to capture      bidirectional dynamics from EEG data.</a:t>
            </a:r>
          </a:p>
          <a:p>
            <a:pPr>
              <a:lnSpc>
                <a:spcPct val="150000"/>
              </a:lnSpc>
            </a:pPr>
            <a:r>
              <a:rPr lang="en-US" dirty="0"/>
              <a:t>3. Obtained AUC-ROC scores were 0.85 .</a:t>
            </a:r>
          </a:p>
          <a:p>
            <a:pPr>
              <a:lnSpc>
                <a:spcPct val="150000"/>
              </a:lnSpc>
            </a:pPr>
            <a:r>
              <a:rPr lang="en-US" dirty="0"/>
              <a:t>4. Loss is high as compared to the necessity of the predictive accuracy.</a:t>
            </a:r>
          </a:p>
          <a:p>
            <a:pPr>
              <a:lnSpc>
                <a:spcPct val="150000"/>
              </a:lnSpc>
            </a:pPr>
            <a:r>
              <a:rPr lang="en-US" dirty="0"/>
              <a:t>5. Highly time consuming operation .</a:t>
            </a:r>
          </a:p>
        </p:txBody>
      </p:sp>
    </p:spTree>
    <p:extLst>
      <p:ext uri="{BB962C8B-B14F-4D97-AF65-F5344CB8AC3E}">
        <p14:creationId xmlns:p14="http://schemas.microsoft.com/office/powerpoint/2010/main" val="160081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4FD88B-B0DC-19D1-C868-FA9572F97F87}"/>
              </a:ext>
            </a:extLst>
          </p:cNvPr>
          <p:cNvSpPr txBox="1"/>
          <p:nvPr/>
        </p:nvSpPr>
        <p:spPr>
          <a:xfrm>
            <a:off x="770562" y="503434"/>
            <a:ext cx="5325438" cy="523220"/>
          </a:xfrm>
          <a:prstGeom prst="rect">
            <a:avLst/>
          </a:prstGeom>
          <a:noFill/>
        </p:spPr>
        <p:txBody>
          <a:bodyPr wrap="square" rtlCol="0">
            <a:spAutoFit/>
          </a:bodyPr>
          <a:lstStyle/>
          <a:p>
            <a:r>
              <a:rPr lang="en-US" sz="2800" dirty="0">
                <a:solidFill>
                  <a:schemeClr val="bg1"/>
                </a:solidFill>
              </a:rPr>
              <a:t>Proposed methodology</a:t>
            </a:r>
            <a:endParaRPr lang="en-IN" sz="2800" dirty="0">
              <a:solidFill>
                <a:schemeClr val="bg1"/>
              </a:solidFill>
            </a:endParaRPr>
          </a:p>
        </p:txBody>
      </p:sp>
      <p:sp>
        <p:nvSpPr>
          <p:cNvPr id="6" name="TextBox 5">
            <a:extLst>
              <a:ext uri="{FF2B5EF4-FFF2-40B4-BE49-F238E27FC236}">
                <a16:creationId xmlns:a16="http://schemas.microsoft.com/office/drawing/2014/main" id="{2036FEF8-23BC-4C2B-8AD1-188E596F9F12}"/>
              </a:ext>
            </a:extLst>
          </p:cNvPr>
          <p:cNvSpPr txBox="1"/>
          <p:nvPr/>
        </p:nvSpPr>
        <p:spPr>
          <a:xfrm>
            <a:off x="545540" y="1232899"/>
            <a:ext cx="5476125" cy="5441170"/>
          </a:xfrm>
          <a:prstGeom prst="rect">
            <a:avLst/>
          </a:prstGeom>
          <a:noFill/>
        </p:spPr>
        <p:txBody>
          <a:bodyPr wrap="square" rtlCol="0">
            <a:spAutoFit/>
          </a:bodyPr>
          <a:lstStyle/>
          <a:p>
            <a:pPr marL="342900" indent="-342900">
              <a:lnSpc>
                <a:spcPct val="150000"/>
              </a:lnSpc>
              <a:buAutoNum type="arabicPeriod"/>
            </a:pPr>
            <a:r>
              <a:rPr lang="en-US" dirty="0"/>
              <a:t>LSTM (Long short term memory) architecture is implemented by us.</a:t>
            </a:r>
            <a:endParaRPr lang="en-IN" dirty="0"/>
          </a:p>
          <a:p>
            <a:pPr marL="342900" indent="-342900">
              <a:lnSpc>
                <a:spcPct val="150000"/>
              </a:lnSpc>
              <a:buAutoNum type="arabicPeriod"/>
            </a:pPr>
            <a:r>
              <a:rPr lang="en-IN" dirty="0"/>
              <a:t>Hyper parameter fine-tuning is performed on the parameters such as learning rate, </a:t>
            </a:r>
            <a:r>
              <a:rPr lang="en-US" dirty="0"/>
              <a:t>number of epochs for training , the batch size for training data.</a:t>
            </a:r>
          </a:p>
          <a:p>
            <a:pPr marL="342900" indent="-342900">
              <a:lnSpc>
                <a:spcPct val="150000"/>
              </a:lnSpc>
              <a:buAutoNum type="arabicPeriod"/>
            </a:pPr>
            <a:r>
              <a:rPr lang="en-US" dirty="0"/>
              <a:t>The architecture of neural network is designed by experimenting with various number of neurons for each layer of the model.</a:t>
            </a:r>
          </a:p>
          <a:p>
            <a:pPr marL="342900" indent="-342900">
              <a:lnSpc>
                <a:spcPct val="150000"/>
              </a:lnSpc>
              <a:buAutoNum type="arabicPeriod"/>
            </a:pPr>
            <a:r>
              <a:rPr lang="en-US" dirty="0"/>
              <a:t>To improve the performance of the model by experimenting and aligning the theoretical knowledge.</a:t>
            </a:r>
          </a:p>
        </p:txBody>
      </p:sp>
      <p:pic>
        <p:nvPicPr>
          <p:cNvPr id="8" name="Picture 7">
            <a:extLst>
              <a:ext uri="{FF2B5EF4-FFF2-40B4-BE49-F238E27FC236}">
                <a16:creationId xmlns:a16="http://schemas.microsoft.com/office/drawing/2014/main" id="{5BD35F37-735B-38E6-F180-7D5602EDDF8D}"/>
              </a:ext>
            </a:extLst>
          </p:cNvPr>
          <p:cNvPicPr>
            <a:picLocks noChangeAspect="1"/>
          </p:cNvPicPr>
          <p:nvPr/>
        </p:nvPicPr>
        <p:blipFill>
          <a:blip r:embed="rId2"/>
          <a:stretch>
            <a:fillRect/>
          </a:stretch>
        </p:blipFill>
        <p:spPr>
          <a:xfrm>
            <a:off x="6637106" y="1232899"/>
            <a:ext cx="4927161" cy="5025671"/>
          </a:xfrm>
          <a:prstGeom prst="rect">
            <a:avLst/>
          </a:prstGeom>
        </p:spPr>
      </p:pic>
    </p:spTree>
    <p:extLst>
      <p:ext uri="{BB962C8B-B14F-4D97-AF65-F5344CB8AC3E}">
        <p14:creationId xmlns:p14="http://schemas.microsoft.com/office/powerpoint/2010/main" val="4272316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CCA8D37-7E2D-2920-C220-801174663BE9}"/>
              </a:ext>
            </a:extLst>
          </p:cNvPr>
          <p:cNvSpPr txBox="1"/>
          <p:nvPr/>
        </p:nvSpPr>
        <p:spPr>
          <a:xfrm>
            <a:off x="626723" y="297951"/>
            <a:ext cx="4890499" cy="523220"/>
          </a:xfrm>
          <a:prstGeom prst="rect">
            <a:avLst/>
          </a:prstGeom>
          <a:noFill/>
        </p:spPr>
        <p:txBody>
          <a:bodyPr wrap="square" rtlCol="0">
            <a:spAutoFit/>
          </a:bodyPr>
          <a:lstStyle/>
          <a:p>
            <a:r>
              <a:rPr lang="en-US" sz="2800" dirty="0">
                <a:solidFill>
                  <a:schemeClr val="bg1"/>
                </a:solidFill>
              </a:rPr>
              <a:t>Data Flow</a:t>
            </a:r>
            <a:endParaRPr lang="en-IN" sz="2800" dirty="0">
              <a:solidFill>
                <a:schemeClr val="bg1"/>
              </a:solidFill>
            </a:endParaRPr>
          </a:p>
        </p:txBody>
      </p:sp>
      <p:pic>
        <p:nvPicPr>
          <p:cNvPr id="6" name="Picture 5">
            <a:extLst>
              <a:ext uri="{FF2B5EF4-FFF2-40B4-BE49-F238E27FC236}">
                <a16:creationId xmlns:a16="http://schemas.microsoft.com/office/drawing/2014/main" id="{A355B4B8-62C7-A743-4C01-0C5362AC2894}"/>
              </a:ext>
            </a:extLst>
          </p:cNvPr>
          <p:cNvPicPr>
            <a:picLocks noChangeAspect="1"/>
          </p:cNvPicPr>
          <p:nvPr/>
        </p:nvPicPr>
        <p:blipFill>
          <a:blip r:embed="rId2"/>
          <a:stretch>
            <a:fillRect/>
          </a:stretch>
        </p:blipFill>
        <p:spPr>
          <a:xfrm>
            <a:off x="7042453" y="944461"/>
            <a:ext cx="3819525" cy="5668030"/>
          </a:xfrm>
          <a:prstGeom prst="rect">
            <a:avLst/>
          </a:prstGeom>
        </p:spPr>
      </p:pic>
      <p:sp>
        <p:nvSpPr>
          <p:cNvPr id="7" name="TextBox 6">
            <a:extLst>
              <a:ext uri="{FF2B5EF4-FFF2-40B4-BE49-F238E27FC236}">
                <a16:creationId xmlns:a16="http://schemas.microsoft.com/office/drawing/2014/main" id="{03C2DCB0-33DA-A2A5-7023-764F7DE25402}"/>
              </a:ext>
            </a:extLst>
          </p:cNvPr>
          <p:cNvSpPr txBox="1"/>
          <p:nvPr/>
        </p:nvSpPr>
        <p:spPr>
          <a:xfrm>
            <a:off x="482884" y="861506"/>
            <a:ext cx="5917916" cy="5856668"/>
          </a:xfrm>
          <a:prstGeom prst="rect">
            <a:avLst/>
          </a:prstGeom>
          <a:noFill/>
        </p:spPr>
        <p:txBody>
          <a:bodyPr wrap="square" rtlCol="0">
            <a:spAutoFit/>
          </a:bodyPr>
          <a:lstStyle/>
          <a:p>
            <a:pPr marL="342900" indent="-342900">
              <a:lnSpc>
                <a:spcPct val="150000"/>
              </a:lnSpc>
              <a:buAutoNum type="arabicPeriod"/>
            </a:pPr>
            <a:r>
              <a:rPr lang="en-IN" dirty="0"/>
              <a:t>Loading the EEG dynamics data from the dataset.</a:t>
            </a:r>
          </a:p>
          <a:p>
            <a:pPr marL="342900" indent="-342900">
              <a:lnSpc>
                <a:spcPct val="150000"/>
              </a:lnSpc>
              <a:buAutoNum type="arabicPeriod"/>
            </a:pPr>
            <a:r>
              <a:rPr lang="en-IN" dirty="0"/>
              <a:t>Analysing the data for their correlation, null values and normalizing them.</a:t>
            </a:r>
          </a:p>
          <a:p>
            <a:pPr marL="342900" indent="-342900">
              <a:lnSpc>
                <a:spcPct val="150000"/>
              </a:lnSpc>
              <a:buAutoNum type="arabicPeriod"/>
            </a:pPr>
            <a:r>
              <a:rPr lang="en-IN" dirty="0"/>
              <a:t>Splitting the data points carefully for training testing and validating.</a:t>
            </a:r>
          </a:p>
          <a:p>
            <a:pPr marL="342900" indent="-342900">
              <a:lnSpc>
                <a:spcPct val="150000"/>
              </a:lnSpc>
              <a:buAutoNum type="arabicPeriod"/>
            </a:pPr>
            <a:r>
              <a:rPr lang="en-IN" dirty="0"/>
              <a:t>Design the architecture of Deep learning model using LSTM.</a:t>
            </a:r>
          </a:p>
          <a:p>
            <a:pPr marL="342900" indent="-342900">
              <a:lnSpc>
                <a:spcPct val="150000"/>
              </a:lnSpc>
              <a:buAutoNum type="arabicPeriod"/>
            </a:pPr>
            <a:r>
              <a:rPr lang="en-IN" dirty="0"/>
              <a:t>Batch the training data and start training the model and record the metrics for each epoch</a:t>
            </a:r>
          </a:p>
          <a:p>
            <a:pPr marL="342900" indent="-342900">
              <a:lnSpc>
                <a:spcPct val="150000"/>
              </a:lnSpc>
              <a:buAutoNum type="arabicPeriod"/>
            </a:pPr>
            <a:r>
              <a:rPr lang="en-IN" dirty="0"/>
              <a:t>Fine tune the parameters such as learning rate, batch size and number of epochs for training.</a:t>
            </a:r>
          </a:p>
          <a:p>
            <a:pPr marL="342900" indent="-342900">
              <a:lnSpc>
                <a:spcPct val="150000"/>
              </a:lnSpc>
              <a:buAutoNum type="arabicPeriod"/>
            </a:pPr>
            <a:r>
              <a:rPr lang="en-US" dirty="0"/>
              <a:t>Finalize the model and put it to use for practitioners to extract valuable insights.</a:t>
            </a:r>
          </a:p>
        </p:txBody>
      </p:sp>
    </p:spTree>
    <p:extLst>
      <p:ext uri="{BB962C8B-B14F-4D97-AF65-F5344CB8AC3E}">
        <p14:creationId xmlns:p14="http://schemas.microsoft.com/office/powerpoint/2010/main" val="1881515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4F52AC-17B7-B006-4E31-DD6EF4352592}"/>
              </a:ext>
            </a:extLst>
          </p:cNvPr>
          <p:cNvSpPr txBox="1"/>
          <p:nvPr/>
        </p:nvSpPr>
        <p:spPr>
          <a:xfrm>
            <a:off x="585627" y="339047"/>
            <a:ext cx="3513762" cy="523220"/>
          </a:xfrm>
          <a:prstGeom prst="rect">
            <a:avLst/>
          </a:prstGeom>
          <a:noFill/>
        </p:spPr>
        <p:txBody>
          <a:bodyPr wrap="square" rtlCol="0">
            <a:spAutoFit/>
          </a:bodyPr>
          <a:lstStyle/>
          <a:p>
            <a:r>
              <a:rPr lang="en-US" sz="2800" dirty="0">
                <a:solidFill>
                  <a:schemeClr val="bg1"/>
                </a:solidFill>
              </a:rPr>
              <a:t>Simulation Results</a:t>
            </a:r>
            <a:endParaRPr lang="en-IN" sz="2800" dirty="0">
              <a:solidFill>
                <a:schemeClr val="bg1"/>
              </a:solidFill>
            </a:endParaRPr>
          </a:p>
        </p:txBody>
      </p:sp>
      <p:pic>
        <p:nvPicPr>
          <p:cNvPr id="6" name="Picture 5">
            <a:extLst>
              <a:ext uri="{FF2B5EF4-FFF2-40B4-BE49-F238E27FC236}">
                <a16:creationId xmlns:a16="http://schemas.microsoft.com/office/drawing/2014/main" id="{32CEA21A-70D3-1C12-5147-F71AFBE659E6}"/>
              </a:ext>
            </a:extLst>
          </p:cNvPr>
          <p:cNvPicPr>
            <a:picLocks noChangeAspect="1"/>
          </p:cNvPicPr>
          <p:nvPr/>
        </p:nvPicPr>
        <p:blipFill>
          <a:blip r:embed="rId2"/>
          <a:stretch>
            <a:fillRect/>
          </a:stretch>
        </p:blipFill>
        <p:spPr>
          <a:xfrm>
            <a:off x="585627" y="1495199"/>
            <a:ext cx="5369945" cy="4689082"/>
          </a:xfrm>
          <a:prstGeom prst="rect">
            <a:avLst/>
          </a:prstGeom>
        </p:spPr>
      </p:pic>
      <p:pic>
        <p:nvPicPr>
          <p:cNvPr id="14" name="Picture 13">
            <a:extLst>
              <a:ext uri="{FF2B5EF4-FFF2-40B4-BE49-F238E27FC236}">
                <a16:creationId xmlns:a16="http://schemas.microsoft.com/office/drawing/2014/main" id="{B82D3F40-F44F-56AA-85EA-D9E566653E07}"/>
              </a:ext>
            </a:extLst>
          </p:cNvPr>
          <p:cNvPicPr>
            <a:picLocks noChangeAspect="1"/>
          </p:cNvPicPr>
          <p:nvPr/>
        </p:nvPicPr>
        <p:blipFill>
          <a:blip r:embed="rId3"/>
          <a:stretch>
            <a:fillRect/>
          </a:stretch>
        </p:blipFill>
        <p:spPr>
          <a:xfrm>
            <a:off x="6383301" y="1495199"/>
            <a:ext cx="5369945" cy="4689082"/>
          </a:xfrm>
          <a:prstGeom prst="rect">
            <a:avLst/>
          </a:prstGeom>
        </p:spPr>
      </p:pic>
    </p:spTree>
    <p:extLst>
      <p:ext uri="{BB962C8B-B14F-4D97-AF65-F5344CB8AC3E}">
        <p14:creationId xmlns:p14="http://schemas.microsoft.com/office/powerpoint/2010/main" val="231045580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DD0AB083862394894E47A60773BC34C" ma:contentTypeVersion="3" ma:contentTypeDescription="Create a new document." ma:contentTypeScope="" ma:versionID="8fa9efcd0572009fd42bc7ff6dd55c2f">
  <xsd:schema xmlns:xsd="http://www.w3.org/2001/XMLSchema" xmlns:xs="http://www.w3.org/2001/XMLSchema" xmlns:p="http://schemas.microsoft.com/office/2006/metadata/properties" xmlns:ns3="631b85e5-f4ca-4a30-babc-46930b26fa73" targetNamespace="http://schemas.microsoft.com/office/2006/metadata/properties" ma:root="true" ma:fieldsID="105cdbc8b57fb02e6457be637980cc84" ns3:_="">
    <xsd:import namespace="631b85e5-f4ca-4a30-babc-46930b26fa73"/>
    <xsd:element name="properties">
      <xsd:complexType>
        <xsd:sequence>
          <xsd:element name="documentManagement">
            <xsd:complexType>
              <xsd:all>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1b85e5-f4ca-4a30-babc-46930b26fa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ED05FF4-F78F-4E5D-BDE3-8E1999924DC7}">
  <ds:schemaRefs>
    <ds:schemaRef ds:uri="http://schemas.microsoft.com/office/2006/documentManagement/types"/>
    <ds:schemaRef ds:uri="http://www.w3.org/XML/1998/namespace"/>
    <ds:schemaRef ds:uri="http://purl.org/dc/elements/1.1/"/>
    <ds:schemaRef ds:uri="http://purl.org/dc/dcmitype/"/>
    <ds:schemaRef ds:uri="http://schemas.microsoft.com/office/2006/metadata/properties"/>
    <ds:schemaRef ds:uri="631b85e5-f4ca-4a30-babc-46930b26fa73"/>
    <ds:schemaRef ds:uri="http://purl.org/dc/terms/"/>
    <ds:schemaRef ds:uri="http://schemas.openxmlformats.org/package/2006/metadata/core-properties"/>
    <ds:schemaRef ds:uri="http://schemas.microsoft.com/office/infopath/2007/PartnerControls"/>
  </ds:schemaRefs>
</ds:datastoreItem>
</file>

<file path=customXml/itemProps2.xml><?xml version="1.0" encoding="utf-8"?>
<ds:datastoreItem xmlns:ds="http://schemas.openxmlformats.org/officeDocument/2006/customXml" ds:itemID="{1C199E36-C487-468A-A736-3B9C8143F33F}">
  <ds:schemaRefs>
    <ds:schemaRef ds:uri="http://schemas.microsoft.com/sharepoint/v3/contenttype/forms"/>
  </ds:schemaRefs>
</ds:datastoreItem>
</file>

<file path=customXml/itemProps3.xml><?xml version="1.0" encoding="utf-8"?>
<ds:datastoreItem xmlns:ds="http://schemas.openxmlformats.org/officeDocument/2006/customXml" ds:itemID="{0D903FB1-0B8D-41A8-912E-843FFC35A86B}">
  <ds:schemaRefs>
    <ds:schemaRef ds:uri="631b85e5-f4ca-4a30-babc-46930b26fa7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Slice</Template>
  <TotalTime>134</TotalTime>
  <Words>965</Words>
  <Application>Microsoft Office PowerPoint</Application>
  <PresentationFormat>Widescreen</PresentationFormat>
  <Paragraphs>75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Slice</vt:lpstr>
      <vt:lpstr>Prediction of Neurological recovery after cardiac arrest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20241A04B3</dc:creator>
  <cp:lastModifiedBy>20241A04B3</cp:lastModifiedBy>
  <cp:revision>2</cp:revision>
  <dcterms:created xsi:type="dcterms:W3CDTF">2024-04-20T14:35:04Z</dcterms:created>
  <dcterms:modified xsi:type="dcterms:W3CDTF">2024-05-16T10:33:00Z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0x0101002DD0AB083862394894E47A60773BC34C</vt:lpwstr>
  </property>
</Properties>
</file>