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4.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9" r:id="rId2"/>
    <p:sldId id="257" r:id="rId3"/>
    <p:sldId id="261" r:id="rId4"/>
    <p:sldId id="258" r:id="rId5"/>
    <p:sldId id="276" r:id="rId6"/>
    <p:sldId id="265" r:id="rId7"/>
    <p:sldId id="277" r:id="rId8"/>
    <p:sldId id="266" r:id="rId9"/>
    <p:sldId id="270" r:id="rId10"/>
    <p:sldId id="280" r:id="rId11"/>
    <p:sldId id="278" r:id="rId12"/>
    <p:sldId id="272" r:id="rId13"/>
    <p:sldId id="268" r:id="rId14"/>
    <p:sldId id="274" r:id="rId15"/>
    <p:sldId id="273" r:id="rId16"/>
    <p:sldId id="28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74589"/>
    <a:srgbClr val="CA323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999" autoAdjust="0"/>
    <p:restoredTop sz="94660"/>
  </p:normalViewPr>
  <p:slideViewPr>
    <p:cSldViewPr snapToGrid="0">
      <p:cViewPr varScale="1">
        <p:scale>
          <a:sx n="81" d="100"/>
          <a:sy n="81" d="100"/>
        </p:scale>
        <p:origin x="389"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swapnila\ms\results%20for%20number%20of%20point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swapnila\ms\results%20for%20number%20of%20points.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swapnila\ms\results%20for%20number%20of%20points.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swapnila\ms\camel_global.csv"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swapnila\ms\camel1-good%20result.csv"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swapnila\ms\fall19\non-convex\results.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swapnila\ms\fall19\non-convex\results.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swapnila\ms\fall19\non-convex\results.xlsx" TargetMode="External"/><Relationship Id="rId2" Type="http://schemas.microsoft.com/office/2011/relationships/chartColorStyle" Target="colors8.xml"/><Relationship Id="rId1" Type="http://schemas.microsoft.com/office/2011/relationships/chartStyle" Target="style8.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Progress of Soultion</a:t>
            </a:r>
            <a:r>
              <a:rPr lang="en-US" baseline="0"/>
              <a:t> with different sampling methods</a:t>
            </a:r>
            <a:r>
              <a:rPr lang="en-US"/>
              <a:t> </a:t>
            </a:r>
          </a:p>
        </c:rich>
      </c:tx>
      <c:layout>
        <c:manualLayout>
          <c:xMode val="edge"/>
          <c:yMode val="edge"/>
          <c:x val="0.20186030537177352"/>
          <c:y val="1.9834715906739353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0044042036473518"/>
          <c:y val="0.12261160216349376"/>
          <c:w val="0.84208515528933747"/>
          <c:h val="0.73060056760605652"/>
        </c:manualLayout>
      </c:layout>
      <c:scatterChart>
        <c:scatterStyle val="smoothMarker"/>
        <c:varyColors val="0"/>
        <c:ser>
          <c:idx val="0"/>
          <c:order val="0"/>
          <c:tx>
            <c:strRef>
              <c:f>'Sampling method'!$B$1</c:f>
              <c:strCache>
                <c:ptCount val="1"/>
                <c:pt idx="0">
                  <c:v>Random</c:v>
                </c:pt>
              </c:strCache>
            </c:strRef>
          </c:tx>
          <c:spPr>
            <a:ln w="19050" cap="rnd">
              <a:solidFill>
                <a:schemeClr val="accent1"/>
              </a:solidFill>
              <a:round/>
            </a:ln>
            <a:effectLst/>
          </c:spPr>
          <c:marker>
            <c:symbol val="none"/>
          </c:marker>
          <c:xVal>
            <c:numRef>
              <c:f>'Sampling method'!$A$2:$A$158</c:f>
              <c:numCache>
                <c:formatCode>General</c:formatCode>
                <c:ptCount val="157"/>
                <c:pt idx="0">
                  <c:v>100</c:v>
                </c:pt>
                <c:pt idx="1">
                  <c:v>200</c:v>
                </c:pt>
                <c:pt idx="2">
                  <c:v>300</c:v>
                </c:pt>
                <c:pt idx="3">
                  <c:v>400</c:v>
                </c:pt>
                <c:pt idx="4">
                  <c:v>500</c:v>
                </c:pt>
                <c:pt idx="5">
                  <c:v>600</c:v>
                </c:pt>
                <c:pt idx="6">
                  <c:v>700</c:v>
                </c:pt>
                <c:pt idx="7">
                  <c:v>800</c:v>
                </c:pt>
                <c:pt idx="8">
                  <c:v>900</c:v>
                </c:pt>
                <c:pt idx="9">
                  <c:v>1000</c:v>
                </c:pt>
                <c:pt idx="10">
                  <c:v>1100</c:v>
                </c:pt>
                <c:pt idx="11">
                  <c:v>1200</c:v>
                </c:pt>
                <c:pt idx="12">
                  <c:v>1300</c:v>
                </c:pt>
                <c:pt idx="13">
                  <c:v>1400</c:v>
                </c:pt>
                <c:pt idx="14">
                  <c:v>1500</c:v>
                </c:pt>
                <c:pt idx="15">
                  <c:v>1600</c:v>
                </c:pt>
                <c:pt idx="16">
                  <c:v>1700</c:v>
                </c:pt>
                <c:pt idx="17">
                  <c:v>1800</c:v>
                </c:pt>
                <c:pt idx="18">
                  <c:v>1900</c:v>
                </c:pt>
                <c:pt idx="19">
                  <c:v>2000</c:v>
                </c:pt>
                <c:pt idx="20">
                  <c:v>2100</c:v>
                </c:pt>
                <c:pt idx="21">
                  <c:v>2200</c:v>
                </c:pt>
                <c:pt idx="22">
                  <c:v>2300</c:v>
                </c:pt>
                <c:pt idx="23">
                  <c:v>2400</c:v>
                </c:pt>
                <c:pt idx="24">
                  <c:v>2500</c:v>
                </c:pt>
                <c:pt idx="25">
                  <c:v>2600</c:v>
                </c:pt>
                <c:pt idx="26">
                  <c:v>2700</c:v>
                </c:pt>
                <c:pt idx="27">
                  <c:v>2800</c:v>
                </c:pt>
                <c:pt idx="28">
                  <c:v>2900</c:v>
                </c:pt>
                <c:pt idx="29">
                  <c:v>3000</c:v>
                </c:pt>
                <c:pt idx="30">
                  <c:v>3100</c:v>
                </c:pt>
                <c:pt idx="31">
                  <c:v>3200</c:v>
                </c:pt>
                <c:pt idx="32">
                  <c:v>3300</c:v>
                </c:pt>
                <c:pt idx="33">
                  <c:v>3400</c:v>
                </c:pt>
                <c:pt idx="34">
                  <c:v>3500</c:v>
                </c:pt>
                <c:pt idx="35">
                  <c:v>3600</c:v>
                </c:pt>
                <c:pt idx="36">
                  <c:v>3700</c:v>
                </c:pt>
                <c:pt idx="37">
                  <c:v>3800</c:v>
                </c:pt>
                <c:pt idx="38">
                  <c:v>3900</c:v>
                </c:pt>
                <c:pt idx="39">
                  <c:v>4000</c:v>
                </c:pt>
                <c:pt idx="40">
                  <c:v>4100</c:v>
                </c:pt>
                <c:pt idx="41">
                  <c:v>4200</c:v>
                </c:pt>
                <c:pt idx="42">
                  <c:v>4300</c:v>
                </c:pt>
                <c:pt idx="43">
                  <c:v>4400</c:v>
                </c:pt>
                <c:pt idx="44">
                  <c:v>4500</c:v>
                </c:pt>
                <c:pt idx="45">
                  <c:v>4600</c:v>
                </c:pt>
                <c:pt idx="46">
                  <c:v>4700</c:v>
                </c:pt>
                <c:pt idx="47">
                  <c:v>4800</c:v>
                </c:pt>
                <c:pt idx="48">
                  <c:v>4900</c:v>
                </c:pt>
                <c:pt idx="49">
                  <c:v>5000</c:v>
                </c:pt>
                <c:pt idx="50">
                  <c:v>5100</c:v>
                </c:pt>
                <c:pt idx="51">
                  <c:v>5200</c:v>
                </c:pt>
                <c:pt idx="52">
                  <c:v>5300</c:v>
                </c:pt>
                <c:pt idx="53">
                  <c:v>5400</c:v>
                </c:pt>
                <c:pt idx="54">
                  <c:v>5500</c:v>
                </c:pt>
                <c:pt idx="55">
                  <c:v>5600</c:v>
                </c:pt>
                <c:pt idx="56">
                  <c:v>5700</c:v>
                </c:pt>
                <c:pt idx="57">
                  <c:v>5800</c:v>
                </c:pt>
                <c:pt idx="58">
                  <c:v>5900</c:v>
                </c:pt>
                <c:pt idx="59">
                  <c:v>6000</c:v>
                </c:pt>
                <c:pt idx="60">
                  <c:v>6100</c:v>
                </c:pt>
                <c:pt idx="61">
                  <c:v>6200</c:v>
                </c:pt>
                <c:pt idx="62">
                  <c:v>6300</c:v>
                </c:pt>
                <c:pt idx="63">
                  <c:v>6400</c:v>
                </c:pt>
                <c:pt idx="64">
                  <c:v>6500</c:v>
                </c:pt>
                <c:pt idx="65">
                  <c:v>6600</c:v>
                </c:pt>
                <c:pt idx="66">
                  <c:v>6700</c:v>
                </c:pt>
                <c:pt idx="67">
                  <c:v>6800</c:v>
                </c:pt>
                <c:pt idx="68">
                  <c:v>6900</c:v>
                </c:pt>
                <c:pt idx="69">
                  <c:v>7000</c:v>
                </c:pt>
                <c:pt idx="70">
                  <c:v>7100</c:v>
                </c:pt>
                <c:pt idx="71">
                  <c:v>7200</c:v>
                </c:pt>
                <c:pt idx="72">
                  <c:v>7300</c:v>
                </c:pt>
                <c:pt idx="73">
                  <c:v>7400</c:v>
                </c:pt>
                <c:pt idx="74">
                  <c:v>7500</c:v>
                </c:pt>
                <c:pt idx="75">
                  <c:v>7600</c:v>
                </c:pt>
                <c:pt idx="76">
                  <c:v>7700</c:v>
                </c:pt>
                <c:pt idx="77">
                  <c:v>7800</c:v>
                </c:pt>
                <c:pt idx="78">
                  <c:v>7900</c:v>
                </c:pt>
                <c:pt idx="79">
                  <c:v>8000</c:v>
                </c:pt>
                <c:pt idx="80">
                  <c:v>8100</c:v>
                </c:pt>
                <c:pt idx="81">
                  <c:v>8200</c:v>
                </c:pt>
                <c:pt idx="82">
                  <c:v>8300</c:v>
                </c:pt>
                <c:pt idx="83">
                  <c:v>8400</c:v>
                </c:pt>
                <c:pt idx="84">
                  <c:v>8500</c:v>
                </c:pt>
                <c:pt idx="85">
                  <c:v>8600</c:v>
                </c:pt>
                <c:pt idx="86">
                  <c:v>8700</c:v>
                </c:pt>
                <c:pt idx="87">
                  <c:v>8800</c:v>
                </c:pt>
                <c:pt idx="88">
                  <c:v>8900</c:v>
                </c:pt>
                <c:pt idx="89">
                  <c:v>9000</c:v>
                </c:pt>
                <c:pt idx="90">
                  <c:v>9100</c:v>
                </c:pt>
                <c:pt idx="91">
                  <c:v>9200</c:v>
                </c:pt>
                <c:pt idx="92">
                  <c:v>9300</c:v>
                </c:pt>
                <c:pt idx="93">
                  <c:v>9400</c:v>
                </c:pt>
                <c:pt idx="94">
                  <c:v>9500</c:v>
                </c:pt>
                <c:pt idx="95">
                  <c:v>9600</c:v>
                </c:pt>
                <c:pt idx="96">
                  <c:v>9700</c:v>
                </c:pt>
                <c:pt idx="97">
                  <c:v>9800</c:v>
                </c:pt>
                <c:pt idx="98">
                  <c:v>9900</c:v>
                </c:pt>
                <c:pt idx="99">
                  <c:v>10000</c:v>
                </c:pt>
                <c:pt idx="100">
                  <c:v>10100</c:v>
                </c:pt>
                <c:pt idx="101">
                  <c:v>10200</c:v>
                </c:pt>
                <c:pt idx="102">
                  <c:v>10300</c:v>
                </c:pt>
                <c:pt idx="103">
                  <c:v>10400</c:v>
                </c:pt>
                <c:pt idx="104">
                  <c:v>10500</c:v>
                </c:pt>
                <c:pt idx="105">
                  <c:v>10600</c:v>
                </c:pt>
                <c:pt idx="106">
                  <c:v>10700</c:v>
                </c:pt>
                <c:pt idx="107">
                  <c:v>10800</c:v>
                </c:pt>
                <c:pt idx="108">
                  <c:v>10900</c:v>
                </c:pt>
                <c:pt idx="109">
                  <c:v>11000</c:v>
                </c:pt>
                <c:pt idx="110">
                  <c:v>11100</c:v>
                </c:pt>
                <c:pt idx="111">
                  <c:v>11200</c:v>
                </c:pt>
              </c:numCache>
            </c:numRef>
          </c:xVal>
          <c:yVal>
            <c:numRef>
              <c:f>'Sampling method'!$B$2:$B$158</c:f>
              <c:numCache>
                <c:formatCode>General</c:formatCode>
                <c:ptCount val="157"/>
                <c:pt idx="0">
                  <c:v>2.2913122686467</c:v>
                </c:pt>
                <c:pt idx="1">
                  <c:v>0.11383633963595099</c:v>
                </c:pt>
                <c:pt idx="2">
                  <c:v>3.0680865233089001E-2</c:v>
                </c:pt>
                <c:pt idx="3">
                  <c:v>3.0680865233089001E-2</c:v>
                </c:pt>
                <c:pt idx="4">
                  <c:v>-2.8496120749565999E-2</c:v>
                </c:pt>
                <c:pt idx="5">
                  <c:v>-0.71596184585594902</c:v>
                </c:pt>
                <c:pt idx="6">
                  <c:v>-0.71596184585594902</c:v>
                </c:pt>
                <c:pt idx="7">
                  <c:v>-1.0231224581607901</c:v>
                </c:pt>
                <c:pt idx="8">
                  <c:v>-1.02681170202288</c:v>
                </c:pt>
                <c:pt idx="9">
                  <c:v>-1.0315920540811501</c:v>
                </c:pt>
                <c:pt idx="10">
                  <c:v>-1.0315920540811501</c:v>
                </c:pt>
                <c:pt idx="11">
                  <c:v>-1.0315920540811501</c:v>
                </c:pt>
                <c:pt idx="12">
                  <c:v>-1.0315920540811501</c:v>
                </c:pt>
              </c:numCache>
            </c:numRef>
          </c:yVal>
          <c:smooth val="1"/>
          <c:extLst>
            <c:ext xmlns:c16="http://schemas.microsoft.com/office/drawing/2014/chart" uri="{C3380CC4-5D6E-409C-BE32-E72D297353CC}">
              <c16:uniqueId val="{00000000-7D76-409B-B3A2-6D8B6EF5C897}"/>
            </c:ext>
          </c:extLst>
        </c:ser>
        <c:ser>
          <c:idx val="1"/>
          <c:order val="1"/>
          <c:tx>
            <c:strRef>
              <c:f>'Sampling method'!$C$1</c:f>
              <c:strCache>
                <c:ptCount val="1"/>
                <c:pt idx="0">
                  <c:v>latin</c:v>
                </c:pt>
              </c:strCache>
            </c:strRef>
          </c:tx>
          <c:spPr>
            <a:ln w="19050" cap="rnd">
              <a:solidFill>
                <a:schemeClr val="accent2"/>
              </a:solidFill>
              <a:round/>
            </a:ln>
            <a:effectLst/>
          </c:spPr>
          <c:marker>
            <c:symbol val="none"/>
          </c:marker>
          <c:xVal>
            <c:numRef>
              <c:f>'Sampling method'!$A$2:$A$158</c:f>
              <c:numCache>
                <c:formatCode>General</c:formatCode>
                <c:ptCount val="157"/>
                <c:pt idx="0">
                  <c:v>100</c:v>
                </c:pt>
                <c:pt idx="1">
                  <c:v>200</c:v>
                </c:pt>
                <c:pt idx="2">
                  <c:v>300</c:v>
                </c:pt>
                <c:pt idx="3">
                  <c:v>400</c:v>
                </c:pt>
                <c:pt idx="4">
                  <c:v>500</c:v>
                </c:pt>
                <c:pt idx="5">
                  <c:v>600</c:v>
                </c:pt>
                <c:pt idx="6">
                  <c:v>700</c:v>
                </c:pt>
                <c:pt idx="7">
                  <c:v>800</c:v>
                </c:pt>
                <c:pt idx="8">
                  <c:v>900</c:v>
                </c:pt>
                <c:pt idx="9">
                  <c:v>1000</c:v>
                </c:pt>
                <c:pt idx="10">
                  <c:v>1100</c:v>
                </c:pt>
                <c:pt idx="11">
                  <c:v>1200</c:v>
                </c:pt>
                <c:pt idx="12">
                  <c:v>1300</c:v>
                </c:pt>
                <c:pt idx="13">
                  <c:v>1400</c:v>
                </c:pt>
                <c:pt idx="14">
                  <c:v>1500</c:v>
                </c:pt>
                <c:pt idx="15">
                  <c:v>1600</c:v>
                </c:pt>
                <c:pt idx="16">
                  <c:v>1700</c:v>
                </c:pt>
                <c:pt idx="17">
                  <c:v>1800</c:v>
                </c:pt>
                <c:pt idx="18">
                  <c:v>1900</c:v>
                </c:pt>
                <c:pt idx="19">
                  <c:v>2000</c:v>
                </c:pt>
                <c:pt idx="20">
                  <c:v>2100</c:v>
                </c:pt>
                <c:pt idx="21">
                  <c:v>2200</c:v>
                </c:pt>
                <c:pt idx="22">
                  <c:v>2300</c:v>
                </c:pt>
                <c:pt idx="23">
                  <c:v>2400</c:v>
                </c:pt>
                <c:pt idx="24">
                  <c:v>2500</c:v>
                </c:pt>
                <c:pt idx="25">
                  <c:v>2600</c:v>
                </c:pt>
                <c:pt idx="26">
                  <c:v>2700</c:v>
                </c:pt>
                <c:pt idx="27">
                  <c:v>2800</c:v>
                </c:pt>
                <c:pt idx="28">
                  <c:v>2900</c:v>
                </c:pt>
                <c:pt idx="29">
                  <c:v>3000</c:v>
                </c:pt>
                <c:pt idx="30">
                  <c:v>3100</c:v>
                </c:pt>
                <c:pt idx="31">
                  <c:v>3200</c:v>
                </c:pt>
                <c:pt idx="32">
                  <c:v>3300</c:v>
                </c:pt>
                <c:pt idx="33">
                  <c:v>3400</c:v>
                </c:pt>
                <c:pt idx="34">
                  <c:v>3500</c:v>
                </c:pt>
                <c:pt idx="35">
                  <c:v>3600</c:v>
                </c:pt>
                <c:pt idx="36">
                  <c:v>3700</c:v>
                </c:pt>
                <c:pt idx="37">
                  <c:v>3800</c:v>
                </c:pt>
                <c:pt idx="38">
                  <c:v>3900</c:v>
                </c:pt>
                <c:pt idx="39">
                  <c:v>4000</c:v>
                </c:pt>
                <c:pt idx="40">
                  <c:v>4100</c:v>
                </c:pt>
                <c:pt idx="41">
                  <c:v>4200</c:v>
                </c:pt>
                <c:pt idx="42">
                  <c:v>4300</c:v>
                </c:pt>
                <c:pt idx="43">
                  <c:v>4400</c:v>
                </c:pt>
                <c:pt idx="44">
                  <c:v>4500</c:v>
                </c:pt>
                <c:pt idx="45">
                  <c:v>4600</c:v>
                </c:pt>
                <c:pt idx="46">
                  <c:v>4700</c:v>
                </c:pt>
                <c:pt idx="47">
                  <c:v>4800</c:v>
                </c:pt>
                <c:pt idx="48">
                  <c:v>4900</c:v>
                </c:pt>
                <c:pt idx="49">
                  <c:v>5000</c:v>
                </c:pt>
                <c:pt idx="50">
                  <c:v>5100</c:v>
                </c:pt>
                <c:pt idx="51">
                  <c:v>5200</c:v>
                </c:pt>
                <c:pt idx="52">
                  <c:v>5300</c:v>
                </c:pt>
                <c:pt idx="53">
                  <c:v>5400</c:v>
                </c:pt>
                <c:pt idx="54">
                  <c:v>5500</c:v>
                </c:pt>
                <c:pt idx="55">
                  <c:v>5600</c:v>
                </c:pt>
                <c:pt idx="56">
                  <c:v>5700</c:v>
                </c:pt>
                <c:pt idx="57">
                  <c:v>5800</c:v>
                </c:pt>
                <c:pt idx="58">
                  <c:v>5900</c:v>
                </c:pt>
                <c:pt idx="59">
                  <c:v>6000</c:v>
                </c:pt>
                <c:pt idx="60">
                  <c:v>6100</c:v>
                </c:pt>
                <c:pt idx="61">
                  <c:v>6200</c:v>
                </c:pt>
                <c:pt idx="62">
                  <c:v>6300</c:v>
                </c:pt>
                <c:pt idx="63">
                  <c:v>6400</c:v>
                </c:pt>
                <c:pt idx="64">
                  <c:v>6500</c:v>
                </c:pt>
                <c:pt idx="65">
                  <c:v>6600</c:v>
                </c:pt>
                <c:pt idx="66">
                  <c:v>6700</c:v>
                </c:pt>
                <c:pt idx="67">
                  <c:v>6800</c:v>
                </c:pt>
                <c:pt idx="68">
                  <c:v>6900</c:v>
                </c:pt>
                <c:pt idx="69">
                  <c:v>7000</c:v>
                </c:pt>
                <c:pt idx="70">
                  <c:v>7100</c:v>
                </c:pt>
                <c:pt idx="71">
                  <c:v>7200</c:v>
                </c:pt>
                <c:pt idx="72">
                  <c:v>7300</c:v>
                </c:pt>
                <c:pt idx="73">
                  <c:v>7400</c:v>
                </c:pt>
                <c:pt idx="74">
                  <c:v>7500</c:v>
                </c:pt>
                <c:pt idx="75">
                  <c:v>7600</c:v>
                </c:pt>
                <c:pt idx="76">
                  <c:v>7700</c:v>
                </c:pt>
                <c:pt idx="77">
                  <c:v>7800</c:v>
                </c:pt>
                <c:pt idx="78">
                  <c:v>7900</c:v>
                </c:pt>
                <c:pt idx="79">
                  <c:v>8000</c:v>
                </c:pt>
                <c:pt idx="80">
                  <c:v>8100</c:v>
                </c:pt>
                <c:pt idx="81">
                  <c:v>8200</c:v>
                </c:pt>
                <c:pt idx="82">
                  <c:v>8300</c:v>
                </c:pt>
                <c:pt idx="83">
                  <c:v>8400</c:v>
                </c:pt>
                <c:pt idx="84">
                  <c:v>8500</c:v>
                </c:pt>
                <c:pt idx="85">
                  <c:v>8600</c:v>
                </c:pt>
                <c:pt idx="86">
                  <c:v>8700</c:v>
                </c:pt>
                <c:pt idx="87">
                  <c:v>8800</c:v>
                </c:pt>
                <c:pt idx="88">
                  <c:v>8900</c:v>
                </c:pt>
                <c:pt idx="89">
                  <c:v>9000</c:v>
                </c:pt>
                <c:pt idx="90">
                  <c:v>9100</c:v>
                </c:pt>
                <c:pt idx="91">
                  <c:v>9200</c:v>
                </c:pt>
                <c:pt idx="92">
                  <c:v>9300</c:v>
                </c:pt>
                <c:pt idx="93">
                  <c:v>9400</c:v>
                </c:pt>
                <c:pt idx="94">
                  <c:v>9500</c:v>
                </c:pt>
                <c:pt idx="95">
                  <c:v>9600</c:v>
                </c:pt>
                <c:pt idx="96">
                  <c:v>9700</c:v>
                </c:pt>
                <c:pt idx="97">
                  <c:v>9800</c:v>
                </c:pt>
                <c:pt idx="98">
                  <c:v>9900</c:v>
                </c:pt>
                <c:pt idx="99">
                  <c:v>10000</c:v>
                </c:pt>
                <c:pt idx="100">
                  <c:v>10100</c:v>
                </c:pt>
                <c:pt idx="101">
                  <c:v>10200</c:v>
                </c:pt>
                <c:pt idx="102">
                  <c:v>10300</c:v>
                </c:pt>
                <c:pt idx="103">
                  <c:v>10400</c:v>
                </c:pt>
                <c:pt idx="104">
                  <c:v>10500</c:v>
                </c:pt>
                <c:pt idx="105">
                  <c:v>10600</c:v>
                </c:pt>
                <c:pt idx="106">
                  <c:v>10700</c:v>
                </c:pt>
                <c:pt idx="107">
                  <c:v>10800</c:v>
                </c:pt>
                <c:pt idx="108">
                  <c:v>10900</c:v>
                </c:pt>
                <c:pt idx="109">
                  <c:v>11000</c:v>
                </c:pt>
                <c:pt idx="110">
                  <c:v>11100</c:v>
                </c:pt>
                <c:pt idx="111">
                  <c:v>11200</c:v>
                </c:pt>
              </c:numCache>
            </c:numRef>
          </c:xVal>
          <c:yVal>
            <c:numRef>
              <c:f>'Sampling method'!$C$2:$C$158</c:f>
              <c:numCache>
                <c:formatCode>General</c:formatCode>
                <c:ptCount val="157"/>
                <c:pt idx="0">
                  <c:v>1.80143176469554</c:v>
                </c:pt>
                <c:pt idx="1">
                  <c:v>0.19342242197085099</c:v>
                </c:pt>
                <c:pt idx="2">
                  <c:v>0.19342242197085099</c:v>
                </c:pt>
                <c:pt idx="3">
                  <c:v>3.6147800535547003E-2</c:v>
                </c:pt>
                <c:pt idx="4">
                  <c:v>3.3614738411797997E-2</c:v>
                </c:pt>
                <c:pt idx="5">
                  <c:v>3.3614738411797997E-2</c:v>
                </c:pt>
                <c:pt idx="6">
                  <c:v>2.0412581774676999E-2</c:v>
                </c:pt>
                <c:pt idx="7">
                  <c:v>-4.3354118866559002E-2</c:v>
                </c:pt>
                <c:pt idx="8">
                  <c:v>-4.3354118866559002E-2</c:v>
                </c:pt>
                <c:pt idx="9">
                  <c:v>-4.9530816577828998E-2</c:v>
                </c:pt>
                <c:pt idx="10">
                  <c:v>-4.9530816577828998E-2</c:v>
                </c:pt>
                <c:pt idx="11">
                  <c:v>-4.9530816577828998E-2</c:v>
                </c:pt>
                <c:pt idx="12">
                  <c:v>-4.9530816577828998E-2</c:v>
                </c:pt>
                <c:pt idx="13">
                  <c:v>-4.9530816577828998E-2</c:v>
                </c:pt>
                <c:pt idx="14">
                  <c:v>-4.9530816577828998E-2</c:v>
                </c:pt>
                <c:pt idx="15">
                  <c:v>-4.9530816577828998E-2</c:v>
                </c:pt>
                <c:pt idx="16">
                  <c:v>-4.9530816577828998E-2</c:v>
                </c:pt>
                <c:pt idx="17">
                  <c:v>-4.9530816577828998E-2</c:v>
                </c:pt>
                <c:pt idx="18">
                  <c:v>-4.9530816577828998E-2</c:v>
                </c:pt>
                <c:pt idx="19">
                  <c:v>-4.9530816577828998E-2</c:v>
                </c:pt>
                <c:pt idx="20">
                  <c:v>-4.9530816577828998E-2</c:v>
                </c:pt>
                <c:pt idx="21">
                  <c:v>-4.9530816577828998E-2</c:v>
                </c:pt>
                <c:pt idx="22">
                  <c:v>-4.9530816577828998E-2</c:v>
                </c:pt>
                <c:pt idx="23">
                  <c:v>-0.127146314538815</c:v>
                </c:pt>
                <c:pt idx="24">
                  <c:v>-0.127146314538815</c:v>
                </c:pt>
                <c:pt idx="25">
                  <c:v>-0.127146314538815</c:v>
                </c:pt>
                <c:pt idx="26">
                  <c:v>-0.127146314538815</c:v>
                </c:pt>
                <c:pt idx="27">
                  <c:v>-0.127146314538815</c:v>
                </c:pt>
                <c:pt idx="28">
                  <c:v>-0.127146314538815</c:v>
                </c:pt>
                <c:pt idx="29">
                  <c:v>-0.127146314538815</c:v>
                </c:pt>
                <c:pt idx="30">
                  <c:v>-0.127146314538815</c:v>
                </c:pt>
                <c:pt idx="31">
                  <c:v>-0.127146314538815</c:v>
                </c:pt>
                <c:pt idx="32">
                  <c:v>-0.127146314538815</c:v>
                </c:pt>
                <c:pt idx="33">
                  <c:v>-0.127146314538815</c:v>
                </c:pt>
                <c:pt idx="34">
                  <c:v>-0.127146314538815</c:v>
                </c:pt>
                <c:pt idx="35">
                  <c:v>-0.127146314538815</c:v>
                </c:pt>
                <c:pt idx="36">
                  <c:v>-0.127146314538815</c:v>
                </c:pt>
                <c:pt idx="37">
                  <c:v>-0.127146314538815</c:v>
                </c:pt>
                <c:pt idx="38">
                  <c:v>-0.127146314538815</c:v>
                </c:pt>
                <c:pt idx="39">
                  <c:v>-0.127146314538815</c:v>
                </c:pt>
                <c:pt idx="40">
                  <c:v>-0.127146314538815</c:v>
                </c:pt>
                <c:pt idx="41">
                  <c:v>-0.127146314538815</c:v>
                </c:pt>
                <c:pt idx="42">
                  <c:v>-0.127146314538815</c:v>
                </c:pt>
                <c:pt idx="43">
                  <c:v>-0.127146314538815</c:v>
                </c:pt>
                <c:pt idx="44">
                  <c:v>-0.127146314538815</c:v>
                </c:pt>
                <c:pt idx="45">
                  <c:v>-0.127146314538815</c:v>
                </c:pt>
                <c:pt idx="46">
                  <c:v>-0.127146314538815</c:v>
                </c:pt>
                <c:pt idx="47">
                  <c:v>-0.127146314538815</c:v>
                </c:pt>
                <c:pt idx="48">
                  <c:v>-0.127146314538815</c:v>
                </c:pt>
                <c:pt idx="49">
                  <c:v>-0.127146314538815</c:v>
                </c:pt>
                <c:pt idx="50">
                  <c:v>-0.127146314538815</c:v>
                </c:pt>
                <c:pt idx="51">
                  <c:v>-0.15179767344305201</c:v>
                </c:pt>
                <c:pt idx="52">
                  <c:v>-0.15179767344305201</c:v>
                </c:pt>
                <c:pt idx="53">
                  <c:v>-0.15179767344305201</c:v>
                </c:pt>
                <c:pt idx="54">
                  <c:v>-0.15179767344305201</c:v>
                </c:pt>
                <c:pt idx="55">
                  <c:v>-0.15179767344305201</c:v>
                </c:pt>
                <c:pt idx="56">
                  <c:v>-0.15179767344305201</c:v>
                </c:pt>
                <c:pt idx="57">
                  <c:v>-0.15179767344305201</c:v>
                </c:pt>
                <c:pt idx="58">
                  <c:v>-0.15179767344305201</c:v>
                </c:pt>
                <c:pt idx="59">
                  <c:v>-0.15179767344305201</c:v>
                </c:pt>
                <c:pt idx="60">
                  <c:v>-0.15179767344305201</c:v>
                </c:pt>
                <c:pt idx="61">
                  <c:v>-0.15179767344305201</c:v>
                </c:pt>
                <c:pt idx="62">
                  <c:v>-0.15179767344305201</c:v>
                </c:pt>
                <c:pt idx="63">
                  <c:v>-0.15179767344305201</c:v>
                </c:pt>
                <c:pt idx="64">
                  <c:v>-0.15179767344305201</c:v>
                </c:pt>
                <c:pt idx="65">
                  <c:v>-0.15179767344305201</c:v>
                </c:pt>
                <c:pt idx="66">
                  <c:v>-0.15179767344305201</c:v>
                </c:pt>
                <c:pt idx="67">
                  <c:v>-0.15179767344305201</c:v>
                </c:pt>
                <c:pt idx="68">
                  <c:v>-0.15179767344305201</c:v>
                </c:pt>
                <c:pt idx="69">
                  <c:v>-0.15179767344305201</c:v>
                </c:pt>
                <c:pt idx="70">
                  <c:v>-0.15179767344305201</c:v>
                </c:pt>
                <c:pt idx="71">
                  <c:v>-0.15179767344305201</c:v>
                </c:pt>
                <c:pt idx="72">
                  <c:v>-0.15179767344305201</c:v>
                </c:pt>
                <c:pt idx="73">
                  <c:v>-0.15179767344305201</c:v>
                </c:pt>
                <c:pt idx="74">
                  <c:v>-0.15179767344305201</c:v>
                </c:pt>
                <c:pt idx="75">
                  <c:v>-0.15179767344305201</c:v>
                </c:pt>
                <c:pt idx="76">
                  <c:v>-0.15179767344305201</c:v>
                </c:pt>
                <c:pt idx="77">
                  <c:v>-0.15179767344305201</c:v>
                </c:pt>
                <c:pt idx="78">
                  <c:v>-0.15179767344305201</c:v>
                </c:pt>
                <c:pt idx="79">
                  <c:v>-0.15179767344305201</c:v>
                </c:pt>
                <c:pt idx="80">
                  <c:v>-0.15179767344305201</c:v>
                </c:pt>
                <c:pt idx="81">
                  <c:v>-0.15179767344305201</c:v>
                </c:pt>
                <c:pt idx="82">
                  <c:v>-0.15179767344305201</c:v>
                </c:pt>
                <c:pt idx="83">
                  <c:v>-0.15179767344305201</c:v>
                </c:pt>
                <c:pt idx="84">
                  <c:v>-0.15179767344305201</c:v>
                </c:pt>
                <c:pt idx="85">
                  <c:v>-0.15179767344305201</c:v>
                </c:pt>
                <c:pt idx="86">
                  <c:v>-0.15179767344305201</c:v>
                </c:pt>
                <c:pt idx="87">
                  <c:v>-0.15179767344305201</c:v>
                </c:pt>
                <c:pt idx="88">
                  <c:v>-0.15179767344305201</c:v>
                </c:pt>
                <c:pt idx="89">
                  <c:v>-0.15179767344305201</c:v>
                </c:pt>
                <c:pt idx="90">
                  <c:v>-0.15179767344305201</c:v>
                </c:pt>
                <c:pt idx="91">
                  <c:v>-0.15179767344305201</c:v>
                </c:pt>
                <c:pt idx="92">
                  <c:v>-0.15179767344305201</c:v>
                </c:pt>
                <c:pt idx="93">
                  <c:v>-0.15179767344305201</c:v>
                </c:pt>
                <c:pt idx="94">
                  <c:v>-0.15179767344305201</c:v>
                </c:pt>
                <c:pt idx="95">
                  <c:v>-0.15179767344305201</c:v>
                </c:pt>
                <c:pt idx="96">
                  <c:v>-0.15179767344305201</c:v>
                </c:pt>
                <c:pt idx="97">
                  <c:v>-0.15179767344305201</c:v>
                </c:pt>
                <c:pt idx="98">
                  <c:v>-0.15179767344305201</c:v>
                </c:pt>
                <c:pt idx="99">
                  <c:v>-0.15179767344305201</c:v>
                </c:pt>
                <c:pt idx="100">
                  <c:v>-0.15179767344305201</c:v>
                </c:pt>
                <c:pt idx="101">
                  <c:v>-0.15179767344305201</c:v>
                </c:pt>
                <c:pt idx="102">
                  <c:v>-0.15179767344305201</c:v>
                </c:pt>
                <c:pt idx="103">
                  <c:v>-0.15179767344305201</c:v>
                </c:pt>
                <c:pt idx="104">
                  <c:v>-0.15179767344305201</c:v>
                </c:pt>
                <c:pt idx="105">
                  <c:v>-0.15179767344305201</c:v>
                </c:pt>
                <c:pt idx="106">
                  <c:v>-0.15179767344305201</c:v>
                </c:pt>
                <c:pt idx="107">
                  <c:v>-0.15179767344305201</c:v>
                </c:pt>
                <c:pt idx="108">
                  <c:v>-0.15179767344305201</c:v>
                </c:pt>
                <c:pt idx="109">
                  <c:v>-0.15179767344305201</c:v>
                </c:pt>
                <c:pt idx="110">
                  <c:v>-0.15179767344305201</c:v>
                </c:pt>
                <c:pt idx="111">
                  <c:v>-0.15179767344305201</c:v>
                </c:pt>
                <c:pt idx="112">
                  <c:v>-0.15179767344305201</c:v>
                </c:pt>
                <c:pt idx="113">
                  <c:v>-0.15179767344305201</c:v>
                </c:pt>
                <c:pt idx="114">
                  <c:v>-0.15179767344305201</c:v>
                </c:pt>
                <c:pt idx="115">
                  <c:v>-0.15179767344305201</c:v>
                </c:pt>
                <c:pt idx="116">
                  <c:v>-0.15179767344305201</c:v>
                </c:pt>
                <c:pt idx="117">
                  <c:v>-0.15179767344305201</c:v>
                </c:pt>
                <c:pt idx="118">
                  <c:v>-0.15179767344305201</c:v>
                </c:pt>
                <c:pt idx="119">
                  <c:v>-0.15179767344305201</c:v>
                </c:pt>
                <c:pt idx="120">
                  <c:v>-0.15179767344305201</c:v>
                </c:pt>
                <c:pt idx="121">
                  <c:v>-0.15179767344305201</c:v>
                </c:pt>
                <c:pt idx="122">
                  <c:v>-0.15179767344305201</c:v>
                </c:pt>
                <c:pt idx="123">
                  <c:v>-0.15179767344305201</c:v>
                </c:pt>
                <c:pt idx="124">
                  <c:v>-0.15179767344305201</c:v>
                </c:pt>
                <c:pt idx="125">
                  <c:v>-0.15179767344305201</c:v>
                </c:pt>
                <c:pt idx="126">
                  <c:v>-0.15179767344305201</c:v>
                </c:pt>
                <c:pt idx="127">
                  <c:v>-0.15179767344305201</c:v>
                </c:pt>
                <c:pt idx="128">
                  <c:v>-0.15179767344305201</c:v>
                </c:pt>
                <c:pt idx="129">
                  <c:v>-0.15179767344305201</c:v>
                </c:pt>
                <c:pt idx="130">
                  <c:v>-0.15179767344305201</c:v>
                </c:pt>
                <c:pt idx="131">
                  <c:v>-0.15179767344305201</c:v>
                </c:pt>
                <c:pt idx="132">
                  <c:v>-0.15179767344305201</c:v>
                </c:pt>
                <c:pt idx="133">
                  <c:v>-0.15179767344305201</c:v>
                </c:pt>
                <c:pt idx="134">
                  <c:v>-0.15179767344305201</c:v>
                </c:pt>
                <c:pt idx="135">
                  <c:v>-0.15179767344305201</c:v>
                </c:pt>
                <c:pt idx="136">
                  <c:v>-0.15179767344305201</c:v>
                </c:pt>
                <c:pt idx="137">
                  <c:v>-0.15179767344305201</c:v>
                </c:pt>
                <c:pt idx="138">
                  <c:v>-0.15179767344305201</c:v>
                </c:pt>
                <c:pt idx="139">
                  <c:v>-0.15179767344305201</c:v>
                </c:pt>
                <c:pt idx="140">
                  <c:v>-0.15179767344305201</c:v>
                </c:pt>
                <c:pt idx="141">
                  <c:v>-0.15179767344305201</c:v>
                </c:pt>
                <c:pt idx="142">
                  <c:v>-0.15179767344305201</c:v>
                </c:pt>
                <c:pt idx="143">
                  <c:v>-0.15179767344305201</c:v>
                </c:pt>
                <c:pt idx="144">
                  <c:v>-0.15179767344305201</c:v>
                </c:pt>
                <c:pt idx="145">
                  <c:v>-0.15179767344305201</c:v>
                </c:pt>
                <c:pt idx="146">
                  <c:v>-0.15179767344305201</c:v>
                </c:pt>
                <c:pt idx="147">
                  <c:v>-0.15179767344305201</c:v>
                </c:pt>
                <c:pt idx="148">
                  <c:v>-0.15179767344305201</c:v>
                </c:pt>
                <c:pt idx="149">
                  <c:v>-0.15179767344305201</c:v>
                </c:pt>
                <c:pt idx="150">
                  <c:v>-0.15179767344305201</c:v>
                </c:pt>
                <c:pt idx="151">
                  <c:v>-0.15179767344305201</c:v>
                </c:pt>
                <c:pt idx="152">
                  <c:v>-0.15179767344305201</c:v>
                </c:pt>
                <c:pt idx="153">
                  <c:v>-0.15179767344305201</c:v>
                </c:pt>
                <c:pt idx="154">
                  <c:v>-0.15179767344305201</c:v>
                </c:pt>
                <c:pt idx="155">
                  <c:v>-0.15179767344305201</c:v>
                </c:pt>
                <c:pt idx="156">
                  <c:v>-0.15179767344305201</c:v>
                </c:pt>
              </c:numCache>
            </c:numRef>
          </c:yVal>
          <c:smooth val="1"/>
          <c:extLst>
            <c:ext xmlns:c16="http://schemas.microsoft.com/office/drawing/2014/chart" uri="{C3380CC4-5D6E-409C-BE32-E72D297353CC}">
              <c16:uniqueId val="{00000001-7D76-409B-B3A2-6D8B6EF5C897}"/>
            </c:ext>
          </c:extLst>
        </c:ser>
        <c:ser>
          <c:idx val="2"/>
          <c:order val="2"/>
          <c:tx>
            <c:strRef>
              <c:f>'Sampling method'!$D$1</c:f>
              <c:strCache>
                <c:ptCount val="1"/>
                <c:pt idx="0">
                  <c:v>hammersley</c:v>
                </c:pt>
              </c:strCache>
            </c:strRef>
          </c:tx>
          <c:spPr>
            <a:ln w="19050" cap="rnd">
              <a:solidFill>
                <a:schemeClr val="accent3"/>
              </a:solidFill>
              <a:round/>
            </a:ln>
            <a:effectLst/>
          </c:spPr>
          <c:marker>
            <c:symbol val="none"/>
          </c:marker>
          <c:xVal>
            <c:numRef>
              <c:f>'Sampling method'!$A$2:$A$158</c:f>
              <c:numCache>
                <c:formatCode>General</c:formatCode>
                <c:ptCount val="157"/>
                <c:pt idx="0">
                  <c:v>100</c:v>
                </c:pt>
                <c:pt idx="1">
                  <c:v>200</c:v>
                </c:pt>
                <c:pt idx="2">
                  <c:v>300</c:v>
                </c:pt>
                <c:pt idx="3">
                  <c:v>400</c:v>
                </c:pt>
                <c:pt idx="4">
                  <c:v>500</c:v>
                </c:pt>
                <c:pt idx="5">
                  <c:v>600</c:v>
                </c:pt>
                <c:pt idx="6">
                  <c:v>700</c:v>
                </c:pt>
                <c:pt idx="7">
                  <c:v>800</c:v>
                </c:pt>
                <c:pt idx="8">
                  <c:v>900</c:v>
                </c:pt>
                <c:pt idx="9">
                  <c:v>1000</c:v>
                </c:pt>
                <c:pt idx="10">
                  <c:v>1100</c:v>
                </c:pt>
                <c:pt idx="11">
                  <c:v>1200</c:v>
                </c:pt>
                <c:pt idx="12">
                  <c:v>1300</c:v>
                </c:pt>
                <c:pt idx="13">
                  <c:v>1400</c:v>
                </c:pt>
                <c:pt idx="14">
                  <c:v>1500</c:v>
                </c:pt>
                <c:pt idx="15">
                  <c:v>1600</c:v>
                </c:pt>
                <c:pt idx="16">
                  <c:v>1700</c:v>
                </c:pt>
                <c:pt idx="17">
                  <c:v>1800</c:v>
                </c:pt>
                <c:pt idx="18">
                  <c:v>1900</c:v>
                </c:pt>
                <c:pt idx="19">
                  <c:v>2000</c:v>
                </c:pt>
                <c:pt idx="20">
                  <c:v>2100</c:v>
                </c:pt>
                <c:pt idx="21">
                  <c:v>2200</c:v>
                </c:pt>
                <c:pt idx="22">
                  <c:v>2300</c:v>
                </c:pt>
                <c:pt idx="23">
                  <c:v>2400</c:v>
                </c:pt>
                <c:pt idx="24">
                  <c:v>2500</c:v>
                </c:pt>
                <c:pt idx="25">
                  <c:v>2600</c:v>
                </c:pt>
                <c:pt idx="26">
                  <c:v>2700</c:v>
                </c:pt>
                <c:pt idx="27">
                  <c:v>2800</c:v>
                </c:pt>
                <c:pt idx="28">
                  <c:v>2900</c:v>
                </c:pt>
                <c:pt idx="29">
                  <c:v>3000</c:v>
                </c:pt>
                <c:pt idx="30">
                  <c:v>3100</c:v>
                </c:pt>
                <c:pt idx="31">
                  <c:v>3200</c:v>
                </c:pt>
                <c:pt idx="32">
                  <c:v>3300</c:v>
                </c:pt>
                <c:pt idx="33">
                  <c:v>3400</c:v>
                </c:pt>
                <c:pt idx="34">
                  <c:v>3500</c:v>
                </c:pt>
                <c:pt idx="35">
                  <c:v>3600</c:v>
                </c:pt>
                <c:pt idx="36">
                  <c:v>3700</c:v>
                </c:pt>
                <c:pt idx="37">
                  <c:v>3800</c:v>
                </c:pt>
                <c:pt idx="38">
                  <c:v>3900</c:v>
                </c:pt>
                <c:pt idx="39">
                  <c:v>4000</c:v>
                </c:pt>
                <c:pt idx="40">
                  <c:v>4100</c:v>
                </c:pt>
                <c:pt idx="41">
                  <c:v>4200</c:v>
                </c:pt>
                <c:pt idx="42">
                  <c:v>4300</c:v>
                </c:pt>
                <c:pt idx="43">
                  <c:v>4400</c:v>
                </c:pt>
                <c:pt idx="44">
                  <c:v>4500</c:v>
                </c:pt>
                <c:pt idx="45">
                  <c:v>4600</c:v>
                </c:pt>
                <c:pt idx="46">
                  <c:v>4700</c:v>
                </c:pt>
                <c:pt idx="47">
                  <c:v>4800</c:v>
                </c:pt>
                <c:pt idx="48">
                  <c:v>4900</c:v>
                </c:pt>
                <c:pt idx="49">
                  <c:v>5000</c:v>
                </c:pt>
                <c:pt idx="50">
                  <c:v>5100</c:v>
                </c:pt>
                <c:pt idx="51">
                  <c:v>5200</c:v>
                </c:pt>
                <c:pt idx="52">
                  <c:v>5300</c:v>
                </c:pt>
                <c:pt idx="53">
                  <c:v>5400</c:v>
                </c:pt>
                <c:pt idx="54">
                  <c:v>5500</c:v>
                </c:pt>
                <c:pt idx="55">
                  <c:v>5600</c:v>
                </c:pt>
                <c:pt idx="56">
                  <c:v>5700</c:v>
                </c:pt>
                <c:pt idx="57">
                  <c:v>5800</c:v>
                </c:pt>
                <c:pt idx="58">
                  <c:v>5900</c:v>
                </c:pt>
                <c:pt idx="59">
                  <c:v>6000</c:v>
                </c:pt>
                <c:pt idx="60">
                  <c:v>6100</c:v>
                </c:pt>
                <c:pt idx="61">
                  <c:v>6200</c:v>
                </c:pt>
                <c:pt idx="62">
                  <c:v>6300</c:v>
                </c:pt>
                <c:pt idx="63">
                  <c:v>6400</c:v>
                </c:pt>
                <c:pt idx="64">
                  <c:v>6500</c:v>
                </c:pt>
                <c:pt idx="65">
                  <c:v>6600</c:v>
                </c:pt>
                <c:pt idx="66">
                  <c:v>6700</c:v>
                </c:pt>
                <c:pt idx="67">
                  <c:v>6800</c:v>
                </c:pt>
                <c:pt idx="68">
                  <c:v>6900</c:v>
                </c:pt>
                <c:pt idx="69">
                  <c:v>7000</c:v>
                </c:pt>
                <c:pt idx="70">
                  <c:v>7100</c:v>
                </c:pt>
                <c:pt idx="71">
                  <c:v>7200</c:v>
                </c:pt>
                <c:pt idx="72">
                  <c:v>7300</c:v>
                </c:pt>
                <c:pt idx="73">
                  <c:v>7400</c:v>
                </c:pt>
                <c:pt idx="74">
                  <c:v>7500</c:v>
                </c:pt>
                <c:pt idx="75">
                  <c:v>7600</c:v>
                </c:pt>
                <c:pt idx="76">
                  <c:v>7700</c:v>
                </c:pt>
                <c:pt idx="77">
                  <c:v>7800</c:v>
                </c:pt>
                <c:pt idx="78">
                  <c:v>7900</c:v>
                </c:pt>
                <c:pt idx="79">
                  <c:v>8000</c:v>
                </c:pt>
                <c:pt idx="80">
                  <c:v>8100</c:v>
                </c:pt>
                <c:pt idx="81">
                  <c:v>8200</c:v>
                </c:pt>
                <c:pt idx="82">
                  <c:v>8300</c:v>
                </c:pt>
                <c:pt idx="83">
                  <c:v>8400</c:v>
                </c:pt>
                <c:pt idx="84">
                  <c:v>8500</c:v>
                </c:pt>
                <c:pt idx="85">
                  <c:v>8600</c:v>
                </c:pt>
                <c:pt idx="86">
                  <c:v>8700</c:v>
                </c:pt>
                <c:pt idx="87">
                  <c:v>8800</c:v>
                </c:pt>
                <c:pt idx="88">
                  <c:v>8900</c:v>
                </c:pt>
                <c:pt idx="89">
                  <c:v>9000</c:v>
                </c:pt>
                <c:pt idx="90">
                  <c:v>9100</c:v>
                </c:pt>
                <c:pt idx="91">
                  <c:v>9200</c:v>
                </c:pt>
                <c:pt idx="92">
                  <c:v>9300</c:v>
                </c:pt>
                <c:pt idx="93">
                  <c:v>9400</c:v>
                </c:pt>
                <c:pt idx="94">
                  <c:v>9500</c:v>
                </c:pt>
                <c:pt idx="95">
                  <c:v>9600</c:v>
                </c:pt>
                <c:pt idx="96">
                  <c:v>9700</c:v>
                </c:pt>
                <c:pt idx="97">
                  <c:v>9800</c:v>
                </c:pt>
                <c:pt idx="98">
                  <c:v>9900</c:v>
                </c:pt>
                <c:pt idx="99">
                  <c:v>10000</c:v>
                </c:pt>
                <c:pt idx="100">
                  <c:v>10100</c:v>
                </c:pt>
                <c:pt idx="101">
                  <c:v>10200</c:v>
                </c:pt>
                <c:pt idx="102">
                  <c:v>10300</c:v>
                </c:pt>
                <c:pt idx="103">
                  <c:v>10400</c:v>
                </c:pt>
                <c:pt idx="104">
                  <c:v>10500</c:v>
                </c:pt>
                <c:pt idx="105">
                  <c:v>10600</c:v>
                </c:pt>
                <c:pt idx="106">
                  <c:v>10700</c:v>
                </c:pt>
                <c:pt idx="107">
                  <c:v>10800</c:v>
                </c:pt>
                <c:pt idx="108">
                  <c:v>10900</c:v>
                </c:pt>
                <c:pt idx="109">
                  <c:v>11000</c:v>
                </c:pt>
                <c:pt idx="110">
                  <c:v>11100</c:v>
                </c:pt>
                <c:pt idx="111">
                  <c:v>11200</c:v>
                </c:pt>
              </c:numCache>
            </c:numRef>
          </c:xVal>
          <c:yVal>
            <c:numRef>
              <c:f>'Sampling method'!$D$2:$D$158</c:f>
              <c:numCache>
                <c:formatCode>General</c:formatCode>
                <c:ptCount val="157"/>
                <c:pt idx="0">
                  <c:v>-0.36525993558575498</c:v>
                </c:pt>
                <c:pt idx="1">
                  <c:v>-0.36525993558575498</c:v>
                </c:pt>
                <c:pt idx="2">
                  <c:v>-0.36525993558575498</c:v>
                </c:pt>
                <c:pt idx="3">
                  <c:v>-0.36525993558575498</c:v>
                </c:pt>
                <c:pt idx="4">
                  <c:v>-0.36525993558575498</c:v>
                </c:pt>
                <c:pt idx="5">
                  <c:v>-0.36525993558575498</c:v>
                </c:pt>
                <c:pt idx="6">
                  <c:v>-0.36525993558575498</c:v>
                </c:pt>
                <c:pt idx="7">
                  <c:v>-0.36525993558575498</c:v>
                </c:pt>
                <c:pt idx="8">
                  <c:v>-0.36525993558575498</c:v>
                </c:pt>
                <c:pt idx="9">
                  <c:v>-0.36525993558575498</c:v>
                </c:pt>
                <c:pt idx="10">
                  <c:v>-0.36525993558575498</c:v>
                </c:pt>
                <c:pt idx="11">
                  <c:v>-0.36525993558575498</c:v>
                </c:pt>
                <c:pt idx="12">
                  <c:v>-0.36525993558575498</c:v>
                </c:pt>
                <c:pt idx="13">
                  <c:v>-0.36525993558575498</c:v>
                </c:pt>
                <c:pt idx="14">
                  <c:v>-0.36525993558575498</c:v>
                </c:pt>
                <c:pt idx="15">
                  <c:v>-0.36525993558575498</c:v>
                </c:pt>
                <c:pt idx="16">
                  <c:v>-0.36525993558575498</c:v>
                </c:pt>
                <c:pt idx="17">
                  <c:v>-0.36525993558575498</c:v>
                </c:pt>
                <c:pt idx="18">
                  <c:v>-0.36525993558575498</c:v>
                </c:pt>
                <c:pt idx="19">
                  <c:v>-0.36525993558575498</c:v>
                </c:pt>
                <c:pt idx="20">
                  <c:v>-0.36525993558575498</c:v>
                </c:pt>
                <c:pt idx="21">
                  <c:v>-0.36525993558575498</c:v>
                </c:pt>
                <c:pt idx="22">
                  <c:v>-0.36525993558575498</c:v>
                </c:pt>
                <c:pt idx="23">
                  <c:v>-0.36525993558575498</c:v>
                </c:pt>
                <c:pt idx="24">
                  <c:v>-0.36525993558575498</c:v>
                </c:pt>
                <c:pt idx="25">
                  <c:v>-0.36525993558575498</c:v>
                </c:pt>
                <c:pt idx="26">
                  <c:v>-0.36525993558575498</c:v>
                </c:pt>
                <c:pt idx="27">
                  <c:v>-0.36525993558575498</c:v>
                </c:pt>
                <c:pt idx="28">
                  <c:v>-0.36525993558575498</c:v>
                </c:pt>
                <c:pt idx="29">
                  <c:v>-0.36525993558575498</c:v>
                </c:pt>
                <c:pt idx="30">
                  <c:v>-0.36525993558575498</c:v>
                </c:pt>
                <c:pt idx="31">
                  <c:v>-0.36525993558575498</c:v>
                </c:pt>
                <c:pt idx="32">
                  <c:v>-0.36525993558575498</c:v>
                </c:pt>
                <c:pt idx="33">
                  <c:v>-0.36525993558575498</c:v>
                </c:pt>
                <c:pt idx="34">
                  <c:v>-0.36525993558575498</c:v>
                </c:pt>
                <c:pt idx="35">
                  <c:v>-0.36525993558575498</c:v>
                </c:pt>
                <c:pt idx="36">
                  <c:v>-0.36525993558575498</c:v>
                </c:pt>
                <c:pt idx="37">
                  <c:v>-0.36525993558575498</c:v>
                </c:pt>
                <c:pt idx="38">
                  <c:v>-0.36525993558575498</c:v>
                </c:pt>
                <c:pt idx="39">
                  <c:v>-0.36525993558575498</c:v>
                </c:pt>
                <c:pt idx="40">
                  <c:v>-0.36525993558575498</c:v>
                </c:pt>
                <c:pt idx="41">
                  <c:v>-0.36525993558575498</c:v>
                </c:pt>
                <c:pt idx="42">
                  <c:v>-0.36525993558575498</c:v>
                </c:pt>
                <c:pt idx="43">
                  <c:v>-0.36525993558575498</c:v>
                </c:pt>
                <c:pt idx="44">
                  <c:v>-0.36525993558575498</c:v>
                </c:pt>
                <c:pt idx="45">
                  <c:v>-0.36525993558575498</c:v>
                </c:pt>
                <c:pt idx="46">
                  <c:v>-0.36525993558575498</c:v>
                </c:pt>
                <c:pt idx="47">
                  <c:v>-0.36525993558575498</c:v>
                </c:pt>
                <c:pt idx="48">
                  <c:v>-0.36525993558575498</c:v>
                </c:pt>
                <c:pt idx="49">
                  <c:v>-0.36525993558575498</c:v>
                </c:pt>
                <c:pt idx="50">
                  <c:v>-0.36525993558575498</c:v>
                </c:pt>
                <c:pt idx="51">
                  <c:v>-0.36525993558575498</c:v>
                </c:pt>
                <c:pt idx="52">
                  <c:v>-0.36525993558575498</c:v>
                </c:pt>
                <c:pt idx="53">
                  <c:v>-0.36525993558575498</c:v>
                </c:pt>
                <c:pt idx="54">
                  <c:v>-0.36525993558575498</c:v>
                </c:pt>
                <c:pt idx="55">
                  <c:v>-0.36525993558575498</c:v>
                </c:pt>
                <c:pt idx="56">
                  <c:v>-0.36525993558575498</c:v>
                </c:pt>
                <c:pt idx="57">
                  <c:v>-0.36525993558575498</c:v>
                </c:pt>
                <c:pt idx="58">
                  <c:v>-0.36525993558575498</c:v>
                </c:pt>
                <c:pt idx="59">
                  <c:v>-0.36525993558575498</c:v>
                </c:pt>
                <c:pt idx="60">
                  <c:v>-0.36525993558575498</c:v>
                </c:pt>
                <c:pt idx="61">
                  <c:v>-0.36525993558575498</c:v>
                </c:pt>
                <c:pt idx="62">
                  <c:v>-0.36525993558575498</c:v>
                </c:pt>
                <c:pt idx="63">
                  <c:v>-0.36525993558575498</c:v>
                </c:pt>
                <c:pt idx="64">
                  <c:v>-0.36525993558575498</c:v>
                </c:pt>
                <c:pt idx="65">
                  <c:v>-0.36525993558575498</c:v>
                </c:pt>
                <c:pt idx="66">
                  <c:v>-0.36525993558575498</c:v>
                </c:pt>
                <c:pt idx="67">
                  <c:v>-0.36525993558575498</c:v>
                </c:pt>
                <c:pt idx="68">
                  <c:v>-0.36525993558575498</c:v>
                </c:pt>
                <c:pt idx="69">
                  <c:v>-0.36525993558575498</c:v>
                </c:pt>
                <c:pt idx="70">
                  <c:v>-0.36525993558575498</c:v>
                </c:pt>
                <c:pt idx="71">
                  <c:v>-0.36525993558575498</c:v>
                </c:pt>
                <c:pt idx="72">
                  <c:v>-0.36525993558575498</c:v>
                </c:pt>
                <c:pt idx="73">
                  <c:v>-0.36525993558575498</c:v>
                </c:pt>
                <c:pt idx="74">
                  <c:v>-0.36525993558575498</c:v>
                </c:pt>
                <c:pt idx="75">
                  <c:v>-0.36525993558575498</c:v>
                </c:pt>
                <c:pt idx="76">
                  <c:v>-0.36525993558575498</c:v>
                </c:pt>
                <c:pt idx="77">
                  <c:v>-0.36525993558575498</c:v>
                </c:pt>
                <c:pt idx="78">
                  <c:v>-0.36525993558575498</c:v>
                </c:pt>
                <c:pt idx="79">
                  <c:v>-0.36525993558575498</c:v>
                </c:pt>
                <c:pt idx="80">
                  <c:v>-0.36525993558575498</c:v>
                </c:pt>
                <c:pt idx="81">
                  <c:v>-0.36525993558575498</c:v>
                </c:pt>
                <c:pt idx="82">
                  <c:v>-0.36525993558575498</c:v>
                </c:pt>
                <c:pt idx="83">
                  <c:v>-0.36525993558575498</c:v>
                </c:pt>
                <c:pt idx="84">
                  <c:v>-0.36525993558575498</c:v>
                </c:pt>
                <c:pt idx="85">
                  <c:v>-0.36525993558575498</c:v>
                </c:pt>
                <c:pt idx="86">
                  <c:v>-0.36525993558575498</c:v>
                </c:pt>
                <c:pt idx="87">
                  <c:v>-0.36525993558575498</c:v>
                </c:pt>
                <c:pt idx="88">
                  <c:v>-0.36525993558575498</c:v>
                </c:pt>
                <c:pt idx="89">
                  <c:v>-0.36525993558575498</c:v>
                </c:pt>
                <c:pt idx="90">
                  <c:v>-0.36525993558575498</c:v>
                </c:pt>
                <c:pt idx="91">
                  <c:v>-0.36525993558575498</c:v>
                </c:pt>
                <c:pt idx="92">
                  <c:v>-0.36525993558575498</c:v>
                </c:pt>
                <c:pt idx="93">
                  <c:v>-0.36525993558575498</c:v>
                </c:pt>
                <c:pt idx="94">
                  <c:v>-0.36525993558575498</c:v>
                </c:pt>
                <c:pt idx="95">
                  <c:v>-0.36525993558575498</c:v>
                </c:pt>
                <c:pt idx="96">
                  <c:v>-0.36525993558575498</c:v>
                </c:pt>
                <c:pt idx="97">
                  <c:v>-0.36525993558575498</c:v>
                </c:pt>
                <c:pt idx="98">
                  <c:v>-0.36525993558575498</c:v>
                </c:pt>
                <c:pt idx="99">
                  <c:v>-0.36525993558575498</c:v>
                </c:pt>
                <c:pt idx="100">
                  <c:v>-0.36525993558575498</c:v>
                </c:pt>
                <c:pt idx="101">
                  <c:v>-0.36525993558575498</c:v>
                </c:pt>
                <c:pt idx="102">
                  <c:v>-0.36525993558575498</c:v>
                </c:pt>
                <c:pt idx="103">
                  <c:v>-0.36525993558575498</c:v>
                </c:pt>
                <c:pt idx="104">
                  <c:v>-0.36525993558575498</c:v>
                </c:pt>
                <c:pt idx="105">
                  <c:v>-0.36525993558575498</c:v>
                </c:pt>
                <c:pt idx="106">
                  <c:v>-0.36525993558575498</c:v>
                </c:pt>
                <c:pt idx="107">
                  <c:v>-0.36525993558575498</c:v>
                </c:pt>
                <c:pt idx="108">
                  <c:v>-0.36525993558575498</c:v>
                </c:pt>
                <c:pt idx="109">
                  <c:v>-0.36525993558575498</c:v>
                </c:pt>
                <c:pt idx="110">
                  <c:v>-0.36525993558575498</c:v>
                </c:pt>
                <c:pt idx="111">
                  <c:v>-0.36525993558575498</c:v>
                </c:pt>
                <c:pt idx="112">
                  <c:v>-0.36525993558575498</c:v>
                </c:pt>
                <c:pt idx="113">
                  <c:v>-0.36525993558575498</c:v>
                </c:pt>
                <c:pt idx="114">
                  <c:v>-0.36525993558575498</c:v>
                </c:pt>
                <c:pt idx="115">
                  <c:v>-0.36525993558575498</c:v>
                </c:pt>
                <c:pt idx="116">
                  <c:v>-0.36525993558575498</c:v>
                </c:pt>
                <c:pt idx="117">
                  <c:v>-0.36525993558575498</c:v>
                </c:pt>
                <c:pt idx="118">
                  <c:v>-0.36525993558575498</c:v>
                </c:pt>
                <c:pt idx="119">
                  <c:v>-0.36525993558575498</c:v>
                </c:pt>
                <c:pt idx="120">
                  <c:v>-0.36525993558575498</c:v>
                </c:pt>
                <c:pt idx="121">
                  <c:v>-0.36525993558575498</c:v>
                </c:pt>
                <c:pt idx="122">
                  <c:v>-0.36525993558575498</c:v>
                </c:pt>
                <c:pt idx="123">
                  <c:v>-0.36525993558575498</c:v>
                </c:pt>
                <c:pt idx="124">
                  <c:v>-0.36525993558575498</c:v>
                </c:pt>
                <c:pt idx="125">
                  <c:v>-0.36525993558575498</c:v>
                </c:pt>
                <c:pt idx="126">
                  <c:v>-0.36525993558575498</c:v>
                </c:pt>
                <c:pt idx="127">
                  <c:v>-0.36525993558575498</c:v>
                </c:pt>
                <c:pt idx="128">
                  <c:v>-0.36525993558575498</c:v>
                </c:pt>
                <c:pt idx="129">
                  <c:v>-0.36525993558575498</c:v>
                </c:pt>
                <c:pt idx="130">
                  <c:v>-0.36525993558575498</c:v>
                </c:pt>
                <c:pt idx="131">
                  <c:v>-0.36525993558575498</c:v>
                </c:pt>
                <c:pt idx="132">
                  <c:v>-0.36525993558575498</c:v>
                </c:pt>
                <c:pt idx="133">
                  <c:v>-0.36525993558575498</c:v>
                </c:pt>
                <c:pt idx="134">
                  <c:v>-0.36525993558575498</c:v>
                </c:pt>
                <c:pt idx="135">
                  <c:v>-0.36525993558575498</c:v>
                </c:pt>
                <c:pt idx="136">
                  <c:v>-0.36525993558575498</c:v>
                </c:pt>
                <c:pt idx="137">
                  <c:v>-0.36525993558575498</c:v>
                </c:pt>
                <c:pt idx="138">
                  <c:v>-0.36525993558575498</c:v>
                </c:pt>
                <c:pt idx="139">
                  <c:v>-0.36525993558575498</c:v>
                </c:pt>
                <c:pt idx="140">
                  <c:v>-0.36525993558575498</c:v>
                </c:pt>
                <c:pt idx="141">
                  <c:v>-0.36525993558575498</c:v>
                </c:pt>
                <c:pt idx="142">
                  <c:v>-0.36525993558575498</c:v>
                </c:pt>
                <c:pt idx="143">
                  <c:v>-0.36525993558575498</c:v>
                </c:pt>
                <c:pt idx="144">
                  <c:v>-0.36525993558575498</c:v>
                </c:pt>
                <c:pt idx="145">
                  <c:v>-0.36525993558575498</c:v>
                </c:pt>
                <c:pt idx="146">
                  <c:v>-0.36525993558575498</c:v>
                </c:pt>
                <c:pt idx="147">
                  <c:v>-0.36525993558575498</c:v>
                </c:pt>
                <c:pt idx="148">
                  <c:v>-0.36525993558575498</c:v>
                </c:pt>
                <c:pt idx="149">
                  <c:v>-0.36525993558575498</c:v>
                </c:pt>
              </c:numCache>
            </c:numRef>
          </c:yVal>
          <c:smooth val="1"/>
          <c:extLst>
            <c:ext xmlns:c16="http://schemas.microsoft.com/office/drawing/2014/chart" uri="{C3380CC4-5D6E-409C-BE32-E72D297353CC}">
              <c16:uniqueId val="{00000002-7D76-409B-B3A2-6D8B6EF5C897}"/>
            </c:ext>
          </c:extLst>
        </c:ser>
        <c:ser>
          <c:idx val="3"/>
          <c:order val="3"/>
          <c:tx>
            <c:strRef>
              <c:f>'Sampling method'!$E$1</c:f>
              <c:strCache>
                <c:ptCount val="1"/>
                <c:pt idx="0">
                  <c:v>sobol</c:v>
                </c:pt>
              </c:strCache>
            </c:strRef>
          </c:tx>
          <c:spPr>
            <a:ln w="19050" cap="rnd">
              <a:solidFill>
                <a:schemeClr val="accent4"/>
              </a:solidFill>
              <a:round/>
            </a:ln>
            <a:effectLst/>
          </c:spPr>
          <c:marker>
            <c:symbol val="none"/>
          </c:marker>
          <c:xVal>
            <c:numRef>
              <c:f>'Sampling method'!$A$2:$A$158</c:f>
              <c:numCache>
                <c:formatCode>General</c:formatCode>
                <c:ptCount val="157"/>
                <c:pt idx="0">
                  <c:v>100</c:v>
                </c:pt>
                <c:pt idx="1">
                  <c:v>200</c:v>
                </c:pt>
                <c:pt idx="2">
                  <c:v>300</c:v>
                </c:pt>
                <c:pt idx="3">
                  <c:v>400</c:v>
                </c:pt>
                <c:pt idx="4">
                  <c:v>500</c:v>
                </c:pt>
                <c:pt idx="5">
                  <c:v>600</c:v>
                </c:pt>
                <c:pt idx="6">
                  <c:v>700</c:v>
                </c:pt>
                <c:pt idx="7">
                  <c:v>800</c:v>
                </c:pt>
                <c:pt idx="8">
                  <c:v>900</c:v>
                </c:pt>
                <c:pt idx="9">
                  <c:v>1000</c:v>
                </c:pt>
                <c:pt idx="10">
                  <c:v>1100</c:v>
                </c:pt>
                <c:pt idx="11">
                  <c:v>1200</c:v>
                </c:pt>
                <c:pt idx="12">
                  <c:v>1300</c:v>
                </c:pt>
                <c:pt idx="13">
                  <c:v>1400</c:v>
                </c:pt>
                <c:pt idx="14">
                  <c:v>1500</c:v>
                </c:pt>
                <c:pt idx="15">
                  <c:v>1600</c:v>
                </c:pt>
                <c:pt idx="16">
                  <c:v>1700</c:v>
                </c:pt>
                <c:pt idx="17">
                  <c:v>1800</c:v>
                </c:pt>
                <c:pt idx="18">
                  <c:v>1900</c:v>
                </c:pt>
                <c:pt idx="19">
                  <c:v>2000</c:v>
                </c:pt>
                <c:pt idx="20">
                  <c:v>2100</c:v>
                </c:pt>
                <c:pt idx="21">
                  <c:v>2200</c:v>
                </c:pt>
                <c:pt idx="22">
                  <c:v>2300</c:v>
                </c:pt>
                <c:pt idx="23">
                  <c:v>2400</c:v>
                </c:pt>
                <c:pt idx="24">
                  <c:v>2500</c:v>
                </c:pt>
                <c:pt idx="25">
                  <c:v>2600</c:v>
                </c:pt>
                <c:pt idx="26">
                  <c:v>2700</c:v>
                </c:pt>
                <c:pt idx="27">
                  <c:v>2800</c:v>
                </c:pt>
                <c:pt idx="28">
                  <c:v>2900</c:v>
                </c:pt>
                <c:pt idx="29">
                  <c:v>3000</c:v>
                </c:pt>
                <c:pt idx="30">
                  <c:v>3100</c:v>
                </c:pt>
                <c:pt idx="31">
                  <c:v>3200</c:v>
                </c:pt>
                <c:pt idx="32">
                  <c:v>3300</c:v>
                </c:pt>
                <c:pt idx="33">
                  <c:v>3400</c:v>
                </c:pt>
                <c:pt idx="34">
                  <c:v>3500</c:v>
                </c:pt>
                <c:pt idx="35">
                  <c:v>3600</c:v>
                </c:pt>
                <c:pt idx="36">
                  <c:v>3700</c:v>
                </c:pt>
                <c:pt idx="37">
                  <c:v>3800</c:v>
                </c:pt>
                <c:pt idx="38">
                  <c:v>3900</c:v>
                </c:pt>
                <c:pt idx="39">
                  <c:v>4000</c:v>
                </c:pt>
                <c:pt idx="40">
                  <c:v>4100</c:v>
                </c:pt>
                <c:pt idx="41">
                  <c:v>4200</c:v>
                </c:pt>
                <c:pt idx="42">
                  <c:v>4300</c:v>
                </c:pt>
                <c:pt idx="43">
                  <c:v>4400</c:v>
                </c:pt>
                <c:pt idx="44">
                  <c:v>4500</c:v>
                </c:pt>
                <c:pt idx="45">
                  <c:v>4600</c:v>
                </c:pt>
                <c:pt idx="46">
                  <c:v>4700</c:v>
                </c:pt>
                <c:pt idx="47">
                  <c:v>4800</c:v>
                </c:pt>
                <c:pt idx="48">
                  <c:v>4900</c:v>
                </c:pt>
                <c:pt idx="49">
                  <c:v>5000</c:v>
                </c:pt>
                <c:pt idx="50">
                  <c:v>5100</c:v>
                </c:pt>
                <c:pt idx="51">
                  <c:v>5200</c:v>
                </c:pt>
                <c:pt idx="52">
                  <c:v>5300</c:v>
                </c:pt>
                <c:pt idx="53">
                  <c:v>5400</c:v>
                </c:pt>
                <c:pt idx="54">
                  <c:v>5500</c:v>
                </c:pt>
                <c:pt idx="55">
                  <c:v>5600</c:v>
                </c:pt>
                <c:pt idx="56">
                  <c:v>5700</c:v>
                </c:pt>
                <c:pt idx="57">
                  <c:v>5800</c:v>
                </c:pt>
                <c:pt idx="58">
                  <c:v>5900</c:v>
                </c:pt>
                <c:pt idx="59">
                  <c:v>6000</c:v>
                </c:pt>
                <c:pt idx="60">
                  <c:v>6100</c:v>
                </c:pt>
                <c:pt idx="61">
                  <c:v>6200</c:v>
                </c:pt>
                <c:pt idx="62">
                  <c:v>6300</c:v>
                </c:pt>
                <c:pt idx="63">
                  <c:v>6400</c:v>
                </c:pt>
                <c:pt idx="64">
                  <c:v>6500</c:v>
                </c:pt>
                <c:pt idx="65">
                  <c:v>6600</c:v>
                </c:pt>
                <c:pt idx="66">
                  <c:v>6700</c:v>
                </c:pt>
                <c:pt idx="67">
                  <c:v>6800</c:v>
                </c:pt>
                <c:pt idx="68">
                  <c:v>6900</c:v>
                </c:pt>
                <c:pt idx="69">
                  <c:v>7000</c:v>
                </c:pt>
                <c:pt idx="70">
                  <c:v>7100</c:v>
                </c:pt>
                <c:pt idx="71">
                  <c:v>7200</c:v>
                </c:pt>
                <c:pt idx="72">
                  <c:v>7300</c:v>
                </c:pt>
                <c:pt idx="73">
                  <c:v>7400</c:v>
                </c:pt>
                <c:pt idx="74">
                  <c:v>7500</c:v>
                </c:pt>
                <c:pt idx="75">
                  <c:v>7600</c:v>
                </c:pt>
                <c:pt idx="76">
                  <c:v>7700</c:v>
                </c:pt>
                <c:pt idx="77">
                  <c:v>7800</c:v>
                </c:pt>
                <c:pt idx="78">
                  <c:v>7900</c:v>
                </c:pt>
                <c:pt idx="79">
                  <c:v>8000</c:v>
                </c:pt>
                <c:pt idx="80">
                  <c:v>8100</c:v>
                </c:pt>
                <c:pt idx="81">
                  <c:v>8200</c:v>
                </c:pt>
                <c:pt idx="82">
                  <c:v>8300</c:v>
                </c:pt>
                <c:pt idx="83">
                  <c:v>8400</c:v>
                </c:pt>
                <c:pt idx="84">
                  <c:v>8500</c:v>
                </c:pt>
                <c:pt idx="85">
                  <c:v>8600</c:v>
                </c:pt>
                <c:pt idx="86">
                  <c:v>8700</c:v>
                </c:pt>
                <c:pt idx="87">
                  <c:v>8800</c:v>
                </c:pt>
                <c:pt idx="88">
                  <c:v>8900</c:v>
                </c:pt>
                <c:pt idx="89">
                  <c:v>9000</c:v>
                </c:pt>
                <c:pt idx="90">
                  <c:v>9100</c:v>
                </c:pt>
                <c:pt idx="91">
                  <c:v>9200</c:v>
                </c:pt>
                <c:pt idx="92">
                  <c:v>9300</c:v>
                </c:pt>
                <c:pt idx="93">
                  <c:v>9400</c:v>
                </c:pt>
                <c:pt idx="94">
                  <c:v>9500</c:v>
                </c:pt>
                <c:pt idx="95">
                  <c:v>9600</c:v>
                </c:pt>
                <c:pt idx="96">
                  <c:v>9700</c:v>
                </c:pt>
                <c:pt idx="97">
                  <c:v>9800</c:v>
                </c:pt>
                <c:pt idx="98">
                  <c:v>9900</c:v>
                </c:pt>
                <c:pt idx="99">
                  <c:v>10000</c:v>
                </c:pt>
                <c:pt idx="100">
                  <c:v>10100</c:v>
                </c:pt>
                <c:pt idx="101">
                  <c:v>10200</c:v>
                </c:pt>
                <c:pt idx="102">
                  <c:v>10300</c:v>
                </c:pt>
                <c:pt idx="103">
                  <c:v>10400</c:v>
                </c:pt>
                <c:pt idx="104">
                  <c:v>10500</c:v>
                </c:pt>
                <c:pt idx="105">
                  <c:v>10600</c:v>
                </c:pt>
                <c:pt idx="106">
                  <c:v>10700</c:v>
                </c:pt>
                <c:pt idx="107">
                  <c:v>10800</c:v>
                </c:pt>
                <c:pt idx="108">
                  <c:v>10900</c:v>
                </c:pt>
                <c:pt idx="109">
                  <c:v>11000</c:v>
                </c:pt>
                <c:pt idx="110">
                  <c:v>11100</c:v>
                </c:pt>
                <c:pt idx="111">
                  <c:v>11200</c:v>
                </c:pt>
              </c:numCache>
            </c:numRef>
          </c:xVal>
          <c:yVal>
            <c:numRef>
              <c:f>'Sampling method'!$E$2:$E$158</c:f>
              <c:numCache>
                <c:formatCode>General</c:formatCode>
                <c:ptCount val="157"/>
                <c:pt idx="0">
                  <c:v>2.3330361611183501</c:v>
                </c:pt>
                <c:pt idx="1">
                  <c:v>1.8166080689645301</c:v>
                </c:pt>
                <c:pt idx="2">
                  <c:v>0.35274507129371102</c:v>
                </c:pt>
                <c:pt idx="3">
                  <c:v>-4.4072237488062001E-2</c:v>
                </c:pt>
                <c:pt idx="4">
                  <c:v>-0.60827658733869905</c:v>
                </c:pt>
                <c:pt idx="5">
                  <c:v>-0.94591914081015405</c:v>
                </c:pt>
                <c:pt idx="6">
                  <c:v>-0.94689623436253201</c:v>
                </c:pt>
                <c:pt idx="7">
                  <c:v>-1.0284062540166701</c:v>
                </c:pt>
                <c:pt idx="8">
                  <c:v>-1.02992612885013</c:v>
                </c:pt>
                <c:pt idx="9">
                  <c:v>-1.0316141129660199</c:v>
                </c:pt>
                <c:pt idx="10">
                  <c:v>-1.03162777084074</c:v>
                </c:pt>
              </c:numCache>
            </c:numRef>
          </c:yVal>
          <c:smooth val="1"/>
          <c:extLst>
            <c:ext xmlns:c16="http://schemas.microsoft.com/office/drawing/2014/chart" uri="{C3380CC4-5D6E-409C-BE32-E72D297353CC}">
              <c16:uniqueId val="{00000003-7D76-409B-B3A2-6D8B6EF5C897}"/>
            </c:ext>
          </c:extLst>
        </c:ser>
        <c:ser>
          <c:idx val="4"/>
          <c:order val="4"/>
          <c:tx>
            <c:strRef>
              <c:f>'Sampling method'!$F$1</c:f>
              <c:strCache>
                <c:ptCount val="1"/>
                <c:pt idx="0">
                  <c:v>Optimum Value</c:v>
                </c:pt>
              </c:strCache>
            </c:strRef>
          </c:tx>
          <c:spPr>
            <a:ln w="19050" cap="rnd">
              <a:solidFill>
                <a:schemeClr val="accent5"/>
              </a:solidFill>
              <a:round/>
            </a:ln>
            <a:effectLst/>
          </c:spPr>
          <c:marker>
            <c:symbol val="none"/>
          </c:marker>
          <c:xVal>
            <c:numRef>
              <c:f>'Sampling method'!$A$2:$A$158</c:f>
              <c:numCache>
                <c:formatCode>General</c:formatCode>
                <c:ptCount val="157"/>
                <c:pt idx="0">
                  <c:v>100</c:v>
                </c:pt>
                <c:pt idx="1">
                  <c:v>200</c:v>
                </c:pt>
                <c:pt idx="2">
                  <c:v>300</c:v>
                </c:pt>
                <c:pt idx="3">
                  <c:v>400</c:v>
                </c:pt>
                <c:pt idx="4">
                  <c:v>500</c:v>
                </c:pt>
                <c:pt idx="5">
                  <c:v>600</c:v>
                </c:pt>
                <c:pt idx="6">
                  <c:v>700</c:v>
                </c:pt>
                <c:pt idx="7">
                  <c:v>800</c:v>
                </c:pt>
                <c:pt idx="8">
                  <c:v>900</c:v>
                </c:pt>
                <c:pt idx="9">
                  <c:v>1000</c:v>
                </c:pt>
                <c:pt idx="10">
                  <c:v>1100</c:v>
                </c:pt>
                <c:pt idx="11">
                  <c:v>1200</c:v>
                </c:pt>
                <c:pt idx="12">
                  <c:v>1300</c:v>
                </c:pt>
                <c:pt idx="13">
                  <c:v>1400</c:v>
                </c:pt>
                <c:pt idx="14">
                  <c:v>1500</c:v>
                </c:pt>
                <c:pt idx="15">
                  <c:v>1600</c:v>
                </c:pt>
                <c:pt idx="16">
                  <c:v>1700</c:v>
                </c:pt>
                <c:pt idx="17">
                  <c:v>1800</c:v>
                </c:pt>
                <c:pt idx="18">
                  <c:v>1900</c:v>
                </c:pt>
                <c:pt idx="19">
                  <c:v>2000</c:v>
                </c:pt>
                <c:pt idx="20">
                  <c:v>2100</c:v>
                </c:pt>
                <c:pt idx="21">
                  <c:v>2200</c:v>
                </c:pt>
                <c:pt idx="22">
                  <c:v>2300</c:v>
                </c:pt>
                <c:pt idx="23">
                  <c:v>2400</c:v>
                </c:pt>
                <c:pt idx="24">
                  <c:v>2500</c:v>
                </c:pt>
                <c:pt idx="25">
                  <c:v>2600</c:v>
                </c:pt>
                <c:pt idx="26">
                  <c:v>2700</c:v>
                </c:pt>
                <c:pt idx="27">
                  <c:v>2800</c:v>
                </c:pt>
                <c:pt idx="28">
                  <c:v>2900</c:v>
                </c:pt>
                <c:pt idx="29">
                  <c:v>3000</c:v>
                </c:pt>
                <c:pt idx="30">
                  <c:v>3100</c:v>
                </c:pt>
                <c:pt idx="31">
                  <c:v>3200</c:v>
                </c:pt>
                <c:pt idx="32">
                  <c:v>3300</c:v>
                </c:pt>
                <c:pt idx="33">
                  <c:v>3400</c:v>
                </c:pt>
                <c:pt idx="34">
                  <c:v>3500</c:v>
                </c:pt>
                <c:pt idx="35">
                  <c:v>3600</c:v>
                </c:pt>
                <c:pt idx="36">
                  <c:v>3700</c:v>
                </c:pt>
                <c:pt idx="37">
                  <c:v>3800</c:v>
                </c:pt>
                <c:pt idx="38">
                  <c:v>3900</c:v>
                </c:pt>
                <c:pt idx="39">
                  <c:v>4000</c:v>
                </c:pt>
                <c:pt idx="40">
                  <c:v>4100</c:v>
                </c:pt>
                <c:pt idx="41">
                  <c:v>4200</c:v>
                </c:pt>
                <c:pt idx="42">
                  <c:v>4300</c:v>
                </c:pt>
                <c:pt idx="43">
                  <c:v>4400</c:v>
                </c:pt>
                <c:pt idx="44">
                  <c:v>4500</c:v>
                </c:pt>
                <c:pt idx="45">
                  <c:v>4600</c:v>
                </c:pt>
                <c:pt idx="46">
                  <c:v>4700</c:v>
                </c:pt>
                <c:pt idx="47">
                  <c:v>4800</c:v>
                </c:pt>
                <c:pt idx="48">
                  <c:v>4900</c:v>
                </c:pt>
                <c:pt idx="49">
                  <c:v>5000</c:v>
                </c:pt>
                <c:pt idx="50">
                  <c:v>5100</c:v>
                </c:pt>
                <c:pt idx="51">
                  <c:v>5200</c:v>
                </c:pt>
                <c:pt idx="52">
                  <c:v>5300</c:v>
                </c:pt>
                <c:pt idx="53">
                  <c:v>5400</c:v>
                </c:pt>
                <c:pt idx="54">
                  <c:v>5500</c:v>
                </c:pt>
                <c:pt idx="55">
                  <c:v>5600</c:v>
                </c:pt>
                <c:pt idx="56">
                  <c:v>5700</c:v>
                </c:pt>
                <c:pt idx="57">
                  <c:v>5800</c:v>
                </c:pt>
                <c:pt idx="58">
                  <c:v>5900</c:v>
                </c:pt>
                <c:pt idx="59">
                  <c:v>6000</c:v>
                </c:pt>
                <c:pt idx="60">
                  <c:v>6100</c:v>
                </c:pt>
                <c:pt idx="61">
                  <c:v>6200</c:v>
                </c:pt>
                <c:pt idx="62">
                  <c:v>6300</c:v>
                </c:pt>
                <c:pt idx="63">
                  <c:v>6400</c:v>
                </c:pt>
                <c:pt idx="64">
                  <c:v>6500</c:v>
                </c:pt>
                <c:pt idx="65">
                  <c:v>6600</c:v>
                </c:pt>
                <c:pt idx="66">
                  <c:v>6700</c:v>
                </c:pt>
                <c:pt idx="67">
                  <c:v>6800</c:v>
                </c:pt>
                <c:pt idx="68">
                  <c:v>6900</c:v>
                </c:pt>
                <c:pt idx="69">
                  <c:v>7000</c:v>
                </c:pt>
                <c:pt idx="70">
                  <c:v>7100</c:v>
                </c:pt>
                <c:pt idx="71">
                  <c:v>7200</c:v>
                </c:pt>
                <c:pt idx="72">
                  <c:v>7300</c:v>
                </c:pt>
                <c:pt idx="73">
                  <c:v>7400</c:v>
                </c:pt>
                <c:pt idx="74">
                  <c:v>7500</c:v>
                </c:pt>
                <c:pt idx="75">
                  <c:v>7600</c:v>
                </c:pt>
                <c:pt idx="76">
                  <c:v>7700</c:v>
                </c:pt>
                <c:pt idx="77">
                  <c:v>7800</c:v>
                </c:pt>
                <c:pt idx="78">
                  <c:v>7900</c:v>
                </c:pt>
                <c:pt idx="79">
                  <c:v>8000</c:v>
                </c:pt>
                <c:pt idx="80">
                  <c:v>8100</c:v>
                </c:pt>
                <c:pt idx="81">
                  <c:v>8200</c:v>
                </c:pt>
                <c:pt idx="82">
                  <c:v>8300</c:v>
                </c:pt>
                <c:pt idx="83">
                  <c:v>8400</c:v>
                </c:pt>
                <c:pt idx="84">
                  <c:v>8500</c:v>
                </c:pt>
                <c:pt idx="85">
                  <c:v>8600</c:v>
                </c:pt>
                <c:pt idx="86">
                  <c:v>8700</c:v>
                </c:pt>
                <c:pt idx="87">
                  <c:v>8800</c:v>
                </c:pt>
                <c:pt idx="88">
                  <c:v>8900</c:v>
                </c:pt>
                <c:pt idx="89">
                  <c:v>9000</c:v>
                </c:pt>
                <c:pt idx="90">
                  <c:v>9100</c:v>
                </c:pt>
                <c:pt idx="91">
                  <c:v>9200</c:v>
                </c:pt>
                <c:pt idx="92">
                  <c:v>9300</c:v>
                </c:pt>
                <c:pt idx="93">
                  <c:v>9400</c:v>
                </c:pt>
                <c:pt idx="94">
                  <c:v>9500</c:v>
                </c:pt>
                <c:pt idx="95">
                  <c:v>9600</c:v>
                </c:pt>
                <c:pt idx="96">
                  <c:v>9700</c:v>
                </c:pt>
                <c:pt idx="97">
                  <c:v>9800</c:v>
                </c:pt>
                <c:pt idx="98">
                  <c:v>9900</c:v>
                </c:pt>
                <c:pt idx="99">
                  <c:v>10000</c:v>
                </c:pt>
                <c:pt idx="100">
                  <c:v>10100</c:v>
                </c:pt>
                <c:pt idx="101">
                  <c:v>10200</c:v>
                </c:pt>
                <c:pt idx="102">
                  <c:v>10300</c:v>
                </c:pt>
                <c:pt idx="103">
                  <c:v>10400</c:v>
                </c:pt>
                <c:pt idx="104">
                  <c:v>10500</c:v>
                </c:pt>
                <c:pt idx="105">
                  <c:v>10600</c:v>
                </c:pt>
                <c:pt idx="106">
                  <c:v>10700</c:v>
                </c:pt>
                <c:pt idx="107">
                  <c:v>10800</c:v>
                </c:pt>
                <c:pt idx="108">
                  <c:v>10900</c:v>
                </c:pt>
                <c:pt idx="109">
                  <c:v>11000</c:v>
                </c:pt>
                <c:pt idx="110">
                  <c:v>11100</c:v>
                </c:pt>
                <c:pt idx="111">
                  <c:v>11200</c:v>
                </c:pt>
              </c:numCache>
            </c:numRef>
          </c:xVal>
          <c:yVal>
            <c:numRef>
              <c:f>'Sampling method'!$F$2:$F$158</c:f>
              <c:numCache>
                <c:formatCode>General</c:formatCode>
                <c:ptCount val="157"/>
                <c:pt idx="0">
                  <c:v>-1.03162777084074</c:v>
                </c:pt>
                <c:pt idx="1">
                  <c:v>-1.03162777084074</c:v>
                </c:pt>
                <c:pt idx="2">
                  <c:v>-1.03162777084074</c:v>
                </c:pt>
                <c:pt idx="3">
                  <c:v>-1.03162777084074</c:v>
                </c:pt>
                <c:pt idx="4">
                  <c:v>-1.03162777084074</c:v>
                </c:pt>
                <c:pt idx="5">
                  <c:v>-1.03162777084074</c:v>
                </c:pt>
                <c:pt idx="6">
                  <c:v>-1.03162777084074</c:v>
                </c:pt>
                <c:pt idx="7">
                  <c:v>-1.03162777084074</c:v>
                </c:pt>
                <c:pt idx="8">
                  <c:v>-1.03162777084074</c:v>
                </c:pt>
                <c:pt idx="9">
                  <c:v>-1.03162777084074</c:v>
                </c:pt>
                <c:pt idx="10">
                  <c:v>-1.03162777084074</c:v>
                </c:pt>
                <c:pt idx="11">
                  <c:v>-1.03162777084074</c:v>
                </c:pt>
                <c:pt idx="12">
                  <c:v>-1.03162777084074</c:v>
                </c:pt>
                <c:pt idx="13">
                  <c:v>-1.03162777084074</c:v>
                </c:pt>
                <c:pt idx="14">
                  <c:v>-1.03162777084074</c:v>
                </c:pt>
                <c:pt idx="15">
                  <c:v>-1.03162777084074</c:v>
                </c:pt>
                <c:pt idx="16">
                  <c:v>-1.03162777084074</c:v>
                </c:pt>
                <c:pt idx="17">
                  <c:v>-1.03162777084074</c:v>
                </c:pt>
                <c:pt idx="18">
                  <c:v>-1.03162777084074</c:v>
                </c:pt>
                <c:pt idx="19">
                  <c:v>-1.03162777084074</c:v>
                </c:pt>
                <c:pt idx="20">
                  <c:v>-1.03162777084074</c:v>
                </c:pt>
                <c:pt idx="21">
                  <c:v>-1.03162777084074</c:v>
                </c:pt>
                <c:pt idx="22">
                  <c:v>-1.03162777084074</c:v>
                </c:pt>
                <c:pt idx="23">
                  <c:v>-1.03162777084074</c:v>
                </c:pt>
                <c:pt idx="24">
                  <c:v>-1.03162777084074</c:v>
                </c:pt>
                <c:pt idx="25">
                  <c:v>-1.03162777084074</c:v>
                </c:pt>
                <c:pt idx="26">
                  <c:v>-1.03162777084074</c:v>
                </c:pt>
                <c:pt idx="27">
                  <c:v>-1.03162777084074</c:v>
                </c:pt>
                <c:pt idx="28">
                  <c:v>-1.03162777084074</c:v>
                </c:pt>
                <c:pt idx="29">
                  <c:v>-1.03162777084074</c:v>
                </c:pt>
                <c:pt idx="30">
                  <c:v>-1.03162777084074</c:v>
                </c:pt>
                <c:pt idx="31">
                  <c:v>-1.03162777084074</c:v>
                </c:pt>
                <c:pt idx="32">
                  <c:v>-1.03162777084074</c:v>
                </c:pt>
                <c:pt idx="33">
                  <c:v>-1.03162777084074</c:v>
                </c:pt>
                <c:pt idx="34">
                  <c:v>-1.03162777084074</c:v>
                </c:pt>
                <c:pt idx="35">
                  <c:v>-1.03162777084074</c:v>
                </c:pt>
                <c:pt idx="36">
                  <c:v>-1.03162777084074</c:v>
                </c:pt>
                <c:pt idx="37">
                  <c:v>-1.03162777084074</c:v>
                </c:pt>
                <c:pt idx="38">
                  <c:v>-1.03162777084074</c:v>
                </c:pt>
                <c:pt idx="39">
                  <c:v>-1.03162777084074</c:v>
                </c:pt>
                <c:pt idx="40">
                  <c:v>-1.03162777084074</c:v>
                </c:pt>
                <c:pt idx="41">
                  <c:v>-1.03162777084074</c:v>
                </c:pt>
                <c:pt idx="42">
                  <c:v>-1.03162777084074</c:v>
                </c:pt>
                <c:pt idx="43">
                  <c:v>-1.03162777084074</c:v>
                </c:pt>
                <c:pt idx="44">
                  <c:v>-1.03162777084074</c:v>
                </c:pt>
                <c:pt idx="45">
                  <c:v>-1.03162777084074</c:v>
                </c:pt>
                <c:pt idx="46">
                  <c:v>-1.03162777084074</c:v>
                </c:pt>
              </c:numCache>
            </c:numRef>
          </c:yVal>
          <c:smooth val="1"/>
          <c:extLst>
            <c:ext xmlns:c16="http://schemas.microsoft.com/office/drawing/2014/chart" uri="{C3380CC4-5D6E-409C-BE32-E72D297353CC}">
              <c16:uniqueId val="{00000004-7D76-409B-B3A2-6D8B6EF5C897}"/>
            </c:ext>
          </c:extLst>
        </c:ser>
        <c:dLbls>
          <c:showLegendKey val="0"/>
          <c:showVal val="0"/>
          <c:showCatName val="0"/>
          <c:showSerName val="0"/>
          <c:showPercent val="0"/>
          <c:showBubbleSize val="0"/>
        </c:dLbls>
        <c:axId val="980960352"/>
        <c:axId val="980964096"/>
      </c:scatterChart>
      <c:valAx>
        <c:axId val="980960352"/>
        <c:scaling>
          <c:orientation val="minMax"/>
          <c:max val="500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Number of Function Evaluations</a:t>
                </a: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80964096"/>
        <c:crosses val="autoZero"/>
        <c:crossBetween val="midCat"/>
      </c:valAx>
      <c:valAx>
        <c:axId val="98096409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Optimum Value</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80960352"/>
        <c:crosses val="autoZero"/>
        <c:crossBetween val="midCat"/>
      </c:valAx>
      <c:spPr>
        <a:noFill/>
        <a:ln>
          <a:noFill/>
        </a:ln>
        <a:effectLst/>
      </c:spPr>
    </c:plotArea>
    <c:legend>
      <c:legendPos val="r"/>
      <c:layout>
        <c:manualLayout>
          <c:xMode val="edge"/>
          <c:yMode val="edge"/>
          <c:x val="0.7406811824471492"/>
          <c:y val="0.15572620699582407"/>
          <c:w val="0.17528368160230773"/>
          <c:h val="0.27892764467433973"/>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'number of points'!$B$3</c:f>
              <c:strCache>
                <c:ptCount val="1"/>
                <c:pt idx="0">
                  <c:v>Time</c:v>
                </c:pt>
              </c:strCache>
            </c:strRef>
          </c:tx>
          <c:spPr>
            <a:solidFill>
              <a:schemeClr val="accent1"/>
            </a:solidFill>
            <a:ln>
              <a:noFill/>
            </a:ln>
            <a:effectLst/>
          </c:spPr>
          <c:invertIfNegative val="0"/>
          <c:cat>
            <c:numRef>
              <c:f>'number of points'!$A$4:$A$8</c:f>
              <c:numCache>
                <c:formatCode>General</c:formatCode>
                <c:ptCount val="5"/>
                <c:pt idx="0">
                  <c:v>10</c:v>
                </c:pt>
                <c:pt idx="1">
                  <c:v>20</c:v>
                </c:pt>
                <c:pt idx="2">
                  <c:v>40</c:v>
                </c:pt>
                <c:pt idx="3">
                  <c:v>60</c:v>
                </c:pt>
                <c:pt idx="4">
                  <c:v>80</c:v>
                </c:pt>
              </c:numCache>
            </c:numRef>
          </c:cat>
          <c:val>
            <c:numRef>
              <c:f>'number of points'!$B$4:$B$8</c:f>
              <c:numCache>
                <c:formatCode>General</c:formatCode>
                <c:ptCount val="5"/>
                <c:pt idx="0">
                  <c:v>47.84</c:v>
                </c:pt>
                <c:pt idx="1">
                  <c:v>39</c:v>
                </c:pt>
                <c:pt idx="2">
                  <c:v>60</c:v>
                </c:pt>
                <c:pt idx="3">
                  <c:v>80</c:v>
                </c:pt>
                <c:pt idx="4">
                  <c:v>100</c:v>
                </c:pt>
              </c:numCache>
            </c:numRef>
          </c:val>
          <c:extLst>
            <c:ext xmlns:c16="http://schemas.microsoft.com/office/drawing/2014/chart" uri="{C3380CC4-5D6E-409C-BE32-E72D297353CC}">
              <c16:uniqueId val="{00000000-875C-4412-AAE1-0730A855AEF1}"/>
            </c:ext>
          </c:extLst>
        </c:ser>
        <c:dLbls>
          <c:showLegendKey val="0"/>
          <c:showVal val="0"/>
          <c:showCatName val="0"/>
          <c:showSerName val="0"/>
          <c:showPercent val="0"/>
          <c:showBubbleSize val="0"/>
        </c:dLbls>
        <c:gapWidth val="269"/>
        <c:axId val="1812260256"/>
        <c:axId val="1812251936"/>
      </c:barChart>
      <c:lineChart>
        <c:grouping val="standard"/>
        <c:varyColors val="0"/>
        <c:ser>
          <c:idx val="1"/>
          <c:order val="1"/>
          <c:tx>
            <c:strRef>
              <c:f>'number of points'!$C$3</c:f>
              <c:strCache>
                <c:ptCount val="1"/>
                <c:pt idx="0">
                  <c:v>Number of Function Evaluation </c:v>
                </c:pt>
              </c:strCache>
            </c:strRef>
          </c:tx>
          <c:spPr>
            <a:ln w="38100" cap="rnd">
              <a:solidFill>
                <a:schemeClr val="accent2"/>
              </a:solidFill>
              <a:round/>
            </a:ln>
            <a:effectLst/>
          </c:spPr>
          <c:marker>
            <c:symbol val="circle"/>
            <c:size val="8"/>
            <c:spPr>
              <a:solidFill>
                <a:schemeClr val="accent2"/>
              </a:solidFill>
              <a:ln>
                <a:noFill/>
              </a:ln>
              <a:effectLst/>
            </c:spPr>
          </c:marker>
          <c:cat>
            <c:numRef>
              <c:f>'number of points'!$A$4:$A$8</c:f>
              <c:numCache>
                <c:formatCode>General</c:formatCode>
                <c:ptCount val="5"/>
                <c:pt idx="0">
                  <c:v>10</c:v>
                </c:pt>
                <c:pt idx="1">
                  <c:v>20</c:v>
                </c:pt>
                <c:pt idx="2">
                  <c:v>40</c:v>
                </c:pt>
                <c:pt idx="3">
                  <c:v>60</c:v>
                </c:pt>
                <c:pt idx="4">
                  <c:v>80</c:v>
                </c:pt>
              </c:numCache>
            </c:numRef>
          </c:cat>
          <c:val>
            <c:numRef>
              <c:f>'number of points'!$C$4:$C$8</c:f>
              <c:numCache>
                <c:formatCode>General</c:formatCode>
                <c:ptCount val="5"/>
                <c:pt idx="0">
                  <c:v>600</c:v>
                </c:pt>
                <c:pt idx="1">
                  <c:v>280</c:v>
                </c:pt>
                <c:pt idx="2">
                  <c:v>560</c:v>
                </c:pt>
                <c:pt idx="3">
                  <c:v>1320</c:v>
                </c:pt>
                <c:pt idx="4">
                  <c:v>2080</c:v>
                </c:pt>
              </c:numCache>
            </c:numRef>
          </c:val>
          <c:smooth val="0"/>
          <c:extLst>
            <c:ext xmlns:c16="http://schemas.microsoft.com/office/drawing/2014/chart" uri="{C3380CC4-5D6E-409C-BE32-E72D297353CC}">
              <c16:uniqueId val="{00000001-875C-4412-AAE1-0730A855AEF1}"/>
            </c:ext>
          </c:extLst>
        </c:ser>
        <c:dLbls>
          <c:showLegendKey val="0"/>
          <c:showVal val="0"/>
          <c:showCatName val="0"/>
          <c:showSerName val="0"/>
          <c:showPercent val="0"/>
          <c:showBubbleSize val="0"/>
        </c:dLbls>
        <c:marker val="1"/>
        <c:smooth val="0"/>
        <c:axId val="1944372144"/>
        <c:axId val="1944370896"/>
      </c:lineChart>
      <c:valAx>
        <c:axId val="1812251936"/>
        <c:scaling>
          <c:orientation val="minMax"/>
        </c:scaling>
        <c:delete val="0"/>
        <c:axPos val="r"/>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title>
          <c:tx>
            <c:rich>
              <a:bodyPr rot="-540000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r>
                  <a:rPr lang="en-US"/>
                  <a:t>Time (in Seconds)</a:t>
                </a:r>
              </a:p>
            </c:rich>
          </c:tx>
          <c:layout/>
          <c:overlay val="0"/>
          <c:spPr>
            <a:noFill/>
            <a:ln>
              <a:noFill/>
            </a:ln>
            <a:effectLst/>
          </c:spPr>
          <c:txPr>
            <a:bodyPr rot="-540000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812260256"/>
        <c:crosses val="max"/>
        <c:crossBetween val="between"/>
      </c:valAx>
      <c:catAx>
        <c:axId val="1812260256"/>
        <c:scaling>
          <c:orientation val="minMax"/>
        </c:scaling>
        <c:delete val="0"/>
        <c:axPos val="b"/>
        <c:title>
          <c:tx>
            <c:rich>
              <a:bodyPr rot="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r>
                  <a:rPr lang="en-US"/>
                  <a:t>Number of Points</a:t>
                </a:r>
              </a:p>
            </c:rich>
          </c:tx>
          <c:layout/>
          <c:overlay val="0"/>
          <c:spPr>
            <a:noFill/>
            <a:ln>
              <a:noFill/>
            </a:ln>
            <a:effectLst/>
          </c:spPr>
          <c:txPr>
            <a:bodyPr rot="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cap="none" spc="0" normalizeH="0" baseline="0">
                <a:solidFill>
                  <a:schemeClr val="tx1">
                    <a:lumMod val="65000"/>
                    <a:lumOff val="35000"/>
                  </a:schemeClr>
                </a:solidFill>
                <a:latin typeface="+mn-lt"/>
                <a:ea typeface="+mn-ea"/>
                <a:cs typeface="+mn-cs"/>
              </a:defRPr>
            </a:pPr>
            <a:endParaRPr lang="en-US"/>
          </a:p>
        </c:txPr>
        <c:crossAx val="1812251936"/>
        <c:crosses val="autoZero"/>
        <c:auto val="1"/>
        <c:lblAlgn val="ctr"/>
        <c:lblOffset val="100"/>
        <c:noMultiLvlLbl val="0"/>
      </c:catAx>
      <c:valAx>
        <c:axId val="1944370896"/>
        <c:scaling>
          <c:orientation val="minMax"/>
        </c:scaling>
        <c:delete val="0"/>
        <c:axPos val="l"/>
        <c:title>
          <c:tx>
            <c:rich>
              <a:bodyPr rot="-540000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r>
                  <a:rPr lang="en-US" dirty="0"/>
                  <a:t>Number of Function Evaluations</a:t>
                </a:r>
              </a:p>
            </c:rich>
          </c:tx>
          <c:layout/>
          <c:overlay val="0"/>
          <c:spPr>
            <a:noFill/>
            <a:ln>
              <a:noFill/>
            </a:ln>
            <a:effectLst/>
          </c:spPr>
          <c:txPr>
            <a:bodyPr rot="-540000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944372144"/>
        <c:crosses val="autoZero"/>
        <c:crossBetween val="between"/>
      </c:valAx>
      <c:catAx>
        <c:axId val="1944372144"/>
        <c:scaling>
          <c:orientation val="minMax"/>
        </c:scaling>
        <c:delete val="1"/>
        <c:axPos val="b"/>
        <c:numFmt formatCode="General" sourceLinked="1"/>
        <c:majorTickMark val="out"/>
        <c:minorTickMark val="none"/>
        <c:tickLblPos val="nextTo"/>
        <c:crossAx val="1944370896"/>
        <c:crosses val="autoZero"/>
        <c:auto val="1"/>
        <c:lblAlgn val="ctr"/>
        <c:lblOffset val="100"/>
        <c:noMultiLvlLbl val="0"/>
      </c:catAx>
      <c:spPr>
        <a:noFill/>
        <a:ln>
          <a:noFill/>
        </a:ln>
        <a:effectLst/>
      </c:spPr>
    </c:plotArea>
    <c:legend>
      <c:legendPos val="t"/>
      <c:layout>
        <c:manualLayout>
          <c:xMode val="edge"/>
          <c:yMode val="edge"/>
          <c:x val="0.18623928600819137"/>
          <c:y val="4.8096228720625675E-2"/>
          <c:w val="0.68279264865070166"/>
          <c:h val="6.8711670715289622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Progress</a:t>
            </a:r>
            <a:r>
              <a:rPr lang="en-US" baseline="0"/>
              <a:t> with differnet number of Points</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2572664113862153"/>
          <c:y val="0.12063606101711616"/>
          <c:w val="0.83530249786866395"/>
          <c:h val="0.64119134481882112"/>
        </c:manualLayout>
      </c:layout>
      <c:scatterChart>
        <c:scatterStyle val="smoothMarker"/>
        <c:varyColors val="0"/>
        <c:ser>
          <c:idx val="0"/>
          <c:order val="0"/>
          <c:tx>
            <c:strRef>
              <c:f>numOfPoints!$B$1</c:f>
              <c:strCache>
                <c:ptCount val="1"/>
                <c:pt idx="0">
                  <c:v>10</c:v>
                </c:pt>
              </c:strCache>
            </c:strRef>
          </c:tx>
          <c:spPr>
            <a:ln w="19050" cap="rnd">
              <a:solidFill>
                <a:schemeClr val="accent1"/>
              </a:solidFill>
              <a:round/>
            </a:ln>
            <a:effectLst/>
          </c:spPr>
          <c:marker>
            <c:symbol val="none"/>
          </c:marker>
          <c:xVal>
            <c:numRef>
              <c:f>numOfPoints!$A$2:$A$48</c:f>
              <c:numCache>
                <c:formatCode>General</c:formatCode>
                <c:ptCount val="47"/>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numCache>
            </c:numRef>
          </c:xVal>
          <c:yVal>
            <c:numRef>
              <c:f>numOfPoints!$B$2:$B$48</c:f>
              <c:numCache>
                <c:formatCode>General</c:formatCode>
                <c:ptCount val="47"/>
                <c:pt idx="0">
                  <c:v>0.50547568809016497</c:v>
                </c:pt>
                <c:pt idx="1">
                  <c:v>0.458246921797833</c:v>
                </c:pt>
                <c:pt idx="2">
                  <c:v>0.458246921797833</c:v>
                </c:pt>
                <c:pt idx="3">
                  <c:v>0.458246921797833</c:v>
                </c:pt>
                <c:pt idx="4">
                  <c:v>0.14239014328354699</c:v>
                </c:pt>
                <c:pt idx="5">
                  <c:v>-0.85950063508308405</c:v>
                </c:pt>
                <c:pt idx="6">
                  <c:v>-0.951939618631792</c:v>
                </c:pt>
                <c:pt idx="7">
                  <c:v>-0.95280443465129905</c:v>
                </c:pt>
                <c:pt idx="8">
                  <c:v>-0.95283526109111505</c:v>
                </c:pt>
                <c:pt idx="9">
                  <c:v>-1.0166630893089801</c:v>
                </c:pt>
                <c:pt idx="10">
                  <c:v>-1.02979693569199</c:v>
                </c:pt>
                <c:pt idx="11">
                  <c:v>-1.0302828199461</c:v>
                </c:pt>
                <c:pt idx="12">
                  <c:v>-1.0302828199461</c:v>
                </c:pt>
                <c:pt idx="13">
                  <c:v>-1.0302828199461</c:v>
                </c:pt>
                <c:pt idx="14">
                  <c:v>-1.0302828199461</c:v>
                </c:pt>
                <c:pt idx="15">
                  <c:v>-1.0302828199461</c:v>
                </c:pt>
                <c:pt idx="16">
                  <c:v>-1.0302828199461</c:v>
                </c:pt>
                <c:pt idx="17">
                  <c:v>-1.0302828199461</c:v>
                </c:pt>
                <c:pt idx="18">
                  <c:v>-1.0302828199461</c:v>
                </c:pt>
                <c:pt idx="19">
                  <c:v>-1.0302828199461</c:v>
                </c:pt>
                <c:pt idx="20">
                  <c:v>-1.0302828199461</c:v>
                </c:pt>
                <c:pt idx="21">
                  <c:v>-1.0302828199461</c:v>
                </c:pt>
                <c:pt idx="22">
                  <c:v>-1.0302828199461</c:v>
                </c:pt>
                <c:pt idx="23">
                  <c:v>-1.0302828199461</c:v>
                </c:pt>
                <c:pt idx="24">
                  <c:v>-1.0302828199461</c:v>
                </c:pt>
                <c:pt idx="25">
                  <c:v>-1.0302828199461</c:v>
                </c:pt>
                <c:pt idx="26">
                  <c:v>-1.0302828199461</c:v>
                </c:pt>
                <c:pt idx="27">
                  <c:v>-1.0302828199461</c:v>
                </c:pt>
                <c:pt idx="28">
                  <c:v>-1.0302828199461</c:v>
                </c:pt>
              </c:numCache>
            </c:numRef>
          </c:yVal>
          <c:smooth val="1"/>
          <c:extLst>
            <c:ext xmlns:c16="http://schemas.microsoft.com/office/drawing/2014/chart" uri="{C3380CC4-5D6E-409C-BE32-E72D297353CC}">
              <c16:uniqueId val="{00000000-F569-4B43-82AE-BAC7577ABDD4}"/>
            </c:ext>
          </c:extLst>
        </c:ser>
        <c:ser>
          <c:idx val="1"/>
          <c:order val="1"/>
          <c:tx>
            <c:strRef>
              <c:f>numOfPoints!$C$1</c:f>
              <c:strCache>
                <c:ptCount val="1"/>
                <c:pt idx="0">
                  <c:v>20</c:v>
                </c:pt>
              </c:strCache>
            </c:strRef>
          </c:tx>
          <c:spPr>
            <a:ln w="19050" cap="rnd">
              <a:solidFill>
                <a:schemeClr val="accent2"/>
              </a:solidFill>
              <a:round/>
            </a:ln>
            <a:effectLst/>
          </c:spPr>
          <c:marker>
            <c:symbol val="none"/>
          </c:marker>
          <c:xVal>
            <c:numRef>
              <c:f>numOfPoints!$A$2:$A$48</c:f>
              <c:numCache>
                <c:formatCode>General</c:formatCode>
                <c:ptCount val="47"/>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numCache>
            </c:numRef>
          </c:xVal>
          <c:yVal>
            <c:numRef>
              <c:f>numOfPoints!$C$2:$C$48</c:f>
              <c:numCache>
                <c:formatCode>General</c:formatCode>
                <c:ptCount val="47"/>
                <c:pt idx="0">
                  <c:v>2.3330361611183501</c:v>
                </c:pt>
                <c:pt idx="1">
                  <c:v>1.8166080689645301</c:v>
                </c:pt>
                <c:pt idx="2">
                  <c:v>0.35274507129371102</c:v>
                </c:pt>
                <c:pt idx="3">
                  <c:v>-4.4072237488062001E-2</c:v>
                </c:pt>
                <c:pt idx="4">
                  <c:v>-0.60827658733869905</c:v>
                </c:pt>
                <c:pt idx="5">
                  <c:v>-0.94591914081015405</c:v>
                </c:pt>
                <c:pt idx="6">
                  <c:v>-0.94689623436253201</c:v>
                </c:pt>
                <c:pt idx="7">
                  <c:v>-1.0284062540166701</c:v>
                </c:pt>
                <c:pt idx="8">
                  <c:v>-1.02992612885013</c:v>
                </c:pt>
                <c:pt idx="9">
                  <c:v>-1.0316141129660199</c:v>
                </c:pt>
                <c:pt idx="10">
                  <c:v>-1.03162777084074</c:v>
                </c:pt>
              </c:numCache>
            </c:numRef>
          </c:yVal>
          <c:smooth val="1"/>
          <c:extLst>
            <c:ext xmlns:c16="http://schemas.microsoft.com/office/drawing/2014/chart" uri="{C3380CC4-5D6E-409C-BE32-E72D297353CC}">
              <c16:uniqueId val="{00000001-F569-4B43-82AE-BAC7577ABDD4}"/>
            </c:ext>
          </c:extLst>
        </c:ser>
        <c:ser>
          <c:idx val="2"/>
          <c:order val="2"/>
          <c:tx>
            <c:strRef>
              <c:f>numOfPoints!$D$1</c:f>
              <c:strCache>
                <c:ptCount val="1"/>
                <c:pt idx="0">
                  <c:v>40</c:v>
                </c:pt>
              </c:strCache>
            </c:strRef>
          </c:tx>
          <c:spPr>
            <a:ln w="19050" cap="rnd">
              <a:solidFill>
                <a:schemeClr val="accent3"/>
              </a:solidFill>
              <a:round/>
            </a:ln>
            <a:effectLst/>
          </c:spPr>
          <c:marker>
            <c:symbol val="none"/>
          </c:marker>
          <c:xVal>
            <c:numRef>
              <c:f>numOfPoints!$A$2:$A$48</c:f>
              <c:numCache>
                <c:formatCode>General</c:formatCode>
                <c:ptCount val="47"/>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numCache>
            </c:numRef>
          </c:xVal>
          <c:yVal>
            <c:numRef>
              <c:f>numOfPoints!$D$2:$D$48</c:f>
              <c:numCache>
                <c:formatCode>General</c:formatCode>
                <c:ptCount val="47"/>
                <c:pt idx="0">
                  <c:v>1.99533451959005</c:v>
                </c:pt>
                <c:pt idx="1">
                  <c:v>1.99533451959005</c:v>
                </c:pt>
                <c:pt idx="2">
                  <c:v>1.99533451959005</c:v>
                </c:pt>
                <c:pt idx="3">
                  <c:v>-2.3983319611917998E-2</c:v>
                </c:pt>
                <c:pt idx="4">
                  <c:v>-2.7566966359284E-2</c:v>
                </c:pt>
                <c:pt idx="5">
                  <c:v>-0.90883823846925704</c:v>
                </c:pt>
                <c:pt idx="6">
                  <c:v>-0.91906213447057405</c:v>
                </c:pt>
                <c:pt idx="7">
                  <c:v>-0.91936919319778299</c:v>
                </c:pt>
                <c:pt idx="8">
                  <c:v>-0.91940692261139201</c:v>
                </c:pt>
                <c:pt idx="9">
                  <c:v>-0.91940692261139201</c:v>
                </c:pt>
                <c:pt idx="10">
                  <c:v>-0.91940692261139201</c:v>
                </c:pt>
                <c:pt idx="11">
                  <c:v>-0.91940692261139201</c:v>
                </c:pt>
                <c:pt idx="12">
                  <c:v>-0.91940692261139201</c:v>
                </c:pt>
                <c:pt idx="13">
                  <c:v>-0.91940692261139201</c:v>
                </c:pt>
                <c:pt idx="14">
                  <c:v>-0.91940692261139201</c:v>
                </c:pt>
                <c:pt idx="15">
                  <c:v>-0.93002421593080498</c:v>
                </c:pt>
                <c:pt idx="16">
                  <c:v>-0.96780388852105803</c:v>
                </c:pt>
                <c:pt idx="17">
                  <c:v>-0.98453427971021901</c:v>
                </c:pt>
                <c:pt idx="18">
                  <c:v>-1.03079615716941</c:v>
                </c:pt>
              </c:numCache>
            </c:numRef>
          </c:yVal>
          <c:smooth val="1"/>
          <c:extLst>
            <c:ext xmlns:c16="http://schemas.microsoft.com/office/drawing/2014/chart" uri="{C3380CC4-5D6E-409C-BE32-E72D297353CC}">
              <c16:uniqueId val="{00000002-F569-4B43-82AE-BAC7577ABDD4}"/>
            </c:ext>
          </c:extLst>
        </c:ser>
        <c:ser>
          <c:idx val="3"/>
          <c:order val="3"/>
          <c:tx>
            <c:strRef>
              <c:f>numOfPoints!$E$1</c:f>
              <c:strCache>
                <c:ptCount val="1"/>
                <c:pt idx="0">
                  <c:v>60</c:v>
                </c:pt>
              </c:strCache>
            </c:strRef>
          </c:tx>
          <c:spPr>
            <a:ln w="19050" cap="rnd">
              <a:solidFill>
                <a:schemeClr val="accent4"/>
              </a:solidFill>
              <a:round/>
            </a:ln>
            <a:effectLst/>
          </c:spPr>
          <c:marker>
            <c:symbol val="none"/>
          </c:marker>
          <c:xVal>
            <c:numRef>
              <c:f>numOfPoints!$A$2:$A$48</c:f>
              <c:numCache>
                <c:formatCode>General</c:formatCode>
                <c:ptCount val="47"/>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numCache>
            </c:numRef>
          </c:xVal>
          <c:yVal>
            <c:numRef>
              <c:f>numOfPoints!$E$2:$E$48</c:f>
              <c:numCache>
                <c:formatCode>General</c:formatCode>
                <c:ptCount val="47"/>
                <c:pt idx="0">
                  <c:v>0.238475954720649</c:v>
                </c:pt>
                <c:pt idx="1">
                  <c:v>0.238475954720649</c:v>
                </c:pt>
                <c:pt idx="2">
                  <c:v>-6.7059673569839998E-3</c:v>
                </c:pt>
                <c:pt idx="3">
                  <c:v>-6.7059673569839998E-3</c:v>
                </c:pt>
                <c:pt idx="4">
                  <c:v>-6.7059673569839998E-3</c:v>
                </c:pt>
                <c:pt idx="5">
                  <c:v>-6.7059673569839998E-3</c:v>
                </c:pt>
                <c:pt idx="6">
                  <c:v>-6.7059673569839998E-3</c:v>
                </c:pt>
                <c:pt idx="7">
                  <c:v>-6.7059673569839998E-3</c:v>
                </c:pt>
                <c:pt idx="8">
                  <c:v>-7.3581189800969005E-2</c:v>
                </c:pt>
                <c:pt idx="9">
                  <c:v>-0.165329580740569</c:v>
                </c:pt>
                <c:pt idx="10">
                  <c:v>-0.99038855897849798</c:v>
                </c:pt>
                <c:pt idx="11">
                  <c:v>-0.99347571696183801</c:v>
                </c:pt>
                <c:pt idx="12">
                  <c:v>-0.99347870057071996</c:v>
                </c:pt>
                <c:pt idx="13">
                  <c:v>-1.02156199519661</c:v>
                </c:pt>
                <c:pt idx="14">
                  <c:v>-1.02858781941136</c:v>
                </c:pt>
                <c:pt idx="15">
                  <c:v>-1.0296597005997701</c:v>
                </c:pt>
                <c:pt idx="16">
                  <c:v>-1.0296597005997701</c:v>
                </c:pt>
                <c:pt idx="17">
                  <c:v>-1.03009583756529</c:v>
                </c:pt>
                <c:pt idx="18">
                  <c:v>-1.03009583756529</c:v>
                </c:pt>
                <c:pt idx="19">
                  <c:v>-1.0302891826815399</c:v>
                </c:pt>
                <c:pt idx="20">
                  <c:v>-1.0303349545877101</c:v>
                </c:pt>
                <c:pt idx="21">
                  <c:v>-1.0303480128351401</c:v>
                </c:pt>
                <c:pt idx="22">
                  <c:v>-1.0303543685473999</c:v>
                </c:pt>
                <c:pt idx="23">
                  <c:v>-1.03036002921014</c:v>
                </c:pt>
                <c:pt idx="24">
                  <c:v>-1.03036002921014</c:v>
                </c:pt>
                <c:pt idx="25">
                  <c:v>-1.03036002921014</c:v>
                </c:pt>
                <c:pt idx="26">
                  <c:v>-1.03036002921014</c:v>
                </c:pt>
                <c:pt idx="27">
                  <c:v>-1.03036002921014</c:v>
                </c:pt>
                <c:pt idx="28">
                  <c:v>-1.03036002921014</c:v>
                </c:pt>
              </c:numCache>
            </c:numRef>
          </c:yVal>
          <c:smooth val="1"/>
          <c:extLst>
            <c:ext xmlns:c16="http://schemas.microsoft.com/office/drawing/2014/chart" uri="{C3380CC4-5D6E-409C-BE32-E72D297353CC}">
              <c16:uniqueId val="{00000003-F569-4B43-82AE-BAC7577ABDD4}"/>
            </c:ext>
          </c:extLst>
        </c:ser>
        <c:ser>
          <c:idx val="4"/>
          <c:order val="4"/>
          <c:tx>
            <c:strRef>
              <c:f>numOfPoints!$F$1</c:f>
              <c:strCache>
                <c:ptCount val="1"/>
                <c:pt idx="0">
                  <c:v>80</c:v>
                </c:pt>
              </c:strCache>
            </c:strRef>
          </c:tx>
          <c:spPr>
            <a:ln w="19050" cap="rnd">
              <a:solidFill>
                <a:schemeClr val="accent5"/>
              </a:solidFill>
              <a:round/>
            </a:ln>
            <a:effectLst/>
          </c:spPr>
          <c:marker>
            <c:symbol val="none"/>
          </c:marker>
          <c:xVal>
            <c:numRef>
              <c:f>numOfPoints!$A$2:$A$48</c:f>
              <c:numCache>
                <c:formatCode>General</c:formatCode>
                <c:ptCount val="47"/>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numCache>
            </c:numRef>
          </c:xVal>
          <c:yVal>
            <c:numRef>
              <c:f>numOfPoints!$F$2:$F$48</c:f>
              <c:numCache>
                <c:formatCode>General</c:formatCode>
                <c:ptCount val="47"/>
                <c:pt idx="0">
                  <c:v>-0.12286975478187</c:v>
                </c:pt>
                <c:pt idx="1">
                  <c:v>-0.12286975478187</c:v>
                </c:pt>
                <c:pt idx="2">
                  <c:v>-0.12286975478187</c:v>
                </c:pt>
                <c:pt idx="3">
                  <c:v>-0.12286975478187</c:v>
                </c:pt>
                <c:pt idx="4">
                  <c:v>-0.12286975478187</c:v>
                </c:pt>
                <c:pt idx="5">
                  <c:v>-0.12286975478187</c:v>
                </c:pt>
                <c:pt idx="6">
                  <c:v>-0.12286975478187</c:v>
                </c:pt>
                <c:pt idx="7">
                  <c:v>-0.12286975478187</c:v>
                </c:pt>
                <c:pt idx="8">
                  <c:v>-0.12286975478187</c:v>
                </c:pt>
                <c:pt idx="9">
                  <c:v>-0.12286975478187</c:v>
                </c:pt>
                <c:pt idx="10">
                  <c:v>-0.12286975478187</c:v>
                </c:pt>
                <c:pt idx="11">
                  <c:v>-0.12286975478187</c:v>
                </c:pt>
                <c:pt idx="12">
                  <c:v>-0.12286975478187</c:v>
                </c:pt>
                <c:pt idx="13">
                  <c:v>-0.12286975478187</c:v>
                </c:pt>
                <c:pt idx="14">
                  <c:v>-0.12286975478187</c:v>
                </c:pt>
                <c:pt idx="15">
                  <c:v>-0.12286975478187</c:v>
                </c:pt>
                <c:pt idx="16">
                  <c:v>-0.97357202267044696</c:v>
                </c:pt>
                <c:pt idx="17">
                  <c:v>-0.97357202267044696</c:v>
                </c:pt>
                <c:pt idx="18">
                  <c:v>-0.98900630477197604</c:v>
                </c:pt>
                <c:pt idx="19">
                  <c:v>-0.98990528126279098</c:v>
                </c:pt>
                <c:pt idx="20">
                  <c:v>-1.03102406456111</c:v>
                </c:pt>
              </c:numCache>
            </c:numRef>
          </c:yVal>
          <c:smooth val="1"/>
          <c:extLst>
            <c:ext xmlns:c16="http://schemas.microsoft.com/office/drawing/2014/chart" uri="{C3380CC4-5D6E-409C-BE32-E72D297353CC}">
              <c16:uniqueId val="{00000004-F569-4B43-82AE-BAC7577ABDD4}"/>
            </c:ext>
          </c:extLst>
        </c:ser>
        <c:ser>
          <c:idx val="5"/>
          <c:order val="5"/>
          <c:tx>
            <c:strRef>
              <c:f>numOfPoints!$G$1</c:f>
              <c:strCache>
                <c:ptCount val="1"/>
                <c:pt idx="0">
                  <c:v>Optimum Value</c:v>
                </c:pt>
              </c:strCache>
            </c:strRef>
          </c:tx>
          <c:spPr>
            <a:ln w="19050" cap="rnd">
              <a:solidFill>
                <a:schemeClr val="accent6"/>
              </a:solidFill>
              <a:round/>
            </a:ln>
            <a:effectLst/>
          </c:spPr>
          <c:marker>
            <c:symbol val="none"/>
          </c:marker>
          <c:xVal>
            <c:numRef>
              <c:f>numOfPoints!$A$2:$A$48</c:f>
              <c:numCache>
                <c:formatCode>General</c:formatCode>
                <c:ptCount val="47"/>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numCache>
            </c:numRef>
          </c:xVal>
          <c:yVal>
            <c:numRef>
              <c:f>numOfPoints!$G$2:$G$48</c:f>
              <c:numCache>
                <c:formatCode>General</c:formatCode>
                <c:ptCount val="47"/>
                <c:pt idx="0">
                  <c:v>-1.03162777084074</c:v>
                </c:pt>
                <c:pt idx="1">
                  <c:v>-1.03162777084074</c:v>
                </c:pt>
                <c:pt idx="2">
                  <c:v>-1.03162777084074</c:v>
                </c:pt>
                <c:pt idx="3">
                  <c:v>-1.03162777084074</c:v>
                </c:pt>
                <c:pt idx="4">
                  <c:v>-1.03162777084074</c:v>
                </c:pt>
                <c:pt idx="5">
                  <c:v>-1.03162777084074</c:v>
                </c:pt>
                <c:pt idx="6">
                  <c:v>-1.03162777084074</c:v>
                </c:pt>
                <c:pt idx="7">
                  <c:v>-1.03162777084074</c:v>
                </c:pt>
                <c:pt idx="8">
                  <c:v>-1.03162777084074</c:v>
                </c:pt>
                <c:pt idx="9">
                  <c:v>-1.03162777084074</c:v>
                </c:pt>
                <c:pt idx="10">
                  <c:v>-1.03162777084074</c:v>
                </c:pt>
                <c:pt idx="11">
                  <c:v>-1.03162777084074</c:v>
                </c:pt>
                <c:pt idx="12">
                  <c:v>-1.03162777084074</c:v>
                </c:pt>
                <c:pt idx="13">
                  <c:v>-1.03162777084074</c:v>
                </c:pt>
                <c:pt idx="14">
                  <c:v>-1.03162777084074</c:v>
                </c:pt>
                <c:pt idx="15">
                  <c:v>-1.03162777084074</c:v>
                </c:pt>
                <c:pt idx="16">
                  <c:v>-1.03162777084074</c:v>
                </c:pt>
                <c:pt idx="17">
                  <c:v>-1.03162777084074</c:v>
                </c:pt>
                <c:pt idx="18">
                  <c:v>-1.03162777084074</c:v>
                </c:pt>
                <c:pt idx="19">
                  <c:v>-1.03162777084074</c:v>
                </c:pt>
                <c:pt idx="20">
                  <c:v>-1.03162777084074</c:v>
                </c:pt>
                <c:pt idx="21">
                  <c:v>-1.03162777084074</c:v>
                </c:pt>
                <c:pt idx="22">
                  <c:v>-1.03162777084074</c:v>
                </c:pt>
                <c:pt idx="23">
                  <c:v>-1.03162777084074</c:v>
                </c:pt>
                <c:pt idx="24">
                  <c:v>-1.03162777084074</c:v>
                </c:pt>
                <c:pt idx="25">
                  <c:v>-1.03162777084074</c:v>
                </c:pt>
                <c:pt idx="26">
                  <c:v>-1.03162777084074</c:v>
                </c:pt>
                <c:pt idx="27">
                  <c:v>-1.03162777084074</c:v>
                </c:pt>
                <c:pt idx="28">
                  <c:v>-1.03162777084074</c:v>
                </c:pt>
              </c:numCache>
            </c:numRef>
          </c:yVal>
          <c:smooth val="1"/>
          <c:extLst>
            <c:ext xmlns:c16="http://schemas.microsoft.com/office/drawing/2014/chart" uri="{C3380CC4-5D6E-409C-BE32-E72D297353CC}">
              <c16:uniqueId val="{00000005-F569-4B43-82AE-BAC7577ABDD4}"/>
            </c:ext>
          </c:extLst>
        </c:ser>
        <c:dLbls>
          <c:showLegendKey val="0"/>
          <c:showVal val="0"/>
          <c:showCatName val="0"/>
          <c:showSerName val="0"/>
          <c:showPercent val="0"/>
          <c:showBubbleSize val="0"/>
        </c:dLbls>
        <c:axId val="1944373808"/>
        <c:axId val="1944369232"/>
      </c:scatterChart>
      <c:valAx>
        <c:axId val="1944373808"/>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Number</a:t>
                </a:r>
                <a:r>
                  <a:rPr lang="en-US" baseline="0"/>
                  <a:t> of Iterations</a:t>
                </a:r>
                <a:endParaRPr lang="en-US"/>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44369232"/>
        <c:crosses val="autoZero"/>
        <c:crossBetween val="midCat"/>
      </c:valAx>
      <c:valAx>
        <c:axId val="194436923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Optimum Value</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44373808"/>
        <c:crosses val="autoZero"/>
        <c:crossBetween val="midCat"/>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dk1"/>
                </a:solidFill>
                <a:latin typeface="+mn-lt"/>
                <a:ea typeface="+mn-ea"/>
                <a:cs typeface="+mn-cs"/>
              </a:defRPr>
            </a:pPr>
            <a:r>
              <a:rPr lang="en-US" b="1" dirty="0" smtClean="0"/>
              <a:t>Camel6 solution with Global </a:t>
            </a:r>
            <a:r>
              <a:rPr lang="en-US" b="1" dirty="0"/>
              <a:t>Search Method</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dk1"/>
              </a:solidFill>
              <a:latin typeface="+mn-lt"/>
              <a:ea typeface="+mn-ea"/>
              <a:cs typeface="+mn-cs"/>
            </a:defRPr>
          </a:pPr>
          <a:endParaRPr lang="en-US"/>
        </a:p>
      </c:txPr>
    </c:title>
    <c:autoTitleDeleted val="0"/>
    <c:plotArea>
      <c:layout>
        <c:manualLayout>
          <c:layoutTarget val="inner"/>
          <c:xMode val="edge"/>
          <c:yMode val="edge"/>
          <c:x val="0.13944225721784778"/>
          <c:y val="0.17171296296296296"/>
          <c:w val="0.80741819772528434"/>
          <c:h val="0.62271617089530473"/>
        </c:manualLayout>
      </c:layout>
      <c:scatterChart>
        <c:scatterStyle val="smoothMarker"/>
        <c:varyColors val="0"/>
        <c:ser>
          <c:idx val="0"/>
          <c:order val="0"/>
          <c:tx>
            <c:strRef>
              <c:f>Sheet1!$B$1</c:f>
              <c:strCache>
                <c:ptCount val="1"/>
                <c:pt idx="0">
                  <c:v>Z_calculated</c:v>
                </c:pt>
              </c:strCache>
            </c:strRef>
          </c:tx>
          <c:spPr>
            <a:ln w="19050" cap="rnd">
              <a:solidFill>
                <a:srgbClr val="CA3236"/>
              </a:solidFill>
              <a:round/>
            </a:ln>
            <a:effectLst/>
          </c:spPr>
          <c:marker>
            <c:symbol val="none"/>
          </c:marker>
          <c:xVal>
            <c:numRef>
              <c:f>Sheet1!$A$2:$A$201</c:f>
              <c:numCache>
                <c:formatCode>General</c:formatCode>
                <c:ptCount val="200"/>
                <c:pt idx="0">
                  <c:v>50</c:v>
                </c:pt>
                <c:pt idx="1">
                  <c:v>100</c:v>
                </c:pt>
                <c:pt idx="2">
                  <c:v>150</c:v>
                </c:pt>
                <c:pt idx="3">
                  <c:v>200</c:v>
                </c:pt>
                <c:pt idx="4">
                  <c:v>250</c:v>
                </c:pt>
                <c:pt idx="5">
                  <c:v>300</c:v>
                </c:pt>
                <c:pt idx="6">
                  <c:v>350</c:v>
                </c:pt>
                <c:pt idx="7">
                  <c:v>400</c:v>
                </c:pt>
                <c:pt idx="8">
                  <c:v>450</c:v>
                </c:pt>
                <c:pt idx="9">
                  <c:v>500</c:v>
                </c:pt>
                <c:pt idx="10">
                  <c:v>550</c:v>
                </c:pt>
                <c:pt idx="11">
                  <c:v>600</c:v>
                </c:pt>
                <c:pt idx="12">
                  <c:v>650</c:v>
                </c:pt>
                <c:pt idx="13">
                  <c:v>700</c:v>
                </c:pt>
                <c:pt idx="14">
                  <c:v>750</c:v>
                </c:pt>
                <c:pt idx="15">
                  <c:v>800</c:v>
                </c:pt>
                <c:pt idx="16">
                  <c:v>850</c:v>
                </c:pt>
                <c:pt idx="17">
                  <c:v>900</c:v>
                </c:pt>
                <c:pt idx="18">
                  <c:v>950</c:v>
                </c:pt>
                <c:pt idx="19">
                  <c:v>1000</c:v>
                </c:pt>
                <c:pt idx="20">
                  <c:v>1050</c:v>
                </c:pt>
                <c:pt idx="21">
                  <c:v>1100</c:v>
                </c:pt>
                <c:pt idx="22">
                  <c:v>1150</c:v>
                </c:pt>
                <c:pt idx="23">
                  <c:v>1200</c:v>
                </c:pt>
                <c:pt idx="24">
                  <c:v>1250</c:v>
                </c:pt>
                <c:pt idx="25">
                  <c:v>1300</c:v>
                </c:pt>
                <c:pt idx="26">
                  <c:v>1350</c:v>
                </c:pt>
                <c:pt idx="27">
                  <c:v>1400</c:v>
                </c:pt>
                <c:pt idx="28">
                  <c:v>1450</c:v>
                </c:pt>
                <c:pt idx="29">
                  <c:v>1500</c:v>
                </c:pt>
                <c:pt idx="30">
                  <c:v>1550</c:v>
                </c:pt>
                <c:pt idx="31">
                  <c:v>1600</c:v>
                </c:pt>
                <c:pt idx="32">
                  <c:v>1650</c:v>
                </c:pt>
                <c:pt idx="33">
                  <c:v>1700</c:v>
                </c:pt>
                <c:pt idx="34">
                  <c:v>1750</c:v>
                </c:pt>
                <c:pt idx="35">
                  <c:v>1800</c:v>
                </c:pt>
                <c:pt idx="36">
                  <c:v>1850</c:v>
                </c:pt>
                <c:pt idx="37">
                  <c:v>1900</c:v>
                </c:pt>
                <c:pt idx="38">
                  <c:v>1950</c:v>
                </c:pt>
                <c:pt idx="39">
                  <c:v>2000</c:v>
                </c:pt>
                <c:pt idx="40">
                  <c:v>2050</c:v>
                </c:pt>
                <c:pt idx="41">
                  <c:v>2100</c:v>
                </c:pt>
                <c:pt idx="42">
                  <c:v>2150</c:v>
                </c:pt>
                <c:pt idx="43">
                  <c:v>2200</c:v>
                </c:pt>
                <c:pt idx="44">
                  <c:v>2250</c:v>
                </c:pt>
                <c:pt idx="45">
                  <c:v>2300</c:v>
                </c:pt>
                <c:pt idx="46">
                  <c:v>2350</c:v>
                </c:pt>
                <c:pt idx="47">
                  <c:v>2400</c:v>
                </c:pt>
                <c:pt idx="48">
                  <c:v>2450</c:v>
                </c:pt>
                <c:pt idx="49">
                  <c:v>2500</c:v>
                </c:pt>
                <c:pt idx="50">
                  <c:v>2550</c:v>
                </c:pt>
                <c:pt idx="51">
                  <c:v>2600</c:v>
                </c:pt>
                <c:pt idx="52">
                  <c:v>2650</c:v>
                </c:pt>
                <c:pt idx="53">
                  <c:v>2700</c:v>
                </c:pt>
                <c:pt idx="54">
                  <c:v>2750</c:v>
                </c:pt>
                <c:pt idx="55">
                  <c:v>2800</c:v>
                </c:pt>
                <c:pt idx="56">
                  <c:v>2850</c:v>
                </c:pt>
                <c:pt idx="57">
                  <c:v>2900</c:v>
                </c:pt>
                <c:pt idx="58">
                  <c:v>2950</c:v>
                </c:pt>
                <c:pt idx="59">
                  <c:v>3000</c:v>
                </c:pt>
              </c:numCache>
            </c:numRef>
          </c:xVal>
          <c:yVal>
            <c:numRef>
              <c:f>Sheet1!$B$2:$B$201</c:f>
              <c:numCache>
                <c:formatCode>General</c:formatCode>
                <c:ptCount val="200"/>
                <c:pt idx="0">
                  <c:v>-0.49205339471675702</c:v>
                </c:pt>
                <c:pt idx="1">
                  <c:v>-0.49205339471675702</c:v>
                </c:pt>
                <c:pt idx="2">
                  <c:v>-0.49205339471675702</c:v>
                </c:pt>
                <c:pt idx="3">
                  <c:v>-0.49205339471675702</c:v>
                </c:pt>
                <c:pt idx="4">
                  <c:v>-0.49205339471675702</c:v>
                </c:pt>
                <c:pt idx="5">
                  <c:v>-0.49205339471675702</c:v>
                </c:pt>
                <c:pt idx="6">
                  <c:v>-0.73869128052575805</c:v>
                </c:pt>
                <c:pt idx="7">
                  <c:v>-0.73869128052575805</c:v>
                </c:pt>
                <c:pt idx="8">
                  <c:v>-0.73869128052575805</c:v>
                </c:pt>
                <c:pt idx="9">
                  <c:v>-0.73869128052575805</c:v>
                </c:pt>
                <c:pt idx="10">
                  <c:v>-0.73869128052575805</c:v>
                </c:pt>
                <c:pt idx="11">
                  <c:v>-0.73869128052575805</c:v>
                </c:pt>
                <c:pt idx="12">
                  <c:v>-0.73869128052575805</c:v>
                </c:pt>
                <c:pt idx="13">
                  <c:v>-0.73869128052575805</c:v>
                </c:pt>
                <c:pt idx="14">
                  <c:v>-0.73869128052575805</c:v>
                </c:pt>
                <c:pt idx="15">
                  <c:v>-0.73869128052575805</c:v>
                </c:pt>
                <c:pt idx="16">
                  <c:v>-0.73869128052575805</c:v>
                </c:pt>
                <c:pt idx="17">
                  <c:v>-0.73869128052575805</c:v>
                </c:pt>
                <c:pt idx="18">
                  <c:v>-0.73869128052575805</c:v>
                </c:pt>
                <c:pt idx="19">
                  <c:v>-1.00334511219009</c:v>
                </c:pt>
                <c:pt idx="20">
                  <c:v>-1.00334511219009</c:v>
                </c:pt>
                <c:pt idx="21">
                  <c:v>-1.00334511219009</c:v>
                </c:pt>
                <c:pt idx="22">
                  <c:v>-1.00334511219009</c:v>
                </c:pt>
                <c:pt idx="23">
                  <c:v>-1.00334511219009</c:v>
                </c:pt>
                <c:pt idx="24">
                  <c:v>-1.00334511219009</c:v>
                </c:pt>
                <c:pt idx="25">
                  <c:v>-1.00334511219009</c:v>
                </c:pt>
                <c:pt idx="26">
                  <c:v>-1.00334511219009</c:v>
                </c:pt>
                <c:pt idx="27">
                  <c:v>-1.00334511219009</c:v>
                </c:pt>
                <c:pt idx="28">
                  <c:v>-1.00334511219009</c:v>
                </c:pt>
                <c:pt idx="29">
                  <c:v>-1.00334511219009</c:v>
                </c:pt>
                <c:pt idx="30">
                  <c:v>-1.00334511219009</c:v>
                </c:pt>
                <c:pt idx="31">
                  <c:v>-1.00334511219009</c:v>
                </c:pt>
                <c:pt idx="32">
                  <c:v>-1.00334511219009</c:v>
                </c:pt>
                <c:pt idx="33">
                  <c:v>-1.00334511219009</c:v>
                </c:pt>
                <c:pt idx="34">
                  <c:v>-1.00334511219009</c:v>
                </c:pt>
                <c:pt idx="35">
                  <c:v>-1.00334511219009</c:v>
                </c:pt>
                <c:pt idx="36">
                  <c:v>-1.00334511219009</c:v>
                </c:pt>
                <c:pt idx="37">
                  <c:v>-1.00334511219009</c:v>
                </c:pt>
                <c:pt idx="38">
                  <c:v>-1.00334511219009</c:v>
                </c:pt>
                <c:pt idx="39">
                  <c:v>-1.00334511219009</c:v>
                </c:pt>
                <c:pt idx="40">
                  <c:v>-1.00334511219009</c:v>
                </c:pt>
                <c:pt idx="41">
                  <c:v>-1.00334511219009</c:v>
                </c:pt>
                <c:pt idx="42">
                  <c:v>-1.00334511219009</c:v>
                </c:pt>
                <c:pt idx="43">
                  <c:v>-1.00334511219009</c:v>
                </c:pt>
                <c:pt idx="44">
                  <c:v>-1.00334511219009</c:v>
                </c:pt>
                <c:pt idx="45">
                  <c:v>-1.00334511219009</c:v>
                </c:pt>
                <c:pt idx="46">
                  <c:v>-1.00334511219009</c:v>
                </c:pt>
                <c:pt idx="47">
                  <c:v>-1.00334511219009</c:v>
                </c:pt>
                <c:pt idx="48">
                  <c:v>-1.00334511219009</c:v>
                </c:pt>
                <c:pt idx="49">
                  <c:v>-1.00334511219009</c:v>
                </c:pt>
                <c:pt idx="50">
                  <c:v>-1.00334511219009</c:v>
                </c:pt>
                <c:pt idx="51">
                  <c:v>-1.00334511219009</c:v>
                </c:pt>
                <c:pt idx="52">
                  <c:v>-1.00334511219009</c:v>
                </c:pt>
                <c:pt idx="53">
                  <c:v>-1.00334511219009</c:v>
                </c:pt>
                <c:pt idx="54">
                  <c:v>-1.00334511219009</c:v>
                </c:pt>
                <c:pt idx="55">
                  <c:v>-1.00334511219009</c:v>
                </c:pt>
                <c:pt idx="56">
                  <c:v>-1.00334511219009</c:v>
                </c:pt>
                <c:pt idx="57">
                  <c:v>-1.00334511219009</c:v>
                </c:pt>
                <c:pt idx="58">
                  <c:v>-1.00334511219009</c:v>
                </c:pt>
                <c:pt idx="59">
                  <c:v>-1.00334511219009</c:v>
                </c:pt>
              </c:numCache>
            </c:numRef>
          </c:yVal>
          <c:smooth val="1"/>
          <c:extLst>
            <c:ext xmlns:c16="http://schemas.microsoft.com/office/drawing/2014/chart" uri="{C3380CC4-5D6E-409C-BE32-E72D297353CC}">
              <c16:uniqueId val="{00000000-B379-450B-ACF2-67136582BC22}"/>
            </c:ext>
          </c:extLst>
        </c:ser>
        <c:ser>
          <c:idx val="1"/>
          <c:order val="1"/>
          <c:tx>
            <c:strRef>
              <c:f>Sheet1!$C$1</c:f>
              <c:strCache>
                <c:ptCount val="1"/>
                <c:pt idx="0">
                  <c:v>Z_optimum</c:v>
                </c:pt>
              </c:strCache>
            </c:strRef>
          </c:tx>
          <c:spPr>
            <a:ln w="19050" cap="rnd">
              <a:solidFill>
                <a:srgbClr val="274589"/>
              </a:solidFill>
              <a:round/>
            </a:ln>
            <a:effectLst/>
          </c:spPr>
          <c:marker>
            <c:symbol val="none"/>
          </c:marker>
          <c:xVal>
            <c:numRef>
              <c:f>Sheet1!$A$2:$A$201</c:f>
              <c:numCache>
                <c:formatCode>General</c:formatCode>
                <c:ptCount val="200"/>
                <c:pt idx="0">
                  <c:v>50</c:v>
                </c:pt>
                <c:pt idx="1">
                  <c:v>100</c:v>
                </c:pt>
                <c:pt idx="2">
                  <c:v>150</c:v>
                </c:pt>
                <c:pt idx="3">
                  <c:v>200</c:v>
                </c:pt>
                <c:pt idx="4">
                  <c:v>250</c:v>
                </c:pt>
                <c:pt idx="5">
                  <c:v>300</c:v>
                </c:pt>
                <c:pt idx="6">
                  <c:v>350</c:v>
                </c:pt>
                <c:pt idx="7">
                  <c:v>400</c:v>
                </c:pt>
                <c:pt idx="8">
                  <c:v>450</c:v>
                </c:pt>
                <c:pt idx="9">
                  <c:v>500</c:v>
                </c:pt>
                <c:pt idx="10">
                  <c:v>550</c:v>
                </c:pt>
                <c:pt idx="11">
                  <c:v>600</c:v>
                </c:pt>
                <c:pt idx="12">
                  <c:v>650</c:v>
                </c:pt>
                <c:pt idx="13">
                  <c:v>700</c:v>
                </c:pt>
                <c:pt idx="14">
                  <c:v>750</c:v>
                </c:pt>
                <c:pt idx="15">
                  <c:v>800</c:v>
                </c:pt>
                <c:pt idx="16">
                  <c:v>850</c:v>
                </c:pt>
                <c:pt idx="17">
                  <c:v>900</c:v>
                </c:pt>
                <c:pt idx="18">
                  <c:v>950</c:v>
                </c:pt>
                <c:pt idx="19">
                  <c:v>1000</c:v>
                </c:pt>
                <c:pt idx="20">
                  <c:v>1050</c:v>
                </c:pt>
                <c:pt idx="21">
                  <c:v>1100</c:v>
                </c:pt>
                <c:pt idx="22">
                  <c:v>1150</c:v>
                </c:pt>
                <c:pt idx="23">
                  <c:v>1200</c:v>
                </c:pt>
                <c:pt idx="24">
                  <c:v>1250</c:v>
                </c:pt>
                <c:pt idx="25">
                  <c:v>1300</c:v>
                </c:pt>
                <c:pt idx="26">
                  <c:v>1350</c:v>
                </c:pt>
                <c:pt idx="27">
                  <c:v>1400</c:v>
                </c:pt>
                <c:pt idx="28">
                  <c:v>1450</c:v>
                </c:pt>
                <c:pt idx="29">
                  <c:v>1500</c:v>
                </c:pt>
                <c:pt idx="30">
                  <c:v>1550</c:v>
                </c:pt>
                <c:pt idx="31">
                  <c:v>1600</c:v>
                </c:pt>
                <c:pt idx="32">
                  <c:v>1650</c:v>
                </c:pt>
                <c:pt idx="33">
                  <c:v>1700</c:v>
                </c:pt>
                <c:pt idx="34">
                  <c:v>1750</c:v>
                </c:pt>
                <c:pt idx="35">
                  <c:v>1800</c:v>
                </c:pt>
                <c:pt idx="36">
                  <c:v>1850</c:v>
                </c:pt>
                <c:pt idx="37">
                  <c:v>1900</c:v>
                </c:pt>
                <c:pt idx="38">
                  <c:v>1950</c:v>
                </c:pt>
                <c:pt idx="39">
                  <c:v>2000</c:v>
                </c:pt>
                <c:pt idx="40">
                  <c:v>2050</c:v>
                </c:pt>
                <c:pt idx="41">
                  <c:v>2100</c:v>
                </c:pt>
                <c:pt idx="42">
                  <c:v>2150</c:v>
                </c:pt>
                <c:pt idx="43">
                  <c:v>2200</c:v>
                </c:pt>
                <c:pt idx="44">
                  <c:v>2250</c:v>
                </c:pt>
                <c:pt idx="45">
                  <c:v>2300</c:v>
                </c:pt>
                <c:pt idx="46">
                  <c:v>2350</c:v>
                </c:pt>
                <c:pt idx="47">
                  <c:v>2400</c:v>
                </c:pt>
                <c:pt idx="48">
                  <c:v>2450</c:v>
                </c:pt>
                <c:pt idx="49">
                  <c:v>2500</c:v>
                </c:pt>
                <c:pt idx="50">
                  <c:v>2550</c:v>
                </c:pt>
                <c:pt idx="51">
                  <c:v>2600</c:v>
                </c:pt>
                <c:pt idx="52">
                  <c:v>2650</c:v>
                </c:pt>
                <c:pt idx="53">
                  <c:v>2700</c:v>
                </c:pt>
                <c:pt idx="54">
                  <c:v>2750</c:v>
                </c:pt>
                <c:pt idx="55">
                  <c:v>2800</c:v>
                </c:pt>
                <c:pt idx="56">
                  <c:v>2850</c:v>
                </c:pt>
                <c:pt idx="57">
                  <c:v>2900</c:v>
                </c:pt>
                <c:pt idx="58">
                  <c:v>2950</c:v>
                </c:pt>
                <c:pt idx="59">
                  <c:v>3000</c:v>
                </c:pt>
              </c:numCache>
            </c:numRef>
          </c:xVal>
          <c:yVal>
            <c:numRef>
              <c:f>Sheet1!$C$2:$C$201</c:f>
              <c:numCache>
                <c:formatCode>General</c:formatCode>
                <c:ptCount val="200"/>
                <c:pt idx="0">
                  <c:v>-1.0309999999999999</c:v>
                </c:pt>
                <c:pt idx="1">
                  <c:v>-1.0309999999999999</c:v>
                </c:pt>
                <c:pt idx="2">
                  <c:v>-1.0309999999999999</c:v>
                </c:pt>
                <c:pt idx="3">
                  <c:v>-1.0309999999999999</c:v>
                </c:pt>
                <c:pt idx="4">
                  <c:v>-1.0309999999999999</c:v>
                </c:pt>
                <c:pt idx="5">
                  <c:v>-1.0309999999999999</c:v>
                </c:pt>
                <c:pt idx="6">
                  <c:v>-1.0309999999999999</c:v>
                </c:pt>
                <c:pt idx="7">
                  <c:v>-1.0309999999999999</c:v>
                </c:pt>
                <c:pt idx="8">
                  <c:v>-1.0309999999999999</c:v>
                </c:pt>
                <c:pt idx="9">
                  <c:v>-1.0309999999999999</c:v>
                </c:pt>
                <c:pt idx="10">
                  <c:v>-1.0309999999999999</c:v>
                </c:pt>
                <c:pt idx="11">
                  <c:v>-1.0309999999999999</c:v>
                </c:pt>
                <c:pt idx="12">
                  <c:v>-1.0309999999999999</c:v>
                </c:pt>
                <c:pt idx="13">
                  <c:v>-1.0309999999999999</c:v>
                </c:pt>
                <c:pt idx="14">
                  <c:v>-1.0309999999999999</c:v>
                </c:pt>
                <c:pt idx="15">
                  <c:v>-1.0309999999999999</c:v>
                </c:pt>
                <c:pt idx="16">
                  <c:v>-1.0309999999999999</c:v>
                </c:pt>
                <c:pt idx="17">
                  <c:v>-1.0309999999999999</c:v>
                </c:pt>
                <c:pt idx="18">
                  <c:v>-1.0309999999999999</c:v>
                </c:pt>
                <c:pt idx="19">
                  <c:v>-1.0309999999999999</c:v>
                </c:pt>
                <c:pt idx="20">
                  <c:v>-1.0309999999999999</c:v>
                </c:pt>
                <c:pt idx="21">
                  <c:v>-1.0309999999999999</c:v>
                </c:pt>
                <c:pt idx="22">
                  <c:v>-1.0309999999999999</c:v>
                </c:pt>
                <c:pt idx="23">
                  <c:v>-1.0309999999999999</c:v>
                </c:pt>
                <c:pt idx="24">
                  <c:v>-1.0309999999999999</c:v>
                </c:pt>
                <c:pt idx="25">
                  <c:v>-1.0309999999999999</c:v>
                </c:pt>
                <c:pt idx="26">
                  <c:v>-1.0309999999999999</c:v>
                </c:pt>
                <c:pt idx="27">
                  <c:v>-1.0309999999999999</c:v>
                </c:pt>
                <c:pt idx="28">
                  <c:v>-1.0309999999999999</c:v>
                </c:pt>
                <c:pt idx="29">
                  <c:v>-1.0309999999999999</c:v>
                </c:pt>
                <c:pt idx="30">
                  <c:v>-1.0309999999999999</c:v>
                </c:pt>
                <c:pt idx="31">
                  <c:v>-1.0309999999999999</c:v>
                </c:pt>
                <c:pt idx="32">
                  <c:v>-1.0309999999999999</c:v>
                </c:pt>
                <c:pt idx="33">
                  <c:v>-1.0309999999999999</c:v>
                </c:pt>
                <c:pt idx="34">
                  <c:v>-1.0309999999999999</c:v>
                </c:pt>
                <c:pt idx="35">
                  <c:v>-1.0309999999999999</c:v>
                </c:pt>
                <c:pt idx="36">
                  <c:v>-1.0309999999999999</c:v>
                </c:pt>
                <c:pt idx="37">
                  <c:v>-1.0309999999999999</c:v>
                </c:pt>
                <c:pt idx="38">
                  <c:v>-1.0309999999999999</c:v>
                </c:pt>
                <c:pt idx="39">
                  <c:v>-1.0309999999999999</c:v>
                </c:pt>
                <c:pt idx="40">
                  <c:v>-1.0309999999999999</c:v>
                </c:pt>
                <c:pt idx="41">
                  <c:v>-1.0309999999999999</c:v>
                </c:pt>
                <c:pt idx="42">
                  <c:v>-1.0309999999999999</c:v>
                </c:pt>
                <c:pt idx="43">
                  <c:v>-1.0309999999999999</c:v>
                </c:pt>
                <c:pt idx="44">
                  <c:v>-1.0309999999999999</c:v>
                </c:pt>
                <c:pt idx="45">
                  <c:v>-1.0309999999999999</c:v>
                </c:pt>
                <c:pt idx="46">
                  <c:v>-1.0309999999999999</c:v>
                </c:pt>
                <c:pt idx="47">
                  <c:v>-1.0309999999999999</c:v>
                </c:pt>
                <c:pt idx="48">
                  <c:v>-1.0309999999999999</c:v>
                </c:pt>
                <c:pt idx="49">
                  <c:v>-1.0309999999999999</c:v>
                </c:pt>
                <c:pt idx="50">
                  <c:v>-1.0309999999999999</c:v>
                </c:pt>
                <c:pt idx="51">
                  <c:v>-1.0309999999999999</c:v>
                </c:pt>
                <c:pt idx="52">
                  <c:v>-1.0309999999999999</c:v>
                </c:pt>
                <c:pt idx="53">
                  <c:v>-1.0309999999999999</c:v>
                </c:pt>
                <c:pt idx="54">
                  <c:v>-1.0309999999999999</c:v>
                </c:pt>
                <c:pt idx="55">
                  <c:v>-1.0309999999999999</c:v>
                </c:pt>
                <c:pt idx="56">
                  <c:v>-1.0309999999999999</c:v>
                </c:pt>
                <c:pt idx="57">
                  <c:v>-1.0309999999999999</c:v>
                </c:pt>
                <c:pt idx="58">
                  <c:v>-1.0309999999999999</c:v>
                </c:pt>
                <c:pt idx="59">
                  <c:v>-1.0309999999999999</c:v>
                </c:pt>
              </c:numCache>
            </c:numRef>
          </c:yVal>
          <c:smooth val="1"/>
          <c:extLst>
            <c:ext xmlns:c16="http://schemas.microsoft.com/office/drawing/2014/chart" uri="{C3380CC4-5D6E-409C-BE32-E72D297353CC}">
              <c16:uniqueId val="{00000001-B379-450B-ACF2-67136582BC22}"/>
            </c:ext>
          </c:extLst>
        </c:ser>
        <c:dLbls>
          <c:showLegendKey val="0"/>
          <c:showVal val="0"/>
          <c:showCatName val="0"/>
          <c:showSerName val="0"/>
          <c:showPercent val="0"/>
          <c:showBubbleSize val="0"/>
        </c:dLbls>
        <c:axId val="1929977263"/>
        <c:axId val="1929972271"/>
      </c:scatterChart>
      <c:valAx>
        <c:axId val="1929977263"/>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dk1"/>
                    </a:solidFill>
                    <a:latin typeface="+mn-lt"/>
                    <a:ea typeface="+mn-ea"/>
                    <a:cs typeface="+mn-cs"/>
                  </a:defRPr>
                </a:pPr>
                <a:r>
                  <a:rPr lang="en-US"/>
                  <a:t>Number of function evaluation</a:t>
                </a: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dk1"/>
                  </a:solidFill>
                  <a:latin typeface="+mn-lt"/>
                  <a:ea typeface="+mn-ea"/>
                  <a:cs typeface="+mn-cs"/>
                </a:defRPr>
              </a:pPr>
              <a:endParaRPr lang="en-US"/>
            </a:p>
          </c:txPr>
        </c:title>
        <c:numFmt formatCode="General" sourceLinked="1"/>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crossAx val="1929972271"/>
        <c:crosses val="autoZero"/>
        <c:crossBetween val="midCat"/>
      </c:valAx>
      <c:valAx>
        <c:axId val="1929972271"/>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dk1"/>
                    </a:solidFill>
                    <a:latin typeface="+mn-lt"/>
                    <a:ea typeface="+mn-ea"/>
                    <a:cs typeface="+mn-cs"/>
                  </a:defRPr>
                </a:pPr>
                <a:r>
                  <a:rPr lang="en-US"/>
                  <a:t>Optimum values</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dk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crossAx val="1929977263"/>
        <c:crosses val="autoZero"/>
        <c:crossBetween val="midCat"/>
      </c:valAx>
      <c:spPr>
        <a:noFill/>
        <a:ln>
          <a:noFill/>
        </a:ln>
        <a:effectLst/>
      </c:spPr>
    </c:plotArea>
    <c:legend>
      <c:legendPos val="r"/>
      <c:layout>
        <c:manualLayout>
          <c:xMode val="edge"/>
          <c:yMode val="edge"/>
          <c:x val="0.73052712160979882"/>
          <c:y val="0.18134186351706039"/>
          <c:w val="0.21113954505686786"/>
          <c:h val="0.15625109361329836"/>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legend>
    <c:plotVisOnly val="1"/>
    <c:dispBlanksAs val="gap"/>
    <c:showDLblsOverMax val="0"/>
  </c:chart>
  <c:spPr>
    <a:solidFill>
      <a:schemeClr val="lt1"/>
    </a:solidFill>
    <a:ln w="9525" cap="flat" cmpd="sng" algn="ctr">
      <a:solidFill>
        <a:schemeClr val="dk1"/>
      </a:solidFill>
      <a:prstDash val="solid"/>
      <a:miter lim="800000"/>
    </a:ln>
    <a:effectLst/>
  </c:spPr>
  <c:txPr>
    <a:bodyPr/>
    <a:lstStyle/>
    <a:p>
      <a:pPr>
        <a:defRPr>
          <a:solidFill>
            <a:schemeClr val="dk1"/>
          </a:solidFill>
          <a:latin typeface="+mn-lt"/>
          <a:ea typeface="+mn-ea"/>
          <a:cs typeface="+mn-cs"/>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dk1"/>
                </a:solidFill>
                <a:latin typeface="+mn-lt"/>
                <a:ea typeface="+mn-ea"/>
                <a:cs typeface="+mn-cs"/>
              </a:defRPr>
            </a:pPr>
            <a:r>
              <a:rPr lang="en-US" b="1" dirty="0"/>
              <a:t>Camel6 solution with local search method</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dk1"/>
              </a:solidFill>
              <a:latin typeface="+mn-lt"/>
              <a:ea typeface="+mn-ea"/>
              <a:cs typeface="+mn-cs"/>
            </a:defRPr>
          </a:pPr>
          <a:endParaRPr lang="en-US"/>
        </a:p>
      </c:txPr>
    </c:title>
    <c:autoTitleDeleted val="0"/>
    <c:plotArea>
      <c:layout>
        <c:manualLayout>
          <c:layoutTarget val="inner"/>
          <c:xMode val="edge"/>
          <c:yMode val="edge"/>
          <c:x val="0.13944225721784778"/>
          <c:y val="0.17171296296296296"/>
          <c:w val="0.79214041994750661"/>
          <c:h val="0.62271617089530473"/>
        </c:manualLayout>
      </c:layout>
      <c:scatterChart>
        <c:scatterStyle val="smoothMarker"/>
        <c:varyColors val="0"/>
        <c:ser>
          <c:idx val="0"/>
          <c:order val="0"/>
          <c:tx>
            <c:strRef>
              <c:f>Sheet1!$B$1</c:f>
              <c:strCache>
                <c:ptCount val="1"/>
                <c:pt idx="0">
                  <c:v>Z_calculated</c:v>
                </c:pt>
              </c:strCache>
            </c:strRef>
          </c:tx>
          <c:spPr>
            <a:ln w="19050" cap="rnd">
              <a:solidFill>
                <a:srgbClr val="CA3236"/>
              </a:solidFill>
              <a:round/>
            </a:ln>
            <a:effectLst/>
          </c:spPr>
          <c:marker>
            <c:symbol val="none"/>
          </c:marker>
          <c:xVal>
            <c:numRef>
              <c:f>Sheet1!$A$2:$A$126</c:f>
              <c:numCache>
                <c:formatCode>General</c:formatCode>
                <c:ptCount val="125"/>
                <c:pt idx="0">
                  <c:v>20</c:v>
                </c:pt>
                <c:pt idx="1">
                  <c:v>40</c:v>
                </c:pt>
                <c:pt idx="2">
                  <c:v>60</c:v>
                </c:pt>
                <c:pt idx="3">
                  <c:v>80</c:v>
                </c:pt>
                <c:pt idx="4">
                  <c:v>100</c:v>
                </c:pt>
                <c:pt idx="5">
                  <c:v>120</c:v>
                </c:pt>
                <c:pt idx="6">
                  <c:v>140</c:v>
                </c:pt>
                <c:pt idx="7">
                  <c:v>160</c:v>
                </c:pt>
                <c:pt idx="8">
                  <c:v>180</c:v>
                </c:pt>
                <c:pt idx="9">
                  <c:v>200</c:v>
                </c:pt>
                <c:pt idx="10">
                  <c:v>220</c:v>
                </c:pt>
                <c:pt idx="11">
                  <c:v>240</c:v>
                </c:pt>
                <c:pt idx="12">
                  <c:v>260</c:v>
                </c:pt>
                <c:pt idx="13">
                  <c:v>280</c:v>
                </c:pt>
                <c:pt idx="14">
                  <c:v>300</c:v>
                </c:pt>
                <c:pt idx="15">
                  <c:v>320</c:v>
                </c:pt>
                <c:pt idx="16">
                  <c:v>340</c:v>
                </c:pt>
                <c:pt idx="17">
                  <c:v>360</c:v>
                </c:pt>
                <c:pt idx="18">
                  <c:v>380</c:v>
                </c:pt>
                <c:pt idx="19">
                  <c:v>400</c:v>
                </c:pt>
                <c:pt idx="20">
                  <c:v>420</c:v>
                </c:pt>
                <c:pt idx="21">
                  <c:v>440</c:v>
                </c:pt>
                <c:pt idx="22">
                  <c:v>460</c:v>
                </c:pt>
                <c:pt idx="23">
                  <c:v>480</c:v>
                </c:pt>
                <c:pt idx="24">
                  <c:v>500</c:v>
                </c:pt>
                <c:pt idx="25">
                  <c:v>520</c:v>
                </c:pt>
                <c:pt idx="26">
                  <c:v>540</c:v>
                </c:pt>
                <c:pt idx="27">
                  <c:v>560</c:v>
                </c:pt>
                <c:pt idx="28">
                  <c:v>580</c:v>
                </c:pt>
                <c:pt idx="29">
                  <c:v>600</c:v>
                </c:pt>
                <c:pt idx="30">
                  <c:v>620</c:v>
                </c:pt>
                <c:pt idx="31">
                  <c:v>640</c:v>
                </c:pt>
                <c:pt idx="32">
                  <c:v>660</c:v>
                </c:pt>
                <c:pt idx="33">
                  <c:v>680</c:v>
                </c:pt>
                <c:pt idx="34">
                  <c:v>700</c:v>
                </c:pt>
                <c:pt idx="35">
                  <c:v>720</c:v>
                </c:pt>
                <c:pt idx="36">
                  <c:v>740</c:v>
                </c:pt>
                <c:pt idx="37">
                  <c:v>760</c:v>
                </c:pt>
                <c:pt idx="38">
                  <c:v>780</c:v>
                </c:pt>
                <c:pt idx="39">
                  <c:v>800</c:v>
                </c:pt>
                <c:pt idx="40">
                  <c:v>820</c:v>
                </c:pt>
                <c:pt idx="41">
                  <c:v>840</c:v>
                </c:pt>
                <c:pt idx="42">
                  <c:v>860</c:v>
                </c:pt>
                <c:pt idx="43">
                  <c:v>880</c:v>
                </c:pt>
                <c:pt idx="44">
                  <c:v>900</c:v>
                </c:pt>
                <c:pt idx="45">
                  <c:v>920</c:v>
                </c:pt>
                <c:pt idx="46">
                  <c:v>940</c:v>
                </c:pt>
                <c:pt idx="47">
                  <c:v>960</c:v>
                </c:pt>
                <c:pt idx="48">
                  <c:v>980</c:v>
                </c:pt>
                <c:pt idx="49">
                  <c:v>1000</c:v>
                </c:pt>
                <c:pt idx="50">
                  <c:v>1020</c:v>
                </c:pt>
                <c:pt idx="51">
                  <c:v>1040</c:v>
                </c:pt>
                <c:pt idx="52">
                  <c:v>1060</c:v>
                </c:pt>
                <c:pt idx="53">
                  <c:v>1080</c:v>
                </c:pt>
                <c:pt idx="54">
                  <c:v>1100</c:v>
                </c:pt>
                <c:pt idx="55">
                  <c:v>1120</c:v>
                </c:pt>
                <c:pt idx="56">
                  <c:v>1140</c:v>
                </c:pt>
                <c:pt idx="57">
                  <c:v>1160</c:v>
                </c:pt>
                <c:pt idx="58">
                  <c:v>1180</c:v>
                </c:pt>
                <c:pt idx="59">
                  <c:v>1200</c:v>
                </c:pt>
                <c:pt idx="60">
                  <c:v>1220</c:v>
                </c:pt>
                <c:pt idx="61">
                  <c:v>1240</c:v>
                </c:pt>
                <c:pt idx="62">
                  <c:v>1260</c:v>
                </c:pt>
                <c:pt idx="63">
                  <c:v>1280</c:v>
                </c:pt>
                <c:pt idx="64">
                  <c:v>1300</c:v>
                </c:pt>
                <c:pt idx="65">
                  <c:v>1320</c:v>
                </c:pt>
                <c:pt idx="66">
                  <c:v>1340</c:v>
                </c:pt>
                <c:pt idx="67">
                  <c:v>1360</c:v>
                </c:pt>
                <c:pt idx="68">
                  <c:v>1380</c:v>
                </c:pt>
                <c:pt idx="69">
                  <c:v>1400</c:v>
                </c:pt>
                <c:pt idx="70">
                  <c:v>1420</c:v>
                </c:pt>
                <c:pt idx="71">
                  <c:v>1440</c:v>
                </c:pt>
                <c:pt idx="72">
                  <c:v>1460</c:v>
                </c:pt>
                <c:pt idx="73">
                  <c:v>1480</c:v>
                </c:pt>
                <c:pt idx="74">
                  <c:v>1500</c:v>
                </c:pt>
                <c:pt idx="75">
                  <c:v>1520</c:v>
                </c:pt>
                <c:pt idx="76">
                  <c:v>1540</c:v>
                </c:pt>
                <c:pt idx="77">
                  <c:v>1560</c:v>
                </c:pt>
                <c:pt idx="78">
                  <c:v>1580</c:v>
                </c:pt>
                <c:pt idx="79">
                  <c:v>1600</c:v>
                </c:pt>
                <c:pt idx="80">
                  <c:v>1620</c:v>
                </c:pt>
                <c:pt idx="81">
                  <c:v>1640</c:v>
                </c:pt>
                <c:pt idx="82">
                  <c:v>1660</c:v>
                </c:pt>
                <c:pt idx="83">
                  <c:v>1680</c:v>
                </c:pt>
                <c:pt idx="84">
                  <c:v>1700</c:v>
                </c:pt>
                <c:pt idx="85">
                  <c:v>1720</c:v>
                </c:pt>
                <c:pt idx="86">
                  <c:v>1740</c:v>
                </c:pt>
                <c:pt idx="87">
                  <c:v>1760</c:v>
                </c:pt>
                <c:pt idx="88">
                  <c:v>1780</c:v>
                </c:pt>
                <c:pt idx="89">
                  <c:v>1800</c:v>
                </c:pt>
                <c:pt idx="90">
                  <c:v>1820</c:v>
                </c:pt>
                <c:pt idx="91">
                  <c:v>1840</c:v>
                </c:pt>
                <c:pt idx="92">
                  <c:v>1860</c:v>
                </c:pt>
                <c:pt idx="93">
                  <c:v>1880</c:v>
                </c:pt>
                <c:pt idx="94">
                  <c:v>1900</c:v>
                </c:pt>
                <c:pt idx="95">
                  <c:v>1920</c:v>
                </c:pt>
                <c:pt idx="96">
                  <c:v>1940</c:v>
                </c:pt>
                <c:pt idx="97">
                  <c:v>1960</c:v>
                </c:pt>
                <c:pt idx="98">
                  <c:v>1980</c:v>
                </c:pt>
                <c:pt idx="99">
                  <c:v>2000</c:v>
                </c:pt>
                <c:pt idx="100">
                  <c:v>2020</c:v>
                </c:pt>
                <c:pt idx="101">
                  <c:v>2040</c:v>
                </c:pt>
                <c:pt idx="102">
                  <c:v>2060</c:v>
                </c:pt>
                <c:pt idx="103">
                  <c:v>2080</c:v>
                </c:pt>
                <c:pt idx="104">
                  <c:v>2100</c:v>
                </c:pt>
                <c:pt idx="105">
                  <c:v>2120</c:v>
                </c:pt>
                <c:pt idx="106">
                  <c:v>2140</c:v>
                </c:pt>
                <c:pt idx="107">
                  <c:v>2160</c:v>
                </c:pt>
                <c:pt idx="108">
                  <c:v>2180</c:v>
                </c:pt>
                <c:pt idx="109">
                  <c:v>2200</c:v>
                </c:pt>
                <c:pt idx="110">
                  <c:v>2220</c:v>
                </c:pt>
                <c:pt idx="111">
                  <c:v>2240</c:v>
                </c:pt>
                <c:pt idx="112">
                  <c:v>2260</c:v>
                </c:pt>
                <c:pt idx="113">
                  <c:v>2280</c:v>
                </c:pt>
                <c:pt idx="114">
                  <c:v>2300</c:v>
                </c:pt>
                <c:pt idx="115">
                  <c:v>2320</c:v>
                </c:pt>
                <c:pt idx="116">
                  <c:v>2340</c:v>
                </c:pt>
                <c:pt idx="117">
                  <c:v>2360</c:v>
                </c:pt>
                <c:pt idx="118">
                  <c:v>2380</c:v>
                </c:pt>
                <c:pt idx="119">
                  <c:v>2400</c:v>
                </c:pt>
                <c:pt idx="120">
                  <c:v>2420</c:v>
                </c:pt>
                <c:pt idx="121">
                  <c:v>2440</c:v>
                </c:pt>
                <c:pt idx="122">
                  <c:v>2460</c:v>
                </c:pt>
                <c:pt idx="123">
                  <c:v>2480</c:v>
                </c:pt>
                <c:pt idx="124">
                  <c:v>2500</c:v>
                </c:pt>
              </c:numCache>
            </c:numRef>
          </c:xVal>
          <c:yVal>
            <c:numRef>
              <c:f>Sheet1!$B$2:$B$126</c:f>
              <c:numCache>
                <c:formatCode>General</c:formatCode>
                <c:ptCount val="125"/>
                <c:pt idx="0">
                  <c:v>-0.49205339471675702</c:v>
                </c:pt>
                <c:pt idx="1">
                  <c:v>-0.49205339471675702</c:v>
                </c:pt>
                <c:pt idx="2">
                  <c:v>-0.49205339471675702</c:v>
                </c:pt>
                <c:pt idx="3">
                  <c:v>-0.49205339471675702</c:v>
                </c:pt>
                <c:pt idx="4">
                  <c:v>-0.49205339471675702</c:v>
                </c:pt>
                <c:pt idx="5">
                  <c:v>-0.49205339471675702</c:v>
                </c:pt>
                <c:pt idx="6">
                  <c:v>-0.49205339471675702</c:v>
                </c:pt>
                <c:pt idx="7">
                  <c:v>-0.49205339471675702</c:v>
                </c:pt>
                <c:pt idx="8">
                  <c:v>-0.49205339471675702</c:v>
                </c:pt>
                <c:pt idx="9">
                  <c:v>-0.49205339471675702</c:v>
                </c:pt>
                <c:pt idx="10">
                  <c:v>-0.49205339471675702</c:v>
                </c:pt>
                <c:pt idx="11">
                  <c:v>-0.49205339471675702</c:v>
                </c:pt>
                <c:pt idx="12">
                  <c:v>-0.49205339471675702</c:v>
                </c:pt>
                <c:pt idx="13">
                  <c:v>-0.49205339471675702</c:v>
                </c:pt>
                <c:pt idx="14">
                  <c:v>-0.49205339471675702</c:v>
                </c:pt>
                <c:pt idx="15">
                  <c:v>-0.49205339471675702</c:v>
                </c:pt>
                <c:pt idx="16">
                  <c:v>-0.49205339471675702</c:v>
                </c:pt>
                <c:pt idx="17">
                  <c:v>-0.49205339471675702</c:v>
                </c:pt>
                <c:pt idx="18">
                  <c:v>-0.49205339471675702</c:v>
                </c:pt>
                <c:pt idx="19">
                  <c:v>-0.49205339471675702</c:v>
                </c:pt>
                <c:pt idx="20">
                  <c:v>-0.49205339471675702</c:v>
                </c:pt>
                <c:pt idx="21">
                  <c:v>-0.49205339471675702</c:v>
                </c:pt>
                <c:pt idx="22">
                  <c:v>-0.49205339471675702</c:v>
                </c:pt>
                <c:pt idx="23">
                  <c:v>-0.49205339471675702</c:v>
                </c:pt>
                <c:pt idx="24">
                  <c:v>-0.49205339471675702</c:v>
                </c:pt>
                <c:pt idx="25">
                  <c:v>-0.49205339471675702</c:v>
                </c:pt>
                <c:pt idx="26">
                  <c:v>-0.49205339471675702</c:v>
                </c:pt>
                <c:pt idx="27">
                  <c:v>-0.49205339471675702</c:v>
                </c:pt>
                <c:pt idx="28">
                  <c:v>-0.49205339471675702</c:v>
                </c:pt>
                <c:pt idx="29">
                  <c:v>-0.49205339471675702</c:v>
                </c:pt>
                <c:pt idx="30">
                  <c:v>-0.49205339471675702</c:v>
                </c:pt>
                <c:pt idx="31">
                  <c:v>-0.49205339471675702</c:v>
                </c:pt>
                <c:pt idx="32">
                  <c:v>-0.49205339471675702</c:v>
                </c:pt>
                <c:pt idx="33">
                  <c:v>-0.49205339471675702</c:v>
                </c:pt>
                <c:pt idx="34">
                  <c:v>-0.49205339471675702</c:v>
                </c:pt>
                <c:pt idx="35">
                  <c:v>-0.49205339471675702</c:v>
                </c:pt>
                <c:pt idx="36">
                  <c:v>-0.49205339471675702</c:v>
                </c:pt>
                <c:pt idx="37">
                  <c:v>-0.49205339471675702</c:v>
                </c:pt>
                <c:pt idx="38">
                  <c:v>-0.49205339471675702</c:v>
                </c:pt>
                <c:pt idx="39">
                  <c:v>-0.49205339471675702</c:v>
                </c:pt>
                <c:pt idx="40">
                  <c:v>-0.49205339471675702</c:v>
                </c:pt>
                <c:pt idx="41">
                  <c:v>-0.49205339471675702</c:v>
                </c:pt>
                <c:pt idx="42">
                  <c:v>-0.49205339471675702</c:v>
                </c:pt>
                <c:pt idx="43">
                  <c:v>-0.49205339471675702</c:v>
                </c:pt>
                <c:pt idx="44">
                  <c:v>-0.49205339471675702</c:v>
                </c:pt>
                <c:pt idx="45">
                  <c:v>-0.49205339471675702</c:v>
                </c:pt>
                <c:pt idx="46">
                  <c:v>-0.49205339471675702</c:v>
                </c:pt>
                <c:pt idx="47">
                  <c:v>-0.49205339471675702</c:v>
                </c:pt>
                <c:pt idx="48">
                  <c:v>-0.49205339471675702</c:v>
                </c:pt>
                <c:pt idx="49">
                  <c:v>-0.49205339471675702</c:v>
                </c:pt>
                <c:pt idx="50">
                  <c:v>-0.49205339471675702</c:v>
                </c:pt>
                <c:pt idx="51">
                  <c:v>-0.49205339471675702</c:v>
                </c:pt>
                <c:pt idx="52">
                  <c:v>-0.49205339471675702</c:v>
                </c:pt>
                <c:pt idx="53">
                  <c:v>-0.49205339471675702</c:v>
                </c:pt>
                <c:pt idx="54">
                  <c:v>-0.49205339471675702</c:v>
                </c:pt>
                <c:pt idx="55">
                  <c:v>-0.49205339471675702</c:v>
                </c:pt>
                <c:pt idx="56">
                  <c:v>-0.49205339471675702</c:v>
                </c:pt>
                <c:pt idx="57">
                  <c:v>-0.49205339471675702</c:v>
                </c:pt>
                <c:pt idx="58">
                  <c:v>-0.49205339471675702</c:v>
                </c:pt>
                <c:pt idx="59">
                  <c:v>-0.49205339471675702</c:v>
                </c:pt>
                <c:pt idx="60">
                  <c:v>-0.49205339471675702</c:v>
                </c:pt>
                <c:pt idx="61">
                  <c:v>-0.49205339471675702</c:v>
                </c:pt>
                <c:pt idx="62">
                  <c:v>-0.49205339471675702</c:v>
                </c:pt>
                <c:pt idx="63">
                  <c:v>-0.49205339471675702</c:v>
                </c:pt>
                <c:pt idx="64">
                  <c:v>-0.49205339471675702</c:v>
                </c:pt>
                <c:pt idx="65">
                  <c:v>-0.49205339471675702</c:v>
                </c:pt>
                <c:pt idx="66">
                  <c:v>-0.49205339471675702</c:v>
                </c:pt>
                <c:pt idx="67">
                  <c:v>-0.49205339471675702</c:v>
                </c:pt>
                <c:pt idx="68">
                  <c:v>-0.49205339471675702</c:v>
                </c:pt>
                <c:pt idx="69">
                  <c:v>-0.49205339471675702</c:v>
                </c:pt>
                <c:pt idx="70">
                  <c:v>-0.49205339471675702</c:v>
                </c:pt>
                <c:pt idx="71">
                  <c:v>-0.49205339471675702</c:v>
                </c:pt>
                <c:pt idx="72">
                  <c:v>-0.49205339471675702</c:v>
                </c:pt>
                <c:pt idx="73">
                  <c:v>-0.49205339471675702</c:v>
                </c:pt>
                <c:pt idx="74">
                  <c:v>-0.49205339471675702</c:v>
                </c:pt>
                <c:pt idx="75">
                  <c:v>-0.49205339471675702</c:v>
                </c:pt>
                <c:pt idx="76">
                  <c:v>-0.49205339471675702</c:v>
                </c:pt>
                <c:pt idx="77">
                  <c:v>-0.49205339471675702</c:v>
                </c:pt>
                <c:pt idx="78">
                  <c:v>-0.49205339471675702</c:v>
                </c:pt>
                <c:pt idx="79">
                  <c:v>-0.49205339471675702</c:v>
                </c:pt>
                <c:pt idx="80">
                  <c:v>-0.49205339471675702</c:v>
                </c:pt>
                <c:pt idx="81">
                  <c:v>-0.49205339471675702</c:v>
                </c:pt>
                <c:pt idx="82">
                  <c:v>-0.49205339471675702</c:v>
                </c:pt>
                <c:pt idx="83">
                  <c:v>-0.49205339471675702</c:v>
                </c:pt>
                <c:pt idx="84">
                  <c:v>-0.49205339471675702</c:v>
                </c:pt>
                <c:pt idx="85">
                  <c:v>-0.49205339471675702</c:v>
                </c:pt>
                <c:pt idx="86">
                  <c:v>-0.49205339471675702</c:v>
                </c:pt>
                <c:pt idx="87">
                  <c:v>-0.49205339471675702</c:v>
                </c:pt>
                <c:pt idx="88">
                  <c:v>-0.49205339471675702</c:v>
                </c:pt>
                <c:pt idx="89">
                  <c:v>-0.49205339471675702</c:v>
                </c:pt>
                <c:pt idx="90">
                  <c:v>-0.49205339471675702</c:v>
                </c:pt>
                <c:pt idx="91">
                  <c:v>-0.49205339471675702</c:v>
                </c:pt>
                <c:pt idx="92">
                  <c:v>-0.73869128052575805</c:v>
                </c:pt>
                <c:pt idx="93">
                  <c:v>-0.73869128052575805</c:v>
                </c:pt>
                <c:pt idx="94">
                  <c:v>-0.73869128052575805</c:v>
                </c:pt>
                <c:pt idx="95">
                  <c:v>-0.73869128052575805</c:v>
                </c:pt>
                <c:pt idx="96">
                  <c:v>-0.73869128052575805</c:v>
                </c:pt>
                <c:pt idx="97">
                  <c:v>-0.73869128052575805</c:v>
                </c:pt>
                <c:pt idx="98">
                  <c:v>-0.73869128052575805</c:v>
                </c:pt>
                <c:pt idx="99">
                  <c:v>-0.73869128052575805</c:v>
                </c:pt>
                <c:pt idx="100">
                  <c:v>-0.73869128052575805</c:v>
                </c:pt>
                <c:pt idx="101">
                  <c:v>-0.73869128052575805</c:v>
                </c:pt>
                <c:pt idx="102">
                  <c:v>-1.02980867888449</c:v>
                </c:pt>
                <c:pt idx="103">
                  <c:v>-1.02980867888449</c:v>
                </c:pt>
                <c:pt idx="104">
                  <c:v>-1.02980867888449</c:v>
                </c:pt>
                <c:pt idx="105">
                  <c:v>-1.02980867888449</c:v>
                </c:pt>
                <c:pt idx="106">
                  <c:v>-1.02980867888449</c:v>
                </c:pt>
                <c:pt idx="107">
                  <c:v>-1.02980867888449</c:v>
                </c:pt>
                <c:pt idx="108">
                  <c:v>-1.02980867888449</c:v>
                </c:pt>
                <c:pt idx="109">
                  <c:v>-1.02980867888449</c:v>
                </c:pt>
                <c:pt idx="110">
                  <c:v>-1.02980867888449</c:v>
                </c:pt>
                <c:pt idx="111">
                  <c:v>-1.02980867888449</c:v>
                </c:pt>
                <c:pt idx="112">
                  <c:v>-1.02980867888449</c:v>
                </c:pt>
                <c:pt idx="113">
                  <c:v>-1.02980867888449</c:v>
                </c:pt>
                <c:pt idx="114">
                  <c:v>-1.02980867888449</c:v>
                </c:pt>
                <c:pt idx="115">
                  <c:v>-1.02980867888449</c:v>
                </c:pt>
                <c:pt idx="116">
                  <c:v>-1.02980867888449</c:v>
                </c:pt>
                <c:pt idx="117">
                  <c:v>-1.02980867888449</c:v>
                </c:pt>
                <c:pt idx="118">
                  <c:v>-1.02980867888449</c:v>
                </c:pt>
                <c:pt idx="119">
                  <c:v>-1.02980867888449</c:v>
                </c:pt>
                <c:pt idx="120">
                  <c:v>-1.02980867888449</c:v>
                </c:pt>
                <c:pt idx="121">
                  <c:v>-1.02980867888449</c:v>
                </c:pt>
                <c:pt idx="122">
                  <c:v>-1.02980867888449</c:v>
                </c:pt>
                <c:pt idx="123">
                  <c:v>-1.02980867888449</c:v>
                </c:pt>
                <c:pt idx="124">
                  <c:v>-1.02980867888449</c:v>
                </c:pt>
              </c:numCache>
            </c:numRef>
          </c:yVal>
          <c:smooth val="1"/>
          <c:extLst>
            <c:ext xmlns:c16="http://schemas.microsoft.com/office/drawing/2014/chart" uri="{C3380CC4-5D6E-409C-BE32-E72D297353CC}">
              <c16:uniqueId val="{00000000-9BE1-4F35-9532-BE200080C707}"/>
            </c:ext>
          </c:extLst>
        </c:ser>
        <c:ser>
          <c:idx val="1"/>
          <c:order val="1"/>
          <c:tx>
            <c:strRef>
              <c:f>Sheet1!$C$1</c:f>
              <c:strCache>
                <c:ptCount val="1"/>
                <c:pt idx="0">
                  <c:v>Z_optimum</c:v>
                </c:pt>
              </c:strCache>
            </c:strRef>
          </c:tx>
          <c:spPr>
            <a:ln w="19050" cap="rnd">
              <a:solidFill>
                <a:srgbClr val="274589"/>
              </a:solidFill>
              <a:prstDash val="dash"/>
              <a:round/>
            </a:ln>
            <a:effectLst/>
          </c:spPr>
          <c:marker>
            <c:symbol val="none"/>
          </c:marker>
          <c:xVal>
            <c:numRef>
              <c:f>Sheet1!$A$2:$A$126</c:f>
              <c:numCache>
                <c:formatCode>General</c:formatCode>
                <c:ptCount val="125"/>
                <c:pt idx="0">
                  <c:v>20</c:v>
                </c:pt>
                <c:pt idx="1">
                  <c:v>40</c:v>
                </c:pt>
                <c:pt idx="2">
                  <c:v>60</c:v>
                </c:pt>
                <c:pt idx="3">
                  <c:v>80</c:v>
                </c:pt>
                <c:pt idx="4">
                  <c:v>100</c:v>
                </c:pt>
                <c:pt idx="5">
                  <c:v>120</c:v>
                </c:pt>
                <c:pt idx="6">
                  <c:v>140</c:v>
                </c:pt>
                <c:pt idx="7">
                  <c:v>160</c:v>
                </c:pt>
                <c:pt idx="8">
                  <c:v>180</c:v>
                </c:pt>
                <c:pt idx="9">
                  <c:v>200</c:v>
                </c:pt>
                <c:pt idx="10">
                  <c:v>220</c:v>
                </c:pt>
                <c:pt idx="11">
                  <c:v>240</c:v>
                </c:pt>
                <c:pt idx="12">
                  <c:v>260</c:v>
                </c:pt>
                <c:pt idx="13">
                  <c:v>280</c:v>
                </c:pt>
                <c:pt idx="14">
                  <c:v>300</c:v>
                </c:pt>
                <c:pt idx="15">
                  <c:v>320</c:v>
                </c:pt>
                <c:pt idx="16">
                  <c:v>340</c:v>
                </c:pt>
                <c:pt idx="17">
                  <c:v>360</c:v>
                </c:pt>
                <c:pt idx="18">
                  <c:v>380</c:v>
                </c:pt>
                <c:pt idx="19">
                  <c:v>400</c:v>
                </c:pt>
                <c:pt idx="20">
                  <c:v>420</c:v>
                </c:pt>
                <c:pt idx="21">
                  <c:v>440</c:v>
                </c:pt>
                <c:pt idx="22">
                  <c:v>460</c:v>
                </c:pt>
                <c:pt idx="23">
                  <c:v>480</c:v>
                </c:pt>
                <c:pt idx="24">
                  <c:v>500</c:v>
                </c:pt>
                <c:pt idx="25">
                  <c:v>520</c:v>
                </c:pt>
                <c:pt idx="26">
                  <c:v>540</c:v>
                </c:pt>
                <c:pt idx="27">
                  <c:v>560</c:v>
                </c:pt>
                <c:pt idx="28">
                  <c:v>580</c:v>
                </c:pt>
                <c:pt idx="29">
                  <c:v>600</c:v>
                </c:pt>
                <c:pt idx="30">
                  <c:v>620</c:v>
                </c:pt>
                <c:pt idx="31">
                  <c:v>640</c:v>
                </c:pt>
                <c:pt idx="32">
                  <c:v>660</c:v>
                </c:pt>
                <c:pt idx="33">
                  <c:v>680</c:v>
                </c:pt>
                <c:pt idx="34">
                  <c:v>700</c:v>
                </c:pt>
                <c:pt idx="35">
                  <c:v>720</c:v>
                </c:pt>
                <c:pt idx="36">
                  <c:v>740</c:v>
                </c:pt>
                <c:pt idx="37">
                  <c:v>760</c:v>
                </c:pt>
                <c:pt idx="38">
                  <c:v>780</c:v>
                </c:pt>
                <c:pt idx="39">
                  <c:v>800</c:v>
                </c:pt>
                <c:pt idx="40">
                  <c:v>820</c:v>
                </c:pt>
                <c:pt idx="41">
                  <c:v>840</c:v>
                </c:pt>
                <c:pt idx="42">
                  <c:v>860</c:v>
                </c:pt>
                <c:pt idx="43">
                  <c:v>880</c:v>
                </c:pt>
                <c:pt idx="44">
                  <c:v>900</c:v>
                </c:pt>
                <c:pt idx="45">
                  <c:v>920</c:v>
                </c:pt>
                <c:pt idx="46">
                  <c:v>940</c:v>
                </c:pt>
                <c:pt idx="47">
                  <c:v>960</c:v>
                </c:pt>
                <c:pt idx="48">
                  <c:v>980</c:v>
                </c:pt>
                <c:pt idx="49">
                  <c:v>1000</c:v>
                </c:pt>
                <c:pt idx="50">
                  <c:v>1020</c:v>
                </c:pt>
                <c:pt idx="51">
                  <c:v>1040</c:v>
                </c:pt>
                <c:pt idx="52">
                  <c:v>1060</c:v>
                </c:pt>
                <c:pt idx="53">
                  <c:v>1080</c:v>
                </c:pt>
                <c:pt idx="54">
                  <c:v>1100</c:v>
                </c:pt>
                <c:pt idx="55">
                  <c:v>1120</c:v>
                </c:pt>
                <c:pt idx="56">
                  <c:v>1140</c:v>
                </c:pt>
                <c:pt idx="57">
                  <c:v>1160</c:v>
                </c:pt>
                <c:pt idx="58">
                  <c:v>1180</c:v>
                </c:pt>
                <c:pt idx="59">
                  <c:v>1200</c:v>
                </c:pt>
                <c:pt idx="60">
                  <c:v>1220</c:v>
                </c:pt>
                <c:pt idx="61">
                  <c:v>1240</c:v>
                </c:pt>
                <c:pt idx="62">
                  <c:v>1260</c:v>
                </c:pt>
                <c:pt idx="63">
                  <c:v>1280</c:v>
                </c:pt>
                <c:pt idx="64">
                  <c:v>1300</c:v>
                </c:pt>
                <c:pt idx="65">
                  <c:v>1320</c:v>
                </c:pt>
                <c:pt idx="66">
                  <c:v>1340</c:v>
                </c:pt>
                <c:pt idx="67">
                  <c:v>1360</c:v>
                </c:pt>
                <c:pt idx="68">
                  <c:v>1380</c:v>
                </c:pt>
                <c:pt idx="69">
                  <c:v>1400</c:v>
                </c:pt>
                <c:pt idx="70">
                  <c:v>1420</c:v>
                </c:pt>
                <c:pt idx="71">
                  <c:v>1440</c:v>
                </c:pt>
                <c:pt idx="72">
                  <c:v>1460</c:v>
                </c:pt>
                <c:pt idx="73">
                  <c:v>1480</c:v>
                </c:pt>
                <c:pt idx="74">
                  <c:v>1500</c:v>
                </c:pt>
                <c:pt idx="75">
                  <c:v>1520</c:v>
                </c:pt>
                <c:pt idx="76">
                  <c:v>1540</c:v>
                </c:pt>
                <c:pt idx="77">
                  <c:v>1560</c:v>
                </c:pt>
                <c:pt idx="78">
                  <c:v>1580</c:v>
                </c:pt>
                <c:pt idx="79">
                  <c:v>1600</c:v>
                </c:pt>
                <c:pt idx="80">
                  <c:v>1620</c:v>
                </c:pt>
                <c:pt idx="81">
                  <c:v>1640</c:v>
                </c:pt>
                <c:pt idx="82">
                  <c:v>1660</c:v>
                </c:pt>
                <c:pt idx="83">
                  <c:v>1680</c:v>
                </c:pt>
                <c:pt idx="84">
                  <c:v>1700</c:v>
                </c:pt>
                <c:pt idx="85">
                  <c:v>1720</c:v>
                </c:pt>
                <c:pt idx="86">
                  <c:v>1740</c:v>
                </c:pt>
                <c:pt idx="87">
                  <c:v>1760</c:v>
                </c:pt>
                <c:pt idx="88">
                  <c:v>1780</c:v>
                </c:pt>
                <c:pt idx="89">
                  <c:v>1800</c:v>
                </c:pt>
                <c:pt idx="90">
                  <c:v>1820</c:v>
                </c:pt>
                <c:pt idx="91">
                  <c:v>1840</c:v>
                </c:pt>
                <c:pt idx="92">
                  <c:v>1860</c:v>
                </c:pt>
                <c:pt idx="93">
                  <c:v>1880</c:v>
                </c:pt>
                <c:pt idx="94">
                  <c:v>1900</c:v>
                </c:pt>
                <c:pt idx="95">
                  <c:v>1920</c:v>
                </c:pt>
                <c:pt idx="96">
                  <c:v>1940</c:v>
                </c:pt>
                <c:pt idx="97">
                  <c:v>1960</c:v>
                </c:pt>
                <c:pt idx="98">
                  <c:v>1980</c:v>
                </c:pt>
                <c:pt idx="99">
                  <c:v>2000</c:v>
                </c:pt>
                <c:pt idx="100">
                  <c:v>2020</c:v>
                </c:pt>
                <c:pt idx="101">
                  <c:v>2040</c:v>
                </c:pt>
                <c:pt idx="102">
                  <c:v>2060</c:v>
                </c:pt>
                <c:pt idx="103">
                  <c:v>2080</c:v>
                </c:pt>
                <c:pt idx="104">
                  <c:v>2100</c:v>
                </c:pt>
                <c:pt idx="105">
                  <c:v>2120</c:v>
                </c:pt>
                <c:pt idx="106">
                  <c:v>2140</c:v>
                </c:pt>
                <c:pt idx="107">
                  <c:v>2160</c:v>
                </c:pt>
                <c:pt idx="108">
                  <c:v>2180</c:v>
                </c:pt>
                <c:pt idx="109">
                  <c:v>2200</c:v>
                </c:pt>
                <c:pt idx="110">
                  <c:v>2220</c:v>
                </c:pt>
                <c:pt idx="111">
                  <c:v>2240</c:v>
                </c:pt>
                <c:pt idx="112">
                  <c:v>2260</c:v>
                </c:pt>
                <c:pt idx="113">
                  <c:v>2280</c:v>
                </c:pt>
                <c:pt idx="114">
                  <c:v>2300</c:v>
                </c:pt>
                <c:pt idx="115">
                  <c:v>2320</c:v>
                </c:pt>
                <c:pt idx="116">
                  <c:v>2340</c:v>
                </c:pt>
                <c:pt idx="117">
                  <c:v>2360</c:v>
                </c:pt>
                <c:pt idx="118">
                  <c:v>2380</c:v>
                </c:pt>
                <c:pt idx="119">
                  <c:v>2400</c:v>
                </c:pt>
                <c:pt idx="120">
                  <c:v>2420</c:v>
                </c:pt>
                <c:pt idx="121">
                  <c:v>2440</c:v>
                </c:pt>
                <c:pt idx="122">
                  <c:v>2460</c:v>
                </c:pt>
                <c:pt idx="123">
                  <c:v>2480</c:v>
                </c:pt>
                <c:pt idx="124">
                  <c:v>2500</c:v>
                </c:pt>
              </c:numCache>
            </c:numRef>
          </c:xVal>
          <c:yVal>
            <c:numRef>
              <c:f>Sheet1!$C$2:$C$126</c:f>
              <c:numCache>
                <c:formatCode>General</c:formatCode>
                <c:ptCount val="125"/>
                <c:pt idx="0">
                  <c:v>-1.03</c:v>
                </c:pt>
                <c:pt idx="1">
                  <c:v>-1.03</c:v>
                </c:pt>
                <c:pt idx="2">
                  <c:v>-1.03</c:v>
                </c:pt>
                <c:pt idx="3">
                  <c:v>-1.03</c:v>
                </c:pt>
                <c:pt idx="4">
                  <c:v>-1.03</c:v>
                </c:pt>
                <c:pt idx="5">
                  <c:v>-1.03</c:v>
                </c:pt>
                <c:pt idx="6">
                  <c:v>-1.03</c:v>
                </c:pt>
                <c:pt idx="7">
                  <c:v>-1.03</c:v>
                </c:pt>
                <c:pt idx="8">
                  <c:v>-1.03</c:v>
                </c:pt>
                <c:pt idx="9">
                  <c:v>-1.03</c:v>
                </c:pt>
                <c:pt idx="10">
                  <c:v>-1.03</c:v>
                </c:pt>
                <c:pt idx="11">
                  <c:v>-1.03</c:v>
                </c:pt>
                <c:pt idx="12">
                  <c:v>-1.03</c:v>
                </c:pt>
                <c:pt idx="13">
                  <c:v>-1.03</c:v>
                </c:pt>
                <c:pt idx="14">
                  <c:v>-1.03</c:v>
                </c:pt>
                <c:pt idx="15">
                  <c:v>-1.03</c:v>
                </c:pt>
                <c:pt idx="16">
                  <c:v>-1.03</c:v>
                </c:pt>
                <c:pt idx="17">
                  <c:v>-1.03</c:v>
                </c:pt>
                <c:pt idx="18">
                  <c:v>-1.03</c:v>
                </c:pt>
                <c:pt idx="19">
                  <c:v>-1.03</c:v>
                </c:pt>
                <c:pt idx="20">
                  <c:v>-1.03</c:v>
                </c:pt>
                <c:pt idx="21">
                  <c:v>-1.03</c:v>
                </c:pt>
                <c:pt idx="22">
                  <c:v>-1.03</c:v>
                </c:pt>
                <c:pt idx="23">
                  <c:v>-1.03</c:v>
                </c:pt>
                <c:pt idx="24">
                  <c:v>-1.03</c:v>
                </c:pt>
                <c:pt idx="25">
                  <c:v>-1.03</c:v>
                </c:pt>
                <c:pt idx="26">
                  <c:v>-1.03</c:v>
                </c:pt>
                <c:pt idx="27">
                  <c:v>-1.03</c:v>
                </c:pt>
                <c:pt idx="28">
                  <c:v>-1.03</c:v>
                </c:pt>
                <c:pt idx="29">
                  <c:v>-1.03</c:v>
                </c:pt>
                <c:pt idx="30">
                  <c:v>-1.03</c:v>
                </c:pt>
                <c:pt idx="31">
                  <c:v>-1.03</c:v>
                </c:pt>
                <c:pt idx="32">
                  <c:v>-1.03</c:v>
                </c:pt>
                <c:pt idx="33">
                  <c:v>-1.03</c:v>
                </c:pt>
                <c:pt idx="34">
                  <c:v>-1.03</c:v>
                </c:pt>
                <c:pt idx="35">
                  <c:v>-1.03</c:v>
                </c:pt>
                <c:pt idx="36">
                  <c:v>-1.03</c:v>
                </c:pt>
                <c:pt idx="37">
                  <c:v>-1.03</c:v>
                </c:pt>
                <c:pt idx="38">
                  <c:v>-1.03</c:v>
                </c:pt>
                <c:pt idx="39">
                  <c:v>-1.03</c:v>
                </c:pt>
                <c:pt idx="40">
                  <c:v>-1.03</c:v>
                </c:pt>
                <c:pt idx="41">
                  <c:v>-1.03</c:v>
                </c:pt>
                <c:pt idx="42">
                  <c:v>-1.03</c:v>
                </c:pt>
                <c:pt idx="43">
                  <c:v>-1.03</c:v>
                </c:pt>
                <c:pt idx="44">
                  <c:v>-1.03</c:v>
                </c:pt>
                <c:pt idx="45">
                  <c:v>-1.03</c:v>
                </c:pt>
                <c:pt idx="46">
                  <c:v>-1.03</c:v>
                </c:pt>
                <c:pt idx="47">
                  <c:v>-1.03</c:v>
                </c:pt>
                <c:pt idx="48">
                  <c:v>-1.03</c:v>
                </c:pt>
                <c:pt idx="49">
                  <c:v>-1.03</c:v>
                </c:pt>
                <c:pt idx="50">
                  <c:v>-1.03</c:v>
                </c:pt>
                <c:pt idx="51">
                  <c:v>-1.03</c:v>
                </c:pt>
                <c:pt idx="52">
                  <c:v>-1.03</c:v>
                </c:pt>
                <c:pt idx="53">
                  <c:v>-1.03</c:v>
                </c:pt>
                <c:pt idx="54">
                  <c:v>-1.03</c:v>
                </c:pt>
                <c:pt idx="55">
                  <c:v>-1.03</c:v>
                </c:pt>
                <c:pt idx="56">
                  <c:v>-1.03</c:v>
                </c:pt>
                <c:pt idx="57">
                  <c:v>-1.03</c:v>
                </c:pt>
                <c:pt idx="58">
                  <c:v>-1.03</c:v>
                </c:pt>
                <c:pt idx="59">
                  <c:v>-1.03</c:v>
                </c:pt>
                <c:pt idx="60">
                  <c:v>-1.03</c:v>
                </c:pt>
                <c:pt idx="61">
                  <c:v>-1.03</c:v>
                </c:pt>
                <c:pt idx="62">
                  <c:v>-1.03</c:v>
                </c:pt>
                <c:pt idx="63">
                  <c:v>-1.03</c:v>
                </c:pt>
                <c:pt idx="64">
                  <c:v>-1.03</c:v>
                </c:pt>
                <c:pt idx="65">
                  <c:v>-1.03</c:v>
                </c:pt>
                <c:pt idx="66">
                  <c:v>-1.03</c:v>
                </c:pt>
                <c:pt idx="67">
                  <c:v>-1.03</c:v>
                </c:pt>
                <c:pt idx="68">
                  <c:v>-1.03</c:v>
                </c:pt>
                <c:pt idx="69">
                  <c:v>-1.03</c:v>
                </c:pt>
                <c:pt idx="70">
                  <c:v>-1.03</c:v>
                </c:pt>
                <c:pt idx="71">
                  <c:v>-1.03</c:v>
                </c:pt>
                <c:pt idx="72">
                  <c:v>-1.03</c:v>
                </c:pt>
                <c:pt idx="73">
                  <c:v>-1.03</c:v>
                </c:pt>
                <c:pt idx="74">
                  <c:v>-1.03</c:v>
                </c:pt>
                <c:pt idx="75">
                  <c:v>-1.03</c:v>
                </c:pt>
                <c:pt idx="76">
                  <c:v>-1.03</c:v>
                </c:pt>
                <c:pt idx="77">
                  <c:v>-1.03</c:v>
                </c:pt>
                <c:pt idx="78">
                  <c:v>-1.03</c:v>
                </c:pt>
                <c:pt idx="79">
                  <c:v>-1.03</c:v>
                </c:pt>
                <c:pt idx="80">
                  <c:v>-1.03</c:v>
                </c:pt>
                <c:pt idx="81">
                  <c:v>-1.03</c:v>
                </c:pt>
                <c:pt idx="82">
                  <c:v>-1.03</c:v>
                </c:pt>
                <c:pt idx="83">
                  <c:v>-1.03</c:v>
                </c:pt>
                <c:pt idx="84">
                  <c:v>-1.03</c:v>
                </c:pt>
                <c:pt idx="85">
                  <c:v>-1.03</c:v>
                </c:pt>
                <c:pt idx="86">
                  <c:v>-1.03</c:v>
                </c:pt>
                <c:pt idx="87">
                  <c:v>-1.03</c:v>
                </c:pt>
                <c:pt idx="88">
                  <c:v>-1.03</c:v>
                </c:pt>
                <c:pt idx="89">
                  <c:v>-1.03</c:v>
                </c:pt>
                <c:pt idx="90">
                  <c:v>-1.03</c:v>
                </c:pt>
                <c:pt idx="91">
                  <c:v>-1.03</c:v>
                </c:pt>
                <c:pt idx="92">
                  <c:v>-1.03</c:v>
                </c:pt>
                <c:pt idx="93">
                  <c:v>-1.03</c:v>
                </c:pt>
                <c:pt idx="94">
                  <c:v>-1.03</c:v>
                </c:pt>
                <c:pt idx="95">
                  <c:v>-1.03</c:v>
                </c:pt>
                <c:pt idx="96">
                  <c:v>-1.03</c:v>
                </c:pt>
                <c:pt idx="97">
                  <c:v>-1.03</c:v>
                </c:pt>
                <c:pt idx="98">
                  <c:v>-1.03</c:v>
                </c:pt>
                <c:pt idx="99">
                  <c:v>-1.03</c:v>
                </c:pt>
                <c:pt idx="100">
                  <c:v>-1.03</c:v>
                </c:pt>
                <c:pt idx="101">
                  <c:v>-1.03</c:v>
                </c:pt>
                <c:pt idx="102">
                  <c:v>-1.03</c:v>
                </c:pt>
                <c:pt idx="103">
                  <c:v>-1.03</c:v>
                </c:pt>
                <c:pt idx="104">
                  <c:v>-1.03</c:v>
                </c:pt>
                <c:pt idx="105">
                  <c:v>-1.03</c:v>
                </c:pt>
                <c:pt idx="106">
                  <c:v>-1.03</c:v>
                </c:pt>
                <c:pt idx="107">
                  <c:v>-1.03</c:v>
                </c:pt>
                <c:pt idx="108">
                  <c:v>-1.03</c:v>
                </c:pt>
                <c:pt idx="109">
                  <c:v>-1.03</c:v>
                </c:pt>
                <c:pt idx="110">
                  <c:v>-1.03</c:v>
                </c:pt>
                <c:pt idx="111">
                  <c:v>-1.03</c:v>
                </c:pt>
                <c:pt idx="112">
                  <c:v>-1.03</c:v>
                </c:pt>
                <c:pt idx="113">
                  <c:v>-1.03</c:v>
                </c:pt>
                <c:pt idx="114">
                  <c:v>-1.03</c:v>
                </c:pt>
                <c:pt idx="115">
                  <c:v>-1.03</c:v>
                </c:pt>
                <c:pt idx="116">
                  <c:v>-1.03</c:v>
                </c:pt>
                <c:pt idx="117">
                  <c:v>-1.03</c:v>
                </c:pt>
                <c:pt idx="118">
                  <c:v>-1.03</c:v>
                </c:pt>
                <c:pt idx="119">
                  <c:v>-1.03</c:v>
                </c:pt>
                <c:pt idx="120">
                  <c:v>-1.03</c:v>
                </c:pt>
                <c:pt idx="121">
                  <c:v>-1.03</c:v>
                </c:pt>
                <c:pt idx="122">
                  <c:v>-1.03</c:v>
                </c:pt>
                <c:pt idx="123">
                  <c:v>-1.03</c:v>
                </c:pt>
                <c:pt idx="124">
                  <c:v>-1.03</c:v>
                </c:pt>
              </c:numCache>
            </c:numRef>
          </c:yVal>
          <c:smooth val="1"/>
          <c:extLst>
            <c:ext xmlns:c16="http://schemas.microsoft.com/office/drawing/2014/chart" uri="{C3380CC4-5D6E-409C-BE32-E72D297353CC}">
              <c16:uniqueId val="{00000001-9BE1-4F35-9532-BE200080C707}"/>
            </c:ext>
          </c:extLst>
        </c:ser>
        <c:dLbls>
          <c:showLegendKey val="0"/>
          <c:showVal val="0"/>
          <c:showCatName val="0"/>
          <c:showSerName val="0"/>
          <c:showPercent val="0"/>
          <c:showBubbleSize val="0"/>
        </c:dLbls>
        <c:axId val="1929981839"/>
        <c:axId val="1929971023"/>
      </c:scatterChart>
      <c:valAx>
        <c:axId val="1929981839"/>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dk1"/>
                    </a:solidFill>
                    <a:latin typeface="+mn-lt"/>
                    <a:ea typeface="+mn-ea"/>
                    <a:cs typeface="+mn-cs"/>
                  </a:defRPr>
                </a:pPr>
                <a:r>
                  <a:rPr lang="en-US"/>
                  <a:t>Number of Function Evaluation</a:t>
                </a: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dk1"/>
                  </a:solidFill>
                  <a:latin typeface="+mn-lt"/>
                  <a:ea typeface="+mn-ea"/>
                  <a:cs typeface="+mn-cs"/>
                </a:defRPr>
              </a:pPr>
              <a:endParaRPr lang="en-US"/>
            </a:p>
          </c:txPr>
        </c:title>
        <c:numFmt formatCode="General" sourceLinked="1"/>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crossAx val="1929971023"/>
        <c:crosses val="autoZero"/>
        <c:crossBetween val="midCat"/>
      </c:valAx>
      <c:valAx>
        <c:axId val="1929971023"/>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dk1"/>
                    </a:solidFill>
                    <a:latin typeface="+mn-lt"/>
                    <a:ea typeface="+mn-ea"/>
                    <a:cs typeface="+mn-cs"/>
                  </a:defRPr>
                </a:pPr>
                <a:r>
                  <a:rPr lang="en-US"/>
                  <a:t>Optimum Value</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dk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crossAx val="1929981839"/>
        <c:crosses val="autoZero"/>
        <c:crossBetween val="midCat"/>
      </c:valAx>
      <c:spPr>
        <a:noFill/>
        <a:ln>
          <a:noFill/>
        </a:ln>
        <a:effectLst/>
      </c:spPr>
    </c:plotArea>
    <c:legend>
      <c:legendPos val="r"/>
      <c:layout>
        <c:manualLayout>
          <c:xMode val="edge"/>
          <c:yMode val="edge"/>
          <c:x val="0.69302712160979874"/>
          <c:y val="0.18134186351706039"/>
          <c:w val="0.23197287839020123"/>
          <c:h val="0.15625109361329836"/>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legend>
    <c:plotVisOnly val="1"/>
    <c:dispBlanksAs val="gap"/>
    <c:showDLblsOverMax val="0"/>
  </c:chart>
  <c:spPr>
    <a:solidFill>
      <a:schemeClr val="lt1"/>
    </a:solidFill>
    <a:ln w="12700" cap="flat" cmpd="sng" algn="ctr">
      <a:solidFill>
        <a:schemeClr val="dk1"/>
      </a:solidFill>
      <a:prstDash val="solid"/>
      <a:miter lim="800000"/>
    </a:ln>
    <a:effectLst/>
  </c:spPr>
  <c:txPr>
    <a:bodyPr/>
    <a:lstStyle/>
    <a:p>
      <a:pPr>
        <a:defRPr>
          <a:solidFill>
            <a:schemeClr val="dk1"/>
          </a:solidFill>
          <a:latin typeface="+mn-lt"/>
          <a:ea typeface="+mn-ea"/>
          <a:cs typeface="+mn-cs"/>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15200632103218"/>
          <c:y val="3.7652571074955302E-2"/>
          <c:w val="0.84815935118237551"/>
          <c:h val="0.81035664019397136"/>
        </c:manualLayout>
      </c:layout>
      <c:barChart>
        <c:barDir val="col"/>
        <c:grouping val="clustered"/>
        <c:varyColors val="0"/>
        <c:ser>
          <c:idx val="0"/>
          <c:order val="0"/>
          <c:tx>
            <c:strRef>
              <c:f>Sheet1!$B$1</c:f>
              <c:strCache>
                <c:ptCount val="1"/>
                <c:pt idx="0">
                  <c:v>Local Search</c:v>
                </c:pt>
              </c:strCache>
            </c:strRef>
          </c:tx>
          <c:spPr>
            <a:solidFill>
              <a:srgbClr val="274589"/>
            </a:solidFill>
            <a:ln>
              <a:noFill/>
            </a:ln>
            <a:effectLst/>
          </c:spPr>
          <c:invertIfNegative val="0"/>
          <c:cat>
            <c:numRef>
              <c:f>Sheet1!$A$2:$A$5</c:f>
              <c:numCache>
                <c:formatCode>General</c:formatCode>
                <c:ptCount val="4"/>
                <c:pt idx="0">
                  <c:v>1</c:v>
                </c:pt>
                <c:pt idx="1">
                  <c:v>2</c:v>
                </c:pt>
                <c:pt idx="2">
                  <c:v>3</c:v>
                </c:pt>
                <c:pt idx="3">
                  <c:v>4</c:v>
                </c:pt>
              </c:numCache>
            </c:numRef>
          </c:cat>
          <c:val>
            <c:numRef>
              <c:f>Sheet1!$B$2:$B$5</c:f>
              <c:numCache>
                <c:formatCode>General</c:formatCode>
                <c:ptCount val="4"/>
                <c:pt idx="0">
                  <c:v>0.63953488372093026</c:v>
                </c:pt>
                <c:pt idx="1">
                  <c:v>0.39175257731958762</c:v>
                </c:pt>
                <c:pt idx="2">
                  <c:v>0.22222222222222221</c:v>
                </c:pt>
                <c:pt idx="3">
                  <c:v>8.5714285714285715E-2</c:v>
                </c:pt>
              </c:numCache>
            </c:numRef>
          </c:val>
          <c:extLst>
            <c:ext xmlns:c16="http://schemas.microsoft.com/office/drawing/2014/chart" uri="{C3380CC4-5D6E-409C-BE32-E72D297353CC}">
              <c16:uniqueId val="{00000000-639A-4997-9354-13465E3721F4}"/>
            </c:ext>
          </c:extLst>
        </c:ser>
        <c:ser>
          <c:idx val="1"/>
          <c:order val="1"/>
          <c:tx>
            <c:strRef>
              <c:f>Sheet1!$C$1</c:f>
              <c:strCache>
                <c:ptCount val="1"/>
                <c:pt idx="0">
                  <c:v>Global Search</c:v>
                </c:pt>
              </c:strCache>
            </c:strRef>
          </c:tx>
          <c:spPr>
            <a:solidFill>
              <a:srgbClr val="CA3236"/>
            </a:solidFill>
            <a:ln>
              <a:noFill/>
            </a:ln>
            <a:effectLst/>
          </c:spPr>
          <c:invertIfNegative val="0"/>
          <c:cat>
            <c:numRef>
              <c:f>Sheet1!$A$2:$A$5</c:f>
              <c:numCache>
                <c:formatCode>General</c:formatCode>
                <c:ptCount val="4"/>
                <c:pt idx="0">
                  <c:v>1</c:v>
                </c:pt>
                <c:pt idx="1">
                  <c:v>2</c:v>
                </c:pt>
                <c:pt idx="2">
                  <c:v>3</c:v>
                </c:pt>
                <c:pt idx="3">
                  <c:v>4</c:v>
                </c:pt>
              </c:numCache>
            </c:numRef>
          </c:cat>
          <c:val>
            <c:numRef>
              <c:f>Sheet1!$C$2:$C$5</c:f>
              <c:numCache>
                <c:formatCode>General</c:formatCode>
                <c:ptCount val="4"/>
                <c:pt idx="0">
                  <c:v>0.44827586206896552</c:v>
                </c:pt>
                <c:pt idx="1">
                  <c:v>0.22680412371134021</c:v>
                </c:pt>
                <c:pt idx="2">
                  <c:v>0</c:v>
                </c:pt>
                <c:pt idx="3">
                  <c:v>0</c:v>
                </c:pt>
              </c:numCache>
            </c:numRef>
          </c:val>
          <c:extLst>
            <c:ext xmlns:c16="http://schemas.microsoft.com/office/drawing/2014/chart" uri="{C3380CC4-5D6E-409C-BE32-E72D297353CC}">
              <c16:uniqueId val="{00000001-639A-4997-9354-13465E3721F4}"/>
            </c:ext>
          </c:extLst>
        </c:ser>
        <c:dLbls>
          <c:showLegendKey val="0"/>
          <c:showVal val="0"/>
          <c:showCatName val="0"/>
          <c:showSerName val="0"/>
          <c:showPercent val="0"/>
          <c:showBubbleSize val="0"/>
        </c:dLbls>
        <c:gapWidth val="150"/>
        <c:axId val="888919103"/>
        <c:axId val="888934079"/>
      </c:barChart>
      <c:catAx>
        <c:axId val="888919103"/>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100" b="1" i="0" u="none" strike="noStrike" kern="1200" baseline="0">
                    <a:solidFill>
                      <a:schemeClr val="tx1">
                        <a:lumMod val="65000"/>
                        <a:lumOff val="35000"/>
                      </a:schemeClr>
                    </a:solidFill>
                    <a:latin typeface="+mn-lt"/>
                    <a:ea typeface="+mn-ea"/>
                    <a:cs typeface="+mn-cs"/>
                  </a:defRPr>
                </a:pPr>
                <a:r>
                  <a:rPr lang="en-US" sz="1100" b="1"/>
                  <a:t>Category</a:t>
                </a:r>
                <a:r>
                  <a:rPr lang="en-US" sz="1100" b="1" baseline="0"/>
                  <a:t> of Problems</a:t>
                </a:r>
                <a:endParaRPr lang="en-US" sz="1100" b="1"/>
              </a:p>
            </c:rich>
          </c:tx>
          <c:layout/>
          <c:overlay val="0"/>
          <c:spPr>
            <a:noFill/>
            <a:ln>
              <a:noFill/>
            </a:ln>
            <a:effectLst/>
          </c:spPr>
          <c:txPr>
            <a:bodyPr rot="0" spcFirstLastPara="1" vertOverflow="ellipsis" vert="horz" wrap="square" anchor="ctr" anchorCtr="1"/>
            <a:lstStyle/>
            <a:p>
              <a:pPr>
                <a:defRPr sz="11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cross"/>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88934079"/>
        <c:crosses val="autoZero"/>
        <c:auto val="1"/>
        <c:lblAlgn val="ctr"/>
        <c:lblOffset val="100"/>
        <c:noMultiLvlLbl val="1"/>
      </c:catAx>
      <c:valAx>
        <c:axId val="88893407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100" b="1" i="0" u="none" strike="noStrike" kern="1200" baseline="0">
                    <a:solidFill>
                      <a:schemeClr val="tx1">
                        <a:lumMod val="65000"/>
                        <a:lumOff val="35000"/>
                      </a:schemeClr>
                    </a:solidFill>
                    <a:latin typeface="+mn-lt"/>
                    <a:ea typeface="+mn-ea"/>
                    <a:cs typeface="+mn-cs"/>
                  </a:defRPr>
                </a:pPr>
                <a:r>
                  <a:rPr lang="en-US" sz="1100" b="1"/>
                  <a:t>Fractions of Prolems Solved</a:t>
                </a:r>
              </a:p>
            </c:rich>
          </c:tx>
          <c:layout>
            <c:manualLayout>
              <c:xMode val="edge"/>
              <c:yMode val="edge"/>
              <c:x val="4.046314986855714E-3"/>
              <c:y val="0.21298741482352343"/>
            </c:manualLayout>
          </c:layout>
          <c:overlay val="0"/>
          <c:spPr>
            <a:noFill/>
            <a:ln>
              <a:noFill/>
            </a:ln>
            <a:effectLst/>
          </c:spPr>
          <c:txPr>
            <a:bodyPr rot="-5400000" spcFirstLastPara="1" vertOverflow="ellipsis" vert="horz" wrap="square" anchor="ctr" anchorCtr="1"/>
            <a:lstStyle/>
            <a:p>
              <a:pPr>
                <a:defRPr sz="11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88919103"/>
        <c:crosses val="autoZero"/>
        <c:crossBetween val="between"/>
      </c:valAx>
      <c:spPr>
        <a:noFill/>
        <a:ln>
          <a:noFill/>
        </a:ln>
        <a:effectLst/>
      </c:spPr>
    </c:plotArea>
    <c:legend>
      <c:legendPos val="r"/>
      <c:layout>
        <c:manualLayout>
          <c:xMode val="edge"/>
          <c:yMode val="edge"/>
          <c:x val="0.75115064109582752"/>
          <c:y val="7.3829226049649643E-2"/>
          <c:w val="0.18349445341357032"/>
          <c:h val="0.15845121309693791"/>
        </c:manualLayout>
      </c:layout>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Local Search</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1637174370864545"/>
          <c:y val="0.12190632703368939"/>
          <c:w val="0.84684807373504911"/>
          <c:h val="0.73215018213109562"/>
        </c:manualLayout>
      </c:layout>
      <c:scatterChart>
        <c:scatterStyle val="smoothMarker"/>
        <c:varyColors val="0"/>
        <c:ser>
          <c:idx val="0"/>
          <c:order val="0"/>
          <c:tx>
            <c:strRef>
              <c:f>ccs!$B$1</c:f>
              <c:strCache>
                <c:ptCount val="1"/>
                <c:pt idx="0">
                  <c:v>Category 1</c:v>
                </c:pt>
              </c:strCache>
            </c:strRef>
          </c:tx>
          <c:spPr>
            <a:ln w="19050" cap="rnd">
              <a:solidFill>
                <a:schemeClr val="accent1"/>
              </a:solidFill>
              <a:round/>
            </a:ln>
            <a:effectLst/>
          </c:spPr>
          <c:marker>
            <c:symbol val="none"/>
          </c:marker>
          <c:xVal>
            <c:numRef>
              <c:f>ccs!$A$2:$A$26</c:f>
              <c:numCache>
                <c:formatCode>General</c:formatCode>
                <c:ptCount val="25"/>
                <c:pt idx="0">
                  <c:v>100</c:v>
                </c:pt>
                <c:pt idx="1">
                  <c:v>200</c:v>
                </c:pt>
                <c:pt idx="2">
                  <c:v>300</c:v>
                </c:pt>
                <c:pt idx="3">
                  <c:v>400</c:v>
                </c:pt>
                <c:pt idx="4">
                  <c:v>500</c:v>
                </c:pt>
                <c:pt idx="5">
                  <c:v>600</c:v>
                </c:pt>
                <c:pt idx="6">
                  <c:v>700</c:v>
                </c:pt>
                <c:pt idx="7">
                  <c:v>800</c:v>
                </c:pt>
                <c:pt idx="8">
                  <c:v>900</c:v>
                </c:pt>
                <c:pt idx="9">
                  <c:v>1000</c:v>
                </c:pt>
                <c:pt idx="10">
                  <c:v>1100</c:v>
                </c:pt>
                <c:pt idx="11">
                  <c:v>1200</c:v>
                </c:pt>
                <c:pt idx="12">
                  <c:v>1300</c:v>
                </c:pt>
                <c:pt idx="13">
                  <c:v>1400</c:v>
                </c:pt>
                <c:pt idx="14">
                  <c:v>1500</c:v>
                </c:pt>
                <c:pt idx="15">
                  <c:v>1600</c:v>
                </c:pt>
                <c:pt idx="16">
                  <c:v>1700</c:v>
                </c:pt>
                <c:pt idx="17">
                  <c:v>1800</c:v>
                </c:pt>
                <c:pt idx="18">
                  <c:v>1900</c:v>
                </c:pt>
                <c:pt idx="19">
                  <c:v>2000</c:v>
                </c:pt>
                <c:pt idx="20">
                  <c:v>2100</c:v>
                </c:pt>
                <c:pt idx="21">
                  <c:v>2200</c:v>
                </c:pt>
                <c:pt idx="22">
                  <c:v>2300</c:v>
                </c:pt>
                <c:pt idx="23">
                  <c:v>2400</c:v>
                </c:pt>
                <c:pt idx="24">
                  <c:v>2500</c:v>
                </c:pt>
              </c:numCache>
            </c:numRef>
          </c:xVal>
          <c:yVal>
            <c:numRef>
              <c:f>ccs!$B$2:$B$26</c:f>
              <c:numCache>
                <c:formatCode>General</c:formatCode>
                <c:ptCount val="25"/>
                <c:pt idx="0">
                  <c:v>2.3255813953488372E-2</c:v>
                </c:pt>
                <c:pt idx="1">
                  <c:v>5.8139534883720929E-2</c:v>
                </c:pt>
                <c:pt idx="2">
                  <c:v>5.8139534883720929E-2</c:v>
                </c:pt>
                <c:pt idx="3">
                  <c:v>0.10465116279069768</c:v>
                </c:pt>
                <c:pt idx="4">
                  <c:v>0.12790697674418605</c:v>
                </c:pt>
                <c:pt idx="5">
                  <c:v>0.1744186046511628</c:v>
                </c:pt>
                <c:pt idx="6">
                  <c:v>0.2441860465116279</c:v>
                </c:pt>
                <c:pt idx="7">
                  <c:v>0.2441860465116279</c:v>
                </c:pt>
                <c:pt idx="8">
                  <c:v>0.2441860465116279</c:v>
                </c:pt>
                <c:pt idx="9">
                  <c:v>0.31395348837209303</c:v>
                </c:pt>
                <c:pt idx="10">
                  <c:v>0.45348837209302323</c:v>
                </c:pt>
                <c:pt idx="11">
                  <c:v>0.47674418604651164</c:v>
                </c:pt>
                <c:pt idx="12">
                  <c:v>0.55813953488372092</c:v>
                </c:pt>
                <c:pt idx="13">
                  <c:v>0.56976744186046513</c:v>
                </c:pt>
                <c:pt idx="14">
                  <c:v>0.56976744186046513</c:v>
                </c:pt>
                <c:pt idx="15">
                  <c:v>0.61627906976744184</c:v>
                </c:pt>
                <c:pt idx="16">
                  <c:v>0.61627906976744184</c:v>
                </c:pt>
                <c:pt idx="17">
                  <c:v>0.61627906976744184</c:v>
                </c:pt>
                <c:pt idx="18">
                  <c:v>0.61627906976744184</c:v>
                </c:pt>
                <c:pt idx="19">
                  <c:v>0.63953488372093026</c:v>
                </c:pt>
                <c:pt idx="20">
                  <c:v>0.63953488372093026</c:v>
                </c:pt>
                <c:pt idx="21">
                  <c:v>0.63953488372093026</c:v>
                </c:pt>
                <c:pt idx="22">
                  <c:v>0.63953488372093026</c:v>
                </c:pt>
                <c:pt idx="23">
                  <c:v>0.63953488372093026</c:v>
                </c:pt>
                <c:pt idx="24">
                  <c:v>0.63953488372093026</c:v>
                </c:pt>
              </c:numCache>
            </c:numRef>
          </c:yVal>
          <c:smooth val="1"/>
          <c:extLst>
            <c:ext xmlns:c16="http://schemas.microsoft.com/office/drawing/2014/chart" uri="{C3380CC4-5D6E-409C-BE32-E72D297353CC}">
              <c16:uniqueId val="{00000000-BB68-4E19-A226-2E7437A28230}"/>
            </c:ext>
          </c:extLst>
        </c:ser>
        <c:ser>
          <c:idx val="1"/>
          <c:order val="1"/>
          <c:tx>
            <c:strRef>
              <c:f>ccs!$C$1</c:f>
              <c:strCache>
                <c:ptCount val="1"/>
                <c:pt idx="0">
                  <c:v>Category 2</c:v>
                </c:pt>
              </c:strCache>
            </c:strRef>
          </c:tx>
          <c:spPr>
            <a:ln w="19050" cap="rnd">
              <a:solidFill>
                <a:schemeClr val="accent2"/>
              </a:solidFill>
              <a:round/>
            </a:ln>
            <a:effectLst/>
          </c:spPr>
          <c:marker>
            <c:symbol val="none"/>
          </c:marker>
          <c:xVal>
            <c:numRef>
              <c:f>ccs!$A$2:$A$26</c:f>
              <c:numCache>
                <c:formatCode>General</c:formatCode>
                <c:ptCount val="25"/>
                <c:pt idx="0">
                  <c:v>100</c:v>
                </c:pt>
                <c:pt idx="1">
                  <c:v>200</c:v>
                </c:pt>
                <c:pt idx="2">
                  <c:v>300</c:v>
                </c:pt>
                <c:pt idx="3">
                  <c:v>400</c:v>
                </c:pt>
                <c:pt idx="4">
                  <c:v>500</c:v>
                </c:pt>
                <c:pt idx="5">
                  <c:v>600</c:v>
                </c:pt>
                <c:pt idx="6">
                  <c:v>700</c:v>
                </c:pt>
                <c:pt idx="7">
                  <c:v>800</c:v>
                </c:pt>
                <c:pt idx="8">
                  <c:v>900</c:v>
                </c:pt>
                <c:pt idx="9">
                  <c:v>1000</c:v>
                </c:pt>
                <c:pt idx="10">
                  <c:v>1100</c:v>
                </c:pt>
                <c:pt idx="11">
                  <c:v>1200</c:v>
                </c:pt>
                <c:pt idx="12">
                  <c:v>1300</c:v>
                </c:pt>
                <c:pt idx="13">
                  <c:v>1400</c:v>
                </c:pt>
                <c:pt idx="14">
                  <c:v>1500</c:v>
                </c:pt>
                <c:pt idx="15">
                  <c:v>1600</c:v>
                </c:pt>
                <c:pt idx="16">
                  <c:v>1700</c:v>
                </c:pt>
                <c:pt idx="17">
                  <c:v>1800</c:v>
                </c:pt>
                <c:pt idx="18">
                  <c:v>1900</c:v>
                </c:pt>
                <c:pt idx="19">
                  <c:v>2000</c:v>
                </c:pt>
                <c:pt idx="20">
                  <c:v>2100</c:v>
                </c:pt>
                <c:pt idx="21">
                  <c:v>2200</c:v>
                </c:pt>
                <c:pt idx="22">
                  <c:v>2300</c:v>
                </c:pt>
                <c:pt idx="23">
                  <c:v>2400</c:v>
                </c:pt>
                <c:pt idx="24">
                  <c:v>2500</c:v>
                </c:pt>
              </c:numCache>
            </c:numRef>
          </c:xVal>
          <c:yVal>
            <c:numRef>
              <c:f>ccs!$C$2:$C$26</c:f>
              <c:numCache>
                <c:formatCode>General</c:formatCode>
                <c:ptCount val="25"/>
                <c:pt idx="0">
                  <c:v>0</c:v>
                </c:pt>
                <c:pt idx="1">
                  <c:v>1.0309278350515464E-2</c:v>
                </c:pt>
                <c:pt idx="2">
                  <c:v>3.0927835051546393E-2</c:v>
                </c:pt>
                <c:pt idx="3">
                  <c:v>3.0927835051546393E-2</c:v>
                </c:pt>
                <c:pt idx="4">
                  <c:v>7.2164948453608241E-2</c:v>
                </c:pt>
                <c:pt idx="5">
                  <c:v>0.10309278350515463</c:v>
                </c:pt>
                <c:pt idx="6">
                  <c:v>0.10309278350515463</c:v>
                </c:pt>
                <c:pt idx="7">
                  <c:v>0.10309278350515463</c:v>
                </c:pt>
                <c:pt idx="8">
                  <c:v>0.12371134020618557</c:v>
                </c:pt>
                <c:pt idx="9">
                  <c:v>0.13402061855670103</c:v>
                </c:pt>
                <c:pt idx="10">
                  <c:v>0.19587628865979381</c:v>
                </c:pt>
                <c:pt idx="11">
                  <c:v>0.19587628865979381</c:v>
                </c:pt>
                <c:pt idx="12">
                  <c:v>0.19587628865979381</c:v>
                </c:pt>
                <c:pt idx="13">
                  <c:v>0.23711340206185566</c:v>
                </c:pt>
                <c:pt idx="14">
                  <c:v>0.23711340206185566</c:v>
                </c:pt>
                <c:pt idx="15">
                  <c:v>0.23711340206185566</c:v>
                </c:pt>
                <c:pt idx="16">
                  <c:v>0.23711340206185566</c:v>
                </c:pt>
                <c:pt idx="17">
                  <c:v>0.25773195876288657</c:v>
                </c:pt>
                <c:pt idx="18">
                  <c:v>0.26804123711340205</c:v>
                </c:pt>
                <c:pt idx="19">
                  <c:v>0.27835051546391754</c:v>
                </c:pt>
                <c:pt idx="20">
                  <c:v>0.29896907216494845</c:v>
                </c:pt>
                <c:pt idx="21">
                  <c:v>0.32989690721649484</c:v>
                </c:pt>
                <c:pt idx="22">
                  <c:v>0.34020618556701032</c:v>
                </c:pt>
                <c:pt idx="23">
                  <c:v>0.38144329896907214</c:v>
                </c:pt>
                <c:pt idx="24">
                  <c:v>0.39175257731958762</c:v>
                </c:pt>
              </c:numCache>
            </c:numRef>
          </c:yVal>
          <c:smooth val="1"/>
          <c:extLst>
            <c:ext xmlns:c16="http://schemas.microsoft.com/office/drawing/2014/chart" uri="{C3380CC4-5D6E-409C-BE32-E72D297353CC}">
              <c16:uniqueId val="{00000001-BB68-4E19-A226-2E7437A28230}"/>
            </c:ext>
          </c:extLst>
        </c:ser>
        <c:ser>
          <c:idx val="2"/>
          <c:order val="2"/>
          <c:tx>
            <c:strRef>
              <c:f>ccs!$D$1</c:f>
              <c:strCache>
                <c:ptCount val="1"/>
                <c:pt idx="0">
                  <c:v>Category 3</c:v>
                </c:pt>
              </c:strCache>
            </c:strRef>
          </c:tx>
          <c:spPr>
            <a:ln w="19050" cap="rnd">
              <a:solidFill>
                <a:schemeClr val="accent3"/>
              </a:solidFill>
              <a:round/>
            </a:ln>
            <a:effectLst/>
          </c:spPr>
          <c:marker>
            <c:symbol val="none"/>
          </c:marker>
          <c:xVal>
            <c:numRef>
              <c:f>ccs!$A$2:$A$26</c:f>
              <c:numCache>
                <c:formatCode>General</c:formatCode>
                <c:ptCount val="25"/>
                <c:pt idx="0">
                  <c:v>100</c:v>
                </c:pt>
                <c:pt idx="1">
                  <c:v>200</c:v>
                </c:pt>
                <c:pt idx="2">
                  <c:v>300</c:v>
                </c:pt>
                <c:pt idx="3">
                  <c:v>400</c:v>
                </c:pt>
                <c:pt idx="4">
                  <c:v>500</c:v>
                </c:pt>
                <c:pt idx="5">
                  <c:v>600</c:v>
                </c:pt>
                <c:pt idx="6">
                  <c:v>700</c:v>
                </c:pt>
                <c:pt idx="7">
                  <c:v>800</c:v>
                </c:pt>
                <c:pt idx="8">
                  <c:v>900</c:v>
                </c:pt>
                <c:pt idx="9">
                  <c:v>1000</c:v>
                </c:pt>
                <c:pt idx="10">
                  <c:v>1100</c:v>
                </c:pt>
                <c:pt idx="11">
                  <c:v>1200</c:v>
                </c:pt>
                <c:pt idx="12">
                  <c:v>1300</c:v>
                </c:pt>
                <c:pt idx="13">
                  <c:v>1400</c:v>
                </c:pt>
                <c:pt idx="14">
                  <c:v>1500</c:v>
                </c:pt>
                <c:pt idx="15">
                  <c:v>1600</c:v>
                </c:pt>
                <c:pt idx="16">
                  <c:v>1700</c:v>
                </c:pt>
                <c:pt idx="17">
                  <c:v>1800</c:v>
                </c:pt>
                <c:pt idx="18">
                  <c:v>1900</c:v>
                </c:pt>
                <c:pt idx="19">
                  <c:v>2000</c:v>
                </c:pt>
                <c:pt idx="20">
                  <c:v>2100</c:v>
                </c:pt>
                <c:pt idx="21">
                  <c:v>2200</c:v>
                </c:pt>
                <c:pt idx="22">
                  <c:v>2300</c:v>
                </c:pt>
                <c:pt idx="23">
                  <c:v>2400</c:v>
                </c:pt>
                <c:pt idx="24">
                  <c:v>2500</c:v>
                </c:pt>
              </c:numCache>
            </c:numRef>
          </c:xVal>
          <c:yVal>
            <c:numRef>
              <c:f>ccs!$D$2:$D$26</c:f>
              <c:numCache>
                <c:formatCode>General</c:formatCode>
                <c:ptCount val="25"/>
                <c:pt idx="0">
                  <c:v>0</c:v>
                </c:pt>
                <c:pt idx="1">
                  <c:v>3.7037037037037035E-2</c:v>
                </c:pt>
                <c:pt idx="2">
                  <c:v>3.7037037037037035E-2</c:v>
                </c:pt>
                <c:pt idx="3">
                  <c:v>3.7037037037037035E-2</c:v>
                </c:pt>
                <c:pt idx="4">
                  <c:v>3.7037037037037035E-2</c:v>
                </c:pt>
                <c:pt idx="5">
                  <c:v>3.7037037037037035E-2</c:v>
                </c:pt>
                <c:pt idx="6">
                  <c:v>3.7037037037037035E-2</c:v>
                </c:pt>
                <c:pt idx="7">
                  <c:v>3.7037037037037035E-2</c:v>
                </c:pt>
                <c:pt idx="8">
                  <c:v>3.7037037037037035E-2</c:v>
                </c:pt>
                <c:pt idx="9">
                  <c:v>3.7037037037037035E-2</c:v>
                </c:pt>
                <c:pt idx="10">
                  <c:v>3.7037037037037035E-2</c:v>
                </c:pt>
                <c:pt idx="11">
                  <c:v>3.7037037037037035E-2</c:v>
                </c:pt>
                <c:pt idx="12">
                  <c:v>3.7037037037037035E-2</c:v>
                </c:pt>
                <c:pt idx="13">
                  <c:v>3.7037037037037035E-2</c:v>
                </c:pt>
                <c:pt idx="14">
                  <c:v>3.7037037037037035E-2</c:v>
                </c:pt>
                <c:pt idx="15">
                  <c:v>3.7037037037037035E-2</c:v>
                </c:pt>
                <c:pt idx="16">
                  <c:v>3.7037037037037035E-2</c:v>
                </c:pt>
                <c:pt idx="17">
                  <c:v>0.1111111111111111</c:v>
                </c:pt>
                <c:pt idx="18">
                  <c:v>0.14814814814814814</c:v>
                </c:pt>
                <c:pt idx="19">
                  <c:v>0.14814814814814814</c:v>
                </c:pt>
                <c:pt idx="20">
                  <c:v>0.18518518518518517</c:v>
                </c:pt>
                <c:pt idx="21">
                  <c:v>0.18518518518518517</c:v>
                </c:pt>
                <c:pt idx="22">
                  <c:v>0.18518518518518517</c:v>
                </c:pt>
                <c:pt idx="23">
                  <c:v>0.22222222222222221</c:v>
                </c:pt>
                <c:pt idx="24">
                  <c:v>0.22222222222222221</c:v>
                </c:pt>
              </c:numCache>
            </c:numRef>
          </c:yVal>
          <c:smooth val="1"/>
          <c:extLst>
            <c:ext xmlns:c16="http://schemas.microsoft.com/office/drawing/2014/chart" uri="{C3380CC4-5D6E-409C-BE32-E72D297353CC}">
              <c16:uniqueId val="{00000002-BB68-4E19-A226-2E7437A28230}"/>
            </c:ext>
          </c:extLst>
        </c:ser>
        <c:ser>
          <c:idx val="3"/>
          <c:order val="3"/>
          <c:tx>
            <c:strRef>
              <c:f>ccs!$E$1</c:f>
              <c:strCache>
                <c:ptCount val="1"/>
                <c:pt idx="0">
                  <c:v>Category 4</c:v>
                </c:pt>
              </c:strCache>
            </c:strRef>
          </c:tx>
          <c:spPr>
            <a:ln w="19050" cap="rnd">
              <a:solidFill>
                <a:schemeClr val="accent4"/>
              </a:solidFill>
              <a:round/>
            </a:ln>
            <a:effectLst/>
          </c:spPr>
          <c:marker>
            <c:symbol val="none"/>
          </c:marker>
          <c:xVal>
            <c:numRef>
              <c:f>ccs!$A$2:$A$26</c:f>
              <c:numCache>
                <c:formatCode>General</c:formatCode>
                <c:ptCount val="25"/>
                <c:pt idx="0">
                  <c:v>100</c:v>
                </c:pt>
                <c:pt idx="1">
                  <c:v>200</c:v>
                </c:pt>
                <c:pt idx="2">
                  <c:v>300</c:v>
                </c:pt>
                <c:pt idx="3">
                  <c:v>400</c:v>
                </c:pt>
                <c:pt idx="4">
                  <c:v>500</c:v>
                </c:pt>
                <c:pt idx="5">
                  <c:v>600</c:v>
                </c:pt>
                <c:pt idx="6">
                  <c:v>700</c:v>
                </c:pt>
                <c:pt idx="7">
                  <c:v>800</c:v>
                </c:pt>
                <c:pt idx="8">
                  <c:v>900</c:v>
                </c:pt>
                <c:pt idx="9">
                  <c:v>1000</c:v>
                </c:pt>
                <c:pt idx="10">
                  <c:v>1100</c:v>
                </c:pt>
                <c:pt idx="11">
                  <c:v>1200</c:v>
                </c:pt>
                <c:pt idx="12">
                  <c:v>1300</c:v>
                </c:pt>
                <c:pt idx="13">
                  <c:v>1400</c:v>
                </c:pt>
                <c:pt idx="14">
                  <c:v>1500</c:v>
                </c:pt>
                <c:pt idx="15">
                  <c:v>1600</c:v>
                </c:pt>
                <c:pt idx="16">
                  <c:v>1700</c:v>
                </c:pt>
                <c:pt idx="17">
                  <c:v>1800</c:v>
                </c:pt>
                <c:pt idx="18">
                  <c:v>1900</c:v>
                </c:pt>
                <c:pt idx="19">
                  <c:v>2000</c:v>
                </c:pt>
                <c:pt idx="20">
                  <c:v>2100</c:v>
                </c:pt>
                <c:pt idx="21">
                  <c:v>2200</c:v>
                </c:pt>
                <c:pt idx="22">
                  <c:v>2300</c:v>
                </c:pt>
                <c:pt idx="23">
                  <c:v>2400</c:v>
                </c:pt>
                <c:pt idx="24">
                  <c:v>2500</c:v>
                </c:pt>
              </c:numCache>
            </c:numRef>
          </c:xVal>
          <c:yVal>
            <c:numRef>
              <c:f>ccs!$E$2:$E$26</c:f>
              <c:numCache>
                <c:formatCode>General</c:formatCode>
                <c:ptCount val="25"/>
                <c:pt idx="0">
                  <c:v>0</c:v>
                </c:pt>
                <c:pt idx="1">
                  <c:v>0</c:v>
                </c:pt>
                <c:pt idx="2">
                  <c:v>0</c:v>
                </c:pt>
                <c:pt idx="3">
                  <c:v>2.8571428571428571E-2</c:v>
                </c:pt>
                <c:pt idx="4">
                  <c:v>2.8571428571428571E-2</c:v>
                </c:pt>
                <c:pt idx="5">
                  <c:v>2.8571428571428571E-2</c:v>
                </c:pt>
                <c:pt idx="6">
                  <c:v>2.8571428571428571E-2</c:v>
                </c:pt>
                <c:pt idx="7">
                  <c:v>2.8571428571428571E-2</c:v>
                </c:pt>
                <c:pt idx="8">
                  <c:v>2.8571428571428571E-2</c:v>
                </c:pt>
                <c:pt idx="9">
                  <c:v>2.8571428571428571E-2</c:v>
                </c:pt>
                <c:pt idx="10">
                  <c:v>2.8571428571428571E-2</c:v>
                </c:pt>
                <c:pt idx="11">
                  <c:v>5.7142857142857141E-2</c:v>
                </c:pt>
                <c:pt idx="12">
                  <c:v>5.7142857142857141E-2</c:v>
                </c:pt>
                <c:pt idx="13">
                  <c:v>5.7142857142857141E-2</c:v>
                </c:pt>
                <c:pt idx="14">
                  <c:v>5.7142857142857141E-2</c:v>
                </c:pt>
                <c:pt idx="15">
                  <c:v>5.7142857142857141E-2</c:v>
                </c:pt>
                <c:pt idx="16">
                  <c:v>5.7142857142857141E-2</c:v>
                </c:pt>
                <c:pt idx="17">
                  <c:v>5.7142857142857141E-2</c:v>
                </c:pt>
                <c:pt idx="18">
                  <c:v>5.7142857142857141E-2</c:v>
                </c:pt>
                <c:pt idx="19">
                  <c:v>8.5714285714285715E-2</c:v>
                </c:pt>
                <c:pt idx="20">
                  <c:v>8.5714285714285715E-2</c:v>
                </c:pt>
                <c:pt idx="21">
                  <c:v>8.5714285714285715E-2</c:v>
                </c:pt>
                <c:pt idx="22">
                  <c:v>8.5714285714285715E-2</c:v>
                </c:pt>
                <c:pt idx="23">
                  <c:v>8.5714285714285715E-2</c:v>
                </c:pt>
                <c:pt idx="24">
                  <c:v>8.5714285714285715E-2</c:v>
                </c:pt>
              </c:numCache>
            </c:numRef>
          </c:yVal>
          <c:smooth val="1"/>
          <c:extLst>
            <c:ext xmlns:c16="http://schemas.microsoft.com/office/drawing/2014/chart" uri="{C3380CC4-5D6E-409C-BE32-E72D297353CC}">
              <c16:uniqueId val="{00000003-BB68-4E19-A226-2E7437A28230}"/>
            </c:ext>
          </c:extLst>
        </c:ser>
        <c:dLbls>
          <c:showLegendKey val="0"/>
          <c:showVal val="0"/>
          <c:showCatName val="0"/>
          <c:showSerName val="0"/>
          <c:showPercent val="0"/>
          <c:showBubbleSize val="0"/>
        </c:dLbls>
        <c:axId val="803893471"/>
        <c:axId val="803885983"/>
      </c:scatterChart>
      <c:valAx>
        <c:axId val="803893471"/>
        <c:scaling>
          <c:orientation val="minMax"/>
        </c:scaling>
        <c:delete val="0"/>
        <c:axPos val="b"/>
        <c:majorGridlines>
          <c:spPr>
            <a:ln w="9525" cap="flat" cmpd="sng" algn="ctr">
              <a:noFill/>
              <a:round/>
            </a:ln>
            <a:effectLst/>
          </c:spPr>
        </c:majorGridlines>
        <c:title>
          <c:tx>
            <c:rich>
              <a:bodyPr rot="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r>
                  <a:rPr lang="en-US" sz="1100"/>
                  <a:t>Number</a:t>
                </a:r>
                <a:r>
                  <a:rPr lang="en-US" sz="1100" baseline="0"/>
                  <a:t> of Function Evaluations</a:t>
                </a:r>
                <a:endParaRPr lang="en-US" sz="1100"/>
              </a:p>
            </c:rich>
          </c:tx>
          <c:layout/>
          <c:overlay val="0"/>
          <c:spPr>
            <a:noFill/>
            <a:ln>
              <a:noFill/>
            </a:ln>
            <a:effectLst/>
          </c:spPr>
          <c:txPr>
            <a:bodyPr rot="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03885983"/>
        <c:crosses val="autoZero"/>
        <c:crossBetween val="midCat"/>
        <c:majorUnit val="200"/>
      </c:valAx>
      <c:valAx>
        <c:axId val="803885983"/>
        <c:scaling>
          <c:orientation val="minMax"/>
          <c:max val="0.8"/>
          <c:min val="0"/>
        </c:scaling>
        <c:delete val="0"/>
        <c:axPos val="l"/>
        <c:title>
          <c:tx>
            <c:rich>
              <a:bodyPr rot="-54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r>
                  <a:rPr lang="en-US" sz="1100"/>
                  <a:t>Fraction of Problems Solved</a:t>
                </a:r>
              </a:p>
            </c:rich>
          </c:tx>
          <c:layout>
            <c:manualLayout>
              <c:xMode val="edge"/>
              <c:yMode val="edge"/>
              <c:x val="0"/>
              <c:y val="0.2815064797261887"/>
            </c:manualLayout>
          </c:layout>
          <c:overlay val="0"/>
          <c:spPr>
            <a:noFill/>
            <a:ln>
              <a:noFill/>
            </a:ln>
            <a:effectLst/>
          </c:spPr>
          <c:txPr>
            <a:bodyPr rot="-54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03893471"/>
        <c:crosses val="autoZero"/>
        <c:crossBetween val="midCat"/>
      </c:valAx>
      <c:spPr>
        <a:noFill/>
        <a:ln>
          <a:solidFill>
            <a:schemeClr val="tx1"/>
          </a:solidFill>
        </a:ln>
        <a:effectLst/>
      </c:spPr>
    </c:plotArea>
    <c:legend>
      <c:legendPos val="l"/>
      <c:layout>
        <c:manualLayout>
          <c:xMode val="edge"/>
          <c:yMode val="edge"/>
          <c:x val="0.12649269133120916"/>
          <c:y val="0.13613726796886622"/>
          <c:w val="0.16880740798202595"/>
          <c:h val="0.22185857827755101"/>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Global</a:t>
            </a:r>
            <a:r>
              <a:rPr lang="en-US" baseline="0"/>
              <a:t> Search</a:t>
            </a:r>
            <a:endParaRPr lang="en-US"/>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0722456226898969"/>
          <c:y val="0.12190632703368939"/>
          <c:w val="0.84466240248846225"/>
          <c:h val="0.73215018213109562"/>
        </c:manualLayout>
      </c:layout>
      <c:scatterChart>
        <c:scatterStyle val="smoothMarker"/>
        <c:varyColors val="0"/>
        <c:ser>
          <c:idx val="0"/>
          <c:order val="0"/>
          <c:tx>
            <c:strRef>
              <c:f>gs!$B$1</c:f>
              <c:strCache>
                <c:ptCount val="1"/>
                <c:pt idx="0">
                  <c:v>Category 1</c:v>
                </c:pt>
              </c:strCache>
            </c:strRef>
          </c:tx>
          <c:spPr>
            <a:ln w="19050" cap="rnd">
              <a:solidFill>
                <a:schemeClr val="accent1"/>
              </a:solidFill>
              <a:round/>
            </a:ln>
            <a:effectLst/>
          </c:spPr>
          <c:marker>
            <c:symbol val="none"/>
          </c:marker>
          <c:xVal>
            <c:numRef>
              <c:f>gs!$A$2:$A$26</c:f>
              <c:numCache>
                <c:formatCode>General</c:formatCode>
                <c:ptCount val="25"/>
                <c:pt idx="0">
                  <c:v>100</c:v>
                </c:pt>
                <c:pt idx="1">
                  <c:v>200</c:v>
                </c:pt>
                <c:pt idx="2">
                  <c:v>300</c:v>
                </c:pt>
                <c:pt idx="3">
                  <c:v>400</c:v>
                </c:pt>
                <c:pt idx="4">
                  <c:v>500</c:v>
                </c:pt>
                <c:pt idx="5">
                  <c:v>600</c:v>
                </c:pt>
                <c:pt idx="6">
                  <c:v>700</c:v>
                </c:pt>
                <c:pt idx="7">
                  <c:v>800</c:v>
                </c:pt>
                <c:pt idx="8">
                  <c:v>900</c:v>
                </c:pt>
                <c:pt idx="9">
                  <c:v>1000</c:v>
                </c:pt>
                <c:pt idx="10">
                  <c:v>1100</c:v>
                </c:pt>
                <c:pt idx="11">
                  <c:v>1200</c:v>
                </c:pt>
                <c:pt idx="12">
                  <c:v>1300</c:v>
                </c:pt>
                <c:pt idx="13">
                  <c:v>1400</c:v>
                </c:pt>
                <c:pt idx="14">
                  <c:v>1500</c:v>
                </c:pt>
                <c:pt idx="15">
                  <c:v>1600</c:v>
                </c:pt>
                <c:pt idx="16">
                  <c:v>1700</c:v>
                </c:pt>
                <c:pt idx="17">
                  <c:v>1800</c:v>
                </c:pt>
                <c:pt idx="18">
                  <c:v>1900</c:v>
                </c:pt>
                <c:pt idx="19">
                  <c:v>2000</c:v>
                </c:pt>
                <c:pt idx="20">
                  <c:v>2100</c:v>
                </c:pt>
                <c:pt idx="21">
                  <c:v>2200</c:v>
                </c:pt>
                <c:pt idx="22">
                  <c:v>2300</c:v>
                </c:pt>
                <c:pt idx="23">
                  <c:v>2400</c:v>
                </c:pt>
                <c:pt idx="24">
                  <c:v>2500</c:v>
                </c:pt>
              </c:numCache>
            </c:numRef>
          </c:xVal>
          <c:yVal>
            <c:numRef>
              <c:f>gs!$B$2:$B$26</c:f>
              <c:numCache>
                <c:formatCode>General</c:formatCode>
                <c:ptCount val="25"/>
                <c:pt idx="0">
                  <c:v>0.11627906976744186</c:v>
                </c:pt>
                <c:pt idx="1">
                  <c:v>0.11627906976744186</c:v>
                </c:pt>
                <c:pt idx="2">
                  <c:v>0.13953488372093023</c:v>
                </c:pt>
                <c:pt idx="3">
                  <c:v>0.16279069767441862</c:v>
                </c:pt>
                <c:pt idx="4">
                  <c:v>0.18604651162790697</c:v>
                </c:pt>
                <c:pt idx="5">
                  <c:v>0.18604651162790697</c:v>
                </c:pt>
                <c:pt idx="6">
                  <c:v>0.2441860465116279</c:v>
                </c:pt>
                <c:pt idx="7">
                  <c:v>0.29069767441860467</c:v>
                </c:pt>
                <c:pt idx="8">
                  <c:v>0.29069767441860467</c:v>
                </c:pt>
                <c:pt idx="9">
                  <c:v>0.29069767441860467</c:v>
                </c:pt>
                <c:pt idx="10">
                  <c:v>0.34883720930232559</c:v>
                </c:pt>
                <c:pt idx="11">
                  <c:v>0.36046511627906974</c:v>
                </c:pt>
                <c:pt idx="12">
                  <c:v>0.37209302325581395</c:v>
                </c:pt>
                <c:pt idx="13">
                  <c:v>0.38372093023255816</c:v>
                </c:pt>
                <c:pt idx="14">
                  <c:v>0.38372093023255816</c:v>
                </c:pt>
                <c:pt idx="15">
                  <c:v>0.38372093023255816</c:v>
                </c:pt>
                <c:pt idx="16">
                  <c:v>0.43023255813953487</c:v>
                </c:pt>
                <c:pt idx="17">
                  <c:v>0.45348837209302323</c:v>
                </c:pt>
                <c:pt idx="18">
                  <c:v>0.45348837209302323</c:v>
                </c:pt>
                <c:pt idx="19">
                  <c:v>0.45348837209302323</c:v>
                </c:pt>
                <c:pt idx="20">
                  <c:v>0.45348837209302323</c:v>
                </c:pt>
                <c:pt idx="21">
                  <c:v>0.45348837209302323</c:v>
                </c:pt>
                <c:pt idx="22">
                  <c:v>0.45348837209302323</c:v>
                </c:pt>
                <c:pt idx="23">
                  <c:v>0.45348837209302323</c:v>
                </c:pt>
                <c:pt idx="24">
                  <c:v>0.44827586206896552</c:v>
                </c:pt>
              </c:numCache>
            </c:numRef>
          </c:yVal>
          <c:smooth val="1"/>
          <c:extLst>
            <c:ext xmlns:c16="http://schemas.microsoft.com/office/drawing/2014/chart" uri="{C3380CC4-5D6E-409C-BE32-E72D297353CC}">
              <c16:uniqueId val="{00000000-4FED-4865-A5F2-6B6287B6A801}"/>
            </c:ext>
          </c:extLst>
        </c:ser>
        <c:ser>
          <c:idx val="1"/>
          <c:order val="1"/>
          <c:tx>
            <c:strRef>
              <c:f>gs!$C$1</c:f>
              <c:strCache>
                <c:ptCount val="1"/>
                <c:pt idx="0">
                  <c:v>Category 2</c:v>
                </c:pt>
              </c:strCache>
            </c:strRef>
          </c:tx>
          <c:spPr>
            <a:ln w="19050" cap="rnd">
              <a:solidFill>
                <a:schemeClr val="accent2"/>
              </a:solidFill>
              <a:round/>
            </a:ln>
            <a:effectLst/>
          </c:spPr>
          <c:marker>
            <c:symbol val="none"/>
          </c:marker>
          <c:xVal>
            <c:numRef>
              <c:f>gs!$A$2:$A$26</c:f>
              <c:numCache>
                <c:formatCode>General</c:formatCode>
                <c:ptCount val="25"/>
                <c:pt idx="0">
                  <c:v>100</c:v>
                </c:pt>
                <c:pt idx="1">
                  <c:v>200</c:v>
                </c:pt>
                <c:pt idx="2">
                  <c:v>300</c:v>
                </c:pt>
                <c:pt idx="3">
                  <c:v>400</c:v>
                </c:pt>
                <c:pt idx="4">
                  <c:v>500</c:v>
                </c:pt>
                <c:pt idx="5">
                  <c:v>600</c:v>
                </c:pt>
                <c:pt idx="6">
                  <c:v>700</c:v>
                </c:pt>
                <c:pt idx="7">
                  <c:v>800</c:v>
                </c:pt>
                <c:pt idx="8">
                  <c:v>900</c:v>
                </c:pt>
                <c:pt idx="9">
                  <c:v>1000</c:v>
                </c:pt>
                <c:pt idx="10">
                  <c:v>1100</c:v>
                </c:pt>
                <c:pt idx="11">
                  <c:v>1200</c:v>
                </c:pt>
                <c:pt idx="12">
                  <c:v>1300</c:v>
                </c:pt>
                <c:pt idx="13">
                  <c:v>1400</c:v>
                </c:pt>
                <c:pt idx="14">
                  <c:v>1500</c:v>
                </c:pt>
                <c:pt idx="15">
                  <c:v>1600</c:v>
                </c:pt>
                <c:pt idx="16">
                  <c:v>1700</c:v>
                </c:pt>
                <c:pt idx="17">
                  <c:v>1800</c:v>
                </c:pt>
                <c:pt idx="18">
                  <c:v>1900</c:v>
                </c:pt>
                <c:pt idx="19">
                  <c:v>2000</c:v>
                </c:pt>
                <c:pt idx="20">
                  <c:v>2100</c:v>
                </c:pt>
                <c:pt idx="21">
                  <c:v>2200</c:v>
                </c:pt>
                <c:pt idx="22">
                  <c:v>2300</c:v>
                </c:pt>
                <c:pt idx="23">
                  <c:v>2400</c:v>
                </c:pt>
                <c:pt idx="24">
                  <c:v>2500</c:v>
                </c:pt>
              </c:numCache>
            </c:numRef>
          </c:xVal>
          <c:yVal>
            <c:numRef>
              <c:f>gs!$C$2:$C$26</c:f>
              <c:numCache>
                <c:formatCode>General</c:formatCode>
                <c:ptCount val="25"/>
                <c:pt idx="0">
                  <c:v>0</c:v>
                </c:pt>
                <c:pt idx="1">
                  <c:v>2.0618556701030927E-2</c:v>
                </c:pt>
                <c:pt idx="2">
                  <c:v>2.0618556701030927E-2</c:v>
                </c:pt>
                <c:pt idx="3">
                  <c:v>4.1237113402061855E-2</c:v>
                </c:pt>
                <c:pt idx="4">
                  <c:v>8.247422680412371E-2</c:v>
                </c:pt>
                <c:pt idx="5">
                  <c:v>0.13402061855670103</c:v>
                </c:pt>
                <c:pt idx="6">
                  <c:v>0.13402061855670103</c:v>
                </c:pt>
                <c:pt idx="7">
                  <c:v>0.13402061855670103</c:v>
                </c:pt>
                <c:pt idx="8">
                  <c:v>0.15463917525773196</c:v>
                </c:pt>
                <c:pt idx="9">
                  <c:v>0.19587628865979381</c:v>
                </c:pt>
                <c:pt idx="10">
                  <c:v>0.20618556701030927</c:v>
                </c:pt>
                <c:pt idx="11">
                  <c:v>0.20618556701030927</c:v>
                </c:pt>
                <c:pt idx="12">
                  <c:v>0.22680412371134021</c:v>
                </c:pt>
                <c:pt idx="13">
                  <c:v>0.22680412371134021</c:v>
                </c:pt>
                <c:pt idx="14">
                  <c:v>0.22680412371134021</c:v>
                </c:pt>
                <c:pt idx="15">
                  <c:v>0.22680412371134021</c:v>
                </c:pt>
                <c:pt idx="16">
                  <c:v>0.22680412371134021</c:v>
                </c:pt>
                <c:pt idx="17">
                  <c:v>0.22680412371134021</c:v>
                </c:pt>
                <c:pt idx="18">
                  <c:v>0.22680412371134021</c:v>
                </c:pt>
                <c:pt idx="19">
                  <c:v>0.22680412371134021</c:v>
                </c:pt>
                <c:pt idx="20">
                  <c:v>0.22680412371134021</c:v>
                </c:pt>
                <c:pt idx="21">
                  <c:v>0.22680412371134021</c:v>
                </c:pt>
                <c:pt idx="22">
                  <c:v>0.22680412371134021</c:v>
                </c:pt>
                <c:pt idx="23">
                  <c:v>0.22680412371134021</c:v>
                </c:pt>
                <c:pt idx="24">
                  <c:v>0.22680412371134021</c:v>
                </c:pt>
              </c:numCache>
            </c:numRef>
          </c:yVal>
          <c:smooth val="1"/>
          <c:extLst>
            <c:ext xmlns:c16="http://schemas.microsoft.com/office/drawing/2014/chart" uri="{C3380CC4-5D6E-409C-BE32-E72D297353CC}">
              <c16:uniqueId val="{00000001-4FED-4865-A5F2-6B6287B6A801}"/>
            </c:ext>
          </c:extLst>
        </c:ser>
        <c:ser>
          <c:idx val="2"/>
          <c:order val="2"/>
          <c:tx>
            <c:strRef>
              <c:f>gs!$D$1</c:f>
              <c:strCache>
                <c:ptCount val="1"/>
                <c:pt idx="0">
                  <c:v>Category 3</c:v>
                </c:pt>
              </c:strCache>
            </c:strRef>
          </c:tx>
          <c:spPr>
            <a:ln w="19050" cap="rnd">
              <a:solidFill>
                <a:schemeClr val="accent3"/>
              </a:solidFill>
              <a:round/>
            </a:ln>
            <a:effectLst/>
          </c:spPr>
          <c:marker>
            <c:symbol val="none"/>
          </c:marker>
          <c:xVal>
            <c:numRef>
              <c:f>gs!$A$2:$A$26</c:f>
              <c:numCache>
                <c:formatCode>General</c:formatCode>
                <c:ptCount val="25"/>
                <c:pt idx="0">
                  <c:v>100</c:v>
                </c:pt>
                <c:pt idx="1">
                  <c:v>200</c:v>
                </c:pt>
                <c:pt idx="2">
                  <c:v>300</c:v>
                </c:pt>
                <c:pt idx="3">
                  <c:v>400</c:v>
                </c:pt>
                <c:pt idx="4">
                  <c:v>500</c:v>
                </c:pt>
                <c:pt idx="5">
                  <c:v>600</c:v>
                </c:pt>
                <c:pt idx="6">
                  <c:v>700</c:v>
                </c:pt>
                <c:pt idx="7">
                  <c:v>800</c:v>
                </c:pt>
                <c:pt idx="8">
                  <c:v>900</c:v>
                </c:pt>
                <c:pt idx="9">
                  <c:v>1000</c:v>
                </c:pt>
                <c:pt idx="10">
                  <c:v>1100</c:v>
                </c:pt>
                <c:pt idx="11">
                  <c:v>1200</c:v>
                </c:pt>
                <c:pt idx="12">
                  <c:v>1300</c:v>
                </c:pt>
                <c:pt idx="13">
                  <c:v>1400</c:v>
                </c:pt>
                <c:pt idx="14">
                  <c:v>1500</c:v>
                </c:pt>
                <c:pt idx="15">
                  <c:v>1600</c:v>
                </c:pt>
                <c:pt idx="16">
                  <c:v>1700</c:v>
                </c:pt>
                <c:pt idx="17">
                  <c:v>1800</c:v>
                </c:pt>
                <c:pt idx="18">
                  <c:v>1900</c:v>
                </c:pt>
                <c:pt idx="19">
                  <c:v>2000</c:v>
                </c:pt>
                <c:pt idx="20">
                  <c:v>2100</c:v>
                </c:pt>
                <c:pt idx="21">
                  <c:v>2200</c:v>
                </c:pt>
                <c:pt idx="22">
                  <c:v>2300</c:v>
                </c:pt>
                <c:pt idx="23">
                  <c:v>2400</c:v>
                </c:pt>
                <c:pt idx="24">
                  <c:v>2500</c:v>
                </c:pt>
              </c:numCache>
            </c:numRef>
          </c:xVal>
          <c:yVal>
            <c:numRef>
              <c:f>gs!$D$2:$D$26</c:f>
              <c:numCache>
                <c:formatCode>General</c:formatCode>
                <c:ptCount val="25"/>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numCache>
            </c:numRef>
          </c:yVal>
          <c:smooth val="1"/>
          <c:extLst>
            <c:ext xmlns:c16="http://schemas.microsoft.com/office/drawing/2014/chart" uri="{C3380CC4-5D6E-409C-BE32-E72D297353CC}">
              <c16:uniqueId val="{00000002-4FED-4865-A5F2-6B6287B6A801}"/>
            </c:ext>
          </c:extLst>
        </c:ser>
        <c:ser>
          <c:idx val="3"/>
          <c:order val="3"/>
          <c:tx>
            <c:strRef>
              <c:f>gs!$E$1</c:f>
              <c:strCache>
                <c:ptCount val="1"/>
                <c:pt idx="0">
                  <c:v>Category 4</c:v>
                </c:pt>
              </c:strCache>
            </c:strRef>
          </c:tx>
          <c:spPr>
            <a:ln w="19050" cap="rnd">
              <a:solidFill>
                <a:schemeClr val="accent4"/>
              </a:solidFill>
              <a:round/>
            </a:ln>
            <a:effectLst/>
          </c:spPr>
          <c:marker>
            <c:symbol val="none"/>
          </c:marker>
          <c:xVal>
            <c:numRef>
              <c:f>gs!$A$2:$A$26</c:f>
              <c:numCache>
                <c:formatCode>General</c:formatCode>
                <c:ptCount val="25"/>
                <c:pt idx="0">
                  <c:v>100</c:v>
                </c:pt>
                <c:pt idx="1">
                  <c:v>200</c:v>
                </c:pt>
                <c:pt idx="2">
                  <c:v>300</c:v>
                </c:pt>
                <c:pt idx="3">
                  <c:v>400</c:v>
                </c:pt>
                <c:pt idx="4">
                  <c:v>500</c:v>
                </c:pt>
                <c:pt idx="5">
                  <c:v>600</c:v>
                </c:pt>
                <c:pt idx="6">
                  <c:v>700</c:v>
                </c:pt>
                <c:pt idx="7">
                  <c:v>800</c:v>
                </c:pt>
                <c:pt idx="8">
                  <c:v>900</c:v>
                </c:pt>
                <c:pt idx="9">
                  <c:v>1000</c:v>
                </c:pt>
                <c:pt idx="10">
                  <c:v>1100</c:v>
                </c:pt>
                <c:pt idx="11">
                  <c:v>1200</c:v>
                </c:pt>
                <c:pt idx="12">
                  <c:v>1300</c:v>
                </c:pt>
                <c:pt idx="13">
                  <c:v>1400</c:v>
                </c:pt>
                <c:pt idx="14">
                  <c:v>1500</c:v>
                </c:pt>
                <c:pt idx="15">
                  <c:v>1600</c:v>
                </c:pt>
                <c:pt idx="16">
                  <c:v>1700</c:v>
                </c:pt>
                <c:pt idx="17">
                  <c:v>1800</c:v>
                </c:pt>
                <c:pt idx="18">
                  <c:v>1900</c:v>
                </c:pt>
                <c:pt idx="19">
                  <c:v>2000</c:v>
                </c:pt>
                <c:pt idx="20">
                  <c:v>2100</c:v>
                </c:pt>
                <c:pt idx="21">
                  <c:v>2200</c:v>
                </c:pt>
                <c:pt idx="22">
                  <c:v>2300</c:v>
                </c:pt>
                <c:pt idx="23">
                  <c:v>2400</c:v>
                </c:pt>
                <c:pt idx="24">
                  <c:v>2500</c:v>
                </c:pt>
              </c:numCache>
            </c:numRef>
          </c:xVal>
          <c:yVal>
            <c:numRef>
              <c:f>gs!$E$2:$E$26</c:f>
              <c:numCache>
                <c:formatCode>General</c:formatCode>
                <c:ptCount val="25"/>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numCache>
            </c:numRef>
          </c:yVal>
          <c:smooth val="1"/>
          <c:extLst>
            <c:ext xmlns:c16="http://schemas.microsoft.com/office/drawing/2014/chart" uri="{C3380CC4-5D6E-409C-BE32-E72D297353CC}">
              <c16:uniqueId val="{00000003-4FED-4865-A5F2-6B6287B6A801}"/>
            </c:ext>
          </c:extLst>
        </c:ser>
        <c:dLbls>
          <c:showLegendKey val="0"/>
          <c:showVal val="0"/>
          <c:showCatName val="0"/>
          <c:showSerName val="0"/>
          <c:showPercent val="0"/>
          <c:showBubbleSize val="0"/>
        </c:dLbls>
        <c:axId val="895420927"/>
        <c:axId val="895426335"/>
      </c:scatterChart>
      <c:valAx>
        <c:axId val="895420927"/>
        <c:scaling>
          <c:orientation val="minMax"/>
        </c:scaling>
        <c:delete val="0"/>
        <c:axPos val="b"/>
        <c:majorGridlines>
          <c:spPr>
            <a:ln w="9525" cap="flat" cmpd="sng" algn="ctr">
              <a:noFill/>
              <a:round/>
            </a:ln>
            <a:effectLst/>
          </c:spPr>
        </c:majorGridlines>
        <c:title>
          <c:tx>
            <c:rich>
              <a:bodyPr rot="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r>
                  <a:rPr lang="en-US" sz="1100"/>
                  <a:t>Number of Function Evaluations</a:t>
                </a:r>
              </a:p>
            </c:rich>
          </c:tx>
          <c:layout/>
          <c:overlay val="0"/>
          <c:spPr>
            <a:noFill/>
            <a:ln>
              <a:noFill/>
            </a:ln>
            <a:effectLst/>
          </c:spPr>
          <c:txPr>
            <a:bodyPr rot="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95426335"/>
        <c:crosses val="autoZero"/>
        <c:crossBetween val="midCat"/>
        <c:majorUnit val="200"/>
      </c:valAx>
      <c:valAx>
        <c:axId val="895426335"/>
        <c:scaling>
          <c:orientation val="minMax"/>
          <c:max val="0.8"/>
        </c:scaling>
        <c:delete val="0"/>
        <c:axPos val="l"/>
        <c:title>
          <c:tx>
            <c:rich>
              <a:bodyPr rot="-540000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r>
                  <a:rPr lang="en-US" sz="1100" dirty="0"/>
                  <a:t>Fraction</a:t>
                </a:r>
                <a:r>
                  <a:rPr lang="en-US" sz="1100" baseline="0" dirty="0"/>
                  <a:t> of Problems Solved</a:t>
                </a:r>
                <a:endParaRPr lang="en-US" sz="1100" dirty="0"/>
              </a:p>
            </c:rich>
          </c:tx>
          <c:layout>
            <c:manualLayout>
              <c:xMode val="edge"/>
              <c:yMode val="edge"/>
              <c:x val="0"/>
              <c:y val="0.25377415744149484"/>
            </c:manualLayout>
          </c:layout>
          <c:overlay val="0"/>
          <c:spPr>
            <a:noFill/>
            <a:ln>
              <a:noFill/>
            </a:ln>
            <a:effectLst/>
          </c:spPr>
          <c:txPr>
            <a:bodyPr rot="-540000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95420927"/>
        <c:crosses val="autoZero"/>
        <c:crossBetween val="midCat"/>
      </c:valAx>
      <c:spPr>
        <a:noFill/>
        <a:ln>
          <a:solidFill>
            <a:schemeClr val="tx1"/>
          </a:solidFill>
        </a:ln>
        <a:effectLst/>
      </c:spPr>
    </c:plotArea>
    <c:legend>
      <c:legendPos val="l"/>
      <c:layout>
        <c:manualLayout>
          <c:xMode val="edge"/>
          <c:yMode val="edge"/>
          <c:x val="0.11717389298632437"/>
          <c:y val="0.13942403871660661"/>
          <c:w val="0.16594500754108055"/>
          <c:h val="0.22185857827755101"/>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5">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b="0" kern="1200" cap="none" spc="0" normalizeH="0" baseline="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75000"/>
        <a:lumOff val="25000"/>
      </a:schemeClr>
    </cs:fontRef>
    <cs:spPr>
      <a:solidFill>
        <a:schemeClr val="dk1">
          <a:lumMod val="15000"/>
          <a:lumOff val="85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38100"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8"/>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50000"/>
            <a:lumOff val="50000"/>
          </a:schemeClr>
        </a:solidFill>
        <a:prstDash val="dash"/>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w="9525" cap="flat" cmpd="sng" algn="ctr">
        <a:solidFill>
          <a:schemeClr val="tx1">
            <a:lumMod val="5000"/>
            <a:lumOff val="95000"/>
          </a:schemeClr>
        </a:solidFill>
        <a:round/>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200" b="0" kern="1200" cap="none" spc="0" normalizeH="0" baseline="0"/>
  </cs:title>
  <cs:trendline>
    <cs:lnRef idx="0">
      <cs:styleClr val="auto"/>
    </cs:lnRef>
    <cs:fillRef idx="0"/>
    <cs:effectRef idx="0"/>
    <cs:fontRef idx="minor">
      <a:schemeClr val="dk1"/>
    </cs:fontRef>
    <cs:spPr>
      <a:ln w="19050" cap="rnd">
        <a:solidFill>
          <a:schemeClr val="phClr"/>
        </a:solidFill>
        <a:round/>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B50041-1F1D-421A-BB6F-5B1465E902DC}" type="datetimeFigureOut">
              <a:rPr lang="en-US" smtClean="0"/>
              <a:t>12/2/2019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38FA02-86BA-4A81-A23F-9C0B1BB1564B}" type="slidenum">
              <a:rPr lang="en-US" smtClean="0"/>
              <a:t>‹#›</a:t>
            </a:fld>
            <a:endParaRPr lang="en-US"/>
          </a:p>
        </p:txBody>
      </p:sp>
    </p:spTree>
    <p:extLst>
      <p:ext uri="{BB962C8B-B14F-4D97-AF65-F5344CB8AC3E}">
        <p14:creationId xmlns:p14="http://schemas.microsoft.com/office/powerpoint/2010/main" val="14839474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Problem statement</a:t>
            </a:r>
          </a:p>
          <a:p>
            <a:endParaRPr lang="en-US" dirty="0"/>
          </a:p>
        </p:txBody>
      </p:sp>
      <p:sp>
        <p:nvSpPr>
          <p:cNvPr id="4" name="Slide Number Placeholder 3"/>
          <p:cNvSpPr>
            <a:spLocks noGrp="1"/>
          </p:cNvSpPr>
          <p:nvPr>
            <p:ph type="sldNum" sz="quarter" idx="10"/>
          </p:nvPr>
        </p:nvSpPr>
        <p:spPr/>
        <p:txBody>
          <a:bodyPr/>
          <a:lstStyle/>
          <a:p>
            <a:fld id="{EF4ECD6D-5965-4352-9CB8-49008DC3EB65}" type="slidenum">
              <a:rPr lang="en-US" smtClean="0"/>
              <a:t>2</a:t>
            </a:fld>
            <a:endParaRPr lang="en-US"/>
          </a:p>
        </p:txBody>
      </p:sp>
    </p:spTree>
    <p:extLst>
      <p:ext uri="{BB962C8B-B14F-4D97-AF65-F5344CB8AC3E}">
        <p14:creationId xmlns:p14="http://schemas.microsoft.com/office/powerpoint/2010/main" val="31847223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Introduction and Motivation</a:t>
            </a:r>
            <a:endParaRPr lang="en-US" dirty="0"/>
          </a:p>
        </p:txBody>
      </p:sp>
      <p:sp>
        <p:nvSpPr>
          <p:cNvPr id="4" name="Slide Number Placeholder 3"/>
          <p:cNvSpPr>
            <a:spLocks noGrp="1"/>
          </p:cNvSpPr>
          <p:nvPr>
            <p:ph type="sldNum" sz="quarter" idx="10"/>
          </p:nvPr>
        </p:nvSpPr>
        <p:spPr/>
        <p:txBody>
          <a:bodyPr/>
          <a:lstStyle/>
          <a:p>
            <a:fld id="{9638FA02-86BA-4A81-A23F-9C0B1BB1564B}" type="slidenum">
              <a:rPr lang="en-US" smtClean="0"/>
              <a:t>3</a:t>
            </a:fld>
            <a:endParaRPr lang="en-US"/>
          </a:p>
        </p:txBody>
      </p:sp>
    </p:spTree>
    <p:extLst>
      <p:ext uri="{BB962C8B-B14F-4D97-AF65-F5344CB8AC3E}">
        <p14:creationId xmlns:p14="http://schemas.microsoft.com/office/powerpoint/2010/main" val="3169669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Solved</a:t>
            </a:r>
            <a:r>
              <a:rPr lang="en-US" baseline="0" dirty="0" smtClean="0"/>
              <a:t> for camel6</a:t>
            </a:r>
          </a:p>
          <a:p>
            <a:pPr marL="171450" indent="-171450">
              <a:buFontTx/>
              <a:buChar char="-"/>
            </a:pPr>
            <a:r>
              <a:rPr lang="en-US" baseline="0" dirty="0" smtClean="0"/>
              <a:t>Try solving for some other problem also to check repeatability of results</a:t>
            </a:r>
          </a:p>
          <a:p>
            <a:pPr marL="171450" indent="-171450">
              <a:buFontTx/>
              <a:buChar char="-"/>
            </a:pPr>
            <a:r>
              <a:rPr lang="en-US" baseline="0" dirty="0" smtClean="0"/>
              <a:t>Check for higher dimension problems too</a:t>
            </a:r>
          </a:p>
          <a:p>
            <a:pPr marL="171450" indent="-171450">
              <a:buFontTx/>
              <a:buChar char="-"/>
            </a:pPr>
            <a:endParaRPr lang="en-US" baseline="0" dirty="0" smtClean="0"/>
          </a:p>
        </p:txBody>
      </p:sp>
      <p:sp>
        <p:nvSpPr>
          <p:cNvPr id="4" name="Slide Number Placeholder 3"/>
          <p:cNvSpPr>
            <a:spLocks noGrp="1"/>
          </p:cNvSpPr>
          <p:nvPr>
            <p:ph type="sldNum" sz="quarter" idx="10"/>
          </p:nvPr>
        </p:nvSpPr>
        <p:spPr/>
        <p:txBody>
          <a:bodyPr/>
          <a:lstStyle/>
          <a:p>
            <a:fld id="{EF4ECD6D-5965-4352-9CB8-49008DC3EB65}" type="slidenum">
              <a:rPr lang="en-US" smtClean="0"/>
              <a:t>6</a:t>
            </a:fld>
            <a:endParaRPr lang="en-US"/>
          </a:p>
        </p:txBody>
      </p:sp>
    </p:spTree>
    <p:extLst>
      <p:ext uri="{BB962C8B-B14F-4D97-AF65-F5344CB8AC3E}">
        <p14:creationId xmlns:p14="http://schemas.microsoft.com/office/powerpoint/2010/main" val="42593130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Solved</a:t>
            </a:r>
            <a:r>
              <a:rPr lang="en-US" baseline="0" dirty="0" smtClean="0"/>
              <a:t> for camel6</a:t>
            </a:r>
          </a:p>
          <a:p>
            <a:pPr marL="171450" indent="-171450">
              <a:buFontTx/>
              <a:buChar char="-"/>
            </a:pPr>
            <a:r>
              <a:rPr lang="en-US" baseline="0" dirty="0" smtClean="0"/>
              <a:t>Try solving for some other problem also to check repeatability of results</a:t>
            </a:r>
          </a:p>
          <a:p>
            <a:pPr marL="171450" indent="-171450">
              <a:buFontTx/>
              <a:buChar char="-"/>
            </a:pPr>
            <a:r>
              <a:rPr lang="en-US" baseline="0" dirty="0" smtClean="0"/>
              <a:t>Check for higher dimension problems too</a:t>
            </a:r>
          </a:p>
        </p:txBody>
      </p:sp>
      <p:sp>
        <p:nvSpPr>
          <p:cNvPr id="4" name="Slide Number Placeholder 3"/>
          <p:cNvSpPr>
            <a:spLocks noGrp="1"/>
          </p:cNvSpPr>
          <p:nvPr>
            <p:ph type="sldNum" sz="quarter" idx="10"/>
          </p:nvPr>
        </p:nvSpPr>
        <p:spPr/>
        <p:txBody>
          <a:bodyPr/>
          <a:lstStyle/>
          <a:p>
            <a:fld id="{EF4ECD6D-5965-4352-9CB8-49008DC3EB65}" type="slidenum">
              <a:rPr lang="en-US" smtClean="0"/>
              <a:t>8</a:t>
            </a:fld>
            <a:endParaRPr lang="en-US"/>
          </a:p>
        </p:txBody>
      </p:sp>
    </p:spTree>
    <p:extLst>
      <p:ext uri="{BB962C8B-B14F-4D97-AF65-F5344CB8AC3E}">
        <p14:creationId xmlns:p14="http://schemas.microsoft.com/office/powerpoint/2010/main" val="32547544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ADDBBB9-901D-42BE-93D2-2C20B3106ABE}" type="datetime1">
              <a:rPr lang="en-US" smtClean="0"/>
              <a:t>12/2/2019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28EB19-D0CF-49B4-BE42-CE22FADB1FC8}" type="slidenum">
              <a:rPr lang="en-US" smtClean="0"/>
              <a:t>‹#›</a:t>
            </a:fld>
            <a:endParaRPr lang="en-US"/>
          </a:p>
        </p:txBody>
      </p:sp>
    </p:spTree>
    <p:extLst>
      <p:ext uri="{BB962C8B-B14F-4D97-AF65-F5344CB8AC3E}">
        <p14:creationId xmlns:p14="http://schemas.microsoft.com/office/powerpoint/2010/main" val="1288918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E0C3593-54C0-4898-A13A-A0C8CF04DFAB}" type="datetime1">
              <a:rPr lang="en-US" smtClean="0"/>
              <a:t>12/2/2019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28EB19-D0CF-49B4-BE42-CE22FADB1FC8}" type="slidenum">
              <a:rPr lang="en-US" smtClean="0"/>
              <a:t>‹#›</a:t>
            </a:fld>
            <a:endParaRPr lang="en-US"/>
          </a:p>
        </p:txBody>
      </p:sp>
    </p:spTree>
    <p:extLst>
      <p:ext uri="{BB962C8B-B14F-4D97-AF65-F5344CB8AC3E}">
        <p14:creationId xmlns:p14="http://schemas.microsoft.com/office/powerpoint/2010/main" val="26592498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AF4C519-30F6-448B-98F7-BFF66FC49D0C}" type="datetime1">
              <a:rPr lang="en-US" smtClean="0"/>
              <a:t>12/2/2019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28EB19-D0CF-49B4-BE42-CE22FADB1FC8}" type="slidenum">
              <a:rPr lang="en-US" smtClean="0"/>
              <a:t>‹#›</a:t>
            </a:fld>
            <a:endParaRPr lang="en-US"/>
          </a:p>
        </p:txBody>
      </p:sp>
    </p:spTree>
    <p:extLst>
      <p:ext uri="{BB962C8B-B14F-4D97-AF65-F5344CB8AC3E}">
        <p14:creationId xmlns:p14="http://schemas.microsoft.com/office/powerpoint/2010/main" val="35892157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5C2104-55C4-4AFD-8D19-5F840DD7F097}" type="datetime1">
              <a:rPr lang="en-US" smtClean="0"/>
              <a:t>12/2/2019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28EB19-D0CF-49B4-BE42-CE22FADB1FC8}" type="slidenum">
              <a:rPr lang="en-US" smtClean="0"/>
              <a:t>‹#›</a:t>
            </a:fld>
            <a:endParaRPr lang="en-US"/>
          </a:p>
        </p:txBody>
      </p:sp>
    </p:spTree>
    <p:extLst>
      <p:ext uri="{BB962C8B-B14F-4D97-AF65-F5344CB8AC3E}">
        <p14:creationId xmlns:p14="http://schemas.microsoft.com/office/powerpoint/2010/main" val="18963018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52D0445-2266-46BF-AABE-470AB5D6D701}" type="datetime1">
              <a:rPr lang="en-US" smtClean="0"/>
              <a:t>12/2/2019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28EB19-D0CF-49B4-BE42-CE22FADB1FC8}" type="slidenum">
              <a:rPr lang="en-US" smtClean="0"/>
              <a:t>‹#›</a:t>
            </a:fld>
            <a:endParaRPr lang="en-US"/>
          </a:p>
        </p:txBody>
      </p:sp>
    </p:spTree>
    <p:extLst>
      <p:ext uri="{BB962C8B-B14F-4D97-AF65-F5344CB8AC3E}">
        <p14:creationId xmlns:p14="http://schemas.microsoft.com/office/powerpoint/2010/main" val="16300914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333FD95-4327-4F1A-9C56-C6129BDD01D1}" type="datetime1">
              <a:rPr lang="en-US" smtClean="0"/>
              <a:t>12/2/2019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28EB19-D0CF-49B4-BE42-CE22FADB1FC8}" type="slidenum">
              <a:rPr lang="en-US" smtClean="0"/>
              <a:t>‹#›</a:t>
            </a:fld>
            <a:endParaRPr lang="en-US"/>
          </a:p>
        </p:txBody>
      </p:sp>
    </p:spTree>
    <p:extLst>
      <p:ext uri="{BB962C8B-B14F-4D97-AF65-F5344CB8AC3E}">
        <p14:creationId xmlns:p14="http://schemas.microsoft.com/office/powerpoint/2010/main" val="9391308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53A5193-1167-414B-8FE8-E2BFA2686E08}" type="datetime1">
              <a:rPr lang="en-US" smtClean="0"/>
              <a:t>12/2/2019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28EB19-D0CF-49B4-BE42-CE22FADB1FC8}" type="slidenum">
              <a:rPr lang="en-US" smtClean="0"/>
              <a:t>‹#›</a:t>
            </a:fld>
            <a:endParaRPr lang="en-US"/>
          </a:p>
        </p:txBody>
      </p:sp>
    </p:spTree>
    <p:extLst>
      <p:ext uri="{BB962C8B-B14F-4D97-AF65-F5344CB8AC3E}">
        <p14:creationId xmlns:p14="http://schemas.microsoft.com/office/powerpoint/2010/main" val="36416947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30CA96A-BE75-4717-80DC-15D255A355A3}" type="datetime1">
              <a:rPr lang="en-US" smtClean="0"/>
              <a:t>12/2/2019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A28EB19-D0CF-49B4-BE42-CE22FADB1FC8}" type="slidenum">
              <a:rPr lang="en-US" smtClean="0"/>
              <a:t>‹#›</a:t>
            </a:fld>
            <a:endParaRPr lang="en-US"/>
          </a:p>
        </p:txBody>
      </p:sp>
    </p:spTree>
    <p:extLst>
      <p:ext uri="{BB962C8B-B14F-4D97-AF65-F5344CB8AC3E}">
        <p14:creationId xmlns:p14="http://schemas.microsoft.com/office/powerpoint/2010/main" val="25406851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298555A-B476-4479-8261-3BF9F6ACA31D}" type="datetime1">
              <a:rPr lang="en-US" smtClean="0"/>
              <a:t>12/2/2019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A28EB19-D0CF-49B4-BE42-CE22FADB1FC8}" type="slidenum">
              <a:rPr lang="en-US" smtClean="0"/>
              <a:t>‹#›</a:t>
            </a:fld>
            <a:endParaRPr lang="en-US"/>
          </a:p>
        </p:txBody>
      </p:sp>
    </p:spTree>
    <p:extLst>
      <p:ext uri="{BB962C8B-B14F-4D97-AF65-F5344CB8AC3E}">
        <p14:creationId xmlns:p14="http://schemas.microsoft.com/office/powerpoint/2010/main" val="22287046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6883B08-DB8E-473A-BCE3-354D4F177EBA}" type="datetime1">
              <a:rPr lang="en-US" smtClean="0"/>
              <a:t>12/2/2019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28EB19-D0CF-49B4-BE42-CE22FADB1FC8}" type="slidenum">
              <a:rPr lang="en-US" smtClean="0"/>
              <a:t>‹#›</a:t>
            </a:fld>
            <a:endParaRPr lang="en-US"/>
          </a:p>
        </p:txBody>
      </p:sp>
    </p:spTree>
    <p:extLst>
      <p:ext uri="{BB962C8B-B14F-4D97-AF65-F5344CB8AC3E}">
        <p14:creationId xmlns:p14="http://schemas.microsoft.com/office/powerpoint/2010/main" val="42009891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2A082F6-90B2-464F-8345-B768DFECC8F7}" type="datetime1">
              <a:rPr lang="en-US" smtClean="0"/>
              <a:t>12/2/2019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28EB19-D0CF-49B4-BE42-CE22FADB1FC8}" type="slidenum">
              <a:rPr lang="en-US" smtClean="0"/>
              <a:t>‹#›</a:t>
            </a:fld>
            <a:endParaRPr lang="en-US"/>
          </a:p>
        </p:txBody>
      </p:sp>
    </p:spTree>
    <p:extLst>
      <p:ext uri="{BB962C8B-B14F-4D97-AF65-F5344CB8AC3E}">
        <p14:creationId xmlns:p14="http://schemas.microsoft.com/office/powerpoint/2010/main" val="8653278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80C77E-8155-441D-93F3-ED510ABEA65F}" type="datetime1">
              <a:rPr lang="en-US" smtClean="0"/>
              <a:t>12/2/2019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28EB19-D0CF-49B4-BE42-CE22FADB1FC8}" type="slidenum">
              <a:rPr lang="en-US" smtClean="0"/>
              <a:t>‹#›</a:t>
            </a:fld>
            <a:endParaRPr lang="en-US"/>
          </a:p>
        </p:txBody>
      </p:sp>
    </p:spTree>
    <p:extLst>
      <p:ext uri="{BB962C8B-B14F-4D97-AF65-F5344CB8AC3E}">
        <p14:creationId xmlns:p14="http://schemas.microsoft.com/office/powerpoint/2010/main" val="13235243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hart" Target="../charts/chart6.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chart" Target="../charts/chart7.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doi.org/10.1007/s10898-012-9951-y"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1.jpg"/><Relationship Id="rId3" Type="http://schemas.openxmlformats.org/officeDocument/2006/relationships/chart" Target="../charts/chart1.xml"/><Relationship Id="rId7"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chart" Target="../charts/chart3.xml"/></Relationships>
</file>

<file path=ppt/slides/_rels/slide9.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7396" y="1161652"/>
            <a:ext cx="9897208" cy="1441017"/>
          </a:xfrm>
        </p:spPr>
        <p:txBody>
          <a:bodyPr>
            <a:normAutofit fontScale="90000"/>
          </a:bodyPr>
          <a:lstStyle/>
          <a:p>
            <a:r>
              <a:rPr lang="en-US" sz="4400" dirty="0" smtClean="0">
                <a:cs typeface="Helvetica" panose="020B0604020202020204" pitchFamily="34" charset="0"/>
              </a:rPr>
              <a:t>Integration of Coordinate Descent and Machine </a:t>
            </a:r>
            <a:r>
              <a:rPr lang="en-US" sz="4400" dirty="0">
                <a:cs typeface="Helvetica" panose="020B0604020202020204" pitchFamily="34" charset="0"/>
              </a:rPr>
              <a:t>L</a:t>
            </a:r>
            <a:r>
              <a:rPr lang="en-US" sz="4400" dirty="0" smtClean="0">
                <a:cs typeface="Helvetica" panose="020B0604020202020204" pitchFamily="34" charset="0"/>
              </a:rPr>
              <a:t>earning for Black-Box optimization</a:t>
            </a:r>
            <a:endParaRPr lang="en-US" sz="4400" dirty="0">
              <a:cs typeface="Helvetica" panose="020B0604020202020204" pitchFamily="34" charset="0"/>
            </a:endParaRPr>
          </a:p>
        </p:txBody>
      </p:sp>
      <p:sp>
        <p:nvSpPr>
          <p:cNvPr id="3" name="Subtitle 2"/>
          <p:cNvSpPr>
            <a:spLocks noGrp="1"/>
          </p:cNvSpPr>
          <p:nvPr>
            <p:ph type="subTitle" idx="1"/>
          </p:nvPr>
        </p:nvSpPr>
        <p:spPr>
          <a:xfrm>
            <a:off x="4349881" y="3582937"/>
            <a:ext cx="3121891" cy="480292"/>
          </a:xfrm>
        </p:spPr>
        <p:txBody>
          <a:bodyPr>
            <a:normAutofit/>
          </a:bodyPr>
          <a:lstStyle/>
          <a:p>
            <a:r>
              <a:rPr lang="en-US" dirty="0" smtClean="0">
                <a:latin typeface="+mj-lt"/>
              </a:rPr>
              <a:t>Swapnil Agrawal</a:t>
            </a:r>
          </a:p>
          <a:p>
            <a:endParaRPr lang="en-US" dirty="0" smtClean="0">
              <a:latin typeface="+mj-lt"/>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0423" y="5394327"/>
            <a:ext cx="1648403" cy="1240015"/>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9862" y="5394327"/>
            <a:ext cx="1985818" cy="1266545"/>
          </a:xfrm>
          <a:prstGeom prst="rect">
            <a:avLst/>
          </a:prstGeom>
        </p:spPr>
      </p:pic>
      <p:sp>
        <p:nvSpPr>
          <p:cNvPr id="6" name="TextBox 5"/>
          <p:cNvSpPr txBox="1"/>
          <p:nvPr/>
        </p:nvSpPr>
        <p:spPr>
          <a:xfrm>
            <a:off x="4233956" y="4236028"/>
            <a:ext cx="3353740" cy="830997"/>
          </a:xfrm>
          <a:prstGeom prst="rect">
            <a:avLst/>
          </a:prstGeom>
          <a:noFill/>
        </p:spPr>
        <p:txBody>
          <a:bodyPr wrap="none" rtlCol="0">
            <a:spAutoFit/>
          </a:bodyPr>
          <a:lstStyle/>
          <a:p>
            <a:pPr algn="ctr"/>
            <a:r>
              <a:rPr lang="en-US" sz="2400" dirty="0" smtClean="0">
                <a:latin typeface="+mj-lt"/>
              </a:rPr>
              <a:t>Guided By </a:t>
            </a:r>
          </a:p>
          <a:p>
            <a:pPr algn="ctr"/>
            <a:r>
              <a:rPr lang="en-US" sz="2400" dirty="0" smtClean="0">
                <a:latin typeface="+mj-lt"/>
              </a:rPr>
              <a:t>Prof. Nicholas V. Sahinidis</a:t>
            </a:r>
            <a:endParaRPr lang="en-US" sz="2400" dirty="0">
              <a:latin typeface="+mj-lt"/>
            </a:endParaRPr>
          </a:p>
        </p:txBody>
      </p:sp>
      <p:sp>
        <p:nvSpPr>
          <p:cNvPr id="7" name="Slide Number Placeholder 6"/>
          <p:cNvSpPr>
            <a:spLocks noGrp="1"/>
          </p:cNvSpPr>
          <p:nvPr>
            <p:ph type="sldNum" sz="quarter" idx="12"/>
          </p:nvPr>
        </p:nvSpPr>
        <p:spPr/>
        <p:txBody>
          <a:bodyPr/>
          <a:lstStyle/>
          <a:p>
            <a:fld id="{8A28EB19-D0CF-49B4-BE42-CE22FADB1FC8}" type="slidenum">
              <a:rPr lang="en-US" smtClean="0"/>
              <a:t>1</a:t>
            </a:fld>
            <a:endParaRPr lang="en-US"/>
          </a:p>
        </p:txBody>
      </p:sp>
    </p:spTree>
    <p:extLst>
      <p:ext uri="{BB962C8B-B14F-4D97-AF65-F5344CB8AC3E}">
        <p14:creationId xmlns:p14="http://schemas.microsoft.com/office/powerpoint/2010/main" val="10257158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3962126" y="1851184"/>
            <a:ext cx="1849574" cy="650804"/>
          </a:xfrm>
          <a:prstGeom prst="roundRect">
            <a:avLst/>
          </a:prstGeom>
          <a:solidFill>
            <a:schemeClr val="bg2"/>
          </a:solidFill>
          <a:ln w="19050"/>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solidFill>
                  <a:schemeClr val="bg1">
                    <a:lumMod val="50000"/>
                  </a:schemeClr>
                </a:solidFill>
              </a:rPr>
              <a:t>Sample Points</a:t>
            </a:r>
            <a:endParaRPr lang="en-US" b="1" dirty="0">
              <a:solidFill>
                <a:schemeClr val="bg1">
                  <a:lumMod val="50000"/>
                </a:schemeClr>
              </a:solidFill>
            </a:endParaRPr>
          </a:p>
        </p:txBody>
      </p:sp>
      <p:sp>
        <p:nvSpPr>
          <p:cNvPr id="6" name="Rounded Rectangle 5"/>
          <p:cNvSpPr/>
          <p:nvPr/>
        </p:nvSpPr>
        <p:spPr>
          <a:xfrm>
            <a:off x="3962126" y="3633960"/>
            <a:ext cx="1849574" cy="563599"/>
          </a:xfrm>
          <a:prstGeom prst="round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t>Optimize</a:t>
            </a:r>
            <a:endParaRPr lang="en-US" b="1" dirty="0"/>
          </a:p>
        </p:txBody>
      </p:sp>
      <p:sp>
        <p:nvSpPr>
          <p:cNvPr id="7" name="Rounded Rectangle 6"/>
          <p:cNvSpPr/>
          <p:nvPr/>
        </p:nvSpPr>
        <p:spPr>
          <a:xfrm>
            <a:off x="3962126" y="2755810"/>
            <a:ext cx="1849575" cy="650800"/>
          </a:xfrm>
          <a:prstGeom prst="round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t>Build Surrogate Model</a:t>
            </a:r>
            <a:endParaRPr lang="en-US" b="1" dirty="0"/>
          </a:p>
        </p:txBody>
      </p:sp>
      <p:sp>
        <p:nvSpPr>
          <p:cNvPr id="8" name="Rounded Rectangle 7"/>
          <p:cNvSpPr/>
          <p:nvPr/>
        </p:nvSpPr>
        <p:spPr>
          <a:xfrm>
            <a:off x="3962128" y="1042751"/>
            <a:ext cx="1849573" cy="586936"/>
          </a:xfrm>
          <a:prstGeom prst="roundRect">
            <a:avLst/>
          </a:prstGeom>
          <a:solidFill>
            <a:schemeClr val="bg2"/>
          </a:solidFill>
          <a:ln w="19050"/>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solidFill>
                  <a:schemeClr val="bg1">
                    <a:lumMod val="50000"/>
                  </a:schemeClr>
                </a:solidFill>
              </a:rPr>
              <a:t>Chose Sampling</a:t>
            </a:r>
          </a:p>
          <a:p>
            <a:pPr algn="ctr"/>
            <a:r>
              <a:rPr lang="en-US" b="1" dirty="0" smtClean="0">
                <a:solidFill>
                  <a:schemeClr val="bg1">
                    <a:lumMod val="50000"/>
                  </a:schemeClr>
                </a:solidFill>
              </a:rPr>
              <a:t>Method</a:t>
            </a:r>
          </a:p>
        </p:txBody>
      </p:sp>
      <p:sp>
        <p:nvSpPr>
          <p:cNvPr id="10" name="Diamond 9"/>
          <p:cNvSpPr/>
          <p:nvPr/>
        </p:nvSpPr>
        <p:spPr>
          <a:xfrm>
            <a:off x="3341814" y="4555081"/>
            <a:ext cx="3077574" cy="1308910"/>
          </a:xfrm>
          <a:prstGeom prst="diamond">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t>Function evaluation limit reached?</a:t>
            </a:r>
            <a:endParaRPr lang="en-US" b="1" dirty="0"/>
          </a:p>
        </p:txBody>
      </p:sp>
      <p:cxnSp>
        <p:nvCxnSpPr>
          <p:cNvPr id="13" name="Straight Arrow Connector 12"/>
          <p:cNvCxnSpPr/>
          <p:nvPr/>
        </p:nvCxnSpPr>
        <p:spPr>
          <a:xfrm flipH="1">
            <a:off x="4886913" y="1629687"/>
            <a:ext cx="2" cy="22149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4" name="Straight Arrow Connector 13"/>
          <p:cNvCxnSpPr/>
          <p:nvPr/>
        </p:nvCxnSpPr>
        <p:spPr>
          <a:xfrm flipH="1">
            <a:off x="4880603" y="2513426"/>
            <a:ext cx="2" cy="22149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5" name="Straight Arrow Connector 14"/>
          <p:cNvCxnSpPr/>
          <p:nvPr/>
        </p:nvCxnSpPr>
        <p:spPr>
          <a:xfrm flipH="1">
            <a:off x="4880601" y="3413480"/>
            <a:ext cx="2" cy="22149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6" name="Straight Arrow Connector 15"/>
          <p:cNvCxnSpPr>
            <a:endCxn id="10" idx="0"/>
          </p:cNvCxnSpPr>
          <p:nvPr/>
        </p:nvCxnSpPr>
        <p:spPr>
          <a:xfrm>
            <a:off x="4869452" y="4202901"/>
            <a:ext cx="11149" cy="35218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 name="Straight Arrow Connector 19"/>
          <p:cNvCxnSpPr/>
          <p:nvPr/>
        </p:nvCxnSpPr>
        <p:spPr>
          <a:xfrm>
            <a:off x="4880601" y="5855851"/>
            <a:ext cx="0" cy="43558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2" name="TextBox 21"/>
          <p:cNvSpPr txBox="1"/>
          <p:nvPr/>
        </p:nvSpPr>
        <p:spPr>
          <a:xfrm>
            <a:off x="4880601" y="5888975"/>
            <a:ext cx="493212" cy="369332"/>
          </a:xfrm>
          <a:prstGeom prst="rect">
            <a:avLst/>
          </a:prstGeom>
          <a:noFill/>
        </p:spPr>
        <p:txBody>
          <a:bodyPr wrap="none" rtlCol="0">
            <a:spAutoFit/>
          </a:bodyPr>
          <a:lstStyle/>
          <a:p>
            <a:r>
              <a:rPr lang="en-US" b="1" dirty="0" smtClean="0"/>
              <a:t>Yes</a:t>
            </a:r>
            <a:endParaRPr lang="en-US" b="1" dirty="0"/>
          </a:p>
        </p:txBody>
      </p:sp>
      <p:cxnSp>
        <p:nvCxnSpPr>
          <p:cNvPr id="28" name="Elbow Connector 27"/>
          <p:cNvCxnSpPr>
            <a:stCxn id="10" idx="1"/>
            <a:endCxn id="4" idx="1"/>
          </p:cNvCxnSpPr>
          <p:nvPr/>
        </p:nvCxnSpPr>
        <p:spPr>
          <a:xfrm rot="10800000" flipH="1">
            <a:off x="3341814" y="2176586"/>
            <a:ext cx="620312" cy="3032950"/>
          </a:xfrm>
          <a:prstGeom prst="bentConnector3">
            <a:avLst>
              <a:gd name="adj1" fmla="val -135724"/>
            </a:avLst>
          </a:prstGeom>
          <a:ln w="19050">
            <a:tailEnd type="triangle"/>
          </a:ln>
        </p:spPr>
        <p:style>
          <a:lnRef idx="1">
            <a:schemeClr val="dk1"/>
          </a:lnRef>
          <a:fillRef idx="0">
            <a:schemeClr val="dk1"/>
          </a:fillRef>
          <a:effectRef idx="0">
            <a:schemeClr val="dk1"/>
          </a:effectRef>
          <a:fontRef idx="minor">
            <a:schemeClr val="tx1"/>
          </a:fontRef>
        </p:style>
      </p:cxnSp>
      <p:sp>
        <p:nvSpPr>
          <p:cNvPr id="33" name="TextBox 32"/>
          <p:cNvSpPr txBox="1"/>
          <p:nvPr/>
        </p:nvSpPr>
        <p:spPr>
          <a:xfrm>
            <a:off x="2699730" y="4840204"/>
            <a:ext cx="460382" cy="369332"/>
          </a:xfrm>
          <a:prstGeom prst="rect">
            <a:avLst/>
          </a:prstGeom>
          <a:noFill/>
        </p:spPr>
        <p:txBody>
          <a:bodyPr wrap="none" rtlCol="0">
            <a:spAutoFit/>
          </a:bodyPr>
          <a:lstStyle/>
          <a:p>
            <a:r>
              <a:rPr lang="en-US" b="1" dirty="0" smtClean="0"/>
              <a:t>No</a:t>
            </a:r>
            <a:endParaRPr lang="en-US" b="1" dirty="0"/>
          </a:p>
        </p:txBody>
      </p:sp>
      <p:sp>
        <p:nvSpPr>
          <p:cNvPr id="38" name="Rounded Rectangle 37"/>
          <p:cNvSpPr/>
          <p:nvPr/>
        </p:nvSpPr>
        <p:spPr>
          <a:xfrm>
            <a:off x="1637086" y="2934912"/>
            <a:ext cx="1761891" cy="1262647"/>
          </a:xfrm>
          <a:prstGeom prst="round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t>Update Optimum point (if improvement)</a:t>
            </a:r>
          </a:p>
        </p:txBody>
      </p:sp>
      <p:sp>
        <p:nvSpPr>
          <p:cNvPr id="42" name="TextBox 41"/>
          <p:cNvSpPr txBox="1"/>
          <p:nvPr/>
        </p:nvSpPr>
        <p:spPr>
          <a:xfrm>
            <a:off x="3412724" y="6075277"/>
            <a:ext cx="184731" cy="369332"/>
          </a:xfrm>
          <a:prstGeom prst="rect">
            <a:avLst/>
          </a:prstGeom>
          <a:noFill/>
        </p:spPr>
        <p:txBody>
          <a:bodyPr wrap="none" rtlCol="0">
            <a:spAutoFit/>
          </a:bodyPr>
          <a:lstStyle/>
          <a:p>
            <a:endParaRPr lang="en-US" dirty="0"/>
          </a:p>
        </p:txBody>
      </p:sp>
      <p:sp>
        <p:nvSpPr>
          <p:cNvPr id="45" name="TextBox 44"/>
          <p:cNvSpPr txBox="1"/>
          <p:nvPr/>
        </p:nvSpPr>
        <p:spPr>
          <a:xfrm>
            <a:off x="2865266" y="6191039"/>
            <a:ext cx="4190058" cy="369332"/>
          </a:xfrm>
          <a:prstGeom prst="rect">
            <a:avLst/>
          </a:prstGeom>
          <a:noFill/>
        </p:spPr>
        <p:txBody>
          <a:bodyPr wrap="none" rtlCol="0">
            <a:spAutoFit/>
          </a:bodyPr>
          <a:lstStyle/>
          <a:p>
            <a:r>
              <a:rPr lang="en-US" b="1" dirty="0" smtClean="0"/>
              <a:t>Report the best calculated optimum value</a:t>
            </a:r>
            <a:endParaRPr lang="en-US" b="1" dirty="0"/>
          </a:p>
        </p:txBody>
      </p:sp>
      <p:cxnSp>
        <p:nvCxnSpPr>
          <p:cNvPr id="24" name="Straight Arrow Connector 23"/>
          <p:cNvCxnSpPr>
            <a:stCxn id="6" idx="3"/>
            <a:endCxn id="25" idx="1"/>
          </p:cNvCxnSpPr>
          <p:nvPr/>
        </p:nvCxnSpPr>
        <p:spPr>
          <a:xfrm flipV="1">
            <a:off x="5811700" y="3914096"/>
            <a:ext cx="487623" cy="166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5" name="Rounded Rectangle 24"/>
          <p:cNvSpPr/>
          <p:nvPr/>
        </p:nvSpPr>
        <p:spPr>
          <a:xfrm>
            <a:off x="6299323" y="3614105"/>
            <a:ext cx="1849575" cy="599981"/>
          </a:xfrm>
          <a:prstGeom prst="round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t>Improvement?</a:t>
            </a:r>
            <a:endParaRPr lang="en-US" b="1" dirty="0"/>
          </a:p>
        </p:txBody>
      </p:sp>
      <p:cxnSp>
        <p:nvCxnSpPr>
          <p:cNvPr id="26" name="Straight Arrow Connector 25"/>
          <p:cNvCxnSpPr>
            <a:stCxn id="25" idx="0"/>
          </p:cNvCxnSpPr>
          <p:nvPr/>
        </p:nvCxnSpPr>
        <p:spPr>
          <a:xfrm flipH="1" flipV="1">
            <a:off x="7224110" y="3174048"/>
            <a:ext cx="1" cy="44005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7" name="Straight Arrow Connector 26"/>
          <p:cNvCxnSpPr>
            <a:stCxn id="25" idx="3"/>
          </p:cNvCxnSpPr>
          <p:nvPr/>
        </p:nvCxnSpPr>
        <p:spPr>
          <a:xfrm flipV="1">
            <a:off x="8148898" y="3914095"/>
            <a:ext cx="758225" cy="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9" name="TextBox 28"/>
          <p:cNvSpPr txBox="1"/>
          <p:nvPr/>
        </p:nvSpPr>
        <p:spPr>
          <a:xfrm>
            <a:off x="7163747" y="3273698"/>
            <a:ext cx="493212" cy="369332"/>
          </a:xfrm>
          <a:prstGeom prst="rect">
            <a:avLst/>
          </a:prstGeom>
          <a:noFill/>
        </p:spPr>
        <p:txBody>
          <a:bodyPr wrap="none" rtlCol="0">
            <a:spAutoFit/>
          </a:bodyPr>
          <a:lstStyle/>
          <a:p>
            <a:r>
              <a:rPr lang="en-US" b="1" dirty="0" smtClean="0"/>
              <a:t>Yes</a:t>
            </a:r>
            <a:endParaRPr lang="en-US" b="1" dirty="0"/>
          </a:p>
        </p:txBody>
      </p:sp>
      <p:sp>
        <p:nvSpPr>
          <p:cNvPr id="30" name="TextBox 29"/>
          <p:cNvSpPr txBox="1"/>
          <p:nvPr/>
        </p:nvSpPr>
        <p:spPr>
          <a:xfrm>
            <a:off x="8244680" y="3608158"/>
            <a:ext cx="460382" cy="369332"/>
          </a:xfrm>
          <a:prstGeom prst="rect">
            <a:avLst/>
          </a:prstGeom>
          <a:noFill/>
        </p:spPr>
        <p:txBody>
          <a:bodyPr wrap="none" rtlCol="0">
            <a:spAutoFit/>
          </a:bodyPr>
          <a:lstStyle/>
          <a:p>
            <a:r>
              <a:rPr lang="en-US" b="1" dirty="0" smtClean="0"/>
              <a:t>No</a:t>
            </a:r>
            <a:endParaRPr lang="en-US" b="1" dirty="0"/>
          </a:p>
        </p:txBody>
      </p:sp>
      <p:sp>
        <p:nvSpPr>
          <p:cNvPr id="31" name="Rounded Rectangle 30"/>
          <p:cNvSpPr/>
          <p:nvPr/>
        </p:nvSpPr>
        <p:spPr>
          <a:xfrm>
            <a:off x="6280852" y="2580543"/>
            <a:ext cx="2327440" cy="605536"/>
          </a:xfrm>
          <a:prstGeom prst="roundRect">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r>
              <a:rPr lang="en-US" b="1" dirty="0" smtClean="0"/>
              <a:t>If local search :</a:t>
            </a:r>
          </a:p>
          <a:p>
            <a:r>
              <a:rPr lang="en-US" b="1" dirty="0" smtClean="0"/>
              <a:t>Shrink </a:t>
            </a:r>
            <a:r>
              <a:rPr lang="en-US" b="1" dirty="0"/>
              <a:t>search </a:t>
            </a:r>
            <a:r>
              <a:rPr lang="en-US" b="1" dirty="0" smtClean="0"/>
              <a:t>space</a:t>
            </a:r>
          </a:p>
        </p:txBody>
      </p:sp>
      <p:sp>
        <p:nvSpPr>
          <p:cNvPr id="32" name="Rounded Rectangle 31"/>
          <p:cNvSpPr/>
          <p:nvPr/>
        </p:nvSpPr>
        <p:spPr>
          <a:xfrm>
            <a:off x="8888651" y="3328147"/>
            <a:ext cx="2333531" cy="885939"/>
          </a:xfrm>
          <a:prstGeom prst="roundRect">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r>
              <a:rPr lang="en-US" b="1" dirty="0" smtClean="0"/>
              <a:t>If local search : Increase </a:t>
            </a:r>
            <a:r>
              <a:rPr lang="en-US" b="1" dirty="0"/>
              <a:t>search </a:t>
            </a:r>
            <a:r>
              <a:rPr lang="en-US" b="1" dirty="0" smtClean="0"/>
              <a:t>space</a:t>
            </a:r>
            <a:endParaRPr lang="en-US" b="1" dirty="0"/>
          </a:p>
        </p:txBody>
      </p:sp>
      <p:pic>
        <p:nvPicPr>
          <p:cNvPr id="34" name="Picture 3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274079" y="127361"/>
            <a:ext cx="796293" cy="599013"/>
          </a:xfrm>
          <a:prstGeom prst="rect">
            <a:avLst/>
          </a:prstGeom>
        </p:spPr>
      </p:pic>
      <p:sp>
        <p:nvSpPr>
          <p:cNvPr id="35" name="Flowchart: Collate 34"/>
          <p:cNvSpPr/>
          <p:nvPr/>
        </p:nvSpPr>
        <p:spPr>
          <a:xfrm>
            <a:off x="556848" y="127361"/>
            <a:ext cx="375137" cy="623241"/>
          </a:xfrm>
          <a:prstGeom prst="flowChartCollate">
            <a:avLst/>
          </a:prstGeom>
          <a:solidFill>
            <a:srgbClr val="CA3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6" name="Pentagon 35"/>
          <p:cNvSpPr/>
          <p:nvPr/>
        </p:nvSpPr>
        <p:spPr>
          <a:xfrm>
            <a:off x="-334551" y="127361"/>
            <a:ext cx="1046285" cy="624405"/>
          </a:xfrm>
          <a:prstGeom prst="homePlate">
            <a:avLst>
              <a:gd name="adj" fmla="val 32334"/>
            </a:avLst>
          </a:prstGeom>
          <a:solidFill>
            <a:srgbClr val="2745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Pentagon 36"/>
          <p:cNvSpPr/>
          <p:nvPr/>
        </p:nvSpPr>
        <p:spPr>
          <a:xfrm flipH="1">
            <a:off x="773548" y="127361"/>
            <a:ext cx="11427688" cy="624405"/>
          </a:xfrm>
          <a:prstGeom prst="homePlate">
            <a:avLst>
              <a:gd name="adj" fmla="val 32334"/>
            </a:avLst>
          </a:prstGeom>
          <a:gradFill flip="none" rotWithShape="1">
            <a:gsLst>
              <a:gs pos="0">
                <a:srgbClr val="274589"/>
              </a:gs>
              <a:gs pos="59000">
                <a:srgbClr val="728BB8"/>
              </a:gs>
              <a:gs pos="100000">
                <a:schemeClr val="accent1">
                  <a:lumMod val="30000"/>
                  <a:lumOff val="70000"/>
                  <a:alpha val="16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600" dirty="0" smtClean="0">
                <a:solidFill>
                  <a:schemeClr val="bg1"/>
                </a:solidFill>
                <a:latin typeface="+mj-lt"/>
              </a:rPr>
              <a:t>   Search Space</a:t>
            </a:r>
            <a:endParaRPr lang="en-US" sz="3600" dirty="0">
              <a:solidFill>
                <a:schemeClr val="bg1"/>
              </a:solidFill>
              <a:latin typeface="+mj-lt"/>
            </a:endParaRPr>
          </a:p>
        </p:txBody>
      </p:sp>
      <p:sp>
        <p:nvSpPr>
          <p:cNvPr id="2" name="Slide Number Placeholder 1"/>
          <p:cNvSpPr>
            <a:spLocks noGrp="1"/>
          </p:cNvSpPr>
          <p:nvPr>
            <p:ph type="sldNum" sz="quarter" idx="12"/>
          </p:nvPr>
        </p:nvSpPr>
        <p:spPr/>
        <p:txBody>
          <a:bodyPr/>
          <a:lstStyle/>
          <a:p>
            <a:fld id="{8A28EB19-D0CF-49B4-BE42-CE22FADB1FC8}" type="slidenum">
              <a:rPr lang="en-US" smtClean="0"/>
              <a:t>10</a:t>
            </a:fld>
            <a:endParaRPr lang="en-US"/>
          </a:p>
        </p:txBody>
      </p:sp>
    </p:spTree>
    <p:extLst>
      <p:ext uri="{BB962C8B-B14F-4D97-AF65-F5344CB8AC3E}">
        <p14:creationId xmlns:p14="http://schemas.microsoft.com/office/powerpoint/2010/main" val="32782675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p:cNvGraphicFramePr>
            <a:graphicFrameLocks/>
          </p:cNvGraphicFramePr>
          <p:nvPr>
            <p:extLst>
              <p:ext uri="{D42A27DB-BD31-4B8C-83A1-F6EECF244321}">
                <p14:modId xmlns:p14="http://schemas.microsoft.com/office/powerpoint/2010/main" val="3505933458"/>
              </p:ext>
            </p:extLst>
          </p:nvPr>
        </p:nvGraphicFramePr>
        <p:xfrm>
          <a:off x="1013691" y="1490846"/>
          <a:ext cx="45720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p:cNvGraphicFramePr>
            <a:graphicFrameLocks/>
          </p:cNvGraphicFramePr>
          <p:nvPr>
            <p:extLst>
              <p:ext uri="{D42A27DB-BD31-4B8C-83A1-F6EECF244321}">
                <p14:modId xmlns:p14="http://schemas.microsoft.com/office/powerpoint/2010/main" val="3836830371"/>
              </p:ext>
            </p:extLst>
          </p:nvPr>
        </p:nvGraphicFramePr>
        <p:xfrm>
          <a:off x="6294562" y="1490846"/>
          <a:ext cx="4572000" cy="2743200"/>
        </p:xfrm>
        <a:graphic>
          <a:graphicData uri="http://schemas.openxmlformats.org/drawingml/2006/chart">
            <c:chart xmlns:c="http://schemas.openxmlformats.org/drawingml/2006/chart" xmlns:r="http://schemas.openxmlformats.org/officeDocument/2006/relationships" r:id="rId3"/>
          </a:graphicData>
        </a:graphic>
      </p:graphicFrame>
      <p:sp>
        <p:nvSpPr>
          <p:cNvPr id="6" name="Rectangle 5"/>
          <p:cNvSpPr/>
          <p:nvPr/>
        </p:nvSpPr>
        <p:spPr>
          <a:xfrm>
            <a:off x="931985" y="4775141"/>
            <a:ext cx="10515600" cy="1200329"/>
          </a:xfrm>
          <a:prstGeom prst="rect">
            <a:avLst/>
          </a:prstGeom>
        </p:spPr>
        <p:txBody>
          <a:bodyPr wrap="square">
            <a:spAutoFit/>
          </a:bodyPr>
          <a:lstStyle/>
          <a:p>
            <a:r>
              <a:rPr lang="en-US" b="1" dirty="0" smtClean="0">
                <a:latin typeface="+mj-lt"/>
              </a:rPr>
              <a:t>Observation - </a:t>
            </a:r>
            <a:r>
              <a:rPr lang="en-US" dirty="0" smtClean="0">
                <a:latin typeface="+mj-lt"/>
              </a:rPr>
              <a:t>Global search is fast in the beginning but does not improve after a point while local search is slow and takes more function evaluations to converge</a:t>
            </a:r>
            <a:endParaRPr lang="en-US" b="1" dirty="0" smtClean="0">
              <a:latin typeface="+mj-lt"/>
            </a:endParaRPr>
          </a:p>
          <a:p>
            <a:r>
              <a:rPr lang="en-US" b="1" dirty="0" smtClean="0">
                <a:latin typeface="+mj-lt"/>
              </a:rPr>
              <a:t>Proposed </a:t>
            </a:r>
            <a:r>
              <a:rPr lang="en-US" b="1" dirty="0">
                <a:latin typeface="+mj-lt"/>
              </a:rPr>
              <a:t>Solution </a:t>
            </a:r>
            <a:r>
              <a:rPr lang="en-US" b="1" dirty="0" smtClean="0">
                <a:latin typeface="+mj-lt"/>
              </a:rPr>
              <a:t>- </a:t>
            </a:r>
            <a:r>
              <a:rPr lang="en-US" dirty="0" smtClean="0">
                <a:latin typeface="+mj-lt"/>
              </a:rPr>
              <a:t>Start </a:t>
            </a:r>
            <a:r>
              <a:rPr lang="en-US" dirty="0">
                <a:latin typeface="+mj-lt"/>
              </a:rPr>
              <a:t>with global search (using complete range) and then start localizing it by reducing the </a:t>
            </a:r>
            <a:r>
              <a:rPr lang="en-US" dirty="0" smtClean="0">
                <a:latin typeface="+mj-lt"/>
              </a:rPr>
              <a:t>bounds</a:t>
            </a:r>
            <a:endParaRPr lang="en-US" dirty="0">
              <a:latin typeface="+mj-lt"/>
            </a:endParaRPr>
          </a:p>
        </p:txBody>
      </p:sp>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274079" y="127361"/>
            <a:ext cx="796293" cy="599013"/>
          </a:xfrm>
          <a:prstGeom prst="rect">
            <a:avLst/>
          </a:prstGeom>
        </p:spPr>
      </p:pic>
      <p:sp>
        <p:nvSpPr>
          <p:cNvPr id="8" name="Flowchart: Collate 7"/>
          <p:cNvSpPr/>
          <p:nvPr/>
        </p:nvSpPr>
        <p:spPr>
          <a:xfrm>
            <a:off x="556848" y="127361"/>
            <a:ext cx="375137" cy="623241"/>
          </a:xfrm>
          <a:prstGeom prst="flowChartCollate">
            <a:avLst/>
          </a:prstGeom>
          <a:solidFill>
            <a:srgbClr val="CA3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Pentagon 8"/>
          <p:cNvSpPr/>
          <p:nvPr/>
        </p:nvSpPr>
        <p:spPr>
          <a:xfrm>
            <a:off x="-334551" y="127361"/>
            <a:ext cx="1046285" cy="624405"/>
          </a:xfrm>
          <a:prstGeom prst="homePlate">
            <a:avLst>
              <a:gd name="adj" fmla="val 32334"/>
            </a:avLst>
          </a:prstGeom>
          <a:solidFill>
            <a:srgbClr val="2745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Pentagon 9"/>
          <p:cNvSpPr/>
          <p:nvPr/>
        </p:nvSpPr>
        <p:spPr>
          <a:xfrm flipH="1">
            <a:off x="773548" y="127361"/>
            <a:ext cx="11427688" cy="624405"/>
          </a:xfrm>
          <a:prstGeom prst="homePlate">
            <a:avLst>
              <a:gd name="adj" fmla="val 32334"/>
            </a:avLst>
          </a:prstGeom>
          <a:gradFill flip="none" rotWithShape="1">
            <a:gsLst>
              <a:gs pos="0">
                <a:srgbClr val="274589"/>
              </a:gs>
              <a:gs pos="59000">
                <a:srgbClr val="728BB8"/>
              </a:gs>
              <a:gs pos="100000">
                <a:schemeClr val="accent1">
                  <a:lumMod val="30000"/>
                  <a:lumOff val="70000"/>
                  <a:alpha val="16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600" dirty="0" smtClean="0">
                <a:solidFill>
                  <a:schemeClr val="bg1"/>
                </a:solidFill>
                <a:latin typeface="+mj-lt"/>
              </a:rPr>
              <a:t>   Search Space – Global vs Local</a:t>
            </a:r>
            <a:endParaRPr lang="en-US" sz="3600" dirty="0">
              <a:solidFill>
                <a:schemeClr val="bg1"/>
              </a:solidFill>
              <a:latin typeface="+mj-lt"/>
            </a:endParaRPr>
          </a:p>
        </p:txBody>
      </p:sp>
      <p:sp>
        <p:nvSpPr>
          <p:cNvPr id="2" name="Slide Number Placeholder 1"/>
          <p:cNvSpPr>
            <a:spLocks noGrp="1"/>
          </p:cNvSpPr>
          <p:nvPr>
            <p:ph type="sldNum" sz="quarter" idx="12"/>
          </p:nvPr>
        </p:nvSpPr>
        <p:spPr/>
        <p:txBody>
          <a:bodyPr/>
          <a:lstStyle/>
          <a:p>
            <a:fld id="{8A28EB19-D0CF-49B4-BE42-CE22FADB1FC8}" type="slidenum">
              <a:rPr lang="en-US" smtClean="0"/>
              <a:t>11</a:t>
            </a:fld>
            <a:endParaRPr lang="en-US"/>
          </a:p>
        </p:txBody>
      </p:sp>
    </p:spTree>
    <p:extLst>
      <p:ext uri="{BB962C8B-B14F-4D97-AF65-F5344CB8AC3E}">
        <p14:creationId xmlns:p14="http://schemas.microsoft.com/office/powerpoint/2010/main" val="260489820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hart 8"/>
          <p:cNvGraphicFramePr>
            <a:graphicFrameLocks/>
          </p:cNvGraphicFramePr>
          <p:nvPr>
            <p:extLst>
              <p:ext uri="{D42A27DB-BD31-4B8C-83A1-F6EECF244321}">
                <p14:modId xmlns:p14="http://schemas.microsoft.com/office/powerpoint/2010/main" val="2336480061"/>
              </p:ext>
            </p:extLst>
          </p:nvPr>
        </p:nvGraphicFramePr>
        <p:xfrm>
          <a:off x="1340776" y="2814489"/>
          <a:ext cx="5963668" cy="3286753"/>
        </p:xfrm>
        <a:graphic>
          <a:graphicData uri="http://schemas.openxmlformats.org/drawingml/2006/chart">
            <c:chart xmlns:c="http://schemas.openxmlformats.org/drawingml/2006/chart" xmlns:r="http://schemas.openxmlformats.org/officeDocument/2006/relationships" r:id="rId2"/>
          </a:graphicData>
        </a:graphic>
      </p:graphicFrame>
      <p:sp>
        <p:nvSpPr>
          <p:cNvPr id="10" name="TextBox 9"/>
          <p:cNvSpPr txBox="1"/>
          <p:nvPr/>
        </p:nvSpPr>
        <p:spPr>
          <a:xfrm>
            <a:off x="773548" y="1046189"/>
            <a:ext cx="10500531" cy="1323439"/>
          </a:xfrm>
          <a:prstGeom prst="rect">
            <a:avLst/>
          </a:prstGeom>
          <a:noFill/>
        </p:spPr>
        <p:txBody>
          <a:bodyPr wrap="square" rtlCol="0">
            <a:spAutoFit/>
          </a:bodyPr>
          <a:lstStyle/>
          <a:p>
            <a:pPr algn="just"/>
            <a:r>
              <a:rPr lang="en-US" sz="2000" dirty="0" smtClean="0">
                <a:latin typeface="+mj-lt"/>
              </a:rPr>
              <a:t>A total of 245 black-box function are solved with 2500 function evaluation limit by using both global and local search method. </a:t>
            </a:r>
          </a:p>
          <a:p>
            <a:pPr algn="just"/>
            <a:r>
              <a:rPr lang="en-US" sz="2000" dirty="0" smtClean="0">
                <a:latin typeface="+mj-lt"/>
              </a:rPr>
              <a:t>The comparison of fractions of problems solved with both the methods for different categories is shown in the figure. </a:t>
            </a:r>
            <a:endParaRPr lang="en-US" sz="2000" dirty="0">
              <a:latin typeface="+mj-lt"/>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74079" y="127361"/>
            <a:ext cx="796293" cy="599013"/>
          </a:xfrm>
          <a:prstGeom prst="rect">
            <a:avLst/>
          </a:prstGeom>
        </p:spPr>
      </p:pic>
      <p:sp>
        <p:nvSpPr>
          <p:cNvPr id="6" name="Flowchart: Collate 5"/>
          <p:cNvSpPr/>
          <p:nvPr/>
        </p:nvSpPr>
        <p:spPr>
          <a:xfrm>
            <a:off x="556848" y="127361"/>
            <a:ext cx="375137" cy="623241"/>
          </a:xfrm>
          <a:prstGeom prst="flowChartCollate">
            <a:avLst/>
          </a:prstGeom>
          <a:solidFill>
            <a:srgbClr val="CA3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Pentagon 7"/>
          <p:cNvSpPr/>
          <p:nvPr/>
        </p:nvSpPr>
        <p:spPr>
          <a:xfrm>
            <a:off x="-334551" y="127361"/>
            <a:ext cx="1046285" cy="624405"/>
          </a:xfrm>
          <a:prstGeom prst="homePlate">
            <a:avLst>
              <a:gd name="adj" fmla="val 32334"/>
            </a:avLst>
          </a:prstGeom>
          <a:solidFill>
            <a:srgbClr val="2745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entagon 10"/>
          <p:cNvSpPr/>
          <p:nvPr/>
        </p:nvSpPr>
        <p:spPr>
          <a:xfrm flipH="1">
            <a:off x="773548" y="127361"/>
            <a:ext cx="11427688" cy="624405"/>
          </a:xfrm>
          <a:prstGeom prst="homePlate">
            <a:avLst>
              <a:gd name="adj" fmla="val 32334"/>
            </a:avLst>
          </a:prstGeom>
          <a:gradFill flip="none" rotWithShape="1">
            <a:gsLst>
              <a:gs pos="0">
                <a:srgbClr val="274589"/>
              </a:gs>
              <a:gs pos="59000">
                <a:srgbClr val="728BB8"/>
              </a:gs>
              <a:gs pos="100000">
                <a:schemeClr val="accent1">
                  <a:lumMod val="30000"/>
                  <a:lumOff val="70000"/>
                  <a:alpha val="16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600" dirty="0" smtClean="0">
                <a:solidFill>
                  <a:schemeClr val="bg1"/>
                </a:solidFill>
                <a:latin typeface="+mj-lt"/>
              </a:rPr>
              <a:t>   Results and Discussion</a:t>
            </a:r>
            <a:endParaRPr lang="en-US" sz="3600" dirty="0">
              <a:solidFill>
                <a:schemeClr val="bg1"/>
              </a:solidFill>
              <a:latin typeface="+mj-lt"/>
            </a:endParaRPr>
          </a:p>
        </p:txBody>
      </p:sp>
      <p:pic>
        <p:nvPicPr>
          <p:cNvPr id="3" name="Picture 2"/>
          <p:cNvPicPr>
            <a:picLocks noChangeAspect="1"/>
          </p:cNvPicPr>
          <p:nvPr/>
        </p:nvPicPr>
        <p:blipFill>
          <a:blip r:embed="rId4"/>
          <a:stretch>
            <a:fillRect/>
          </a:stretch>
        </p:blipFill>
        <p:spPr>
          <a:xfrm>
            <a:off x="7763250" y="2943581"/>
            <a:ext cx="3194295" cy="1359477"/>
          </a:xfrm>
          <a:prstGeom prst="rect">
            <a:avLst/>
          </a:prstGeom>
        </p:spPr>
      </p:pic>
      <p:sp>
        <p:nvSpPr>
          <p:cNvPr id="2" name="Slide Number Placeholder 1"/>
          <p:cNvSpPr>
            <a:spLocks noGrp="1"/>
          </p:cNvSpPr>
          <p:nvPr>
            <p:ph type="sldNum" sz="quarter" idx="12"/>
          </p:nvPr>
        </p:nvSpPr>
        <p:spPr/>
        <p:txBody>
          <a:bodyPr/>
          <a:lstStyle/>
          <a:p>
            <a:fld id="{8A28EB19-D0CF-49B4-BE42-CE22FADB1FC8}" type="slidenum">
              <a:rPr lang="en-US" smtClean="0"/>
              <a:t>12</a:t>
            </a:fld>
            <a:endParaRPr lang="en-US"/>
          </a:p>
        </p:txBody>
      </p:sp>
    </p:spTree>
    <p:extLst>
      <p:ext uri="{BB962C8B-B14F-4D97-AF65-F5344CB8AC3E}">
        <p14:creationId xmlns:p14="http://schemas.microsoft.com/office/powerpoint/2010/main" val="18168984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ext uri="{D42A27DB-BD31-4B8C-83A1-F6EECF244321}">
                <p14:modId xmlns:p14="http://schemas.microsoft.com/office/powerpoint/2010/main" val="3565661289"/>
              </p:ext>
            </p:extLst>
          </p:nvPr>
        </p:nvGraphicFramePr>
        <p:xfrm>
          <a:off x="711734" y="1248621"/>
          <a:ext cx="5220855" cy="386397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Chart 6"/>
          <p:cNvGraphicFramePr>
            <a:graphicFrameLocks/>
          </p:cNvGraphicFramePr>
          <p:nvPr>
            <p:extLst>
              <p:ext uri="{D42A27DB-BD31-4B8C-83A1-F6EECF244321}">
                <p14:modId xmlns:p14="http://schemas.microsoft.com/office/powerpoint/2010/main" val="1281068199"/>
              </p:ext>
            </p:extLst>
          </p:nvPr>
        </p:nvGraphicFramePr>
        <p:xfrm>
          <a:off x="6228151" y="1248621"/>
          <a:ext cx="5310910" cy="3863975"/>
        </p:xfrm>
        <a:graphic>
          <a:graphicData uri="http://schemas.openxmlformats.org/drawingml/2006/chart">
            <c:chart xmlns:c="http://schemas.openxmlformats.org/drawingml/2006/chart" xmlns:r="http://schemas.openxmlformats.org/officeDocument/2006/relationships" r:id="rId3"/>
          </a:graphicData>
        </a:graphic>
      </p:graphicFrame>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274079" y="127361"/>
            <a:ext cx="796293" cy="599013"/>
          </a:xfrm>
          <a:prstGeom prst="rect">
            <a:avLst/>
          </a:prstGeom>
        </p:spPr>
      </p:pic>
      <p:sp>
        <p:nvSpPr>
          <p:cNvPr id="8" name="Flowchart: Collate 7"/>
          <p:cNvSpPr/>
          <p:nvPr/>
        </p:nvSpPr>
        <p:spPr>
          <a:xfrm>
            <a:off x="556848" y="127361"/>
            <a:ext cx="375137" cy="623241"/>
          </a:xfrm>
          <a:prstGeom prst="flowChartCollate">
            <a:avLst/>
          </a:prstGeom>
          <a:solidFill>
            <a:srgbClr val="CA3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Pentagon 8"/>
          <p:cNvSpPr/>
          <p:nvPr/>
        </p:nvSpPr>
        <p:spPr>
          <a:xfrm>
            <a:off x="-334551" y="127361"/>
            <a:ext cx="1046285" cy="624405"/>
          </a:xfrm>
          <a:prstGeom prst="homePlate">
            <a:avLst>
              <a:gd name="adj" fmla="val 32334"/>
            </a:avLst>
          </a:prstGeom>
          <a:solidFill>
            <a:srgbClr val="2745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Pentagon 9"/>
          <p:cNvSpPr/>
          <p:nvPr/>
        </p:nvSpPr>
        <p:spPr>
          <a:xfrm flipH="1">
            <a:off x="773548" y="127361"/>
            <a:ext cx="11427688" cy="624405"/>
          </a:xfrm>
          <a:prstGeom prst="homePlate">
            <a:avLst>
              <a:gd name="adj" fmla="val 32334"/>
            </a:avLst>
          </a:prstGeom>
          <a:gradFill flip="none" rotWithShape="1">
            <a:gsLst>
              <a:gs pos="0">
                <a:srgbClr val="274589"/>
              </a:gs>
              <a:gs pos="59000">
                <a:srgbClr val="728BB8"/>
              </a:gs>
              <a:gs pos="100000">
                <a:schemeClr val="accent1">
                  <a:lumMod val="30000"/>
                  <a:lumOff val="70000"/>
                  <a:alpha val="16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600" dirty="0" smtClean="0">
                <a:solidFill>
                  <a:schemeClr val="bg1"/>
                </a:solidFill>
                <a:latin typeface="+mj-lt"/>
              </a:rPr>
              <a:t>   Function Evaluations</a:t>
            </a:r>
            <a:endParaRPr lang="en-US" sz="3600" dirty="0">
              <a:solidFill>
                <a:schemeClr val="bg1"/>
              </a:solidFill>
              <a:latin typeface="+mj-lt"/>
            </a:endParaRPr>
          </a:p>
        </p:txBody>
      </p:sp>
      <p:sp>
        <p:nvSpPr>
          <p:cNvPr id="11" name="Rectangle 10"/>
          <p:cNvSpPr/>
          <p:nvPr/>
        </p:nvSpPr>
        <p:spPr>
          <a:xfrm>
            <a:off x="1023461" y="5227723"/>
            <a:ext cx="10515600" cy="923330"/>
          </a:xfrm>
          <a:prstGeom prst="rect">
            <a:avLst/>
          </a:prstGeom>
        </p:spPr>
        <p:txBody>
          <a:bodyPr wrap="square">
            <a:spAutoFit/>
          </a:bodyPr>
          <a:lstStyle/>
          <a:p>
            <a:endParaRPr lang="en-US" dirty="0" smtClean="0">
              <a:latin typeface="+mj-lt"/>
            </a:endParaRPr>
          </a:p>
          <a:p>
            <a:r>
              <a:rPr lang="en-US" dirty="0" smtClean="0">
                <a:latin typeface="+mj-lt"/>
              </a:rPr>
              <a:t>For both  the search methods, after around 2500 function evaluations, the fraction of problems solved for each category saturates</a:t>
            </a:r>
            <a:r>
              <a:rPr lang="en-US" dirty="0" smtClean="0">
                <a:latin typeface="+mj-lt"/>
              </a:rPr>
              <a:t>.</a:t>
            </a:r>
            <a:endParaRPr lang="en-US" b="1" dirty="0" smtClean="0">
              <a:latin typeface="+mj-lt"/>
            </a:endParaRPr>
          </a:p>
        </p:txBody>
      </p:sp>
      <p:sp>
        <p:nvSpPr>
          <p:cNvPr id="2" name="Slide Number Placeholder 1"/>
          <p:cNvSpPr>
            <a:spLocks noGrp="1"/>
          </p:cNvSpPr>
          <p:nvPr>
            <p:ph type="sldNum" sz="quarter" idx="12"/>
          </p:nvPr>
        </p:nvSpPr>
        <p:spPr/>
        <p:txBody>
          <a:bodyPr/>
          <a:lstStyle/>
          <a:p>
            <a:fld id="{8A28EB19-D0CF-49B4-BE42-CE22FADB1FC8}" type="slidenum">
              <a:rPr lang="en-US" smtClean="0"/>
              <a:t>13</a:t>
            </a:fld>
            <a:endParaRPr lang="en-US"/>
          </a:p>
        </p:txBody>
      </p:sp>
    </p:spTree>
    <p:extLst>
      <p:ext uri="{BB962C8B-B14F-4D97-AF65-F5344CB8AC3E}">
        <p14:creationId xmlns:p14="http://schemas.microsoft.com/office/powerpoint/2010/main" val="331463450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44416" y="1322430"/>
            <a:ext cx="10106891" cy="4181908"/>
          </a:xfrm>
        </p:spPr>
        <p:txBody>
          <a:bodyPr>
            <a:normAutofit/>
          </a:bodyPr>
          <a:lstStyle/>
          <a:p>
            <a:r>
              <a:rPr lang="en-US" sz="2000" dirty="0" smtClean="0">
                <a:latin typeface="+mj-lt"/>
              </a:rPr>
              <a:t>Problem Statement – Optimize the energy of Single </a:t>
            </a:r>
            <a:r>
              <a:rPr lang="en-US" sz="2000" dirty="0">
                <a:latin typeface="+mj-lt"/>
              </a:rPr>
              <a:t>mixed refrigerant (SMR) </a:t>
            </a:r>
            <a:r>
              <a:rPr lang="en-US" sz="2000" dirty="0" smtClean="0">
                <a:latin typeface="+mj-lt"/>
              </a:rPr>
              <a:t>process which is modeled </a:t>
            </a:r>
            <a:r>
              <a:rPr lang="en-US" sz="2000" dirty="0">
                <a:latin typeface="+mj-lt"/>
              </a:rPr>
              <a:t>by Aspen </a:t>
            </a:r>
            <a:r>
              <a:rPr lang="en-US" sz="2000" dirty="0" smtClean="0">
                <a:latin typeface="+mj-lt"/>
              </a:rPr>
              <a:t>HYSYS</a:t>
            </a:r>
          </a:p>
          <a:p>
            <a:r>
              <a:rPr lang="en-US" sz="2000" dirty="0" smtClean="0">
                <a:latin typeface="+mj-lt"/>
              </a:rPr>
              <a:t>Number of variables – 8 </a:t>
            </a:r>
          </a:p>
          <a:p>
            <a:r>
              <a:rPr lang="en-US" sz="2000" dirty="0" smtClean="0">
                <a:latin typeface="+mj-lt"/>
              </a:rPr>
              <a:t>Results – With 10,000 function evaluations, the optimum value of 13.74523 KW/(ton/day) is obtained whereas the known optimum value for the problem is 10.99 KW/(ton/day) by Na J. [2].</a:t>
            </a:r>
          </a:p>
          <a:p>
            <a:pPr marL="0" indent="0">
              <a:buNone/>
            </a:pPr>
            <a:endParaRPr lang="en-US" sz="2400" dirty="0" smtClean="0">
              <a:latin typeface="+mj-lt"/>
            </a:endParaRPr>
          </a:p>
          <a:p>
            <a:pPr marL="0" indent="0">
              <a:buNone/>
            </a:pPr>
            <a:endParaRPr lang="en-US" sz="1800" dirty="0" smtClean="0">
              <a:latin typeface="+mj-lt"/>
            </a:endParaRPr>
          </a:p>
          <a:p>
            <a:pPr marL="0" indent="0">
              <a:buNone/>
            </a:pPr>
            <a:endParaRPr lang="en-US" sz="1800" i="1" dirty="0" smtClean="0">
              <a:latin typeface="+mj-lt"/>
            </a:endParaRPr>
          </a:p>
          <a:p>
            <a:pPr marL="0" indent="0">
              <a:buNone/>
            </a:pPr>
            <a:endParaRPr lang="en-US" sz="2400" dirty="0">
              <a:latin typeface="+mj-lt"/>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274079" y="127361"/>
            <a:ext cx="796293" cy="599013"/>
          </a:xfrm>
          <a:prstGeom prst="rect">
            <a:avLst/>
          </a:prstGeom>
        </p:spPr>
      </p:pic>
      <p:sp>
        <p:nvSpPr>
          <p:cNvPr id="5" name="Flowchart: Collate 4"/>
          <p:cNvSpPr/>
          <p:nvPr/>
        </p:nvSpPr>
        <p:spPr>
          <a:xfrm>
            <a:off x="556848" y="127361"/>
            <a:ext cx="375137" cy="623241"/>
          </a:xfrm>
          <a:prstGeom prst="flowChartCollate">
            <a:avLst/>
          </a:prstGeom>
          <a:solidFill>
            <a:srgbClr val="CA3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Pentagon 5"/>
          <p:cNvSpPr/>
          <p:nvPr/>
        </p:nvSpPr>
        <p:spPr>
          <a:xfrm>
            <a:off x="-334551" y="127361"/>
            <a:ext cx="1046285" cy="624405"/>
          </a:xfrm>
          <a:prstGeom prst="homePlate">
            <a:avLst>
              <a:gd name="adj" fmla="val 32334"/>
            </a:avLst>
          </a:prstGeom>
          <a:solidFill>
            <a:srgbClr val="2745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Pentagon 6"/>
          <p:cNvSpPr/>
          <p:nvPr/>
        </p:nvSpPr>
        <p:spPr>
          <a:xfrm flipH="1">
            <a:off x="773548" y="127361"/>
            <a:ext cx="11427688" cy="624405"/>
          </a:xfrm>
          <a:prstGeom prst="homePlate">
            <a:avLst>
              <a:gd name="adj" fmla="val 32334"/>
            </a:avLst>
          </a:prstGeom>
          <a:gradFill flip="none" rotWithShape="1">
            <a:gsLst>
              <a:gs pos="0">
                <a:srgbClr val="274589"/>
              </a:gs>
              <a:gs pos="59000">
                <a:srgbClr val="728BB8"/>
              </a:gs>
              <a:gs pos="100000">
                <a:schemeClr val="accent1">
                  <a:lumMod val="30000"/>
                  <a:lumOff val="70000"/>
                  <a:alpha val="16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600" dirty="0" smtClean="0">
                <a:solidFill>
                  <a:schemeClr val="bg1"/>
                </a:solidFill>
                <a:latin typeface="+mj-lt"/>
              </a:rPr>
              <a:t>   Pilot Test – Aspen Black-Box Function</a:t>
            </a:r>
            <a:endParaRPr lang="en-US" sz="3600" dirty="0">
              <a:solidFill>
                <a:schemeClr val="bg1"/>
              </a:solidFill>
              <a:latin typeface="+mj-lt"/>
            </a:endParaRPr>
          </a:p>
        </p:txBody>
      </p:sp>
      <p:sp>
        <p:nvSpPr>
          <p:cNvPr id="9" name="Rectangle 8"/>
          <p:cNvSpPr/>
          <p:nvPr/>
        </p:nvSpPr>
        <p:spPr>
          <a:xfrm>
            <a:off x="1283063" y="5806975"/>
            <a:ext cx="9029596" cy="738664"/>
          </a:xfrm>
          <a:prstGeom prst="rect">
            <a:avLst/>
          </a:prstGeom>
        </p:spPr>
        <p:txBody>
          <a:bodyPr wrap="square">
            <a:spAutoFit/>
          </a:bodyPr>
          <a:lstStyle/>
          <a:p>
            <a:endParaRPr lang="en-US" sz="1400" i="1" dirty="0">
              <a:solidFill>
                <a:srgbClr val="274589"/>
              </a:solidFill>
              <a:latin typeface="+mj-lt"/>
            </a:endParaRPr>
          </a:p>
          <a:p>
            <a:r>
              <a:rPr lang="en-US" sz="1400" i="1" dirty="0">
                <a:solidFill>
                  <a:srgbClr val="274589"/>
                </a:solidFill>
                <a:latin typeface="+mj-lt"/>
              </a:rPr>
              <a:t>[2] Na, J., Lim, Y., &amp; Han, C. (2017). A modified DIRECT algorithm for hidden constraints in an LNG process optimization. Energy, 126, 488-500.</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01817" y="3413384"/>
            <a:ext cx="5020441" cy="2306566"/>
          </a:xfrm>
          <a:prstGeom prst="rect">
            <a:avLst/>
          </a:prstGeom>
        </p:spPr>
      </p:pic>
      <p:sp>
        <p:nvSpPr>
          <p:cNvPr id="8" name="Slide Number Placeholder 7"/>
          <p:cNvSpPr>
            <a:spLocks noGrp="1"/>
          </p:cNvSpPr>
          <p:nvPr>
            <p:ph type="sldNum" sz="quarter" idx="12"/>
          </p:nvPr>
        </p:nvSpPr>
        <p:spPr/>
        <p:txBody>
          <a:bodyPr/>
          <a:lstStyle/>
          <a:p>
            <a:fld id="{8A28EB19-D0CF-49B4-BE42-CE22FADB1FC8}" type="slidenum">
              <a:rPr lang="en-US" smtClean="0"/>
              <a:t>14</a:t>
            </a:fld>
            <a:endParaRPr lang="en-US"/>
          </a:p>
        </p:txBody>
      </p:sp>
    </p:spTree>
    <p:extLst>
      <p:ext uri="{BB962C8B-B14F-4D97-AF65-F5344CB8AC3E}">
        <p14:creationId xmlns:p14="http://schemas.microsoft.com/office/powerpoint/2010/main" val="150833489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11734" y="1330774"/>
            <a:ext cx="10562344" cy="4351338"/>
          </a:xfrm>
        </p:spPr>
        <p:txBody>
          <a:bodyPr>
            <a:normAutofit/>
          </a:bodyPr>
          <a:lstStyle/>
          <a:p>
            <a:pPr algn="just"/>
            <a:r>
              <a:rPr lang="en-US" sz="2000" dirty="0" smtClean="0">
                <a:latin typeface="+mj-lt"/>
              </a:rPr>
              <a:t>Comparing the two algorithms, Global Search and local Search, it can be concluded that global search is good for low dimensional problems and when we have lower limit on number of function evaluations as there are more chances of finding </a:t>
            </a:r>
            <a:r>
              <a:rPr lang="en-US" sz="2000" smtClean="0">
                <a:latin typeface="+mj-lt"/>
              </a:rPr>
              <a:t>optimum in </a:t>
            </a:r>
            <a:r>
              <a:rPr lang="en-US" sz="2000" dirty="0" smtClean="0">
                <a:latin typeface="+mj-lt"/>
              </a:rPr>
              <a:t>less function evaluations with global search.</a:t>
            </a:r>
          </a:p>
          <a:p>
            <a:pPr algn="just"/>
            <a:endParaRPr lang="en-US" sz="2000" dirty="0" smtClean="0">
              <a:latin typeface="+mj-lt"/>
            </a:endParaRPr>
          </a:p>
          <a:p>
            <a:pPr algn="just"/>
            <a:r>
              <a:rPr lang="en-US" sz="2000" dirty="0" smtClean="0">
                <a:latin typeface="+mj-lt"/>
              </a:rPr>
              <a:t>When limit on function evaluations is more, using local search provides better results.</a:t>
            </a:r>
          </a:p>
          <a:p>
            <a:pPr algn="just"/>
            <a:endParaRPr lang="en-US" sz="2000" dirty="0" smtClean="0">
              <a:latin typeface="+mj-lt"/>
            </a:endParaRPr>
          </a:p>
          <a:p>
            <a:pPr algn="just"/>
            <a:r>
              <a:rPr lang="en-US" sz="2000" dirty="0" smtClean="0">
                <a:latin typeface="+mj-lt"/>
              </a:rPr>
              <a:t>For problems more than 30 dimensions cyclic coordinate search is not a good algorithm to perform optimization.</a:t>
            </a:r>
            <a:endParaRPr lang="en-US" sz="2000" dirty="0">
              <a:latin typeface="+mj-lt"/>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274079" y="127361"/>
            <a:ext cx="796293" cy="599013"/>
          </a:xfrm>
          <a:prstGeom prst="rect">
            <a:avLst/>
          </a:prstGeom>
        </p:spPr>
      </p:pic>
      <p:sp>
        <p:nvSpPr>
          <p:cNvPr id="5" name="Flowchart: Collate 4"/>
          <p:cNvSpPr/>
          <p:nvPr/>
        </p:nvSpPr>
        <p:spPr>
          <a:xfrm>
            <a:off x="556848" y="127361"/>
            <a:ext cx="375137" cy="623241"/>
          </a:xfrm>
          <a:prstGeom prst="flowChartCollate">
            <a:avLst/>
          </a:prstGeom>
          <a:solidFill>
            <a:srgbClr val="CA3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Pentagon 5"/>
          <p:cNvSpPr/>
          <p:nvPr/>
        </p:nvSpPr>
        <p:spPr>
          <a:xfrm>
            <a:off x="-334551" y="127361"/>
            <a:ext cx="1046285" cy="624405"/>
          </a:xfrm>
          <a:prstGeom prst="homePlate">
            <a:avLst>
              <a:gd name="adj" fmla="val 32334"/>
            </a:avLst>
          </a:prstGeom>
          <a:solidFill>
            <a:srgbClr val="2745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Pentagon 6"/>
          <p:cNvSpPr/>
          <p:nvPr/>
        </p:nvSpPr>
        <p:spPr>
          <a:xfrm flipH="1">
            <a:off x="773548" y="127361"/>
            <a:ext cx="11427688" cy="624405"/>
          </a:xfrm>
          <a:prstGeom prst="homePlate">
            <a:avLst>
              <a:gd name="adj" fmla="val 32334"/>
            </a:avLst>
          </a:prstGeom>
          <a:gradFill flip="none" rotWithShape="1">
            <a:gsLst>
              <a:gs pos="0">
                <a:srgbClr val="274589"/>
              </a:gs>
              <a:gs pos="59000">
                <a:srgbClr val="728BB8"/>
              </a:gs>
              <a:gs pos="100000">
                <a:schemeClr val="accent1">
                  <a:lumMod val="30000"/>
                  <a:lumOff val="70000"/>
                  <a:alpha val="16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600" dirty="0" smtClean="0">
                <a:solidFill>
                  <a:schemeClr val="bg1"/>
                </a:solidFill>
                <a:latin typeface="+mj-lt"/>
              </a:rPr>
              <a:t>   Conclusions</a:t>
            </a:r>
            <a:endParaRPr lang="en-US" sz="3600" dirty="0">
              <a:solidFill>
                <a:schemeClr val="bg1"/>
              </a:solidFill>
              <a:latin typeface="+mj-lt"/>
            </a:endParaRPr>
          </a:p>
        </p:txBody>
      </p:sp>
      <p:sp>
        <p:nvSpPr>
          <p:cNvPr id="2" name="Slide Number Placeholder 1"/>
          <p:cNvSpPr>
            <a:spLocks noGrp="1"/>
          </p:cNvSpPr>
          <p:nvPr>
            <p:ph type="sldNum" sz="quarter" idx="12"/>
          </p:nvPr>
        </p:nvSpPr>
        <p:spPr/>
        <p:txBody>
          <a:bodyPr/>
          <a:lstStyle/>
          <a:p>
            <a:fld id="{8A28EB19-D0CF-49B4-BE42-CE22FADB1FC8}" type="slidenum">
              <a:rPr lang="en-US" smtClean="0"/>
              <a:t>15</a:t>
            </a:fld>
            <a:endParaRPr lang="en-US"/>
          </a:p>
        </p:txBody>
      </p:sp>
    </p:spTree>
    <p:extLst>
      <p:ext uri="{BB962C8B-B14F-4D97-AF65-F5344CB8AC3E}">
        <p14:creationId xmlns:p14="http://schemas.microsoft.com/office/powerpoint/2010/main" val="244173636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1" name="Group 100"/>
          <p:cNvGrpSpPr/>
          <p:nvPr/>
        </p:nvGrpSpPr>
        <p:grpSpPr>
          <a:xfrm>
            <a:off x="-2985863" y="-3974530"/>
            <a:ext cx="19045013" cy="14021474"/>
            <a:chOff x="-2985863" y="-3974530"/>
            <a:chExt cx="19045013" cy="14021474"/>
          </a:xfrm>
        </p:grpSpPr>
        <p:pic>
          <p:nvPicPr>
            <p:cNvPr id="57" name="Picture 56"/>
            <p:cNvPicPr>
              <a:picLocks noChangeAspect="1"/>
            </p:cNvPicPr>
            <p:nvPr/>
          </p:nvPicPr>
          <p:blipFill>
            <a:blip r:embed="rId2"/>
            <a:stretch>
              <a:fillRect/>
            </a:stretch>
          </p:blipFill>
          <p:spPr>
            <a:xfrm>
              <a:off x="-2985863" y="-3974530"/>
              <a:ext cx="12796613" cy="7773074"/>
            </a:xfrm>
            <a:prstGeom prst="rect">
              <a:avLst/>
            </a:prstGeom>
          </p:spPr>
        </p:pic>
        <p:pic>
          <p:nvPicPr>
            <p:cNvPr id="59" name="Picture 58"/>
            <p:cNvPicPr>
              <a:picLocks noChangeAspect="1"/>
            </p:cNvPicPr>
            <p:nvPr/>
          </p:nvPicPr>
          <p:blipFill>
            <a:blip r:embed="rId2"/>
            <a:stretch>
              <a:fillRect/>
            </a:stretch>
          </p:blipFill>
          <p:spPr>
            <a:xfrm>
              <a:off x="-2833463" y="-3822130"/>
              <a:ext cx="12796613" cy="7773074"/>
            </a:xfrm>
            <a:prstGeom prst="rect">
              <a:avLst/>
            </a:prstGeom>
          </p:spPr>
        </p:pic>
        <p:pic>
          <p:nvPicPr>
            <p:cNvPr id="60" name="Picture 59"/>
            <p:cNvPicPr>
              <a:picLocks noChangeAspect="1"/>
            </p:cNvPicPr>
            <p:nvPr/>
          </p:nvPicPr>
          <p:blipFill>
            <a:blip r:embed="rId2"/>
            <a:stretch>
              <a:fillRect/>
            </a:stretch>
          </p:blipFill>
          <p:spPr>
            <a:xfrm>
              <a:off x="-2681063" y="-3669730"/>
              <a:ext cx="12796613" cy="7773074"/>
            </a:xfrm>
            <a:prstGeom prst="rect">
              <a:avLst/>
            </a:prstGeom>
          </p:spPr>
        </p:pic>
        <p:pic>
          <p:nvPicPr>
            <p:cNvPr id="61" name="Picture 60"/>
            <p:cNvPicPr>
              <a:picLocks noChangeAspect="1"/>
            </p:cNvPicPr>
            <p:nvPr/>
          </p:nvPicPr>
          <p:blipFill>
            <a:blip r:embed="rId2"/>
            <a:stretch>
              <a:fillRect/>
            </a:stretch>
          </p:blipFill>
          <p:spPr>
            <a:xfrm>
              <a:off x="-2528663" y="-3517330"/>
              <a:ext cx="12796613" cy="7773074"/>
            </a:xfrm>
            <a:prstGeom prst="rect">
              <a:avLst/>
            </a:prstGeom>
          </p:spPr>
        </p:pic>
        <p:pic>
          <p:nvPicPr>
            <p:cNvPr id="62" name="Picture 61"/>
            <p:cNvPicPr>
              <a:picLocks noChangeAspect="1"/>
            </p:cNvPicPr>
            <p:nvPr/>
          </p:nvPicPr>
          <p:blipFill>
            <a:blip r:embed="rId2"/>
            <a:stretch>
              <a:fillRect/>
            </a:stretch>
          </p:blipFill>
          <p:spPr>
            <a:xfrm>
              <a:off x="-2376263" y="-3364930"/>
              <a:ext cx="12796613" cy="7773074"/>
            </a:xfrm>
            <a:prstGeom prst="rect">
              <a:avLst/>
            </a:prstGeom>
          </p:spPr>
        </p:pic>
        <p:pic>
          <p:nvPicPr>
            <p:cNvPr id="63" name="Picture 62"/>
            <p:cNvPicPr>
              <a:picLocks noChangeAspect="1"/>
            </p:cNvPicPr>
            <p:nvPr/>
          </p:nvPicPr>
          <p:blipFill>
            <a:blip r:embed="rId2"/>
            <a:stretch>
              <a:fillRect/>
            </a:stretch>
          </p:blipFill>
          <p:spPr>
            <a:xfrm>
              <a:off x="-2223863" y="-3212530"/>
              <a:ext cx="12796613" cy="7773074"/>
            </a:xfrm>
            <a:prstGeom prst="rect">
              <a:avLst/>
            </a:prstGeom>
          </p:spPr>
        </p:pic>
        <p:pic>
          <p:nvPicPr>
            <p:cNvPr id="64" name="Picture 63"/>
            <p:cNvPicPr>
              <a:picLocks noChangeAspect="1"/>
            </p:cNvPicPr>
            <p:nvPr/>
          </p:nvPicPr>
          <p:blipFill>
            <a:blip r:embed="rId2"/>
            <a:stretch>
              <a:fillRect/>
            </a:stretch>
          </p:blipFill>
          <p:spPr>
            <a:xfrm>
              <a:off x="-2071463" y="-3060130"/>
              <a:ext cx="12796613" cy="7773074"/>
            </a:xfrm>
            <a:prstGeom prst="rect">
              <a:avLst/>
            </a:prstGeom>
          </p:spPr>
        </p:pic>
        <p:pic>
          <p:nvPicPr>
            <p:cNvPr id="65" name="Picture 64"/>
            <p:cNvPicPr>
              <a:picLocks noChangeAspect="1"/>
            </p:cNvPicPr>
            <p:nvPr/>
          </p:nvPicPr>
          <p:blipFill>
            <a:blip r:embed="rId2"/>
            <a:stretch>
              <a:fillRect/>
            </a:stretch>
          </p:blipFill>
          <p:spPr>
            <a:xfrm>
              <a:off x="-1919063" y="-2907730"/>
              <a:ext cx="12796613" cy="7773074"/>
            </a:xfrm>
            <a:prstGeom prst="rect">
              <a:avLst/>
            </a:prstGeom>
          </p:spPr>
        </p:pic>
        <p:pic>
          <p:nvPicPr>
            <p:cNvPr id="66" name="Picture 65"/>
            <p:cNvPicPr>
              <a:picLocks noChangeAspect="1"/>
            </p:cNvPicPr>
            <p:nvPr/>
          </p:nvPicPr>
          <p:blipFill>
            <a:blip r:embed="rId2"/>
            <a:stretch>
              <a:fillRect/>
            </a:stretch>
          </p:blipFill>
          <p:spPr>
            <a:xfrm>
              <a:off x="-1766663" y="-2755330"/>
              <a:ext cx="12796613" cy="7773074"/>
            </a:xfrm>
            <a:prstGeom prst="rect">
              <a:avLst/>
            </a:prstGeom>
          </p:spPr>
        </p:pic>
        <p:pic>
          <p:nvPicPr>
            <p:cNvPr id="67" name="Picture 66"/>
            <p:cNvPicPr>
              <a:picLocks noChangeAspect="1"/>
            </p:cNvPicPr>
            <p:nvPr/>
          </p:nvPicPr>
          <p:blipFill>
            <a:blip r:embed="rId2"/>
            <a:stretch>
              <a:fillRect/>
            </a:stretch>
          </p:blipFill>
          <p:spPr>
            <a:xfrm>
              <a:off x="-1614263" y="-2602930"/>
              <a:ext cx="12796613" cy="7773074"/>
            </a:xfrm>
            <a:prstGeom prst="rect">
              <a:avLst/>
            </a:prstGeom>
          </p:spPr>
        </p:pic>
        <p:pic>
          <p:nvPicPr>
            <p:cNvPr id="68" name="Picture 67"/>
            <p:cNvPicPr>
              <a:picLocks noChangeAspect="1"/>
            </p:cNvPicPr>
            <p:nvPr/>
          </p:nvPicPr>
          <p:blipFill>
            <a:blip r:embed="rId2"/>
            <a:stretch>
              <a:fillRect/>
            </a:stretch>
          </p:blipFill>
          <p:spPr>
            <a:xfrm>
              <a:off x="-1461863" y="-2450530"/>
              <a:ext cx="12796613" cy="7773074"/>
            </a:xfrm>
            <a:prstGeom prst="rect">
              <a:avLst/>
            </a:prstGeom>
          </p:spPr>
        </p:pic>
        <p:pic>
          <p:nvPicPr>
            <p:cNvPr id="69" name="Picture 68"/>
            <p:cNvPicPr>
              <a:picLocks noChangeAspect="1"/>
            </p:cNvPicPr>
            <p:nvPr/>
          </p:nvPicPr>
          <p:blipFill>
            <a:blip r:embed="rId2"/>
            <a:stretch>
              <a:fillRect/>
            </a:stretch>
          </p:blipFill>
          <p:spPr>
            <a:xfrm>
              <a:off x="-1309463" y="-2298130"/>
              <a:ext cx="12796613" cy="7773074"/>
            </a:xfrm>
            <a:prstGeom prst="rect">
              <a:avLst/>
            </a:prstGeom>
          </p:spPr>
        </p:pic>
        <p:pic>
          <p:nvPicPr>
            <p:cNvPr id="70" name="Picture 69"/>
            <p:cNvPicPr>
              <a:picLocks noChangeAspect="1"/>
            </p:cNvPicPr>
            <p:nvPr/>
          </p:nvPicPr>
          <p:blipFill>
            <a:blip r:embed="rId2"/>
            <a:stretch>
              <a:fillRect/>
            </a:stretch>
          </p:blipFill>
          <p:spPr>
            <a:xfrm>
              <a:off x="-1157063" y="-2145730"/>
              <a:ext cx="12796613" cy="7773074"/>
            </a:xfrm>
            <a:prstGeom prst="rect">
              <a:avLst/>
            </a:prstGeom>
          </p:spPr>
        </p:pic>
        <p:pic>
          <p:nvPicPr>
            <p:cNvPr id="71" name="Picture 70"/>
            <p:cNvPicPr>
              <a:picLocks noChangeAspect="1"/>
            </p:cNvPicPr>
            <p:nvPr/>
          </p:nvPicPr>
          <p:blipFill>
            <a:blip r:embed="rId2"/>
            <a:stretch>
              <a:fillRect/>
            </a:stretch>
          </p:blipFill>
          <p:spPr>
            <a:xfrm>
              <a:off x="-1004663" y="-1993330"/>
              <a:ext cx="12796613" cy="7773074"/>
            </a:xfrm>
            <a:prstGeom prst="rect">
              <a:avLst/>
            </a:prstGeom>
          </p:spPr>
        </p:pic>
        <p:pic>
          <p:nvPicPr>
            <p:cNvPr id="72" name="Picture 71"/>
            <p:cNvPicPr>
              <a:picLocks noChangeAspect="1"/>
            </p:cNvPicPr>
            <p:nvPr/>
          </p:nvPicPr>
          <p:blipFill>
            <a:blip r:embed="rId2"/>
            <a:stretch>
              <a:fillRect/>
            </a:stretch>
          </p:blipFill>
          <p:spPr>
            <a:xfrm>
              <a:off x="-852263" y="-1840930"/>
              <a:ext cx="12796613" cy="7773074"/>
            </a:xfrm>
            <a:prstGeom prst="rect">
              <a:avLst/>
            </a:prstGeom>
          </p:spPr>
        </p:pic>
        <p:pic>
          <p:nvPicPr>
            <p:cNvPr id="73" name="Picture 72"/>
            <p:cNvPicPr>
              <a:picLocks noChangeAspect="1"/>
            </p:cNvPicPr>
            <p:nvPr/>
          </p:nvPicPr>
          <p:blipFill>
            <a:blip r:embed="rId2"/>
            <a:stretch>
              <a:fillRect/>
            </a:stretch>
          </p:blipFill>
          <p:spPr>
            <a:xfrm>
              <a:off x="-699863" y="-1688530"/>
              <a:ext cx="12796613" cy="7773074"/>
            </a:xfrm>
            <a:prstGeom prst="rect">
              <a:avLst/>
            </a:prstGeom>
          </p:spPr>
        </p:pic>
        <p:pic>
          <p:nvPicPr>
            <p:cNvPr id="74" name="Picture 73"/>
            <p:cNvPicPr>
              <a:picLocks noChangeAspect="1"/>
            </p:cNvPicPr>
            <p:nvPr/>
          </p:nvPicPr>
          <p:blipFill>
            <a:blip r:embed="rId2"/>
            <a:stretch>
              <a:fillRect/>
            </a:stretch>
          </p:blipFill>
          <p:spPr>
            <a:xfrm>
              <a:off x="-547463" y="-1536130"/>
              <a:ext cx="12796613" cy="7773074"/>
            </a:xfrm>
            <a:prstGeom prst="rect">
              <a:avLst/>
            </a:prstGeom>
          </p:spPr>
        </p:pic>
        <p:pic>
          <p:nvPicPr>
            <p:cNvPr id="75" name="Picture 74"/>
            <p:cNvPicPr>
              <a:picLocks noChangeAspect="1"/>
            </p:cNvPicPr>
            <p:nvPr/>
          </p:nvPicPr>
          <p:blipFill>
            <a:blip r:embed="rId2"/>
            <a:stretch>
              <a:fillRect/>
            </a:stretch>
          </p:blipFill>
          <p:spPr>
            <a:xfrm>
              <a:off x="-395063" y="-1383730"/>
              <a:ext cx="12796613" cy="7773074"/>
            </a:xfrm>
            <a:prstGeom prst="rect">
              <a:avLst/>
            </a:prstGeom>
          </p:spPr>
        </p:pic>
        <p:pic>
          <p:nvPicPr>
            <p:cNvPr id="76" name="Picture 75"/>
            <p:cNvPicPr>
              <a:picLocks noChangeAspect="1"/>
            </p:cNvPicPr>
            <p:nvPr/>
          </p:nvPicPr>
          <p:blipFill>
            <a:blip r:embed="rId2"/>
            <a:stretch>
              <a:fillRect/>
            </a:stretch>
          </p:blipFill>
          <p:spPr>
            <a:xfrm>
              <a:off x="-242663" y="-1231330"/>
              <a:ext cx="12796613" cy="7773074"/>
            </a:xfrm>
            <a:prstGeom prst="rect">
              <a:avLst/>
            </a:prstGeom>
          </p:spPr>
        </p:pic>
        <p:pic>
          <p:nvPicPr>
            <p:cNvPr id="77" name="Picture 76"/>
            <p:cNvPicPr>
              <a:picLocks noChangeAspect="1"/>
            </p:cNvPicPr>
            <p:nvPr/>
          </p:nvPicPr>
          <p:blipFill>
            <a:blip r:embed="rId2"/>
            <a:stretch>
              <a:fillRect/>
            </a:stretch>
          </p:blipFill>
          <p:spPr>
            <a:xfrm>
              <a:off x="-90263" y="-1078930"/>
              <a:ext cx="12796613" cy="7773074"/>
            </a:xfrm>
            <a:prstGeom prst="rect">
              <a:avLst/>
            </a:prstGeom>
          </p:spPr>
        </p:pic>
        <p:pic>
          <p:nvPicPr>
            <p:cNvPr id="78" name="Picture 77"/>
            <p:cNvPicPr>
              <a:picLocks noChangeAspect="1"/>
            </p:cNvPicPr>
            <p:nvPr/>
          </p:nvPicPr>
          <p:blipFill>
            <a:blip r:embed="rId2"/>
            <a:stretch>
              <a:fillRect/>
            </a:stretch>
          </p:blipFill>
          <p:spPr>
            <a:xfrm>
              <a:off x="62137" y="-926530"/>
              <a:ext cx="12796613" cy="7773074"/>
            </a:xfrm>
            <a:prstGeom prst="rect">
              <a:avLst/>
            </a:prstGeom>
          </p:spPr>
        </p:pic>
        <p:pic>
          <p:nvPicPr>
            <p:cNvPr id="79" name="Picture 78"/>
            <p:cNvPicPr>
              <a:picLocks noChangeAspect="1"/>
            </p:cNvPicPr>
            <p:nvPr/>
          </p:nvPicPr>
          <p:blipFill>
            <a:blip r:embed="rId2"/>
            <a:stretch>
              <a:fillRect/>
            </a:stretch>
          </p:blipFill>
          <p:spPr>
            <a:xfrm>
              <a:off x="214537" y="-774130"/>
              <a:ext cx="12796613" cy="7773074"/>
            </a:xfrm>
            <a:prstGeom prst="rect">
              <a:avLst/>
            </a:prstGeom>
          </p:spPr>
        </p:pic>
        <p:pic>
          <p:nvPicPr>
            <p:cNvPr id="80" name="Picture 79"/>
            <p:cNvPicPr>
              <a:picLocks noChangeAspect="1"/>
            </p:cNvPicPr>
            <p:nvPr/>
          </p:nvPicPr>
          <p:blipFill>
            <a:blip r:embed="rId2"/>
            <a:stretch>
              <a:fillRect/>
            </a:stretch>
          </p:blipFill>
          <p:spPr>
            <a:xfrm>
              <a:off x="366937" y="-621730"/>
              <a:ext cx="12796613" cy="7773074"/>
            </a:xfrm>
            <a:prstGeom prst="rect">
              <a:avLst/>
            </a:prstGeom>
          </p:spPr>
        </p:pic>
        <p:pic>
          <p:nvPicPr>
            <p:cNvPr id="81" name="Picture 80"/>
            <p:cNvPicPr>
              <a:picLocks noChangeAspect="1"/>
            </p:cNvPicPr>
            <p:nvPr/>
          </p:nvPicPr>
          <p:blipFill>
            <a:blip r:embed="rId2"/>
            <a:stretch>
              <a:fillRect/>
            </a:stretch>
          </p:blipFill>
          <p:spPr>
            <a:xfrm>
              <a:off x="519337" y="-469330"/>
              <a:ext cx="12796613" cy="7773074"/>
            </a:xfrm>
            <a:prstGeom prst="rect">
              <a:avLst/>
            </a:prstGeom>
          </p:spPr>
        </p:pic>
        <p:pic>
          <p:nvPicPr>
            <p:cNvPr id="82" name="Picture 81"/>
            <p:cNvPicPr>
              <a:picLocks noChangeAspect="1"/>
            </p:cNvPicPr>
            <p:nvPr/>
          </p:nvPicPr>
          <p:blipFill>
            <a:blip r:embed="rId2"/>
            <a:stretch>
              <a:fillRect/>
            </a:stretch>
          </p:blipFill>
          <p:spPr>
            <a:xfrm>
              <a:off x="671737" y="-316930"/>
              <a:ext cx="12796613" cy="7773074"/>
            </a:xfrm>
            <a:prstGeom prst="rect">
              <a:avLst/>
            </a:prstGeom>
          </p:spPr>
        </p:pic>
        <p:pic>
          <p:nvPicPr>
            <p:cNvPr id="83" name="Picture 82"/>
            <p:cNvPicPr>
              <a:picLocks noChangeAspect="1"/>
            </p:cNvPicPr>
            <p:nvPr/>
          </p:nvPicPr>
          <p:blipFill>
            <a:blip r:embed="rId2"/>
            <a:stretch>
              <a:fillRect/>
            </a:stretch>
          </p:blipFill>
          <p:spPr>
            <a:xfrm>
              <a:off x="824137" y="-164530"/>
              <a:ext cx="12796613" cy="7773074"/>
            </a:xfrm>
            <a:prstGeom prst="rect">
              <a:avLst/>
            </a:prstGeom>
          </p:spPr>
        </p:pic>
        <p:pic>
          <p:nvPicPr>
            <p:cNvPr id="84" name="Picture 83"/>
            <p:cNvPicPr>
              <a:picLocks noChangeAspect="1"/>
            </p:cNvPicPr>
            <p:nvPr/>
          </p:nvPicPr>
          <p:blipFill>
            <a:blip r:embed="rId2"/>
            <a:stretch>
              <a:fillRect/>
            </a:stretch>
          </p:blipFill>
          <p:spPr>
            <a:xfrm>
              <a:off x="976537" y="-12130"/>
              <a:ext cx="12796613" cy="7773074"/>
            </a:xfrm>
            <a:prstGeom prst="rect">
              <a:avLst/>
            </a:prstGeom>
          </p:spPr>
        </p:pic>
        <p:pic>
          <p:nvPicPr>
            <p:cNvPr id="85" name="Picture 84"/>
            <p:cNvPicPr>
              <a:picLocks noChangeAspect="1"/>
            </p:cNvPicPr>
            <p:nvPr/>
          </p:nvPicPr>
          <p:blipFill>
            <a:blip r:embed="rId2"/>
            <a:stretch>
              <a:fillRect/>
            </a:stretch>
          </p:blipFill>
          <p:spPr>
            <a:xfrm>
              <a:off x="1128937" y="140270"/>
              <a:ext cx="12796613" cy="7773074"/>
            </a:xfrm>
            <a:prstGeom prst="rect">
              <a:avLst/>
            </a:prstGeom>
          </p:spPr>
        </p:pic>
        <p:pic>
          <p:nvPicPr>
            <p:cNvPr id="86" name="Picture 85"/>
            <p:cNvPicPr>
              <a:picLocks noChangeAspect="1"/>
            </p:cNvPicPr>
            <p:nvPr/>
          </p:nvPicPr>
          <p:blipFill>
            <a:blip r:embed="rId2"/>
            <a:stretch>
              <a:fillRect/>
            </a:stretch>
          </p:blipFill>
          <p:spPr>
            <a:xfrm>
              <a:off x="1281337" y="292670"/>
              <a:ext cx="12796613" cy="7773074"/>
            </a:xfrm>
            <a:prstGeom prst="rect">
              <a:avLst/>
            </a:prstGeom>
          </p:spPr>
        </p:pic>
        <p:pic>
          <p:nvPicPr>
            <p:cNvPr id="87" name="Picture 86"/>
            <p:cNvPicPr>
              <a:picLocks noChangeAspect="1"/>
            </p:cNvPicPr>
            <p:nvPr/>
          </p:nvPicPr>
          <p:blipFill>
            <a:blip r:embed="rId2"/>
            <a:stretch>
              <a:fillRect/>
            </a:stretch>
          </p:blipFill>
          <p:spPr>
            <a:xfrm>
              <a:off x="1433737" y="445070"/>
              <a:ext cx="12796613" cy="7773074"/>
            </a:xfrm>
            <a:prstGeom prst="rect">
              <a:avLst/>
            </a:prstGeom>
          </p:spPr>
        </p:pic>
        <p:pic>
          <p:nvPicPr>
            <p:cNvPr id="88" name="Picture 87"/>
            <p:cNvPicPr>
              <a:picLocks noChangeAspect="1"/>
            </p:cNvPicPr>
            <p:nvPr/>
          </p:nvPicPr>
          <p:blipFill>
            <a:blip r:embed="rId2"/>
            <a:stretch>
              <a:fillRect/>
            </a:stretch>
          </p:blipFill>
          <p:spPr>
            <a:xfrm>
              <a:off x="1586137" y="597470"/>
              <a:ext cx="12796613" cy="7773074"/>
            </a:xfrm>
            <a:prstGeom prst="rect">
              <a:avLst/>
            </a:prstGeom>
          </p:spPr>
        </p:pic>
        <p:pic>
          <p:nvPicPr>
            <p:cNvPr id="89" name="Picture 88"/>
            <p:cNvPicPr>
              <a:picLocks noChangeAspect="1"/>
            </p:cNvPicPr>
            <p:nvPr/>
          </p:nvPicPr>
          <p:blipFill>
            <a:blip r:embed="rId2"/>
            <a:stretch>
              <a:fillRect/>
            </a:stretch>
          </p:blipFill>
          <p:spPr>
            <a:xfrm>
              <a:off x="1738537" y="749870"/>
              <a:ext cx="12796613" cy="7773074"/>
            </a:xfrm>
            <a:prstGeom prst="rect">
              <a:avLst/>
            </a:prstGeom>
          </p:spPr>
        </p:pic>
        <p:pic>
          <p:nvPicPr>
            <p:cNvPr id="90" name="Picture 89"/>
            <p:cNvPicPr>
              <a:picLocks noChangeAspect="1"/>
            </p:cNvPicPr>
            <p:nvPr/>
          </p:nvPicPr>
          <p:blipFill>
            <a:blip r:embed="rId2"/>
            <a:stretch>
              <a:fillRect/>
            </a:stretch>
          </p:blipFill>
          <p:spPr>
            <a:xfrm>
              <a:off x="1890937" y="902270"/>
              <a:ext cx="12796613" cy="7773074"/>
            </a:xfrm>
            <a:prstGeom prst="rect">
              <a:avLst/>
            </a:prstGeom>
          </p:spPr>
        </p:pic>
        <p:pic>
          <p:nvPicPr>
            <p:cNvPr id="91" name="Picture 90"/>
            <p:cNvPicPr>
              <a:picLocks noChangeAspect="1"/>
            </p:cNvPicPr>
            <p:nvPr/>
          </p:nvPicPr>
          <p:blipFill>
            <a:blip r:embed="rId2"/>
            <a:stretch>
              <a:fillRect/>
            </a:stretch>
          </p:blipFill>
          <p:spPr>
            <a:xfrm>
              <a:off x="2043337" y="1054670"/>
              <a:ext cx="12796613" cy="7773074"/>
            </a:xfrm>
            <a:prstGeom prst="rect">
              <a:avLst/>
            </a:prstGeom>
          </p:spPr>
        </p:pic>
        <p:pic>
          <p:nvPicPr>
            <p:cNvPr id="92" name="Picture 91"/>
            <p:cNvPicPr>
              <a:picLocks noChangeAspect="1"/>
            </p:cNvPicPr>
            <p:nvPr/>
          </p:nvPicPr>
          <p:blipFill>
            <a:blip r:embed="rId2"/>
            <a:stretch>
              <a:fillRect/>
            </a:stretch>
          </p:blipFill>
          <p:spPr>
            <a:xfrm>
              <a:off x="2195737" y="1207070"/>
              <a:ext cx="12796613" cy="7773074"/>
            </a:xfrm>
            <a:prstGeom prst="rect">
              <a:avLst/>
            </a:prstGeom>
          </p:spPr>
        </p:pic>
        <p:pic>
          <p:nvPicPr>
            <p:cNvPr id="93" name="Picture 92"/>
            <p:cNvPicPr>
              <a:picLocks noChangeAspect="1"/>
            </p:cNvPicPr>
            <p:nvPr/>
          </p:nvPicPr>
          <p:blipFill>
            <a:blip r:embed="rId2"/>
            <a:stretch>
              <a:fillRect/>
            </a:stretch>
          </p:blipFill>
          <p:spPr>
            <a:xfrm>
              <a:off x="2348137" y="1359470"/>
              <a:ext cx="12796613" cy="7773074"/>
            </a:xfrm>
            <a:prstGeom prst="rect">
              <a:avLst/>
            </a:prstGeom>
          </p:spPr>
        </p:pic>
        <p:pic>
          <p:nvPicPr>
            <p:cNvPr id="94" name="Picture 93"/>
            <p:cNvPicPr>
              <a:picLocks noChangeAspect="1"/>
            </p:cNvPicPr>
            <p:nvPr/>
          </p:nvPicPr>
          <p:blipFill>
            <a:blip r:embed="rId2"/>
            <a:stretch>
              <a:fillRect/>
            </a:stretch>
          </p:blipFill>
          <p:spPr>
            <a:xfrm>
              <a:off x="2500537" y="1511870"/>
              <a:ext cx="12796613" cy="7773074"/>
            </a:xfrm>
            <a:prstGeom prst="rect">
              <a:avLst/>
            </a:prstGeom>
          </p:spPr>
        </p:pic>
        <p:pic>
          <p:nvPicPr>
            <p:cNvPr id="95" name="Picture 94"/>
            <p:cNvPicPr>
              <a:picLocks noChangeAspect="1"/>
            </p:cNvPicPr>
            <p:nvPr/>
          </p:nvPicPr>
          <p:blipFill>
            <a:blip r:embed="rId2"/>
            <a:stretch>
              <a:fillRect/>
            </a:stretch>
          </p:blipFill>
          <p:spPr>
            <a:xfrm>
              <a:off x="2652937" y="1664270"/>
              <a:ext cx="12796613" cy="7773074"/>
            </a:xfrm>
            <a:prstGeom prst="rect">
              <a:avLst/>
            </a:prstGeom>
          </p:spPr>
        </p:pic>
        <p:pic>
          <p:nvPicPr>
            <p:cNvPr id="96" name="Picture 95"/>
            <p:cNvPicPr>
              <a:picLocks noChangeAspect="1"/>
            </p:cNvPicPr>
            <p:nvPr/>
          </p:nvPicPr>
          <p:blipFill>
            <a:blip r:embed="rId2"/>
            <a:stretch>
              <a:fillRect/>
            </a:stretch>
          </p:blipFill>
          <p:spPr>
            <a:xfrm>
              <a:off x="2805337" y="1816670"/>
              <a:ext cx="12796613" cy="7773074"/>
            </a:xfrm>
            <a:prstGeom prst="rect">
              <a:avLst/>
            </a:prstGeom>
          </p:spPr>
        </p:pic>
        <p:pic>
          <p:nvPicPr>
            <p:cNvPr id="97" name="Picture 96"/>
            <p:cNvPicPr>
              <a:picLocks noChangeAspect="1"/>
            </p:cNvPicPr>
            <p:nvPr/>
          </p:nvPicPr>
          <p:blipFill>
            <a:blip r:embed="rId2"/>
            <a:stretch>
              <a:fillRect/>
            </a:stretch>
          </p:blipFill>
          <p:spPr>
            <a:xfrm>
              <a:off x="2957737" y="1969070"/>
              <a:ext cx="12796613" cy="7773074"/>
            </a:xfrm>
            <a:prstGeom prst="rect">
              <a:avLst/>
            </a:prstGeom>
          </p:spPr>
        </p:pic>
        <p:pic>
          <p:nvPicPr>
            <p:cNvPr id="98" name="Picture 97"/>
            <p:cNvPicPr>
              <a:picLocks noChangeAspect="1"/>
            </p:cNvPicPr>
            <p:nvPr/>
          </p:nvPicPr>
          <p:blipFill>
            <a:blip r:embed="rId2"/>
            <a:stretch>
              <a:fillRect/>
            </a:stretch>
          </p:blipFill>
          <p:spPr>
            <a:xfrm>
              <a:off x="3110137" y="2121470"/>
              <a:ext cx="12796613" cy="7773074"/>
            </a:xfrm>
            <a:prstGeom prst="rect">
              <a:avLst/>
            </a:prstGeom>
          </p:spPr>
        </p:pic>
        <p:pic>
          <p:nvPicPr>
            <p:cNvPr id="99" name="Picture 98"/>
            <p:cNvPicPr>
              <a:picLocks noChangeAspect="1"/>
            </p:cNvPicPr>
            <p:nvPr/>
          </p:nvPicPr>
          <p:blipFill>
            <a:blip r:embed="rId2"/>
            <a:stretch>
              <a:fillRect/>
            </a:stretch>
          </p:blipFill>
          <p:spPr>
            <a:xfrm>
              <a:off x="3262537" y="2273870"/>
              <a:ext cx="12796613" cy="7773074"/>
            </a:xfrm>
            <a:prstGeom prst="rect">
              <a:avLst/>
            </a:prstGeom>
          </p:spPr>
        </p:pic>
      </p:grpSp>
      <p:sp>
        <p:nvSpPr>
          <p:cNvPr id="102" name="Rectangle 101"/>
          <p:cNvSpPr/>
          <p:nvPr/>
        </p:nvSpPr>
        <p:spPr>
          <a:xfrm>
            <a:off x="-3004463" y="2908301"/>
            <a:ext cx="10479320" cy="73412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4263115" y="2872983"/>
            <a:ext cx="3628571" cy="769441"/>
          </a:xfrm>
          <a:prstGeom prst="rect">
            <a:avLst/>
          </a:prstGeom>
          <a:noFill/>
        </p:spPr>
        <p:txBody>
          <a:bodyPr wrap="square" rtlCol="0">
            <a:spAutoFit/>
          </a:bodyPr>
          <a:lstStyle/>
          <a:p>
            <a:pPr algn="ctr"/>
            <a:r>
              <a:rPr lang="en-US" sz="4400" b="1" dirty="0" smtClean="0">
                <a:solidFill>
                  <a:srgbClr val="274589"/>
                </a:solidFill>
              </a:rPr>
              <a:t>Thank You</a:t>
            </a:r>
            <a:endParaRPr lang="en-US" sz="4400" b="1" dirty="0">
              <a:solidFill>
                <a:srgbClr val="274589"/>
              </a:solidFill>
            </a:endParaRPr>
          </a:p>
        </p:txBody>
      </p:sp>
      <p:sp>
        <p:nvSpPr>
          <p:cNvPr id="2" name="Slide Number Placeholder 1"/>
          <p:cNvSpPr>
            <a:spLocks noGrp="1"/>
          </p:cNvSpPr>
          <p:nvPr>
            <p:ph type="sldNum" sz="quarter" idx="12"/>
          </p:nvPr>
        </p:nvSpPr>
        <p:spPr/>
        <p:txBody>
          <a:bodyPr/>
          <a:lstStyle/>
          <a:p>
            <a:fld id="{8A28EB19-D0CF-49B4-BE42-CE22FADB1FC8}" type="slidenum">
              <a:rPr lang="en-US" smtClean="0"/>
              <a:t>16</a:t>
            </a:fld>
            <a:endParaRPr lang="en-US"/>
          </a:p>
        </p:txBody>
      </p:sp>
    </p:spTree>
    <p:extLst>
      <p:ext uri="{BB962C8B-B14F-4D97-AF65-F5344CB8AC3E}">
        <p14:creationId xmlns:p14="http://schemas.microsoft.com/office/powerpoint/2010/main" val="27852649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3">
            <a:extLst>
              <a:ext uri="{28A0092B-C50C-407E-A947-70E740481C1C}">
                <a14:useLocalDpi xmlns:a14="http://schemas.microsoft.com/office/drawing/2010/main" val="0"/>
              </a:ext>
            </a:extLst>
          </a:blip>
          <a:srcRect t="17188" r="6339"/>
          <a:stretch/>
        </p:blipFill>
        <p:spPr>
          <a:xfrm>
            <a:off x="2977215" y="3549517"/>
            <a:ext cx="5595578" cy="2516213"/>
          </a:xfrm>
        </p:spPr>
      </p:pic>
      <mc:AlternateContent xmlns:mc="http://schemas.openxmlformats.org/markup-compatibility/2006" xmlns:a14="http://schemas.microsoft.com/office/drawing/2010/main">
        <mc:Choice Requires="a14">
          <p:sp>
            <p:nvSpPr>
              <p:cNvPr id="14" name="TextBox 13"/>
              <p:cNvSpPr txBox="1"/>
              <p:nvPr/>
            </p:nvSpPr>
            <p:spPr>
              <a:xfrm>
                <a:off x="1128347" y="4671458"/>
                <a:ext cx="1333635" cy="85190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𝒙</m:t>
                      </m:r>
                      <m:r>
                        <a:rPr lang="en-US" b="1" i="1" smtClean="0">
                          <a:latin typeface="Cambria Math" panose="02040503050406030204" pitchFamily="18" charset="0"/>
                        </a:rPr>
                        <m:t> </m:t>
                      </m:r>
                      <m:r>
                        <a:rPr lang="en-US" b="1" i="1" smtClean="0">
                          <a:latin typeface="Cambria Math" panose="02040503050406030204" pitchFamily="18" charset="0"/>
                          <a:ea typeface="Cambria Math" panose="02040503050406030204" pitchFamily="18" charset="0"/>
                        </a:rPr>
                        <m:t>𝝐</m:t>
                      </m:r>
                      <m:r>
                        <a:rPr lang="en-US" b="1" i="1" smtClean="0">
                          <a:latin typeface="Cambria Math" panose="02040503050406030204" pitchFamily="18" charset="0"/>
                          <a:ea typeface="Cambria Math" panose="02040503050406030204" pitchFamily="18" charset="0"/>
                        </a:rPr>
                        <m:t> </m:t>
                      </m:r>
                      <m:sSup>
                        <m:sSupPr>
                          <m:ctrlPr>
                            <a:rPr lang="en-US" b="1" i="1" smtClean="0">
                              <a:latin typeface="Cambria Math" panose="02040503050406030204" pitchFamily="18" charset="0"/>
                              <a:ea typeface="Cambria Math" panose="02040503050406030204" pitchFamily="18" charset="0"/>
                            </a:rPr>
                          </m:ctrlPr>
                        </m:sSupPr>
                        <m:e>
                          <m:r>
                            <a:rPr lang="en-US" b="1" i="1" smtClean="0">
                              <a:latin typeface="Cambria Math" panose="02040503050406030204" pitchFamily="18" charset="0"/>
                              <a:ea typeface="Cambria Math" panose="02040503050406030204" pitchFamily="18" charset="0"/>
                            </a:rPr>
                            <m:t>ℝ</m:t>
                          </m:r>
                        </m:e>
                        <m:sup>
                          <m:r>
                            <a:rPr lang="en-US" b="1" i="1" smtClean="0">
                              <a:latin typeface="Cambria Math" panose="02040503050406030204" pitchFamily="18" charset="0"/>
                              <a:ea typeface="Cambria Math" panose="02040503050406030204" pitchFamily="18" charset="0"/>
                            </a:rPr>
                            <m:t>𝒌</m:t>
                          </m:r>
                        </m:sup>
                      </m:sSup>
                    </m:oMath>
                  </m:oMathPara>
                </a14:m>
                <a:endParaRPr lang="en-US" b="1" dirty="0" smtClean="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p>
                        <m:sSupPr>
                          <m:ctrlPr>
                            <a:rPr lang="en-US" b="1" i="1" smtClean="0">
                              <a:latin typeface="Cambria Math" panose="02040503050406030204" pitchFamily="18" charset="0"/>
                            </a:rPr>
                          </m:ctrlPr>
                        </m:sSupPr>
                        <m:e>
                          <m:r>
                            <a:rPr lang="en-US" b="1" i="1" smtClean="0">
                              <a:latin typeface="Cambria Math" panose="02040503050406030204" pitchFamily="18" charset="0"/>
                            </a:rPr>
                            <m:t>𝒙</m:t>
                          </m:r>
                        </m:e>
                        <m:sup>
                          <m:r>
                            <a:rPr lang="en-US" b="1" i="1" smtClean="0">
                              <a:latin typeface="Cambria Math" panose="02040503050406030204" pitchFamily="18" charset="0"/>
                            </a:rPr>
                            <m:t>𝒍</m:t>
                          </m:r>
                        </m:sup>
                      </m:sSup>
                      <m:r>
                        <a:rPr lang="en-US" b="1" i="1" smtClean="0">
                          <a:latin typeface="Cambria Math" panose="02040503050406030204" pitchFamily="18" charset="0"/>
                        </a:rPr>
                        <m:t>&lt;</m:t>
                      </m:r>
                      <m:r>
                        <a:rPr lang="en-US" b="1" i="1" smtClean="0">
                          <a:latin typeface="Cambria Math" panose="02040503050406030204" pitchFamily="18" charset="0"/>
                        </a:rPr>
                        <m:t>𝒙</m:t>
                      </m:r>
                      <m:r>
                        <a:rPr lang="en-US" b="1" i="1" smtClean="0">
                          <a:latin typeface="Cambria Math" panose="02040503050406030204" pitchFamily="18" charset="0"/>
                        </a:rPr>
                        <m:t>&lt;</m:t>
                      </m:r>
                      <m:sSup>
                        <m:sSupPr>
                          <m:ctrlPr>
                            <a:rPr lang="en-US" b="1" i="1" smtClean="0">
                              <a:latin typeface="Cambria Math" panose="02040503050406030204" pitchFamily="18" charset="0"/>
                            </a:rPr>
                          </m:ctrlPr>
                        </m:sSupPr>
                        <m:e>
                          <m:r>
                            <a:rPr lang="en-US" b="1" i="1" smtClean="0">
                              <a:latin typeface="Cambria Math" panose="02040503050406030204" pitchFamily="18" charset="0"/>
                            </a:rPr>
                            <m:t>𝒙</m:t>
                          </m:r>
                        </m:e>
                        <m:sup>
                          <m:r>
                            <a:rPr lang="en-US" b="1" i="1" smtClean="0">
                              <a:latin typeface="Cambria Math" panose="02040503050406030204" pitchFamily="18" charset="0"/>
                            </a:rPr>
                            <m:t>𝒖</m:t>
                          </m:r>
                        </m:sup>
                      </m:sSup>
                    </m:oMath>
                  </m:oMathPara>
                </a14:m>
                <a:endParaRPr lang="en-US" b="1" dirty="0" smtClean="0"/>
              </a:p>
              <a:p>
                <a:endParaRPr lang="en-US" b="1" dirty="0"/>
              </a:p>
            </p:txBody>
          </p:sp>
        </mc:Choice>
        <mc:Fallback xmlns="">
          <p:sp>
            <p:nvSpPr>
              <p:cNvPr id="14" name="TextBox 13"/>
              <p:cNvSpPr txBox="1">
                <a:spLocks noRot="1" noChangeAspect="1" noMove="1" noResize="1" noEditPoints="1" noAdjustHandles="1" noChangeArrowheads="1" noChangeShapeType="1" noTextEdit="1"/>
              </p:cNvSpPr>
              <p:nvPr/>
            </p:nvSpPr>
            <p:spPr>
              <a:xfrm>
                <a:off x="1128347" y="4671458"/>
                <a:ext cx="1333635" cy="851900"/>
              </a:xfrm>
              <a:prstGeom prst="rect">
                <a:avLst/>
              </a:prstGeom>
              <a:blipFill>
                <a:blip r:embed="rId4"/>
                <a:stretch>
                  <a:fillRect t="-21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8760898" y="4728076"/>
                <a:ext cx="91800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𝒚</m:t>
                      </m:r>
                      <m:r>
                        <a:rPr lang="en-US" b="1" i="1" smtClean="0">
                          <a:latin typeface="Cambria Math" panose="02040503050406030204" pitchFamily="18" charset="0"/>
                        </a:rPr>
                        <m:t> ∈ </m:t>
                      </m:r>
                      <m:r>
                        <a:rPr lang="en-US" b="1" i="1" smtClean="0">
                          <a:latin typeface="Cambria Math" panose="02040503050406030204" pitchFamily="18" charset="0"/>
                          <a:ea typeface="Cambria Math" panose="02040503050406030204" pitchFamily="18" charset="0"/>
                        </a:rPr>
                        <m:t>ℝ</m:t>
                      </m:r>
                    </m:oMath>
                  </m:oMathPara>
                </a14:m>
                <a:endParaRPr lang="en-US" b="1" dirty="0"/>
              </a:p>
            </p:txBody>
          </p:sp>
        </mc:Choice>
        <mc:Fallback xmlns="">
          <p:sp>
            <p:nvSpPr>
              <p:cNvPr id="15" name="TextBox 14"/>
              <p:cNvSpPr txBox="1">
                <a:spLocks noRot="1" noChangeAspect="1" noMove="1" noResize="1" noEditPoints="1" noAdjustHandles="1" noChangeArrowheads="1" noChangeShapeType="1" noTextEdit="1"/>
              </p:cNvSpPr>
              <p:nvPr/>
            </p:nvSpPr>
            <p:spPr>
              <a:xfrm>
                <a:off x="8760898" y="4728076"/>
                <a:ext cx="918008" cy="369332"/>
              </a:xfrm>
              <a:prstGeom prst="rect">
                <a:avLst/>
              </a:prstGeom>
              <a:blipFill>
                <a:blip r:embed="rId5"/>
                <a:stretch>
                  <a:fillRect b="-6667"/>
                </a:stretch>
              </a:blipFill>
            </p:spPr>
            <p:txBody>
              <a:bodyPr/>
              <a:lstStyle/>
              <a:p>
                <a:r>
                  <a:rPr lang="en-US">
                    <a:noFill/>
                  </a:rPr>
                  <a:t> </a:t>
                </a:r>
              </a:p>
            </p:txBody>
          </p:sp>
        </mc:Fallback>
      </mc:AlternateContent>
      <p:sp>
        <p:nvSpPr>
          <p:cNvPr id="16" name="TextBox 15"/>
          <p:cNvSpPr txBox="1"/>
          <p:nvPr/>
        </p:nvSpPr>
        <p:spPr>
          <a:xfrm>
            <a:off x="702231" y="1004725"/>
            <a:ext cx="10787539" cy="1200329"/>
          </a:xfrm>
          <a:prstGeom prst="rect">
            <a:avLst/>
          </a:prstGeom>
          <a:noFill/>
        </p:spPr>
        <p:txBody>
          <a:bodyPr wrap="square" rtlCol="0">
            <a:spAutoFit/>
          </a:bodyPr>
          <a:lstStyle/>
          <a:p>
            <a:pPr algn="just"/>
            <a:r>
              <a:rPr lang="en-US" sz="2400" dirty="0" smtClean="0">
                <a:latin typeface="+mj-lt"/>
              </a:rPr>
              <a:t>Optimize a black-box Function </a:t>
            </a:r>
            <a:r>
              <a:rPr lang="en-US" sz="2400" dirty="0">
                <a:latin typeface="+mj-lt"/>
              </a:rPr>
              <a:t>within limited number of function calls and </a:t>
            </a:r>
            <a:r>
              <a:rPr lang="en-US" sz="2400" dirty="0" smtClean="0">
                <a:latin typeface="+mj-lt"/>
              </a:rPr>
              <a:t>time, given the number of variables, variable bounds and a black-box function to find input-output (x, y) pairs</a:t>
            </a:r>
            <a:endParaRPr lang="en-US" sz="2400" dirty="0">
              <a:latin typeface="+mj-lt"/>
            </a:endParaRPr>
          </a:p>
        </p:txBody>
      </p:sp>
      <p:sp>
        <p:nvSpPr>
          <p:cNvPr id="17" name="TextBox 16"/>
          <p:cNvSpPr txBox="1"/>
          <p:nvPr/>
        </p:nvSpPr>
        <p:spPr>
          <a:xfrm>
            <a:off x="7341470" y="5964991"/>
            <a:ext cx="2176750" cy="369332"/>
          </a:xfrm>
          <a:prstGeom prst="rect">
            <a:avLst/>
          </a:prstGeom>
          <a:noFill/>
        </p:spPr>
        <p:txBody>
          <a:bodyPr wrap="none" rtlCol="0">
            <a:spAutoFit/>
          </a:bodyPr>
          <a:lstStyle/>
          <a:p>
            <a:r>
              <a:rPr lang="en-US" dirty="0"/>
              <a:t>D</a:t>
            </a:r>
            <a:r>
              <a:rPr lang="en-US" dirty="0" smtClean="0"/>
              <a:t>ependent </a:t>
            </a:r>
            <a:r>
              <a:rPr lang="en-US" dirty="0"/>
              <a:t>Variables</a:t>
            </a:r>
          </a:p>
        </p:txBody>
      </p:sp>
      <p:sp>
        <p:nvSpPr>
          <p:cNvPr id="18" name="TextBox 17"/>
          <p:cNvSpPr txBox="1"/>
          <p:nvPr/>
        </p:nvSpPr>
        <p:spPr>
          <a:xfrm>
            <a:off x="1832238" y="5964991"/>
            <a:ext cx="2338654" cy="369332"/>
          </a:xfrm>
          <a:prstGeom prst="rect">
            <a:avLst/>
          </a:prstGeom>
          <a:noFill/>
        </p:spPr>
        <p:txBody>
          <a:bodyPr wrap="none" rtlCol="0">
            <a:spAutoFit/>
          </a:bodyPr>
          <a:lstStyle/>
          <a:p>
            <a:r>
              <a:rPr lang="en-US" dirty="0"/>
              <a:t>Independent Variables</a:t>
            </a:r>
          </a:p>
        </p:txBody>
      </p:sp>
      <p:pic>
        <p:nvPicPr>
          <p:cNvPr id="2" name="Picture 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710855" y="2548774"/>
            <a:ext cx="1974713" cy="1117530"/>
          </a:xfrm>
          <a:prstGeom prst="rect">
            <a:avLst/>
          </a:prstGeom>
        </p:spPr>
      </p:pic>
      <p:grpSp>
        <p:nvGrpSpPr>
          <p:cNvPr id="9" name="Group 8"/>
          <p:cNvGrpSpPr/>
          <p:nvPr/>
        </p:nvGrpSpPr>
        <p:grpSpPr>
          <a:xfrm>
            <a:off x="5904510" y="2024309"/>
            <a:ext cx="3969163" cy="3217106"/>
            <a:chOff x="5008122" y="1154544"/>
            <a:chExt cx="5855008" cy="4451739"/>
          </a:xfrm>
        </p:grpSpPr>
        <p:sp>
          <p:nvSpPr>
            <p:cNvPr id="3" name="Oval 2"/>
            <p:cNvSpPr/>
            <p:nvPr/>
          </p:nvSpPr>
          <p:spPr>
            <a:xfrm>
              <a:off x="7392066" y="1154544"/>
              <a:ext cx="3471064" cy="3251201"/>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p:cNvCxnSpPr/>
            <p:nvPr/>
          </p:nvCxnSpPr>
          <p:spPr>
            <a:xfrm flipV="1">
              <a:off x="5008122" y="1791457"/>
              <a:ext cx="2734932" cy="3476439"/>
            </a:xfrm>
            <a:prstGeom prst="line">
              <a:avLst/>
            </a:prstGeom>
            <a:ln w="12700"/>
          </p:spPr>
          <p:style>
            <a:lnRef idx="1">
              <a:schemeClr val="dk1"/>
            </a:lnRef>
            <a:fillRef idx="0">
              <a:schemeClr val="dk1"/>
            </a:fillRef>
            <a:effectRef idx="0">
              <a:schemeClr val="dk1"/>
            </a:effectRef>
            <a:fontRef idx="minor">
              <a:schemeClr val="tx1"/>
            </a:fontRef>
          </p:style>
        </p:cxnSp>
        <p:cxnSp>
          <p:nvCxnSpPr>
            <p:cNvPr id="11" name="Straight Connector 10"/>
            <p:cNvCxnSpPr/>
            <p:nvPr/>
          </p:nvCxnSpPr>
          <p:spPr>
            <a:xfrm flipV="1">
              <a:off x="5008122" y="4327799"/>
              <a:ext cx="4648579" cy="1278484"/>
            </a:xfrm>
            <a:prstGeom prst="line">
              <a:avLst/>
            </a:prstGeom>
            <a:ln w="12700"/>
          </p:spPr>
          <p:style>
            <a:lnRef idx="1">
              <a:schemeClr val="dk1"/>
            </a:lnRef>
            <a:fillRef idx="0">
              <a:schemeClr val="dk1"/>
            </a:fillRef>
            <a:effectRef idx="0">
              <a:schemeClr val="dk1"/>
            </a:effectRef>
            <a:fontRef idx="minor">
              <a:schemeClr val="tx1"/>
            </a:fontRef>
          </p:style>
        </p:cxnSp>
      </p:grpSp>
      <p:pic>
        <p:nvPicPr>
          <p:cNvPr id="20" name="Picture 1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274079" y="127361"/>
            <a:ext cx="796293" cy="599013"/>
          </a:xfrm>
          <a:prstGeom prst="rect">
            <a:avLst/>
          </a:prstGeom>
        </p:spPr>
      </p:pic>
      <p:sp>
        <p:nvSpPr>
          <p:cNvPr id="10" name="Flowchart: Collate 9"/>
          <p:cNvSpPr/>
          <p:nvPr/>
        </p:nvSpPr>
        <p:spPr>
          <a:xfrm>
            <a:off x="556848" y="127361"/>
            <a:ext cx="375137" cy="623241"/>
          </a:xfrm>
          <a:prstGeom prst="flowChartCollate">
            <a:avLst/>
          </a:prstGeom>
          <a:solidFill>
            <a:srgbClr val="CA3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 name="Pentagon 24"/>
          <p:cNvSpPr/>
          <p:nvPr/>
        </p:nvSpPr>
        <p:spPr>
          <a:xfrm>
            <a:off x="-334551" y="127361"/>
            <a:ext cx="1046285" cy="624405"/>
          </a:xfrm>
          <a:prstGeom prst="homePlate">
            <a:avLst>
              <a:gd name="adj" fmla="val 32334"/>
            </a:avLst>
          </a:prstGeom>
          <a:solidFill>
            <a:srgbClr val="2745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Pentagon 25"/>
          <p:cNvSpPr/>
          <p:nvPr/>
        </p:nvSpPr>
        <p:spPr>
          <a:xfrm flipH="1">
            <a:off x="773548" y="127361"/>
            <a:ext cx="11427688" cy="624405"/>
          </a:xfrm>
          <a:prstGeom prst="homePlate">
            <a:avLst>
              <a:gd name="adj" fmla="val 32334"/>
            </a:avLst>
          </a:prstGeom>
          <a:gradFill flip="none" rotWithShape="1">
            <a:gsLst>
              <a:gs pos="0">
                <a:srgbClr val="274589"/>
              </a:gs>
              <a:gs pos="59000">
                <a:srgbClr val="728BB8"/>
              </a:gs>
              <a:gs pos="100000">
                <a:schemeClr val="accent1">
                  <a:lumMod val="30000"/>
                  <a:lumOff val="70000"/>
                  <a:alpha val="16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600" dirty="0" smtClean="0">
                <a:solidFill>
                  <a:schemeClr val="bg1"/>
                </a:solidFill>
                <a:latin typeface="+mj-lt"/>
              </a:rPr>
              <a:t>   Objective</a:t>
            </a:r>
            <a:endParaRPr lang="en-US" sz="3600" dirty="0">
              <a:solidFill>
                <a:schemeClr val="bg1"/>
              </a:solidFill>
              <a:latin typeface="+mj-lt"/>
            </a:endParaRPr>
          </a:p>
        </p:txBody>
      </p:sp>
      <p:sp>
        <p:nvSpPr>
          <p:cNvPr id="5" name="Slide Number Placeholder 4"/>
          <p:cNvSpPr>
            <a:spLocks noGrp="1"/>
          </p:cNvSpPr>
          <p:nvPr>
            <p:ph type="sldNum" sz="quarter" idx="12"/>
          </p:nvPr>
        </p:nvSpPr>
        <p:spPr/>
        <p:txBody>
          <a:bodyPr/>
          <a:lstStyle/>
          <a:p>
            <a:fld id="{8A28EB19-D0CF-49B4-BE42-CE22FADB1FC8}" type="slidenum">
              <a:rPr lang="en-US" smtClean="0"/>
              <a:t>2</a:t>
            </a:fld>
            <a:endParaRPr lang="en-US"/>
          </a:p>
        </p:txBody>
      </p:sp>
    </p:spTree>
    <p:extLst>
      <p:ext uri="{BB962C8B-B14F-4D97-AF65-F5344CB8AC3E}">
        <p14:creationId xmlns:p14="http://schemas.microsoft.com/office/powerpoint/2010/main" val="10322658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73548" y="1330773"/>
            <a:ext cx="10500531" cy="4351338"/>
          </a:xfrm>
        </p:spPr>
        <p:txBody>
          <a:bodyPr>
            <a:normAutofit/>
          </a:bodyPr>
          <a:lstStyle/>
          <a:p>
            <a:r>
              <a:rPr lang="en-US" sz="2400" dirty="0" smtClean="0">
                <a:latin typeface="+mj-lt"/>
              </a:rPr>
              <a:t>Systems becoming more complex – difficult to understand than experiment</a:t>
            </a:r>
          </a:p>
          <a:p>
            <a:r>
              <a:rPr lang="en-US" sz="2400" dirty="0" smtClean="0">
                <a:latin typeface="+mj-lt"/>
              </a:rPr>
              <a:t>In some cases, the </a:t>
            </a:r>
            <a:r>
              <a:rPr lang="en-US" sz="2400" dirty="0">
                <a:latin typeface="+mj-lt"/>
              </a:rPr>
              <a:t>function is not at all available in the algebraic form though we have access to function output on providing it some </a:t>
            </a:r>
            <a:r>
              <a:rPr lang="en-US" sz="2400" dirty="0" smtClean="0">
                <a:latin typeface="+mj-lt"/>
              </a:rPr>
              <a:t>input (Example – Aspen process simulation)</a:t>
            </a:r>
          </a:p>
          <a:p>
            <a:r>
              <a:rPr lang="en-US" sz="2400" dirty="0">
                <a:latin typeface="+mj-lt"/>
              </a:rPr>
              <a:t>Evaluating the function can be expensive in terms of money or </a:t>
            </a:r>
            <a:r>
              <a:rPr lang="en-US" sz="2400" dirty="0" smtClean="0">
                <a:latin typeface="+mj-lt"/>
              </a:rPr>
              <a:t>time</a:t>
            </a:r>
          </a:p>
          <a:p>
            <a:r>
              <a:rPr lang="en-US" sz="2400" dirty="0" smtClean="0">
                <a:latin typeface="+mj-lt"/>
              </a:rPr>
              <a:t>Wide Application </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74079" y="127361"/>
            <a:ext cx="796293" cy="599013"/>
          </a:xfrm>
          <a:prstGeom prst="rect">
            <a:avLst/>
          </a:prstGeom>
        </p:spPr>
      </p:pic>
      <p:sp>
        <p:nvSpPr>
          <p:cNvPr id="5" name="Flowchart: Collate 4"/>
          <p:cNvSpPr/>
          <p:nvPr/>
        </p:nvSpPr>
        <p:spPr>
          <a:xfrm>
            <a:off x="556848" y="127361"/>
            <a:ext cx="375137" cy="623241"/>
          </a:xfrm>
          <a:prstGeom prst="flowChartCollate">
            <a:avLst/>
          </a:prstGeom>
          <a:solidFill>
            <a:srgbClr val="CA3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Pentagon 5"/>
          <p:cNvSpPr/>
          <p:nvPr/>
        </p:nvSpPr>
        <p:spPr>
          <a:xfrm>
            <a:off x="-334551" y="127361"/>
            <a:ext cx="1046285" cy="624405"/>
          </a:xfrm>
          <a:prstGeom prst="homePlate">
            <a:avLst>
              <a:gd name="adj" fmla="val 32334"/>
            </a:avLst>
          </a:prstGeom>
          <a:solidFill>
            <a:srgbClr val="2745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Pentagon 6"/>
          <p:cNvSpPr/>
          <p:nvPr/>
        </p:nvSpPr>
        <p:spPr>
          <a:xfrm flipH="1">
            <a:off x="773548" y="127361"/>
            <a:ext cx="11427688" cy="624405"/>
          </a:xfrm>
          <a:prstGeom prst="homePlate">
            <a:avLst>
              <a:gd name="adj" fmla="val 32334"/>
            </a:avLst>
          </a:prstGeom>
          <a:gradFill flip="none" rotWithShape="1">
            <a:gsLst>
              <a:gs pos="0">
                <a:srgbClr val="274589"/>
              </a:gs>
              <a:gs pos="59000">
                <a:srgbClr val="728BB8"/>
              </a:gs>
              <a:gs pos="100000">
                <a:schemeClr val="accent1">
                  <a:lumMod val="30000"/>
                  <a:lumOff val="70000"/>
                  <a:alpha val="16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600" dirty="0" smtClean="0">
                <a:solidFill>
                  <a:schemeClr val="bg1"/>
                </a:solidFill>
                <a:latin typeface="+mj-lt"/>
              </a:rPr>
              <a:t>   Motivation</a:t>
            </a:r>
            <a:endParaRPr lang="en-US" sz="3600" dirty="0">
              <a:solidFill>
                <a:schemeClr val="bg1"/>
              </a:solidFill>
              <a:latin typeface="+mj-lt"/>
            </a:endParaRPr>
          </a:p>
        </p:txBody>
      </p:sp>
      <p:sp>
        <p:nvSpPr>
          <p:cNvPr id="2" name="Slide Number Placeholder 1"/>
          <p:cNvSpPr>
            <a:spLocks noGrp="1"/>
          </p:cNvSpPr>
          <p:nvPr>
            <p:ph type="sldNum" sz="quarter" idx="12"/>
          </p:nvPr>
        </p:nvSpPr>
        <p:spPr/>
        <p:txBody>
          <a:bodyPr/>
          <a:lstStyle/>
          <a:p>
            <a:fld id="{8A28EB19-D0CF-49B4-BE42-CE22FADB1FC8}" type="slidenum">
              <a:rPr lang="en-US" smtClean="0"/>
              <a:t>3</a:t>
            </a:fld>
            <a:endParaRPr lang="en-US"/>
          </a:p>
        </p:txBody>
      </p:sp>
    </p:spTree>
    <p:extLst>
      <p:ext uri="{BB962C8B-B14F-4D97-AF65-F5344CB8AC3E}">
        <p14:creationId xmlns:p14="http://schemas.microsoft.com/office/powerpoint/2010/main" val="6492368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3832818" y="1934313"/>
            <a:ext cx="1849574" cy="650804"/>
          </a:xfrm>
          <a:prstGeom prst="round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t>Sample Points</a:t>
            </a:r>
            <a:endParaRPr lang="en-US" b="1" dirty="0"/>
          </a:p>
        </p:txBody>
      </p:sp>
      <p:sp>
        <p:nvSpPr>
          <p:cNvPr id="6" name="Rounded Rectangle 5"/>
          <p:cNvSpPr/>
          <p:nvPr/>
        </p:nvSpPr>
        <p:spPr>
          <a:xfrm>
            <a:off x="3832818" y="3717089"/>
            <a:ext cx="1849574" cy="563599"/>
          </a:xfrm>
          <a:prstGeom prst="round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t>Optimize</a:t>
            </a:r>
            <a:endParaRPr lang="en-US" b="1" dirty="0"/>
          </a:p>
        </p:txBody>
      </p:sp>
      <p:sp>
        <p:nvSpPr>
          <p:cNvPr id="7" name="Rounded Rectangle 6"/>
          <p:cNvSpPr/>
          <p:nvPr/>
        </p:nvSpPr>
        <p:spPr>
          <a:xfrm>
            <a:off x="3832818" y="2838939"/>
            <a:ext cx="1849575" cy="650800"/>
          </a:xfrm>
          <a:prstGeom prst="round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t>Build Surrogate Model</a:t>
            </a:r>
            <a:endParaRPr lang="en-US" b="1" dirty="0"/>
          </a:p>
        </p:txBody>
      </p:sp>
      <p:sp>
        <p:nvSpPr>
          <p:cNvPr id="8" name="Rounded Rectangle 7"/>
          <p:cNvSpPr/>
          <p:nvPr/>
        </p:nvSpPr>
        <p:spPr>
          <a:xfrm>
            <a:off x="3832820" y="1125880"/>
            <a:ext cx="1849573" cy="586936"/>
          </a:xfrm>
          <a:prstGeom prst="roundRect">
            <a:avLst/>
          </a:prstGeom>
          <a:noFill/>
          <a:ln w="19050"/>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t>Chose Sampling</a:t>
            </a:r>
          </a:p>
          <a:p>
            <a:pPr algn="ctr"/>
            <a:r>
              <a:rPr lang="en-US" b="1" dirty="0" smtClean="0"/>
              <a:t>Method</a:t>
            </a:r>
          </a:p>
        </p:txBody>
      </p:sp>
      <p:sp>
        <p:nvSpPr>
          <p:cNvPr id="10" name="Diamond 9"/>
          <p:cNvSpPr/>
          <p:nvPr/>
        </p:nvSpPr>
        <p:spPr>
          <a:xfrm>
            <a:off x="3212506" y="4638210"/>
            <a:ext cx="3077574" cy="1308910"/>
          </a:xfrm>
          <a:prstGeom prst="diamond">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t>Function evaluation limit reached?</a:t>
            </a:r>
            <a:endParaRPr lang="en-US" b="1" dirty="0"/>
          </a:p>
        </p:txBody>
      </p:sp>
      <p:pic>
        <p:nvPicPr>
          <p:cNvPr id="11" name="Picture 10"/>
          <p:cNvPicPr>
            <a:picLocks noChangeAspect="1"/>
          </p:cNvPicPr>
          <p:nvPr/>
        </p:nvPicPr>
        <p:blipFill>
          <a:blip r:embed="rId2">
            <a:extLst>
              <a:ext uri="{BEBA8EAE-BF5A-486C-A8C5-ECC9F3942E4B}">
                <a14:imgProps xmlns:a14="http://schemas.microsoft.com/office/drawing/2010/main">
                  <a14:imgLayer r:embed="rId3">
                    <a14:imgEffect>
                      <a14:backgroundRemoval t="9647" b="96706" l="9884" r="96705">
                        <a14:foregroundMark x1="26163" y1="87059" x2="26163" y2="87059"/>
                        <a14:foregroundMark x1="79070" y1="28471" x2="81589" y2="17882"/>
                      </a14:backgroundRemoval>
                    </a14:imgEffect>
                  </a14:imgLayer>
                </a14:imgProps>
              </a:ext>
            </a:extLst>
          </a:blip>
          <a:stretch>
            <a:fillRect/>
          </a:stretch>
        </p:blipFill>
        <p:spPr>
          <a:xfrm>
            <a:off x="6533423" y="1126908"/>
            <a:ext cx="4375985" cy="3604251"/>
          </a:xfrm>
          <a:prstGeom prst="rect">
            <a:avLst/>
          </a:prstGeom>
        </p:spPr>
      </p:pic>
      <p:cxnSp>
        <p:nvCxnSpPr>
          <p:cNvPr id="13" name="Straight Arrow Connector 12"/>
          <p:cNvCxnSpPr/>
          <p:nvPr/>
        </p:nvCxnSpPr>
        <p:spPr>
          <a:xfrm flipH="1">
            <a:off x="4757605" y="1712816"/>
            <a:ext cx="2" cy="22149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4" name="Straight Arrow Connector 13"/>
          <p:cNvCxnSpPr/>
          <p:nvPr/>
        </p:nvCxnSpPr>
        <p:spPr>
          <a:xfrm flipH="1">
            <a:off x="4751295" y="2596555"/>
            <a:ext cx="2" cy="22149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5" name="Straight Arrow Connector 14"/>
          <p:cNvCxnSpPr/>
          <p:nvPr/>
        </p:nvCxnSpPr>
        <p:spPr>
          <a:xfrm flipH="1">
            <a:off x="4751293" y="3496609"/>
            <a:ext cx="2" cy="22149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6" name="Straight Arrow Connector 15"/>
          <p:cNvCxnSpPr>
            <a:endCxn id="10" idx="0"/>
          </p:cNvCxnSpPr>
          <p:nvPr/>
        </p:nvCxnSpPr>
        <p:spPr>
          <a:xfrm>
            <a:off x="4740144" y="4286030"/>
            <a:ext cx="11149" cy="35218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 name="Straight Arrow Connector 19"/>
          <p:cNvCxnSpPr/>
          <p:nvPr/>
        </p:nvCxnSpPr>
        <p:spPr>
          <a:xfrm>
            <a:off x="4751293" y="5938980"/>
            <a:ext cx="0" cy="43558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2" name="TextBox 21"/>
          <p:cNvSpPr txBox="1"/>
          <p:nvPr/>
        </p:nvSpPr>
        <p:spPr>
          <a:xfrm>
            <a:off x="4751293" y="5972104"/>
            <a:ext cx="493212" cy="369332"/>
          </a:xfrm>
          <a:prstGeom prst="rect">
            <a:avLst/>
          </a:prstGeom>
          <a:noFill/>
        </p:spPr>
        <p:txBody>
          <a:bodyPr wrap="none" rtlCol="0">
            <a:spAutoFit/>
          </a:bodyPr>
          <a:lstStyle/>
          <a:p>
            <a:r>
              <a:rPr lang="en-US" b="1" dirty="0" smtClean="0"/>
              <a:t>Yes</a:t>
            </a:r>
            <a:endParaRPr lang="en-US" b="1" dirty="0"/>
          </a:p>
        </p:txBody>
      </p:sp>
      <p:cxnSp>
        <p:nvCxnSpPr>
          <p:cNvPr id="28" name="Elbow Connector 27"/>
          <p:cNvCxnSpPr>
            <a:stCxn id="10" idx="1"/>
            <a:endCxn id="4" idx="1"/>
          </p:cNvCxnSpPr>
          <p:nvPr/>
        </p:nvCxnSpPr>
        <p:spPr>
          <a:xfrm rot="10800000" flipH="1">
            <a:off x="3212506" y="2259715"/>
            <a:ext cx="620312" cy="3032950"/>
          </a:xfrm>
          <a:prstGeom prst="bentConnector3">
            <a:avLst>
              <a:gd name="adj1" fmla="val -135724"/>
            </a:avLst>
          </a:prstGeom>
          <a:ln w="19050">
            <a:tailEnd type="triangle"/>
          </a:ln>
        </p:spPr>
        <p:style>
          <a:lnRef idx="1">
            <a:schemeClr val="dk1"/>
          </a:lnRef>
          <a:fillRef idx="0">
            <a:schemeClr val="dk1"/>
          </a:fillRef>
          <a:effectRef idx="0">
            <a:schemeClr val="dk1"/>
          </a:effectRef>
          <a:fontRef idx="minor">
            <a:schemeClr val="tx1"/>
          </a:fontRef>
        </p:style>
      </p:cxnSp>
      <p:sp>
        <p:nvSpPr>
          <p:cNvPr id="33" name="TextBox 32"/>
          <p:cNvSpPr txBox="1"/>
          <p:nvPr/>
        </p:nvSpPr>
        <p:spPr>
          <a:xfrm>
            <a:off x="2570422" y="4923333"/>
            <a:ext cx="460382" cy="369332"/>
          </a:xfrm>
          <a:prstGeom prst="rect">
            <a:avLst/>
          </a:prstGeom>
          <a:noFill/>
        </p:spPr>
        <p:txBody>
          <a:bodyPr wrap="none" rtlCol="0">
            <a:spAutoFit/>
          </a:bodyPr>
          <a:lstStyle/>
          <a:p>
            <a:r>
              <a:rPr lang="en-US" b="1" dirty="0" smtClean="0"/>
              <a:t>No</a:t>
            </a:r>
            <a:endParaRPr lang="en-US" b="1" dirty="0"/>
          </a:p>
        </p:txBody>
      </p:sp>
      <p:sp>
        <p:nvSpPr>
          <p:cNvPr id="38" name="Rounded Rectangle 37"/>
          <p:cNvSpPr/>
          <p:nvPr/>
        </p:nvSpPr>
        <p:spPr>
          <a:xfrm>
            <a:off x="1507778" y="3018041"/>
            <a:ext cx="1761891" cy="1262647"/>
          </a:xfrm>
          <a:prstGeom prst="round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t>Update Optimum point (if improvement)</a:t>
            </a:r>
          </a:p>
        </p:txBody>
      </p:sp>
      <p:sp>
        <p:nvSpPr>
          <p:cNvPr id="42" name="TextBox 41"/>
          <p:cNvSpPr txBox="1"/>
          <p:nvPr/>
        </p:nvSpPr>
        <p:spPr>
          <a:xfrm>
            <a:off x="3283416" y="6158406"/>
            <a:ext cx="184731" cy="369332"/>
          </a:xfrm>
          <a:prstGeom prst="rect">
            <a:avLst/>
          </a:prstGeom>
          <a:noFill/>
        </p:spPr>
        <p:txBody>
          <a:bodyPr wrap="none" rtlCol="0">
            <a:spAutoFit/>
          </a:bodyPr>
          <a:lstStyle/>
          <a:p>
            <a:endParaRPr lang="en-US" dirty="0"/>
          </a:p>
        </p:txBody>
      </p:sp>
      <p:sp>
        <p:nvSpPr>
          <p:cNvPr id="45" name="TextBox 44"/>
          <p:cNvSpPr txBox="1"/>
          <p:nvPr/>
        </p:nvSpPr>
        <p:spPr>
          <a:xfrm>
            <a:off x="2735958" y="6274168"/>
            <a:ext cx="4190058" cy="369332"/>
          </a:xfrm>
          <a:prstGeom prst="rect">
            <a:avLst/>
          </a:prstGeom>
          <a:noFill/>
        </p:spPr>
        <p:txBody>
          <a:bodyPr wrap="none" rtlCol="0">
            <a:spAutoFit/>
          </a:bodyPr>
          <a:lstStyle/>
          <a:p>
            <a:r>
              <a:rPr lang="en-US" b="1" dirty="0" smtClean="0"/>
              <a:t>Report the best calculated optimum value</a:t>
            </a:r>
            <a:endParaRPr lang="en-US" b="1" dirty="0"/>
          </a:p>
        </p:txBody>
      </p:sp>
      <p:cxnSp>
        <p:nvCxnSpPr>
          <p:cNvPr id="47" name="Straight Arrow Connector 46"/>
          <p:cNvCxnSpPr/>
          <p:nvPr/>
        </p:nvCxnSpPr>
        <p:spPr>
          <a:xfrm>
            <a:off x="9354247" y="3402553"/>
            <a:ext cx="557562" cy="93406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8" name="Straight Arrow Connector 47"/>
          <p:cNvCxnSpPr/>
          <p:nvPr/>
        </p:nvCxnSpPr>
        <p:spPr>
          <a:xfrm>
            <a:off x="7844145" y="4368064"/>
            <a:ext cx="472653" cy="77344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51" name="TextBox 50"/>
          <p:cNvSpPr txBox="1"/>
          <p:nvPr/>
        </p:nvSpPr>
        <p:spPr>
          <a:xfrm>
            <a:off x="9445661" y="4324010"/>
            <a:ext cx="1163588" cy="646331"/>
          </a:xfrm>
          <a:prstGeom prst="rect">
            <a:avLst/>
          </a:prstGeom>
          <a:noFill/>
        </p:spPr>
        <p:txBody>
          <a:bodyPr wrap="none" rtlCol="0">
            <a:spAutoFit/>
          </a:bodyPr>
          <a:lstStyle/>
          <a:p>
            <a:pPr algn="ctr"/>
            <a:r>
              <a:rPr lang="en-US" b="1" dirty="0" smtClean="0"/>
              <a:t>Surrogate </a:t>
            </a:r>
          </a:p>
          <a:p>
            <a:pPr algn="ctr"/>
            <a:r>
              <a:rPr lang="en-US" b="1" dirty="0" smtClean="0"/>
              <a:t>Model</a:t>
            </a:r>
            <a:endParaRPr lang="en-US" b="1" dirty="0"/>
          </a:p>
        </p:txBody>
      </p:sp>
      <p:sp>
        <p:nvSpPr>
          <p:cNvPr id="52" name="TextBox 51"/>
          <p:cNvSpPr txBox="1"/>
          <p:nvPr/>
        </p:nvSpPr>
        <p:spPr>
          <a:xfrm>
            <a:off x="7844145" y="5209524"/>
            <a:ext cx="1169103" cy="646331"/>
          </a:xfrm>
          <a:prstGeom prst="rect">
            <a:avLst/>
          </a:prstGeom>
          <a:noFill/>
        </p:spPr>
        <p:txBody>
          <a:bodyPr wrap="none" rtlCol="0">
            <a:spAutoFit/>
          </a:bodyPr>
          <a:lstStyle/>
          <a:p>
            <a:pPr algn="ctr"/>
            <a:r>
              <a:rPr lang="en-US" b="1" dirty="0" smtClean="0"/>
              <a:t>Black-Box </a:t>
            </a:r>
          </a:p>
          <a:p>
            <a:pPr algn="ctr"/>
            <a:r>
              <a:rPr lang="en-US" b="1" dirty="0" smtClean="0"/>
              <a:t>Function</a:t>
            </a:r>
            <a:endParaRPr lang="en-US" b="1" dirty="0"/>
          </a:p>
        </p:txBody>
      </p:sp>
      <p:pic>
        <p:nvPicPr>
          <p:cNvPr id="24" name="Picture 2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274079" y="127361"/>
            <a:ext cx="796293" cy="599013"/>
          </a:xfrm>
          <a:prstGeom prst="rect">
            <a:avLst/>
          </a:prstGeom>
        </p:spPr>
      </p:pic>
      <p:sp>
        <p:nvSpPr>
          <p:cNvPr id="25" name="Flowchart: Collate 24"/>
          <p:cNvSpPr/>
          <p:nvPr/>
        </p:nvSpPr>
        <p:spPr>
          <a:xfrm>
            <a:off x="556848" y="127361"/>
            <a:ext cx="375137" cy="623241"/>
          </a:xfrm>
          <a:prstGeom prst="flowChartCollate">
            <a:avLst/>
          </a:prstGeom>
          <a:solidFill>
            <a:srgbClr val="CA3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 name="Pentagon 25"/>
          <p:cNvSpPr/>
          <p:nvPr/>
        </p:nvSpPr>
        <p:spPr>
          <a:xfrm>
            <a:off x="-334551" y="127361"/>
            <a:ext cx="1046285" cy="624405"/>
          </a:xfrm>
          <a:prstGeom prst="homePlate">
            <a:avLst>
              <a:gd name="adj" fmla="val 32334"/>
            </a:avLst>
          </a:prstGeom>
          <a:solidFill>
            <a:srgbClr val="2745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Pentagon 26"/>
          <p:cNvSpPr/>
          <p:nvPr/>
        </p:nvSpPr>
        <p:spPr>
          <a:xfrm flipH="1">
            <a:off x="773548" y="127361"/>
            <a:ext cx="11427688" cy="624405"/>
          </a:xfrm>
          <a:prstGeom prst="homePlate">
            <a:avLst>
              <a:gd name="adj" fmla="val 32334"/>
            </a:avLst>
          </a:prstGeom>
          <a:gradFill flip="none" rotWithShape="1">
            <a:gsLst>
              <a:gs pos="0">
                <a:srgbClr val="274589"/>
              </a:gs>
              <a:gs pos="59000">
                <a:srgbClr val="728BB8"/>
              </a:gs>
              <a:gs pos="100000">
                <a:schemeClr val="accent1">
                  <a:lumMod val="30000"/>
                  <a:lumOff val="70000"/>
                  <a:alpha val="16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600" dirty="0" smtClean="0">
                <a:solidFill>
                  <a:schemeClr val="bg1"/>
                </a:solidFill>
                <a:latin typeface="+mj-lt"/>
              </a:rPr>
              <a:t>   Approach</a:t>
            </a:r>
            <a:endParaRPr lang="en-US" sz="3600" dirty="0">
              <a:solidFill>
                <a:schemeClr val="bg1"/>
              </a:solidFill>
              <a:latin typeface="+mj-lt"/>
            </a:endParaRPr>
          </a:p>
        </p:txBody>
      </p:sp>
      <p:sp>
        <p:nvSpPr>
          <p:cNvPr id="2" name="Slide Number Placeholder 1"/>
          <p:cNvSpPr>
            <a:spLocks noGrp="1"/>
          </p:cNvSpPr>
          <p:nvPr>
            <p:ph type="sldNum" sz="quarter" idx="12"/>
          </p:nvPr>
        </p:nvSpPr>
        <p:spPr/>
        <p:txBody>
          <a:bodyPr/>
          <a:lstStyle/>
          <a:p>
            <a:fld id="{8A28EB19-D0CF-49B4-BE42-CE22FADB1FC8}" type="slidenum">
              <a:rPr lang="en-US" smtClean="0"/>
              <a:t>4</a:t>
            </a:fld>
            <a:endParaRPr lang="en-US"/>
          </a:p>
        </p:txBody>
      </p:sp>
    </p:spTree>
    <p:extLst>
      <p:ext uri="{BB962C8B-B14F-4D97-AF65-F5344CB8AC3E}">
        <p14:creationId xmlns:p14="http://schemas.microsoft.com/office/powerpoint/2010/main" val="7093148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049692722"/>
              </p:ext>
            </p:extLst>
          </p:nvPr>
        </p:nvGraphicFramePr>
        <p:xfrm>
          <a:off x="875432" y="2928176"/>
          <a:ext cx="4740563" cy="2185016"/>
        </p:xfrm>
        <a:graphic>
          <a:graphicData uri="http://schemas.openxmlformats.org/drawingml/2006/table">
            <a:tbl>
              <a:tblPr firstRow="1" bandRow="1">
                <a:tableStyleId>{7DF18680-E054-41AD-8BC1-D1AEF772440D}</a:tableStyleId>
              </a:tblPr>
              <a:tblGrid>
                <a:gridCol w="1138381">
                  <a:extLst>
                    <a:ext uri="{9D8B030D-6E8A-4147-A177-3AD203B41FA5}">
                      <a16:colId xmlns:a16="http://schemas.microsoft.com/office/drawing/2014/main" val="3853846790"/>
                    </a:ext>
                  </a:extLst>
                </a:gridCol>
                <a:gridCol w="1496291">
                  <a:extLst>
                    <a:ext uri="{9D8B030D-6E8A-4147-A177-3AD203B41FA5}">
                      <a16:colId xmlns:a16="http://schemas.microsoft.com/office/drawing/2014/main" val="2264435317"/>
                    </a:ext>
                  </a:extLst>
                </a:gridCol>
                <a:gridCol w="2105891">
                  <a:extLst>
                    <a:ext uri="{9D8B030D-6E8A-4147-A177-3AD203B41FA5}">
                      <a16:colId xmlns:a16="http://schemas.microsoft.com/office/drawing/2014/main" val="335886923"/>
                    </a:ext>
                  </a:extLst>
                </a:gridCol>
              </a:tblGrid>
              <a:tr h="386234">
                <a:tc>
                  <a:txBody>
                    <a:bodyPr/>
                    <a:lstStyle/>
                    <a:p>
                      <a:r>
                        <a:rPr lang="en-US" dirty="0" smtClean="0"/>
                        <a:t>Category</a:t>
                      </a:r>
                      <a:endParaRPr lang="en-US" dirty="0"/>
                    </a:p>
                  </a:txBody>
                  <a:tcPr/>
                </a:tc>
                <a:tc>
                  <a:txBody>
                    <a:bodyPr/>
                    <a:lstStyle/>
                    <a:p>
                      <a:r>
                        <a:rPr lang="en-US" dirty="0" smtClean="0"/>
                        <a:t>Number of Variables</a:t>
                      </a:r>
                      <a:endParaRPr lang="en-US" dirty="0"/>
                    </a:p>
                  </a:txBody>
                  <a:tcPr/>
                </a:tc>
                <a:tc>
                  <a:txBody>
                    <a:bodyPr/>
                    <a:lstStyle/>
                    <a:p>
                      <a:r>
                        <a:rPr lang="en-US" dirty="0" smtClean="0"/>
                        <a:t>Total</a:t>
                      </a:r>
                      <a:r>
                        <a:rPr lang="en-US" baseline="0" dirty="0" smtClean="0"/>
                        <a:t> Problems</a:t>
                      </a:r>
                      <a:endParaRPr lang="en-US" dirty="0"/>
                    </a:p>
                  </a:txBody>
                  <a:tcPr/>
                </a:tc>
                <a:extLst>
                  <a:ext uri="{0D108BD9-81ED-4DB2-BD59-A6C34878D82A}">
                    <a16:rowId xmlns:a16="http://schemas.microsoft.com/office/drawing/2014/main" val="3650499777"/>
                  </a:ext>
                </a:extLst>
              </a:tr>
              <a:tr h="386234">
                <a:tc>
                  <a:txBody>
                    <a:bodyPr/>
                    <a:lstStyle/>
                    <a:p>
                      <a:r>
                        <a:rPr lang="en-US" dirty="0" smtClean="0"/>
                        <a:t>1</a:t>
                      </a:r>
                      <a:endParaRPr lang="en-US" dirty="0"/>
                    </a:p>
                  </a:txBody>
                  <a:tcPr/>
                </a:tc>
                <a:tc>
                  <a:txBody>
                    <a:bodyPr/>
                    <a:lstStyle/>
                    <a:p>
                      <a:r>
                        <a:rPr lang="en-US" dirty="0" smtClean="0"/>
                        <a:t>1-2</a:t>
                      </a:r>
                      <a:endParaRPr lang="en-US" dirty="0"/>
                    </a:p>
                  </a:txBody>
                  <a:tcPr/>
                </a:tc>
                <a:tc>
                  <a:txBody>
                    <a:bodyPr/>
                    <a:lstStyle/>
                    <a:p>
                      <a:r>
                        <a:rPr lang="en-US" dirty="0" smtClean="0"/>
                        <a:t>86</a:t>
                      </a:r>
                      <a:endParaRPr lang="en-US" dirty="0"/>
                    </a:p>
                  </a:txBody>
                  <a:tcPr/>
                </a:tc>
                <a:extLst>
                  <a:ext uri="{0D108BD9-81ED-4DB2-BD59-A6C34878D82A}">
                    <a16:rowId xmlns:a16="http://schemas.microsoft.com/office/drawing/2014/main" val="4058732108"/>
                  </a:ext>
                </a:extLst>
              </a:tr>
              <a:tr h="386234">
                <a:tc>
                  <a:txBody>
                    <a:bodyPr/>
                    <a:lstStyle/>
                    <a:p>
                      <a:r>
                        <a:rPr lang="en-US" dirty="0" smtClean="0"/>
                        <a:t>2</a:t>
                      </a:r>
                      <a:endParaRPr lang="en-US" dirty="0"/>
                    </a:p>
                  </a:txBody>
                  <a:tcPr/>
                </a:tc>
                <a:tc>
                  <a:txBody>
                    <a:bodyPr/>
                    <a:lstStyle/>
                    <a:p>
                      <a:r>
                        <a:rPr lang="en-US" dirty="0" smtClean="0"/>
                        <a:t>3-9</a:t>
                      </a:r>
                      <a:endParaRPr lang="en-US" dirty="0"/>
                    </a:p>
                  </a:txBody>
                  <a:tcPr/>
                </a:tc>
                <a:tc>
                  <a:txBody>
                    <a:bodyPr/>
                    <a:lstStyle/>
                    <a:p>
                      <a:r>
                        <a:rPr lang="en-US" dirty="0" smtClean="0"/>
                        <a:t>97</a:t>
                      </a:r>
                      <a:endParaRPr lang="en-US" dirty="0"/>
                    </a:p>
                  </a:txBody>
                  <a:tcPr/>
                </a:tc>
                <a:extLst>
                  <a:ext uri="{0D108BD9-81ED-4DB2-BD59-A6C34878D82A}">
                    <a16:rowId xmlns:a16="http://schemas.microsoft.com/office/drawing/2014/main" val="2778159904"/>
                  </a:ext>
                </a:extLst>
              </a:tr>
              <a:tr h="386234">
                <a:tc>
                  <a:txBody>
                    <a:bodyPr/>
                    <a:lstStyle/>
                    <a:p>
                      <a:r>
                        <a:rPr lang="en-US" dirty="0" smtClean="0"/>
                        <a:t>3</a:t>
                      </a:r>
                      <a:endParaRPr lang="en-US" dirty="0"/>
                    </a:p>
                  </a:txBody>
                  <a:tcPr/>
                </a:tc>
                <a:tc>
                  <a:txBody>
                    <a:bodyPr/>
                    <a:lstStyle/>
                    <a:p>
                      <a:r>
                        <a:rPr lang="en-US" dirty="0" smtClean="0"/>
                        <a:t>10-30</a:t>
                      </a:r>
                      <a:endParaRPr lang="en-US" dirty="0"/>
                    </a:p>
                  </a:txBody>
                  <a:tcPr/>
                </a:tc>
                <a:tc>
                  <a:txBody>
                    <a:bodyPr/>
                    <a:lstStyle/>
                    <a:p>
                      <a:r>
                        <a:rPr lang="en-US" dirty="0" smtClean="0"/>
                        <a:t>27</a:t>
                      </a:r>
                      <a:endParaRPr lang="en-US" dirty="0"/>
                    </a:p>
                  </a:txBody>
                  <a:tcPr/>
                </a:tc>
                <a:extLst>
                  <a:ext uri="{0D108BD9-81ED-4DB2-BD59-A6C34878D82A}">
                    <a16:rowId xmlns:a16="http://schemas.microsoft.com/office/drawing/2014/main" val="564286488"/>
                  </a:ext>
                </a:extLst>
              </a:tr>
              <a:tr h="386234">
                <a:tc>
                  <a:txBody>
                    <a:bodyPr/>
                    <a:lstStyle/>
                    <a:p>
                      <a:r>
                        <a:rPr lang="en-US" dirty="0" smtClean="0"/>
                        <a:t>4</a:t>
                      </a:r>
                      <a:endParaRPr lang="en-US" dirty="0"/>
                    </a:p>
                  </a:txBody>
                  <a:tcPr/>
                </a:tc>
                <a:tc>
                  <a:txBody>
                    <a:bodyPr/>
                    <a:lstStyle/>
                    <a:p>
                      <a:r>
                        <a:rPr lang="en-US" dirty="0" smtClean="0"/>
                        <a:t>&gt;30</a:t>
                      </a:r>
                      <a:endParaRPr lang="en-US" dirty="0"/>
                    </a:p>
                  </a:txBody>
                  <a:tcPr/>
                </a:tc>
                <a:tc>
                  <a:txBody>
                    <a:bodyPr/>
                    <a:lstStyle/>
                    <a:p>
                      <a:r>
                        <a:rPr lang="en-US" dirty="0" smtClean="0"/>
                        <a:t>35</a:t>
                      </a:r>
                      <a:endParaRPr lang="en-US" dirty="0"/>
                    </a:p>
                  </a:txBody>
                  <a:tcPr/>
                </a:tc>
                <a:extLst>
                  <a:ext uri="{0D108BD9-81ED-4DB2-BD59-A6C34878D82A}">
                    <a16:rowId xmlns:a16="http://schemas.microsoft.com/office/drawing/2014/main" val="2499355486"/>
                  </a:ext>
                </a:extLst>
              </a:tr>
            </a:tbl>
          </a:graphicData>
        </a:graphic>
      </p:graphicFrame>
      <p:sp>
        <p:nvSpPr>
          <p:cNvPr id="5" name="TextBox 4"/>
          <p:cNvSpPr txBox="1"/>
          <p:nvPr/>
        </p:nvSpPr>
        <p:spPr>
          <a:xfrm>
            <a:off x="6945269" y="3368081"/>
            <a:ext cx="3981825" cy="1477328"/>
          </a:xfrm>
          <a:prstGeom prst="rect">
            <a:avLst/>
          </a:prstGeom>
          <a:noFill/>
        </p:spPr>
        <p:txBody>
          <a:bodyPr wrap="square" rtlCol="0">
            <a:spAutoFit/>
          </a:bodyPr>
          <a:lstStyle/>
          <a:p>
            <a:pPr algn="just"/>
            <a:r>
              <a:rPr lang="en-US" b="1" dirty="0" smtClean="0">
                <a:latin typeface="+mj-lt"/>
              </a:rPr>
              <a:t>camel6</a:t>
            </a:r>
            <a:r>
              <a:rPr lang="en-US" dirty="0" smtClean="0">
                <a:latin typeface="+mj-lt"/>
              </a:rPr>
              <a:t> is a </a:t>
            </a:r>
            <a:r>
              <a:rPr lang="en-US" dirty="0">
                <a:latin typeface="+mj-lt"/>
              </a:rPr>
              <a:t>two-dimensional test problem, </a:t>
            </a:r>
            <a:r>
              <a:rPr lang="en-US" dirty="0" smtClean="0">
                <a:latin typeface="+mj-lt"/>
              </a:rPr>
              <a:t>which exhibits </a:t>
            </a:r>
            <a:r>
              <a:rPr lang="en-US" dirty="0">
                <a:latin typeface="+mj-lt"/>
              </a:rPr>
              <a:t>six local minima, two of which are global </a:t>
            </a:r>
            <a:r>
              <a:rPr lang="en-US" dirty="0" smtClean="0">
                <a:latin typeface="+mj-lt"/>
              </a:rPr>
              <a:t>minima. The detailed discussion of this problem is mentioned in Rios, Sahinidis paper </a:t>
            </a:r>
            <a:r>
              <a:rPr lang="en-US" baseline="30000" dirty="0" smtClean="0">
                <a:latin typeface="+mj-lt"/>
              </a:rPr>
              <a:t>[1]</a:t>
            </a:r>
            <a:endParaRPr lang="en-US" baseline="30000" dirty="0">
              <a:latin typeface="+mj-lt"/>
            </a:endParaRPr>
          </a:p>
        </p:txBody>
      </p:sp>
      <p:sp>
        <p:nvSpPr>
          <p:cNvPr id="6" name="Rounded Rectangle 5"/>
          <p:cNvSpPr/>
          <p:nvPr/>
        </p:nvSpPr>
        <p:spPr>
          <a:xfrm>
            <a:off x="6834910" y="2928176"/>
            <a:ext cx="4202545" cy="2123112"/>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997526" y="5051288"/>
            <a:ext cx="4312014" cy="338554"/>
          </a:xfrm>
          <a:prstGeom prst="rect">
            <a:avLst/>
          </a:prstGeom>
          <a:noFill/>
        </p:spPr>
        <p:txBody>
          <a:bodyPr wrap="none" rtlCol="0">
            <a:spAutoFit/>
          </a:bodyPr>
          <a:lstStyle/>
          <a:p>
            <a:r>
              <a:rPr lang="en-US" sz="1600" i="1" dirty="0" smtClean="0"/>
              <a:t>Table1 – Categories based on number of variables</a:t>
            </a:r>
            <a:endParaRPr lang="en-US" sz="1600" i="1" dirty="0"/>
          </a:p>
        </p:txBody>
      </p:sp>
      <p:sp>
        <p:nvSpPr>
          <p:cNvPr id="8" name="TextBox 7"/>
          <p:cNvSpPr txBox="1"/>
          <p:nvPr/>
        </p:nvSpPr>
        <p:spPr>
          <a:xfrm>
            <a:off x="936154" y="6419272"/>
            <a:ext cx="7808291" cy="523220"/>
          </a:xfrm>
          <a:prstGeom prst="rect">
            <a:avLst/>
          </a:prstGeom>
          <a:noFill/>
        </p:spPr>
        <p:txBody>
          <a:bodyPr wrap="none" rtlCol="0">
            <a:spAutoFit/>
          </a:bodyPr>
          <a:lstStyle/>
          <a:p>
            <a:r>
              <a:rPr lang="en-US" sz="1400" i="1" dirty="0" smtClean="0">
                <a:solidFill>
                  <a:srgbClr val="274589"/>
                </a:solidFill>
                <a:latin typeface="+mj-lt"/>
              </a:rPr>
              <a:t>[1] </a:t>
            </a:r>
            <a:r>
              <a:rPr lang="en-US" sz="1400" i="1" dirty="0">
                <a:solidFill>
                  <a:srgbClr val="274589"/>
                </a:solidFill>
                <a:latin typeface="+mj-lt"/>
              </a:rPr>
              <a:t>Rios, L.M. &amp; Sahinidis, N.V. </a:t>
            </a:r>
            <a:r>
              <a:rPr lang="en-US" sz="1400" i="1" dirty="0" smtClean="0">
                <a:solidFill>
                  <a:srgbClr val="274589"/>
                </a:solidFill>
                <a:latin typeface="+mj-lt"/>
              </a:rPr>
              <a:t>J Glob </a:t>
            </a:r>
            <a:r>
              <a:rPr lang="en-US" sz="1400" i="1" dirty="0" err="1" smtClean="0">
                <a:solidFill>
                  <a:srgbClr val="274589"/>
                </a:solidFill>
                <a:latin typeface="+mj-lt"/>
              </a:rPr>
              <a:t>Optim</a:t>
            </a:r>
            <a:r>
              <a:rPr lang="en-US" sz="1400" i="1" dirty="0" smtClean="0">
                <a:solidFill>
                  <a:srgbClr val="274589"/>
                </a:solidFill>
                <a:latin typeface="+mj-lt"/>
              </a:rPr>
              <a:t> (</a:t>
            </a:r>
            <a:r>
              <a:rPr lang="en-US" sz="1400" i="1" dirty="0">
                <a:solidFill>
                  <a:srgbClr val="274589"/>
                </a:solidFill>
                <a:latin typeface="+mj-lt"/>
              </a:rPr>
              <a:t>2013) 56: 1247. </a:t>
            </a:r>
            <a:r>
              <a:rPr lang="en-US" sz="1400" i="1" dirty="0">
                <a:solidFill>
                  <a:srgbClr val="274589"/>
                </a:solidFill>
                <a:latin typeface="+mj-lt"/>
                <a:hlinkClick r:id="rId2"/>
              </a:rPr>
              <a:t>https://</a:t>
            </a:r>
            <a:r>
              <a:rPr lang="en-US" sz="1400" i="1" dirty="0" smtClean="0">
                <a:solidFill>
                  <a:srgbClr val="274589"/>
                </a:solidFill>
                <a:latin typeface="+mj-lt"/>
                <a:hlinkClick r:id="rId2"/>
              </a:rPr>
              <a:t>doi.org/10.1007/s10898-012-9951-y</a:t>
            </a:r>
            <a:endParaRPr lang="en-US" sz="1400" i="1" dirty="0" smtClean="0">
              <a:solidFill>
                <a:srgbClr val="274589"/>
              </a:solidFill>
              <a:latin typeface="+mj-lt"/>
            </a:endParaRPr>
          </a:p>
          <a:p>
            <a:endParaRPr lang="en-US" sz="1400" i="1" dirty="0">
              <a:solidFill>
                <a:srgbClr val="274589"/>
              </a:solidFill>
              <a:latin typeface="+mj-lt"/>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74079" y="127361"/>
            <a:ext cx="796293" cy="599013"/>
          </a:xfrm>
          <a:prstGeom prst="rect">
            <a:avLst/>
          </a:prstGeom>
        </p:spPr>
      </p:pic>
      <p:sp>
        <p:nvSpPr>
          <p:cNvPr id="10" name="Flowchart: Collate 9"/>
          <p:cNvSpPr/>
          <p:nvPr/>
        </p:nvSpPr>
        <p:spPr>
          <a:xfrm>
            <a:off x="556848" y="127361"/>
            <a:ext cx="375137" cy="623241"/>
          </a:xfrm>
          <a:prstGeom prst="flowChartCollate">
            <a:avLst/>
          </a:prstGeom>
          <a:solidFill>
            <a:srgbClr val="CA3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Pentagon 10"/>
          <p:cNvSpPr/>
          <p:nvPr/>
        </p:nvSpPr>
        <p:spPr>
          <a:xfrm>
            <a:off x="-334551" y="127361"/>
            <a:ext cx="1046285" cy="624405"/>
          </a:xfrm>
          <a:prstGeom prst="homePlate">
            <a:avLst>
              <a:gd name="adj" fmla="val 32334"/>
            </a:avLst>
          </a:prstGeom>
          <a:solidFill>
            <a:srgbClr val="2745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Pentagon 11"/>
          <p:cNvSpPr/>
          <p:nvPr/>
        </p:nvSpPr>
        <p:spPr>
          <a:xfrm flipH="1">
            <a:off x="773548" y="127361"/>
            <a:ext cx="11427688" cy="624405"/>
          </a:xfrm>
          <a:prstGeom prst="homePlate">
            <a:avLst>
              <a:gd name="adj" fmla="val 32334"/>
            </a:avLst>
          </a:prstGeom>
          <a:gradFill flip="none" rotWithShape="1">
            <a:gsLst>
              <a:gs pos="0">
                <a:srgbClr val="274589"/>
              </a:gs>
              <a:gs pos="59000">
                <a:srgbClr val="728BB8"/>
              </a:gs>
              <a:gs pos="100000">
                <a:schemeClr val="accent1">
                  <a:lumMod val="30000"/>
                  <a:lumOff val="70000"/>
                  <a:alpha val="16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600" dirty="0" smtClean="0">
                <a:solidFill>
                  <a:schemeClr val="bg1"/>
                </a:solidFill>
                <a:latin typeface="+mj-lt"/>
              </a:rPr>
              <a:t>   Problem Set </a:t>
            </a:r>
            <a:endParaRPr lang="en-US" sz="3600" dirty="0">
              <a:solidFill>
                <a:schemeClr val="bg1"/>
              </a:solidFill>
              <a:latin typeface="+mj-lt"/>
            </a:endParaRPr>
          </a:p>
        </p:txBody>
      </p:sp>
      <p:sp>
        <p:nvSpPr>
          <p:cNvPr id="14" name="TextBox 13"/>
          <p:cNvSpPr txBox="1"/>
          <p:nvPr/>
        </p:nvSpPr>
        <p:spPr>
          <a:xfrm>
            <a:off x="7536939" y="2928176"/>
            <a:ext cx="3981825" cy="369332"/>
          </a:xfrm>
          <a:prstGeom prst="rect">
            <a:avLst/>
          </a:prstGeom>
          <a:noFill/>
        </p:spPr>
        <p:txBody>
          <a:bodyPr wrap="square" rtlCol="0">
            <a:spAutoFit/>
          </a:bodyPr>
          <a:lstStyle/>
          <a:p>
            <a:pPr algn="just"/>
            <a:r>
              <a:rPr lang="en-US" b="1" dirty="0" smtClean="0">
                <a:latin typeface="+mj-lt"/>
              </a:rPr>
              <a:t>Base Case Black Box Function</a:t>
            </a:r>
            <a:endParaRPr lang="en-US" baseline="30000" dirty="0">
              <a:latin typeface="+mj-lt"/>
            </a:endParaRPr>
          </a:p>
        </p:txBody>
      </p:sp>
      <p:sp>
        <p:nvSpPr>
          <p:cNvPr id="15" name="TextBox 14"/>
          <p:cNvSpPr txBox="1"/>
          <p:nvPr/>
        </p:nvSpPr>
        <p:spPr>
          <a:xfrm>
            <a:off x="702231" y="1004725"/>
            <a:ext cx="10787539" cy="1569660"/>
          </a:xfrm>
          <a:prstGeom prst="rect">
            <a:avLst/>
          </a:prstGeom>
          <a:noFill/>
        </p:spPr>
        <p:txBody>
          <a:bodyPr wrap="square" rtlCol="0">
            <a:spAutoFit/>
          </a:bodyPr>
          <a:lstStyle/>
          <a:p>
            <a:r>
              <a:rPr lang="en-US" sz="2400" dirty="0">
                <a:latin typeface="+mj-lt"/>
              </a:rPr>
              <a:t>Non-Convex Smooth black-box problems are selected for analysis of the algorithm. These problems are further divided in four categories based on the number of input variables in the problem. </a:t>
            </a:r>
          </a:p>
          <a:p>
            <a:endParaRPr lang="en-US" sz="2400" dirty="0">
              <a:latin typeface="+mj-lt"/>
            </a:endParaRPr>
          </a:p>
        </p:txBody>
      </p:sp>
      <p:sp>
        <p:nvSpPr>
          <p:cNvPr id="2" name="Slide Number Placeholder 1"/>
          <p:cNvSpPr>
            <a:spLocks noGrp="1"/>
          </p:cNvSpPr>
          <p:nvPr>
            <p:ph type="sldNum" sz="quarter" idx="12"/>
          </p:nvPr>
        </p:nvSpPr>
        <p:spPr/>
        <p:txBody>
          <a:bodyPr/>
          <a:lstStyle/>
          <a:p>
            <a:fld id="{8A28EB19-D0CF-49B4-BE42-CE22FADB1FC8}" type="slidenum">
              <a:rPr lang="en-US" smtClean="0"/>
              <a:t>5</a:t>
            </a:fld>
            <a:endParaRPr lang="en-US"/>
          </a:p>
        </p:txBody>
      </p:sp>
    </p:spTree>
    <p:extLst>
      <p:ext uri="{BB962C8B-B14F-4D97-AF65-F5344CB8AC3E}">
        <p14:creationId xmlns:p14="http://schemas.microsoft.com/office/powerpoint/2010/main" val="8287799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hart 7"/>
          <p:cNvGraphicFramePr>
            <a:graphicFrameLocks/>
          </p:cNvGraphicFramePr>
          <p:nvPr>
            <p:extLst>
              <p:ext uri="{D42A27DB-BD31-4B8C-83A1-F6EECF244321}">
                <p14:modId xmlns:p14="http://schemas.microsoft.com/office/powerpoint/2010/main" val="4083732529"/>
              </p:ext>
            </p:extLst>
          </p:nvPr>
        </p:nvGraphicFramePr>
        <p:xfrm>
          <a:off x="659109" y="2098198"/>
          <a:ext cx="6347345" cy="3841749"/>
        </p:xfrm>
        <a:graphic>
          <a:graphicData uri="http://schemas.openxmlformats.org/drawingml/2006/chart">
            <c:chart xmlns:c="http://schemas.openxmlformats.org/drawingml/2006/chart" xmlns:r="http://schemas.openxmlformats.org/officeDocument/2006/relationships" r:id="rId3"/>
          </a:graphicData>
        </a:graphic>
      </p:graphicFrame>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274079" y="127361"/>
            <a:ext cx="796293" cy="599013"/>
          </a:xfrm>
          <a:prstGeom prst="rect">
            <a:avLst/>
          </a:prstGeom>
        </p:spPr>
      </p:pic>
      <p:sp>
        <p:nvSpPr>
          <p:cNvPr id="7" name="Flowchart: Collate 6"/>
          <p:cNvSpPr/>
          <p:nvPr/>
        </p:nvSpPr>
        <p:spPr>
          <a:xfrm>
            <a:off x="556848" y="127361"/>
            <a:ext cx="375137" cy="623241"/>
          </a:xfrm>
          <a:prstGeom prst="flowChartCollate">
            <a:avLst/>
          </a:prstGeom>
          <a:solidFill>
            <a:srgbClr val="CA3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Pentagon 8"/>
          <p:cNvSpPr/>
          <p:nvPr/>
        </p:nvSpPr>
        <p:spPr>
          <a:xfrm>
            <a:off x="-334551" y="127361"/>
            <a:ext cx="1046285" cy="624405"/>
          </a:xfrm>
          <a:prstGeom prst="homePlate">
            <a:avLst>
              <a:gd name="adj" fmla="val 32334"/>
            </a:avLst>
          </a:prstGeom>
          <a:solidFill>
            <a:srgbClr val="2745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Pentagon 9"/>
          <p:cNvSpPr/>
          <p:nvPr/>
        </p:nvSpPr>
        <p:spPr>
          <a:xfrm flipH="1">
            <a:off x="773548" y="127361"/>
            <a:ext cx="11427688" cy="624405"/>
          </a:xfrm>
          <a:prstGeom prst="homePlate">
            <a:avLst>
              <a:gd name="adj" fmla="val 32334"/>
            </a:avLst>
          </a:prstGeom>
          <a:gradFill flip="none" rotWithShape="1">
            <a:gsLst>
              <a:gs pos="0">
                <a:srgbClr val="274589"/>
              </a:gs>
              <a:gs pos="59000">
                <a:srgbClr val="728BB8"/>
              </a:gs>
              <a:gs pos="100000">
                <a:schemeClr val="accent1">
                  <a:lumMod val="30000"/>
                  <a:lumOff val="70000"/>
                  <a:alpha val="16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600" dirty="0" smtClean="0">
                <a:solidFill>
                  <a:schemeClr val="bg1"/>
                </a:solidFill>
                <a:latin typeface="+mj-lt"/>
              </a:rPr>
              <a:t>   Sampling Methods</a:t>
            </a:r>
            <a:endParaRPr lang="en-US" sz="3600" dirty="0">
              <a:solidFill>
                <a:schemeClr val="bg1"/>
              </a:solidFill>
              <a:latin typeface="+mj-lt"/>
            </a:endParaRPr>
          </a:p>
        </p:txBody>
      </p:sp>
      <p:sp>
        <p:nvSpPr>
          <p:cNvPr id="11" name="TextBox 10"/>
          <p:cNvSpPr txBox="1"/>
          <p:nvPr/>
        </p:nvSpPr>
        <p:spPr>
          <a:xfrm>
            <a:off x="702231" y="1004725"/>
            <a:ext cx="10787539" cy="830997"/>
          </a:xfrm>
          <a:prstGeom prst="rect">
            <a:avLst/>
          </a:prstGeom>
          <a:noFill/>
        </p:spPr>
        <p:txBody>
          <a:bodyPr wrap="square" rtlCol="0">
            <a:spAutoFit/>
          </a:bodyPr>
          <a:lstStyle/>
          <a:p>
            <a:pPr algn="just"/>
            <a:r>
              <a:rPr lang="en-US" sz="2400" dirty="0" smtClean="0">
                <a:latin typeface="+mj-lt"/>
              </a:rPr>
              <a:t>Solving </a:t>
            </a:r>
            <a:r>
              <a:rPr lang="en-US" sz="2400" dirty="0">
                <a:latin typeface="+mj-lt"/>
              </a:rPr>
              <a:t>camel6 </a:t>
            </a:r>
            <a:r>
              <a:rPr lang="en-US" sz="2400" dirty="0" err="1">
                <a:latin typeface="+mj-lt"/>
              </a:rPr>
              <a:t>blackbox</a:t>
            </a:r>
            <a:r>
              <a:rPr lang="en-US" sz="2400" dirty="0">
                <a:latin typeface="+mj-lt"/>
              </a:rPr>
              <a:t> problem with different sampling methods shows the best progress with </a:t>
            </a:r>
            <a:r>
              <a:rPr lang="en-US" sz="2400" dirty="0" err="1">
                <a:latin typeface="+mj-lt"/>
              </a:rPr>
              <a:t>sobol</a:t>
            </a:r>
            <a:r>
              <a:rPr lang="en-US" sz="2400" dirty="0">
                <a:latin typeface="+mj-lt"/>
              </a:rPr>
              <a:t> sampling method</a:t>
            </a:r>
          </a:p>
        </p:txBody>
      </p:sp>
      <p:pic>
        <p:nvPicPr>
          <p:cNvPr id="16" name="Content Placeholder 3"/>
          <p:cNvPicPr>
            <a:picLocks noGrp="1" noChangeAspect="1"/>
          </p:cNvPicPr>
          <p:nvPr>
            <p:ph idx="1"/>
          </p:nvPr>
        </p:nvPicPr>
        <p:blipFill rotWithShape="1">
          <a:blip r:embed="rId5">
            <a:extLst>
              <a:ext uri="{28A0092B-C50C-407E-A947-70E740481C1C}">
                <a14:useLocalDpi xmlns:a14="http://schemas.microsoft.com/office/drawing/2010/main" val="0"/>
              </a:ext>
            </a:extLst>
          </a:blip>
          <a:srcRect l="11528" t="10163" r="8567" b="9084"/>
          <a:stretch/>
        </p:blipFill>
        <p:spPr>
          <a:xfrm>
            <a:off x="7560493" y="1939729"/>
            <a:ext cx="1759670" cy="1680921"/>
          </a:xfrm>
        </p:spPr>
      </p:pic>
      <p:pic>
        <p:nvPicPr>
          <p:cNvPr id="17" name="Picture 1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592618" y="3931561"/>
            <a:ext cx="1897152" cy="1677785"/>
          </a:xfrm>
          <a:prstGeom prst="rect">
            <a:avLst/>
          </a:prstGeom>
        </p:spPr>
      </p:pic>
      <p:pic>
        <p:nvPicPr>
          <p:cNvPr id="18" name="Picture 17"/>
          <p:cNvPicPr>
            <a:picLocks noChangeAspect="1"/>
          </p:cNvPicPr>
          <p:nvPr/>
        </p:nvPicPr>
        <p:blipFill rotWithShape="1">
          <a:blip r:embed="rId7" cstate="print">
            <a:extLst>
              <a:ext uri="{28A0092B-C50C-407E-A947-70E740481C1C}">
                <a14:useLocalDpi xmlns:a14="http://schemas.microsoft.com/office/drawing/2010/main" val="0"/>
              </a:ext>
            </a:extLst>
          </a:blip>
          <a:srcRect l="8562" r="8216"/>
          <a:stretch/>
        </p:blipFill>
        <p:spPr>
          <a:xfrm>
            <a:off x="7533972" y="4019073"/>
            <a:ext cx="1829252" cy="1539706"/>
          </a:xfrm>
          <a:prstGeom prst="rect">
            <a:avLst/>
          </a:prstGeom>
        </p:spPr>
      </p:pic>
      <p:pic>
        <p:nvPicPr>
          <p:cNvPr id="19" name="Picture 18"/>
          <p:cNvPicPr>
            <a:picLocks noChangeAspect="1"/>
          </p:cNvPicPr>
          <p:nvPr/>
        </p:nvPicPr>
        <p:blipFill rotWithShape="1">
          <a:blip r:embed="rId8">
            <a:extLst>
              <a:ext uri="{28A0092B-C50C-407E-A947-70E740481C1C}">
                <a14:useLocalDpi xmlns:a14="http://schemas.microsoft.com/office/drawing/2010/main" val="0"/>
              </a:ext>
            </a:extLst>
          </a:blip>
          <a:srcRect l="10736" t="2628" r="10183" b="9151"/>
          <a:stretch/>
        </p:blipFill>
        <p:spPr>
          <a:xfrm>
            <a:off x="9661522" y="1939729"/>
            <a:ext cx="1759344" cy="1673171"/>
          </a:xfrm>
          <a:prstGeom prst="rect">
            <a:avLst/>
          </a:prstGeom>
        </p:spPr>
      </p:pic>
      <p:sp>
        <p:nvSpPr>
          <p:cNvPr id="20" name="TextBox 19"/>
          <p:cNvSpPr txBox="1"/>
          <p:nvPr/>
        </p:nvSpPr>
        <p:spPr>
          <a:xfrm>
            <a:off x="9657820" y="3617722"/>
            <a:ext cx="2412552" cy="276999"/>
          </a:xfrm>
          <a:prstGeom prst="rect">
            <a:avLst/>
          </a:prstGeom>
          <a:noFill/>
        </p:spPr>
        <p:txBody>
          <a:bodyPr wrap="square" rtlCol="0">
            <a:spAutoFit/>
          </a:bodyPr>
          <a:lstStyle/>
          <a:p>
            <a:r>
              <a:rPr lang="en-US" sz="1200" dirty="0" smtClean="0">
                <a:latin typeface="+mj-lt"/>
              </a:rPr>
              <a:t>Latin – Hypercube Sampling</a:t>
            </a:r>
            <a:endParaRPr lang="en-US" sz="1200" dirty="0">
              <a:latin typeface="+mj-lt"/>
            </a:endParaRPr>
          </a:p>
        </p:txBody>
      </p:sp>
      <p:sp>
        <p:nvSpPr>
          <p:cNvPr id="21" name="TextBox 20"/>
          <p:cNvSpPr txBox="1"/>
          <p:nvPr/>
        </p:nvSpPr>
        <p:spPr>
          <a:xfrm>
            <a:off x="7684145" y="5558779"/>
            <a:ext cx="2100591" cy="276999"/>
          </a:xfrm>
          <a:prstGeom prst="rect">
            <a:avLst/>
          </a:prstGeom>
          <a:noFill/>
        </p:spPr>
        <p:txBody>
          <a:bodyPr wrap="square" rtlCol="0">
            <a:spAutoFit/>
          </a:bodyPr>
          <a:lstStyle>
            <a:defPPr>
              <a:defRPr lang="en-US"/>
            </a:defPPr>
            <a:lvl1pPr>
              <a:defRPr sz="1400">
                <a:latin typeface="+mj-lt"/>
              </a:defRPr>
            </a:lvl1pPr>
          </a:lstStyle>
          <a:p>
            <a:r>
              <a:rPr lang="en-US" sz="1200" dirty="0" err="1"/>
              <a:t>Hammersley</a:t>
            </a:r>
            <a:r>
              <a:rPr lang="en-US" sz="1200" dirty="0"/>
              <a:t> Sampling</a:t>
            </a:r>
          </a:p>
        </p:txBody>
      </p:sp>
      <p:sp>
        <p:nvSpPr>
          <p:cNvPr id="22" name="TextBox 21"/>
          <p:cNvSpPr txBox="1"/>
          <p:nvPr/>
        </p:nvSpPr>
        <p:spPr>
          <a:xfrm>
            <a:off x="9688460" y="5584418"/>
            <a:ext cx="2351272" cy="276999"/>
          </a:xfrm>
          <a:prstGeom prst="rect">
            <a:avLst/>
          </a:prstGeom>
          <a:noFill/>
        </p:spPr>
        <p:txBody>
          <a:bodyPr wrap="square" rtlCol="0">
            <a:spAutoFit/>
          </a:bodyPr>
          <a:lstStyle>
            <a:defPPr>
              <a:defRPr lang="en-US"/>
            </a:defPPr>
            <a:lvl1pPr>
              <a:defRPr sz="1400">
                <a:latin typeface="+mj-lt"/>
              </a:defRPr>
            </a:lvl1pPr>
          </a:lstStyle>
          <a:p>
            <a:r>
              <a:rPr lang="en-US" sz="1200" dirty="0" err="1"/>
              <a:t>Sobol</a:t>
            </a:r>
            <a:r>
              <a:rPr lang="en-US" sz="1200" dirty="0"/>
              <a:t>-Sequence Sampling</a:t>
            </a:r>
          </a:p>
        </p:txBody>
      </p:sp>
      <p:sp>
        <p:nvSpPr>
          <p:cNvPr id="23" name="TextBox 22"/>
          <p:cNvSpPr txBox="1"/>
          <p:nvPr/>
        </p:nvSpPr>
        <p:spPr>
          <a:xfrm>
            <a:off x="7803396" y="3622448"/>
            <a:ext cx="2070806" cy="276999"/>
          </a:xfrm>
          <a:prstGeom prst="rect">
            <a:avLst/>
          </a:prstGeom>
          <a:noFill/>
        </p:spPr>
        <p:txBody>
          <a:bodyPr wrap="square" rtlCol="0">
            <a:spAutoFit/>
          </a:bodyPr>
          <a:lstStyle>
            <a:defPPr>
              <a:defRPr lang="en-US"/>
            </a:defPPr>
            <a:lvl1pPr>
              <a:defRPr sz="1400">
                <a:latin typeface="+mj-lt"/>
              </a:defRPr>
            </a:lvl1pPr>
          </a:lstStyle>
          <a:p>
            <a:r>
              <a:rPr lang="en-US" sz="1200" dirty="0"/>
              <a:t>Random Sampling</a:t>
            </a:r>
          </a:p>
        </p:txBody>
      </p:sp>
      <p:sp>
        <p:nvSpPr>
          <p:cNvPr id="2" name="Slide Number Placeholder 1"/>
          <p:cNvSpPr>
            <a:spLocks noGrp="1"/>
          </p:cNvSpPr>
          <p:nvPr>
            <p:ph type="sldNum" sz="quarter" idx="12"/>
          </p:nvPr>
        </p:nvSpPr>
        <p:spPr/>
        <p:txBody>
          <a:bodyPr/>
          <a:lstStyle/>
          <a:p>
            <a:fld id="{8A28EB19-D0CF-49B4-BE42-CE22FADB1FC8}" type="slidenum">
              <a:rPr lang="en-US" smtClean="0"/>
              <a:t>6</a:t>
            </a:fld>
            <a:endParaRPr lang="en-US"/>
          </a:p>
        </p:txBody>
      </p:sp>
    </p:spTree>
    <p:extLst>
      <p:ext uri="{BB962C8B-B14F-4D97-AF65-F5344CB8AC3E}">
        <p14:creationId xmlns:p14="http://schemas.microsoft.com/office/powerpoint/2010/main" val="24889456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3740456" y="1925077"/>
            <a:ext cx="1849574" cy="650804"/>
          </a:xfrm>
          <a:prstGeom prst="roundRect">
            <a:avLst/>
          </a:prstGeom>
          <a:solidFill>
            <a:schemeClr val="accent6"/>
          </a:solidFill>
          <a:ln w="19050"/>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t>Sample Points</a:t>
            </a:r>
            <a:endParaRPr lang="en-US" b="1" dirty="0"/>
          </a:p>
        </p:txBody>
      </p:sp>
      <p:sp>
        <p:nvSpPr>
          <p:cNvPr id="6" name="Rounded Rectangle 5"/>
          <p:cNvSpPr/>
          <p:nvPr/>
        </p:nvSpPr>
        <p:spPr>
          <a:xfrm>
            <a:off x="3740456" y="3707853"/>
            <a:ext cx="1849574" cy="563599"/>
          </a:xfrm>
          <a:prstGeom prst="round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t>Optimize</a:t>
            </a:r>
            <a:endParaRPr lang="en-US" b="1" dirty="0"/>
          </a:p>
        </p:txBody>
      </p:sp>
      <p:sp>
        <p:nvSpPr>
          <p:cNvPr id="7" name="Rounded Rectangle 6"/>
          <p:cNvSpPr/>
          <p:nvPr/>
        </p:nvSpPr>
        <p:spPr>
          <a:xfrm>
            <a:off x="3740456" y="2829703"/>
            <a:ext cx="1849575" cy="650800"/>
          </a:xfrm>
          <a:prstGeom prst="round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t>Build Surrogate Model</a:t>
            </a:r>
            <a:endParaRPr lang="en-US" b="1" dirty="0"/>
          </a:p>
        </p:txBody>
      </p:sp>
      <p:sp>
        <p:nvSpPr>
          <p:cNvPr id="8" name="Rounded Rectangle 7"/>
          <p:cNvSpPr/>
          <p:nvPr/>
        </p:nvSpPr>
        <p:spPr>
          <a:xfrm>
            <a:off x="3740458" y="1116644"/>
            <a:ext cx="1849573" cy="586936"/>
          </a:xfrm>
          <a:prstGeom prst="roundRect">
            <a:avLst/>
          </a:prstGeom>
          <a:solidFill>
            <a:schemeClr val="bg2"/>
          </a:solidFill>
          <a:ln w="19050"/>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solidFill>
                  <a:schemeClr val="bg1">
                    <a:lumMod val="50000"/>
                  </a:schemeClr>
                </a:solidFill>
              </a:rPr>
              <a:t>Chose Sampling</a:t>
            </a:r>
          </a:p>
          <a:p>
            <a:pPr algn="ctr"/>
            <a:r>
              <a:rPr lang="en-US" b="1" dirty="0" smtClean="0">
                <a:solidFill>
                  <a:schemeClr val="bg1">
                    <a:lumMod val="50000"/>
                  </a:schemeClr>
                </a:solidFill>
              </a:rPr>
              <a:t>Method</a:t>
            </a:r>
          </a:p>
        </p:txBody>
      </p:sp>
      <p:sp>
        <p:nvSpPr>
          <p:cNvPr id="10" name="Diamond 9"/>
          <p:cNvSpPr/>
          <p:nvPr/>
        </p:nvSpPr>
        <p:spPr>
          <a:xfrm>
            <a:off x="3120144" y="4628974"/>
            <a:ext cx="3077574" cy="1308910"/>
          </a:xfrm>
          <a:prstGeom prst="diamond">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t>Function evaluation limit reached?</a:t>
            </a:r>
            <a:endParaRPr lang="en-US" b="1" dirty="0"/>
          </a:p>
        </p:txBody>
      </p:sp>
      <p:pic>
        <p:nvPicPr>
          <p:cNvPr id="11" name="Picture 10"/>
          <p:cNvPicPr>
            <a:picLocks noChangeAspect="1"/>
          </p:cNvPicPr>
          <p:nvPr/>
        </p:nvPicPr>
        <p:blipFill>
          <a:blip r:embed="rId2">
            <a:extLst>
              <a:ext uri="{BEBA8EAE-BF5A-486C-A8C5-ECC9F3942E4B}">
                <a14:imgProps xmlns:a14="http://schemas.microsoft.com/office/drawing/2010/main">
                  <a14:imgLayer r:embed="rId3">
                    <a14:imgEffect>
                      <a14:backgroundRemoval t="9647" b="96706" l="9884" r="96705">
                        <a14:foregroundMark x1="26163" y1="87059" x2="26163" y2="87059"/>
                        <a14:foregroundMark x1="79070" y1="28471" x2="81589" y2="17882"/>
                      </a14:backgroundRemoval>
                    </a14:imgEffect>
                  </a14:imgLayer>
                </a14:imgProps>
              </a:ext>
            </a:extLst>
          </a:blip>
          <a:stretch>
            <a:fillRect/>
          </a:stretch>
        </p:blipFill>
        <p:spPr>
          <a:xfrm>
            <a:off x="6441061" y="1117672"/>
            <a:ext cx="4375985" cy="3604251"/>
          </a:xfrm>
          <a:prstGeom prst="rect">
            <a:avLst/>
          </a:prstGeom>
        </p:spPr>
      </p:pic>
      <p:cxnSp>
        <p:nvCxnSpPr>
          <p:cNvPr id="13" name="Straight Arrow Connector 12"/>
          <p:cNvCxnSpPr/>
          <p:nvPr/>
        </p:nvCxnSpPr>
        <p:spPr>
          <a:xfrm flipH="1">
            <a:off x="4665243" y="1703580"/>
            <a:ext cx="2" cy="22149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4" name="Straight Arrow Connector 13"/>
          <p:cNvCxnSpPr/>
          <p:nvPr/>
        </p:nvCxnSpPr>
        <p:spPr>
          <a:xfrm flipH="1">
            <a:off x="4658933" y="2587319"/>
            <a:ext cx="2" cy="22149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5" name="Straight Arrow Connector 14"/>
          <p:cNvCxnSpPr/>
          <p:nvPr/>
        </p:nvCxnSpPr>
        <p:spPr>
          <a:xfrm flipH="1">
            <a:off x="4658931" y="3487373"/>
            <a:ext cx="2" cy="22149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6" name="Straight Arrow Connector 15"/>
          <p:cNvCxnSpPr>
            <a:endCxn id="10" idx="0"/>
          </p:cNvCxnSpPr>
          <p:nvPr/>
        </p:nvCxnSpPr>
        <p:spPr>
          <a:xfrm>
            <a:off x="4647782" y="4276794"/>
            <a:ext cx="11149" cy="35218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 name="Straight Arrow Connector 19"/>
          <p:cNvCxnSpPr/>
          <p:nvPr/>
        </p:nvCxnSpPr>
        <p:spPr>
          <a:xfrm>
            <a:off x="4658931" y="5929744"/>
            <a:ext cx="0" cy="43558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2" name="TextBox 21"/>
          <p:cNvSpPr txBox="1"/>
          <p:nvPr/>
        </p:nvSpPr>
        <p:spPr>
          <a:xfrm>
            <a:off x="4658931" y="5962868"/>
            <a:ext cx="493212" cy="369332"/>
          </a:xfrm>
          <a:prstGeom prst="rect">
            <a:avLst/>
          </a:prstGeom>
          <a:noFill/>
        </p:spPr>
        <p:txBody>
          <a:bodyPr wrap="none" rtlCol="0">
            <a:spAutoFit/>
          </a:bodyPr>
          <a:lstStyle/>
          <a:p>
            <a:r>
              <a:rPr lang="en-US" b="1" dirty="0" smtClean="0"/>
              <a:t>Yes</a:t>
            </a:r>
            <a:endParaRPr lang="en-US" b="1" dirty="0"/>
          </a:p>
        </p:txBody>
      </p:sp>
      <p:cxnSp>
        <p:nvCxnSpPr>
          <p:cNvPr id="28" name="Elbow Connector 27"/>
          <p:cNvCxnSpPr>
            <a:stCxn id="10" idx="1"/>
            <a:endCxn id="4" idx="1"/>
          </p:cNvCxnSpPr>
          <p:nvPr/>
        </p:nvCxnSpPr>
        <p:spPr>
          <a:xfrm rot="10800000" flipH="1">
            <a:off x="3120144" y="2250479"/>
            <a:ext cx="620312" cy="3032950"/>
          </a:xfrm>
          <a:prstGeom prst="bentConnector3">
            <a:avLst>
              <a:gd name="adj1" fmla="val -135724"/>
            </a:avLst>
          </a:prstGeom>
          <a:ln w="19050">
            <a:tailEnd type="triangle"/>
          </a:ln>
        </p:spPr>
        <p:style>
          <a:lnRef idx="1">
            <a:schemeClr val="dk1"/>
          </a:lnRef>
          <a:fillRef idx="0">
            <a:schemeClr val="dk1"/>
          </a:fillRef>
          <a:effectRef idx="0">
            <a:schemeClr val="dk1"/>
          </a:effectRef>
          <a:fontRef idx="minor">
            <a:schemeClr val="tx1"/>
          </a:fontRef>
        </p:style>
      </p:cxnSp>
      <p:sp>
        <p:nvSpPr>
          <p:cNvPr id="33" name="TextBox 32"/>
          <p:cNvSpPr txBox="1"/>
          <p:nvPr/>
        </p:nvSpPr>
        <p:spPr>
          <a:xfrm>
            <a:off x="2478060" y="4914097"/>
            <a:ext cx="460382" cy="369332"/>
          </a:xfrm>
          <a:prstGeom prst="rect">
            <a:avLst/>
          </a:prstGeom>
          <a:noFill/>
        </p:spPr>
        <p:txBody>
          <a:bodyPr wrap="none" rtlCol="0">
            <a:spAutoFit/>
          </a:bodyPr>
          <a:lstStyle/>
          <a:p>
            <a:r>
              <a:rPr lang="en-US" b="1" dirty="0" smtClean="0"/>
              <a:t>No</a:t>
            </a:r>
            <a:endParaRPr lang="en-US" b="1" dirty="0"/>
          </a:p>
        </p:txBody>
      </p:sp>
      <p:sp>
        <p:nvSpPr>
          <p:cNvPr id="38" name="Rounded Rectangle 37"/>
          <p:cNvSpPr/>
          <p:nvPr/>
        </p:nvSpPr>
        <p:spPr>
          <a:xfrm>
            <a:off x="1415416" y="3008805"/>
            <a:ext cx="1761891" cy="1262647"/>
          </a:xfrm>
          <a:prstGeom prst="round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t>Update Optimum point (if improvement)</a:t>
            </a:r>
          </a:p>
        </p:txBody>
      </p:sp>
      <p:sp>
        <p:nvSpPr>
          <p:cNvPr id="42" name="TextBox 41"/>
          <p:cNvSpPr txBox="1"/>
          <p:nvPr/>
        </p:nvSpPr>
        <p:spPr>
          <a:xfrm>
            <a:off x="3191054" y="6149170"/>
            <a:ext cx="184731" cy="369332"/>
          </a:xfrm>
          <a:prstGeom prst="rect">
            <a:avLst/>
          </a:prstGeom>
          <a:noFill/>
        </p:spPr>
        <p:txBody>
          <a:bodyPr wrap="none" rtlCol="0">
            <a:spAutoFit/>
          </a:bodyPr>
          <a:lstStyle/>
          <a:p>
            <a:endParaRPr lang="en-US" dirty="0"/>
          </a:p>
        </p:txBody>
      </p:sp>
      <p:sp>
        <p:nvSpPr>
          <p:cNvPr id="45" name="TextBox 44"/>
          <p:cNvSpPr txBox="1"/>
          <p:nvPr/>
        </p:nvSpPr>
        <p:spPr>
          <a:xfrm>
            <a:off x="2643596" y="6264932"/>
            <a:ext cx="4190058" cy="369332"/>
          </a:xfrm>
          <a:prstGeom prst="rect">
            <a:avLst/>
          </a:prstGeom>
          <a:noFill/>
        </p:spPr>
        <p:txBody>
          <a:bodyPr wrap="none" rtlCol="0">
            <a:spAutoFit/>
          </a:bodyPr>
          <a:lstStyle/>
          <a:p>
            <a:r>
              <a:rPr lang="en-US" b="1" dirty="0" smtClean="0"/>
              <a:t>Report the best calculated optimum value</a:t>
            </a:r>
            <a:endParaRPr lang="en-US" b="1" dirty="0"/>
          </a:p>
        </p:txBody>
      </p:sp>
      <p:cxnSp>
        <p:nvCxnSpPr>
          <p:cNvPr id="47" name="Straight Arrow Connector 46"/>
          <p:cNvCxnSpPr/>
          <p:nvPr/>
        </p:nvCxnSpPr>
        <p:spPr>
          <a:xfrm>
            <a:off x="9261885" y="3393317"/>
            <a:ext cx="557562" cy="93406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8" name="Straight Arrow Connector 47"/>
          <p:cNvCxnSpPr/>
          <p:nvPr/>
        </p:nvCxnSpPr>
        <p:spPr>
          <a:xfrm>
            <a:off x="7751783" y="4358828"/>
            <a:ext cx="472653" cy="77344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51" name="TextBox 50"/>
          <p:cNvSpPr txBox="1"/>
          <p:nvPr/>
        </p:nvSpPr>
        <p:spPr>
          <a:xfrm>
            <a:off x="9353299" y="4314774"/>
            <a:ext cx="1163588" cy="646331"/>
          </a:xfrm>
          <a:prstGeom prst="rect">
            <a:avLst/>
          </a:prstGeom>
          <a:noFill/>
        </p:spPr>
        <p:txBody>
          <a:bodyPr wrap="none" rtlCol="0">
            <a:spAutoFit/>
          </a:bodyPr>
          <a:lstStyle/>
          <a:p>
            <a:pPr algn="ctr"/>
            <a:r>
              <a:rPr lang="en-US" b="1" dirty="0" smtClean="0"/>
              <a:t>Surrogate </a:t>
            </a:r>
          </a:p>
          <a:p>
            <a:pPr algn="ctr"/>
            <a:r>
              <a:rPr lang="en-US" b="1" dirty="0" smtClean="0"/>
              <a:t>Model</a:t>
            </a:r>
            <a:endParaRPr lang="en-US" b="1" dirty="0"/>
          </a:p>
        </p:txBody>
      </p:sp>
      <p:sp>
        <p:nvSpPr>
          <p:cNvPr id="52" name="TextBox 51"/>
          <p:cNvSpPr txBox="1"/>
          <p:nvPr/>
        </p:nvSpPr>
        <p:spPr>
          <a:xfrm>
            <a:off x="7751783" y="5200288"/>
            <a:ext cx="1169103" cy="646331"/>
          </a:xfrm>
          <a:prstGeom prst="rect">
            <a:avLst/>
          </a:prstGeom>
          <a:noFill/>
        </p:spPr>
        <p:txBody>
          <a:bodyPr wrap="none" rtlCol="0">
            <a:spAutoFit/>
          </a:bodyPr>
          <a:lstStyle/>
          <a:p>
            <a:pPr algn="ctr"/>
            <a:r>
              <a:rPr lang="en-US" b="1" dirty="0" smtClean="0"/>
              <a:t>Black-Box </a:t>
            </a:r>
          </a:p>
          <a:p>
            <a:pPr algn="ctr"/>
            <a:r>
              <a:rPr lang="en-US" b="1" dirty="0" smtClean="0"/>
              <a:t>Function</a:t>
            </a:r>
            <a:endParaRPr lang="en-US" b="1" dirty="0"/>
          </a:p>
        </p:txBody>
      </p:sp>
      <p:pic>
        <p:nvPicPr>
          <p:cNvPr id="24" name="Picture 2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274079" y="127361"/>
            <a:ext cx="796293" cy="599013"/>
          </a:xfrm>
          <a:prstGeom prst="rect">
            <a:avLst/>
          </a:prstGeom>
        </p:spPr>
      </p:pic>
      <p:sp>
        <p:nvSpPr>
          <p:cNvPr id="25" name="Flowchart: Collate 24"/>
          <p:cNvSpPr/>
          <p:nvPr/>
        </p:nvSpPr>
        <p:spPr>
          <a:xfrm>
            <a:off x="556848" y="127361"/>
            <a:ext cx="375137" cy="623241"/>
          </a:xfrm>
          <a:prstGeom prst="flowChartCollate">
            <a:avLst/>
          </a:prstGeom>
          <a:solidFill>
            <a:srgbClr val="CA3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 name="Pentagon 25"/>
          <p:cNvSpPr/>
          <p:nvPr/>
        </p:nvSpPr>
        <p:spPr>
          <a:xfrm>
            <a:off x="-334551" y="127361"/>
            <a:ext cx="1046285" cy="624405"/>
          </a:xfrm>
          <a:prstGeom prst="homePlate">
            <a:avLst>
              <a:gd name="adj" fmla="val 32334"/>
            </a:avLst>
          </a:prstGeom>
          <a:solidFill>
            <a:srgbClr val="2745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Pentagon 26"/>
          <p:cNvSpPr/>
          <p:nvPr/>
        </p:nvSpPr>
        <p:spPr>
          <a:xfrm flipH="1">
            <a:off x="773548" y="127361"/>
            <a:ext cx="11427688" cy="624405"/>
          </a:xfrm>
          <a:prstGeom prst="homePlate">
            <a:avLst>
              <a:gd name="adj" fmla="val 32334"/>
            </a:avLst>
          </a:prstGeom>
          <a:gradFill flip="none" rotWithShape="1">
            <a:gsLst>
              <a:gs pos="0">
                <a:srgbClr val="274589"/>
              </a:gs>
              <a:gs pos="59000">
                <a:srgbClr val="728BB8"/>
              </a:gs>
              <a:gs pos="100000">
                <a:schemeClr val="accent1">
                  <a:lumMod val="30000"/>
                  <a:lumOff val="70000"/>
                  <a:alpha val="16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600" dirty="0" smtClean="0">
                <a:solidFill>
                  <a:schemeClr val="bg1"/>
                </a:solidFill>
                <a:latin typeface="+mj-lt"/>
              </a:rPr>
              <a:t>   Sampling Points</a:t>
            </a:r>
            <a:endParaRPr lang="en-US" sz="3600" dirty="0">
              <a:solidFill>
                <a:schemeClr val="bg1"/>
              </a:solidFill>
              <a:latin typeface="+mj-lt"/>
            </a:endParaRPr>
          </a:p>
        </p:txBody>
      </p:sp>
      <p:sp>
        <p:nvSpPr>
          <p:cNvPr id="2" name="Slide Number Placeholder 1"/>
          <p:cNvSpPr>
            <a:spLocks noGrp="1"/>
          </p:cNvSpPr>
          <p:nvPr>
            <p:ph type="sldNum" sz="quarter" idx="12"/>
          </p:nvPr>
        </p:nvSpPr>
        <p:spPr/>
        <p:txBody>
          <a:bodyPr/>
          <a:lstStyle/>
          <a:p>
            <a:fld id="{8A28EB19-D0CF-49B4-BE42-CE22FADB1FC8}" type="slidenum">
              <a:rPr lang="en-US" smtClean="0"/>
              <a:t>7</a:t>
            </a:fld>
            <a:endParaRPr lang="en-US"/>
          </a:p>
        </p:txBody>
      </p:sp>
    </p:spTree>
    <p:extLst>
      <p:ext uri="{BB962C8B-B14F-4D97-AF65-F5344CB8AC3E}">
        <p14:creationId xmlns:p14="http://schemas.microsoft.com/office/powerpoint/2010/main" val="37338824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4416" y="1189462"/>
            <a:ext cx="10944719" cy="583474"/>
          </a:xfrm>
        </p:spPr>
        <p:txBody>
          <a:bodyPr>
            <a:noAutofit/>
          </a:bodyPr>
          <a:lstStyle/>
          <a:p>
            <a:r>
              <a:rPr lang="en-US" sz="2400" dirty="0" smtClean="0"/>
              <a:t>Selecting 20 points for one iteration shows the best progress and took the least amount of time</a:t>
            </a:r>
            <a:endParaRPr lang="en-US" sz="2400" dirty="0"/>
          </a:p>
        </p:txBody>
      </p:sp>
      <p:graphicFrame>
        <p:nvGraphicFramePr>
          <p:cNvPr id="7" name="Content Placeholder 6"/>
          <p:cNvGraphicFramePr>
            <a:graphicFrameLocks/>
          </p:cNvGraphicFramePr>
          <p:nvPr>
            <p:extLst>
              <p:ext uri="{D42A27DB-BD31-4B8C-83A1-F6EECF244321}">
                <p14:modId xmlns:p14="http://schemas.microsoft.com/office/powerpoint/2010/main" val="3177513391"/>
              </p:ext>
            </p:extLst>
          </p:nvPr>
        </p:nvGraphicFramePr>
        <p:xfrm>
          <a:off x="6280256" y="1720732"/>
          <a:ext cx="5055072" cy="435703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Chart 7"/>
          <p:cNvGraphicFramePr>
            <a:graphicFrameLocks/>
          </p:cNvGraphicFramePr>
          <p:nvPr>
            <p:extLst>
              <p:ext uri="{D42A27DB-BD31-4B8C-83A1-F6EECF244321}">
                <p14:modId xmlns:p14="http://schemas.microsoft.com/office/powerpoint/2010/main" val="2061389497"/>
              </p:ext>
            </p:extLst>
          </p:nvPr>
        </p:nvGraphicFramePr>
        <p:xfrm>
          <a:off x="914401" y="2013954"/>
          <a:ext cx="5070763" cy="3694111"/>
        </p:xfrm>
        <a:graphic>
          <a:graphicData uri="http://schemas.openxmlformats.org/drawingml/2006/chart">
            <c:chart xmlns:c="http://schemas.openxmlformats.org/drawingml/2006/chart" xmlns:r="http://schemas.openxmlformats.org/officeDocument/2006/relationships" r:id="rId4"/>
          </a:graphicData>
        </a:graphic>
      </p:graphicFrame>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274079" y="127361"/>
            <a:ext cx="796293" cy="599013"/>
          </a:xfrm>
          <a:prstGeom prst="rect">
            <a:avLst/>
          </a:prstGeom>
        </p:spPr>
      </p:pic>
      <p:sp>
        <p:nvSpPr>
          <p:cNvPr id="10" name="Flowchart: Collate 9"/>
          <p:cNvSpPr/>
          <p:nvPr/>
        </p:nvSpPr>
        <p:spPr>
          <a:xfrm>
            <a:off x="556848" y="127361"/>
            <a:ext cx="375137" cy="623241"/>
          </a:xfrm>
          <a:prstGeom prst="flowChartCollate">
            <a:avLst/>
          </a:prstGeom>
          <a:solidFill>
            <a:srgbClr val="CA3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Pentagon 10"/>
          <p:cNvSpPr/>
          <p:nvPr/>
        </p:nvSpPr>
        <p:spPr>
          <a:xfrm>
            <a:off x="-334551" y="127361"/>
            <a:ext cx="1046285" cy="624405"/>
          </a:xfrm>
          <a:prstGeom prst="homePlate">
            <a:avLst>
              <a:gd name="adj" fmla="val 32334"/>
            </a:avLst>
          </a:prstGeom>
          <a:solidFill>
            <a:srgbClr val="2745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Pentagon 11"/>
          <p:cNvSpPr/>
          <p:nvPr/>
        </p:nvSpPr>
        <p:spPr>
          <a:xfrm flipH="1">
            <a:off x="773548" y="127361"/>
            <a:ext cx="11427688" cy="624405"/>
          </a:xfrm>
          <a:prstGeom prst="homePlate">
            <a:avLst>
              <a:gd name="adj" fmla="val 32334"/>
            </a:avLst>
          </a:prstGeom>
          <a:gradFill flip="none" rotWithShape="1">
            <a:gsLst>
              <a:gs pos="0">
                <a:srgbClr val="274589"/>
              </a:gs>
              <a:gs pos="59000">
                <a:srgbClr val="728BB8"/>
              </a:gs>
              <a:gs pos="100000">
                <a:schemeClr val="accent1">
                  <a:lumMod val="30000"/>
                  <a:lumOff val="70000"/>
                  <a:alpha val="16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600" dirty="0" smtClean="0">
                <a:solidFill>
                  <a:schemeClr val="bg1"/>
                </a:solidFill>
                <a:latin typeface="+mj-lt"/>
              </a:rPr>
              <a:t>   Sampling Points</a:t>
            </a:r>
            <a:endParaRPr lang="en-US" sz="3600" dirty="0">
              <a:solidFill>
                <a:schemeClr val="bg1"/>
              </a:solidFill>
              <a:latin typeface="+mj-lt"/>
            </a:endParaRPr>
          </a:p>
        </p:txBody>
      </p:sp>
      <p:sp>
        <p:nvSpPr>
          <p:cNvPr id="3" name="Slide Number Placeholder 2"/>
          <p:cNvSpPr>
            <a:spLocks noGrp="1"/>
          </p:cNvSpPr>
          <p:nvPr>
            <p:ph type="sldNum" sz="quarter" idx="12"/>
          </p:nvPr>
        </p:nvSpPr>
        <p:spPr/>
        <p:txBody>
          <a:bodyPr/>
          <a:lstStyle/>
          <a:p>
            <a:fld id="{8A28EB19-D0CF-49B4-BE42-CE22FADB1FC8}" type="slidenum">
              <a:rPr lang="en-US" smtClean="0"/>
              <a:t>8</a:t>
            </a:fld>
            <a:endParaRPr lang="en-US"/>
          </a:p>
        </p:txBody>
      </p:sp>
    </p:spTree>
    <p:extLst>
      <p:ext uri="{BB962C8B-B14F-4D97-AF65-F5344CB8AC3E}">
        <p14:creationId xmlns:p14="http://schemas.microsoft.com/office/powerpoint/2010/main" val="41014853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199" y="1601478"/>
            <a:ext cx="4594414" cy="2833676"/>
          </a:xfrm>
        </p:spPr>
        <p:txBody>
          <a:bodyPr>
            <a:normAutofit/>
          </a:bodyPr>
          <a:lstStyle/>
          <a:p>
            <a:pPr marL="0" indent="0" algn="just">
              <a:buNone/>
            </a:pPr>
            <a:r>
              <a:rPr lang="en-US" sz="1800" dirty="0" smtClean="0">
                <a:latin typeface="+mj-lt"/>
              </a:rPr>
              <a:t>It</a:t>
            </a:r>
            <a:r>
              <a:rPr lang="en-US" sz="1800" dirty="0">
                <a:latin typeface="+mj-lt"/>
              </a:rPr>
              <a:t> is an </a:t>
            </a:r>
            <a:r>
              <a:rPr lang="en-US" sz="1800" dirty="0" smtClean="0">
                <a:latin typeface="+mj-lt"/>
              </a:rPr>
              <a:t>optimization algorithm that </a:t>
            </a:r>
            <a:r>
              <a:rPr lang="en-US" sz="1800" dirty="0">
                <a:latin typeface="+mj-lt"/>
              </a:rPr>
              <a:t>successively minimizes along coordinate directions to find the minimum of a function. </a:t>
            </a:r>
            <a:endParaRPr lang="en-US" sz="1800" dirty="0" smtClean="0">
              <a:latin typeface="+mj-lt"/>
            </a:endParaRPr>
          </a:p>
          <a:p>
            <a:pPr marL="0" indent="0" algn="just">
              <a:buNone/>
            </a:pPr>
            <a:r>
              <a:rPr lang="en-US" sz="1800" dirty="0" smtClean="0">
                <a:latin typeface="+mj-lt"/>
              </a:rPr>
              <a:t>At </a:t>
            </a:r>
            <a:r>
              <a:rPr lang="en-US" sz="1800" dirty="0">
                <a:latin typeface="+mj-lt"/>
              </a:rPr>
              <a:t>each iteration, the algorithm determines </a:t>
            </a:r>
            <a:r>
              <a:rPr lang="en-US" sz="1800" dirty="0" smtClean="0">
                <a:latin typeface="+mj-lt"/>
              </a:rPr>
              <a:t>a coordinate or </a:t>
            </a:r>
            <a:r>
              <a:rPr lang="en-US" sz="1800" dirty="0">
                <a:latin typeface="+mj-lt"/>
              </a:rPr>
              <a:t>coordinate </a:t>
            </a:r>
            <a:r>
              <a:rPr lang="en-US" sz="1800" dirty="0" smtClean="0">
                <a:latin typeface="+mj-lt"/>
              </a:rPr>
              <a:t>block, </a:t>
            </a:r>
            <a:r>
              <a:rPr lang="en-US" sz="1800" dirty="0">
                <a:latin typeface="+mj-lt"/>
              </a:rPr>
              <a:t>then </a:t>
            </a:r>
            <a:r>
              <a:rPr lang="en-US" sz="1800" dirty="0" smtClean="0">
                <a:latin typeface="+mj-lt"/>
              </a:rPr>
              <a:t>minimizes </a:t>
            </a:r>
            <a:r>
              <a:rPr lang="en-US" sz="1800" dirty="0">
                <a:latin typeface="+mj-lt"/>
              </a:rPr>
              <a:t>over the corresponding coordinate hyperplane while fixing all other coordinates or coordinate blocks. </a:t>
            </a:r>
            <a:endParaRPr lang="en-US" sz="1800" dirty="0" smtClean="0">
              <a:latin typeface="+mj-lt"/>
            </a:endParaRPr>
          </a:p>
          <a:p>
            <a:pPr marL="0" indent="0" algn="just">
              <a:buNone/>
            </a:pPr>
            <a:endParaRPr lang="en-US" sz="1800" dirty="0">
              <a:latin typeface="+mj-lt"/>
            </a:endParaRPr>
          </a:p>
        </p:txBody>
      </p:sp>
      <p:pic>
        <p:nvPicPr>
          <p:cNvPr id="1026" name="Picture 2" descr="Coordinate descent.svg"/>
          <p:cNvPicPr>
            <a:picLocks noChangeAspect="1" noChangeArrowheads="1"/>
          </p:cNvPicPr>
          <p:nvPr/>
        </p:nvPicPr>
        <p:blipFill rotWithShape="1">
          <a:blip r:embed="rId2">
            <a:extLst>
              <a:ext uri="{28A0092B-C50C-407E-A947-70E740481C1C}">
                <a14:useLocalDpi xmlns:a14="http://schemas.microsoft.com/office/drawing/2010/main" val="0"/>
              </a:ext>
            </a:extLst>
          </a:blip>
          <a:srcRect l="2660" t="6760" r="6792" b="3845"/>
          <a:stretch/>
        </p:blipFill>
        <p:spPr bwMode="auto">
          <a:xfrm>
            <a:off x="6213460" y="1362810"/>
            <a:ext cx="5252225" cy="5185317"/>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5" name="Content Placeholder 2"/>
              <p:cNvSpPr txBox="1">
                <a:spLocks/>
              </p:cNvSpPr>
              <p:nvPr/>
            </p:nvSpPr>
            <p:spPr>
              <a:xfrm>
                <a:off x="838198" y="4435154"/>
                <a:ext cx="5553307" cy="1796612"/>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smtClean="0"/>
                  <a:t>Description:</a:t>
                </a:r>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1</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𝑘</m:t>
                              </m:r>
                            </m:sup>
                          </m:sSup>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𝑛</m:t>
                              </m:r>
                            </m:sup>
                          </m:sSup>
                        </m:e>
                      </m:d>
                    </m:oMath>
                  </m:oMathPara>
                </a14:m>
                <a:endParaRPr lang="en-US" b="0" dirty="0" smtClean="0"/>
              </a:p>
              <a:p>
                <a:pPr marL="0" indent="0">
                  <a:buFont typeface="Arial" panose="020B0604020202020204" pitchFamily="34" charset="0"/>
                  <a:buNone/>
                </a:pPr>
                <a:r>
                  <a:rPr lang="en-US" sz="2000" dirty="0" smtClean="0"/>
                  <a:t>At k</a:t>
                </a:r>
                <a:r>
                  <a:rPr lang="en-US" sz="2000" baseline="30000" dirty="0" smtClean="0"/>
                  <a:t>th</a:t>
                </a:r>
                <a:r>
                  <a:rPr lang="en-US" sz="2000" dirty="0" smtClean="0"/>
                  <a:t> iteration,</a:t>
                </a:r>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𝑦</m:t>
                      </m:r>
                      <m:r>
                        <a:rPr lang="en-US" sz="2000" b="0" i="1" smtClean="0">
                          <a:latin typeface="Cambria Math" panose="02040503050406030204" pitchFamily="18" charset="0"/>
                        </a:rPr>
                        <m:t>=</m:t>
                      </m:r>
                      <m:r>
                        <a:rPr lang="en-US" sz="2000" b="0" i="1" smtClean="0">
                          <a:latin typeface="Cambria Math" panose="02040503050406030204" pitchFamily="18" charset="0"/>
                        </a:rPr>
                        <m:t>𝑓</m:t>
                      </m:r>
                      <m:d>
                        <m:dPr>
                          <m:ctrlPr>
                            <a:rPr lang="en-US" sz="2000" b="0" i="1" smtClean="0">
                              <a:latin typeface="Cambria Math" panose="02040503050406030204" pitchFamily="18" charset="0"/>
                            </a:rPr>
                          </m:ctrlPr>
                        </m:dPr>
                        <m:e>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𝑥</m:t>
                              </m:r>
                            </m:e>
                            <m:sup>
                              <m:r>
                                <a:rPr lang="en-US" sz="2000" b="0" i="1" smtClean="0">
                                  <a:latin typeface="Cambria Math" panose="02040503050406030204" pitchFamily="18" charset="0"/>
                                </a:rPr>
                                <m:t>𝑘</m:t>
                              </m:r>
                            </m:sup>
                          </m:sSup>
                        </m:e>
                      </m:d>
                    </m:oMath>
                  </m:oMathPara>
                </a14:m>
                <a:endParaRPr lang="en-US" sz="2000" b="0" dirty="0" smtClean="0"/>
              </a:p>
              <a:p>
                <a:pPr marL="0" indent="0">
                  <a:buFont typeface="Arial" panose="020B0604020202020204" pitchFamily="34" charset="0"/>
                  <a:buNone/>
                </a:pPr>
                <a:r>
                  <a:rPr lang="en-US" sz="2000" dirty="0" smtClean="0"/>
                  <a:t>Minimize y and move to (k+1)</a:t>
                </a:r>
                <a:r>
                  <a:rPr lang="en-US" sz="2000" baseline="30000" dirty="0" err="1" smtClean="0"/>
                  <a:t>th</a:t>
                </a:r>
                <a:r>
                  <a:rPr lang="en-US" sz="2000" dirty="0" smtClean="0"/>
                  <a:t> coordinate</a:t>
                </a:r>
                <a:endParaRPr lang="en-US" sz="2000" dirty="0"/>
              </a:p>
            </p:txBody>
          </p:sp>
        </mc:Choice>
        <mc:Fallback xmlns="">
          <p:sp>
            <p:nvSpPr>
              <p:cNvPr id="5" name="Content Placeholder 2"/>
              <p:cNvSpPr txBox="1">
                <a:spLocks noRot="1" noChangeAspect="1" noMove="1" noResize="1" noEditPoints="1" noAdjustHandles="1" noChangeArrowheads="1" noChangeShapeType="1" noTextEdit="1"/>
              </p:cNvSpPr>
              <p:nvPr/>
            </p:nvSpPr>
            <p:spPr>
              <a:xfrm>
                <a:off x="838198" y="4435154"/>
                <a:ext cx="5553307" cy="1796612"/>
              </a:xfrm>
              <a:prstGeom prst="rect">
                <a:avLst/>
              </a:prstGeom>
              <a:blipFill>
                <a:blip r:embed="rId3"/>
                <a:stretch>
                  <a:fillRect l="-988" t="-4422" b="-3061"/>
                </a:stretch>
              </a:blipFill>
            </p:spPr>
            <p:txBody>
              <a:bodyPr/>
              <a:lstStyle/>
              <a:p>
                <a:r>
                  <a:rPr lang="en-US">
                    <a:noFill/>
                  </a:rPr>
                  <a:t> </a:t>
                </a:r>
              </a:p>
            </p:txBody>
          </p:sp>
        </mc:Fallback>
      </mc:AlternateContent>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274079" y="127361"/>
            <a:ext cx="796293" cy="599013"/>
          </a:xfrm>
          <a:prstGeom prst="rect">
            <a:avLst/>
          </a:prstGeom>
        </p:spPr>
      </p:pic>
      <p:sp>
        <p:nvSpPr>
          <p:cNvPr id="7" name="Flowchart: Collate 6"/>
          <p:cNvSpPr/>
          <p:nvPr/>
        </p:nvSpPr>
        <p:spPr>
          <a:xfrm>
            <a:off x="556848" y="127361"/>
            <a:ext cx="375137" cy="623241"/>
          </a:xfrm>
          <a:prstGeom prst="flowChartCollate">
            <a:avLst/>
          </a:prstGeom>
          <a:solidFill>
            <a:srgbClr val="CA3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Pentagon 7"/>
          <p:cNvSpPr/>
          <p:nvPr/>
        </p:nvSpPr>
        <p:spPr>
          <a:xfrm>
            <a:off x="-334551" y="127361"/>
            <a:ext cx="1046285" cy="624405"/>
          </a:xfrm>
          <a:prstGeom prst="homePlate">
            <a:avLst>
              <a:gd name="adj" fmla="val 32334"/>
            </a:avLst>
          </a:prstGeom>
          <a:solidFill>
            <a:srgbClr val="2745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entagon 8"/>
          <p:cNvSpPr/>
          <p:nvPr/>
        </p:nvSpPr>
        <p:spPr>
          <a:xfrm flipH="1">
            <a:off x="773548" y="127361"/>
            <a:ext cx="11427688" cy="624405"/>
          </a:xfrm>
          <a:prstGeom prst="homePlate">
            <a:avLst>
              <a:gd name="adj" fmla="val 32334"/>
            </a:avLst>
          </a:prstGeom>
          <a:gradFill flip="none" rotWithShape="1">
            <a:gsLst>
              <a:gs pos="0">
                <a:srgbClr val="274589"/>
              </a:gs>
              <a:gs pos="59000">
                <a:srgbClr val="728BB8"/>
              </a:gs>
              <a:gs pos="100000">
                <a:schemeClr val="accent1">
                  <a:lumMod val="30000"/>
                  <a:lumOff val="70000"/>
                  <a:alpha val="16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600" dirty="0" smtClean="0">
                <a:solidFill>
                  <a:schemeClr val="bg1"/>
                </a:solidFill>
                <a:latin typeface="+mj-lt"/>
              </a:rPr>
              <a:t>   Coordinate Descent Method</a:t>
            </a:r>
            <a:endParaRPr lang="en-US" sz="3600" dirty="0">
              <a:solidFill>
                <a:schemeClr val="bg1"/>
              </a:solidFill>
              <a:latin typeface="+mj-lt"/>
            </a:endParaRPr>
          </a:p>
        </p:txBody>
      </p:sp>
      <p:sp>
        <p:nvSpPr>
          <p:cNvPr id="2" name="Slide Number Placeholder 1"/>
          <p:cNvSpPr>
            <a:spLocks noGrp="1"/>
          </p:cNvSpPr>
          <p:nvPr>
            <p:ph type="sldNum" sz="quarter" idx="12"/>
          </p:nvPr>
        </p:nvSpPr>
        <p:spPr/>
        <p:txBody>
          <a:bodyPr/>
          <a:lstStyle/>
          <a:p>
            <a:fld id="{8A28EB19-D0CF-49B4-BE42-CE22FADB1FC8}" type="slidenum">
              <a:rPr lang="en-US" smtClean="0"/>
              <a:t>9</a:t>
            </a:fld>
            <a:endParaRPr lang="en-US"/>
          </a:p>
        </p:txBody>
      </p:sp>
    </p:spTree>
    <p:extLst>
      <p:ext uri="{BB962C8B-B14F-4D97-AF65-F5344CB8AC3E}">
        <p14:creationId xmlns:p14="http://schemas.microsoft.com/office/powerpoint/2010/main" val="265804377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1083</TotalTime>
  <Words>910</Words>
  <Application>Microsoft Office PowerPoint</Application>
  <PresentationFormat>Widescreen</PresentationFormat>
  <Paragraphs>175</Paragraphs>
  <Slides>16</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Calibri Light</vt:lpstr>
      <vt:lpstr>Cambria Math</vt:lpstr>
      <vt:lpstr>Helvetica</vt:lpstr>
      <vt:lpstr>Office Theme</vt:lpstr>
      <vt:lpstr>Integration of Coordinate Descent and Machine Learning for Black-Box optimization</vt:lpstr>
      <vt:lpstr>PowerPoint Presentation</vt:lpstr>
      <vt:lpstr>PowerPoint Presentation</vt:lpstr>
      <vt:lpstr>PowerPoint Presentation</vt:lpstr>
      <vt:lpstr>PowerPoint Presentation</vt:lpstr>
      <vt:lpstr>PowerPoint Presentation</vt:lpstr>
      <vt:lpstr>PowerPoint Presentation</vt:lpstr>
      <vt:lpstr>Selecting 20 points for one iteration shows the best progress and took the least amount of time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Carnegie Mellon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Integration of machine learning and optimization</dc:title>
  <dc:creator>Windows User</dc:creator>
  <cp:lastModifiedBy>Windows User</cp:lastModifiedBy>
  <cp:revision>51</cp:revision>
  <dcterms:created xsi:type="dcterms:W3CDTF">2019-11-30T16:25:53Z</dcterms:created>
  <dcterms:modified xsi:type="dcterms:W3CDTF">2019-12-02T19:24:52Z</dcterms:modified>
</cp:coreProperties>
</file>