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66" r:id="rId3"/>
    <p:sldId id="267" r:id="rId4"/>
    <p:sldId id="278" r:id="rId5"/>
    <p:sldId id="268" r:id="rId6"/>
    <p:sldId id="269" r:id="rId7"/>
    <p:sldId id="279" r:id="rId8"/>
    <p:sldId id="280" r:id="rId9"/>
    <p:sldId id="281" r:id="rId10"/>
    <p:sldId id="282" r:id="rId11"/>
    <p:sldId id="283" r:id="rId12"/>
    <p:sldId id="288" r:id="rId13"/>
    <p:sldId id="272" r:id="rId14"/>
    <p:sldId id="273" r:id="rId15"/>
    <p:sldId id="262" r:id="rId16"/>
    <p:sldId id="263" r:id="rId17"/>
    <p:sldId id="284" r:id="rId18"/>
    <p:sldId id="285"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CDF291-ECDE-4ECB-A624-E73CD0BCB071}">
          <p14:sldIdLst>
            <p14:sldId id="256"/>
            <p14:sldId id="266"/>
            <p14:sldId id="267"/>
            <p14:sldId id="278"/>
            <p14:sldId id="268"/>
            <p14:sldId id="269"/>
            <p14:sldId id="279"/>
            <p14:sldId id="280"/>
            <p14:sldId id="281"/>
            <p14:sldId id="282"/>
            <p14:sldId id="283"/>
            <p14:sldId id="288"/>
            <p14:sldId id="272"/>
            <p14:sldId id="273"/>
            <p14:sldId id="262"/>
            <p14:sldId id="263"/>
            <p14:sldId id="284"/>
            <p14:sldId id="285"/>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4660"/>
  </p:normalViewPr>
  <p:slideViewPr>
    <p:cSldViewPr snapToGrid="0">
      <p:cViewPr>
        <p:scale>
          <a:sx n="74" d="100"/>
          <a:sy n="74" d="100"/>
        </p:scale>
        <p:origin x="6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11/27/2023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1362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11/27/2023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9088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11/27/2023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99119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11/27/2023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3310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11/27/2023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0318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11/27/2023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27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11/27/2023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1469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11/27/2023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7409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11/27/2023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9770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11/27/2023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7461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11/27/2023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8337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11/27/2023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41986377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log.perceptyx.com/employee-attrition-analyti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A5DC-3FB5-441F-9FDA-278970793236}"/>
              </a:ext>
            </a:extLst>
          </p:cNvPr>
          <p:cNvSpPr>
            <a:spLocks noGrp="1"/>
          </p:cNvSpPr>
          <p:nvPr>
            <p:ph type="ctrTitle"/>
          </p:nvPr>
        </p:nvSpPr>
        <p:spPr>
          <a:xfrm>
            <a:off x="5788780" y="713470"/>
            <a:ext cx="5468105" cy="1674669"/>
          </a:xfrm>
        </p:spPr>
        <p:txBody>
          <a:bodyPr anchor="b">
            <a:normAutofit/>
          </a:bodyPr>
          <a:lstStyle/>
          <a:p>
            <a:pPr algn="ctr"/>
            <a:r>
              <a:rPr lang="en-US" sz="4800" dirty="0"/>
              <a:t>Western Michigan University</a:t>
            </a:r>
            <a:endParaRPr lang="en-IN" sz="4800" dirty="0"/>
          </a:p>
        </p:txBody>
      </p:sp>
      <p:sp>
        <p:nvSpPr>
          <p:cNvPr id="3" name="Subtitle 2">
            <a:extLst>
              <a:ext uri="{FF2B5EF4-FFF2-40B4-BE49-F238E27FC236}">
                <a16:creationId xmlns:a16="http://schemas.microsoft.com/office/drawing/2014/main" id="{4F42E80F-140E-4743-8908-7F1D76C84704}"/>
              </a:ext>
            </a:extLst>
          </p:cNvPr>
          <p:cNvSpPr>
            <a:spLocks noGrp="1"/>
          </p:cNvSpPr>
          <p:nvPr>
            <p:ph type="subTitle" idx="1"/>
          </p:nvPr>
        </p:nvSpPr>
        <p:spPr>
          <a:xfrm>
            <a:off x="5382882" y="2636668"/>
            <a:ext cx="6254151" cy="3275859"/>
          </a:xfrm>
        </p:spPr>
        <p:txBody>
          <a:bodyPr anchor="t">
            <a:normAutofit fontScale="85000" lnSpcReduction="20000"/>
          </a:bodyPr>
          <a:lstStyle/>
          <a:p>
            <a:pPr algn="ctr">
              <a:lnSpc>
                <a:spcPct val="100000"/>
              </a:lnSpc>
            </a:pPr>
            <a:r>
              <a:rPr lang="en-US" sz="3300" b="1" dirty="0">
                <a:latin typeface="Aldhabi" panose="020B0604020202020204" pitchFamily="2" charset="-78"/>
                <a:cs typeface="Aldhabi" panose="020B0604020202020204" pitchFamily="2" charset="-78"/>
              </a:rPr>
              <a:t>CS 6100- Adv stor, ret, pro of big data</a:t>
            </a:r>
          </a:p>
          <a:p>
            <a:pPr>
              <a:lnSpc>
                <a:spcPct val="100000"/>
              </a:lnSpc>
            </a:pPr>
            <a:endParaRPr lang="en-US" sz="2800" dirty="0">
              <a:latin typeface="Aldhabi" panose="020B0604020202020204" pitchFamily="2" charset="-78"/>
              <a:cs typeface="Aldhabi" panose="020B0604020202020204" pitchFamily="2" charset="-78"/>
            </a:endParaRPr>
          </a:p>
          <a:p>
            <a:pPr algn="ctr">
              <a:lnSpc>
                <a:spcPct val="100000"/>
              </a:lnSpc>
            </a:pPr>
            <a:r>
              <a:rPr lang="en-US" sz="3500" dirty="0">
                <a:cs typeface="Aldhabi" panose="01000000000000000000" pitchFamily="2" charset="-78"/>
              </a:rPr>
              <a:t>Attrition Prediction of IBM Employees</a:t>
            </a:r>
          </a:p>
          <a:p>
            <a:pPr algn="ctr">
              <a:lnSpc>
                <a:spcPct val="100000"/>
              </a:lnSpc>
            </a:pPr>
            <a:r>
              <a:rPr lang="en-US" sz="3500" dirty="0">
                <a:cs typeface="Aldhabi" panose="01000000000000000000" pitchFamily="2" charset="-78"/>
              </a:rPr>
              <a:t>AND</a:t>
            </a:r>
          </a:p>
          <a:p>
            <a:pPr algn="ctr">
              <a:lnSpc>
                <a:spcPct val="100000"/>
              </a:lnSpc>
            </a:pPr>
            <a:r>
              <a:rPr lang="en-US" sz="3500" dirty="0">
                <a:solidFill>
                  <a:schemeClr val="accent1">
                    <a:lumMod val="50000"/>
                  </a:schemeClr>
                </a:solidFill>
              </a:rPr>
              <a:t>Hadoop Movie Rating Counter with MR</a:t>
            </a:r>
          </a:p>
          <a:p>
            <a:pPr algn="ctr">
              <a:lnSpc>
                <a:spcPct val="100000"/>
              </a:lnSpc>
            </a:pPr>
            <a:endParaRPr lang="en-IN" sz="3900" dirty="0">
              <a:latin typeface="Aldhabi" panose="01000000000000000000" pitchFamily="2" charset="-78"/>
              <a:cs typeface="Aldhabi" panose="01000000000000000000" pitchFamily="2" charset="-78"/>
            </a:endParaRPr>
          </a:p>
        </p:txBody>
      </p:sp>
      <p:pic>
        <p:nvPicPr>
          <p:cNvPr id="4" name="Picture 3" descr="Circle&#10;&#10;Description automatically generated">
            <a:extLst>
              <a:ext uri="{FF2B5EF4-FFF2-40B4-BE49-F238E27FC236}">
                <a16:creationId xmlns:a16="http://schemas.microsoft.com/office/drawing/2014/main" id="{229DE377-B784-4FA3-9F47-1AABE739E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404" y="1637998"/>
            <a:ext cx="3217333" cy="3203033"/>
          </a:xfrm>
          <a:prstGeom prst="rect">
            <a:avLst/>
          </a:prstGeom>
        </p:spPr>
      </p:pic>
    </p:spTree>
    <p:extLst>
      <p:ext uri="{BB962C8B-B14F-4D97-AF65-F5344CB8AC3E}">
        <p14:creationId xmlns:p14="http://schemas.microsoft.com/office/powerpoint/2010/main" val="102913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427F-5EC8-F1D1-8053-8529F44EE4D4}"/>
              </a:ext>
            </a:extLst>
          </p:cNvPr>
          <p:cNvSpPr>
            <a:spLocks noGrp="1"/>
          </p:cNvSpPr>
          <p:nvPr>
            <p:ph type="title"/>
          </p:nvPr>
        </p:nvSpPr>
        <p:spPr>
          <a:xfrm>
            <a:off x="966744" y="321232"/>
            <a:ext cx="9076329" cy="1064277"/>
          </a:xfrm>
        </p:spPr>
        <p:txBody>
          <a:bodyPr>
            <a:normAutofit/>
          </a:bodyPr>
          <a:lstStyle/>
          <a:p>
            <a:r>
              <a:rPr lang="en-US" dirty="0"/>
              <a:t>Applications and Conclusion</a:t>
            </a:r>
          </a:p>
        </p:txBody>
      </p:sp>
      <p:sp>
        <p:nvSpPr>
          <p:cNvPr id="3" name="Content Placeholder 2">
            <a:extLst>
              <a:ext uri="{FF2B5EF4-FFF2-40B4-BE49-F238E27FC236}">
                <a16:creationId xmlns:a16="http://schemas.microsoft.com/office/drawing/2014/main" id="{75CBCFFE-A3C8-9DB1-9EDF-F61B5366E42C}"/>
              </a:ext>
            </a:extLst>
          </p:cNvPr>
          <p:cNvSpPr>
            <a:spLocks noGrp="1"/>
          </p:cNvSpPr>
          <p:nvPr>
            <p:ph idx="1"/>
          </p:nvPr>
        </p:nvSpPr>
        <p:spPr>
          <a:xfrm>
            <a:off x="966744" y="1808309"/>
            <a:ext cx="9076329" cy="3650155"/>
          </a:xfrm>
        </p:spPr>
        <p:txBody>
          <a:bodyPr>
            <a:normAutofit/>
          </a:bodyPr>
          <a:lstStyle/>
          <a:p>
            <a:r>
              <a:rPr lang="en-US" sz="2400" dirty="0"/>
              <a:t>We provide the values to the attribute according to the parameters age, department, performance Rating, Total working years, Education, Education field, Years at company, Monthly Income, Job satisfaction. Different value predicts the overall result for attrition.</a:t>
            </a:r>
          </a:p>
          <a:p>
            <a:r>
              <a:rPr lang="en-US" sz="2400" dirty="0"/>
              <a:t>This project lays the groundwork for predicting employee attrition, providing valuable insights for organizational management. </a:t>
            </a:r>
          </a:p>
          <a:p>
            <a:r>
              <a:rPr lang="en-US" sz="2400" dirty="0"/>
              <a:t>Continued refinement and exploration are encouraged to evolve the model into a robust tool for proactive HR management.</a:t>
            </a:r>
          </a:p>
        </p:txBody>
      </p:sp>
    </p:spTree>
    <p:extLst>
      <p:ext uri="{BB962C8B-B14F-4D97-AF65-F5344CB8AC3E}">
        <p14:creationId xmlns:p14="http://schemas.microsoft.com/office/powerpoint/2010/main" val="307951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304E-EDE4-5D9E-D4CD-7D0FC8AB7532}"/>
              </a:ext>
            </a:extLst>
          </p:cNvPr>
          <p:cNvSpPr>
            <a:spLocks noGrp="1"/>
          </p:cNvSpPr>
          <p:nvPr>
            <p:ph type="title"/>
          </p:nvPr>
        </p:nvSpPr>
        <p:spPr>
          <a:xfrm>
            <a:off x="966744" y="372990"/>
            <a:ext cx="9076329" cy="1064277"/>
          </a:xfrm>
        </p:spPr>
        <p:txBody>
          <a:bodyPr/>
          <a:lstStyle/>
          <a:p>
            <a:r>
              <a:rPr lang="en-US" dirty="0"/>
              <a:t>References</a:t>
            </a:r>
          </a:p>
        </p:txBody>
      </p:sp>
      <p:sp>
        <p:nvSpPr>
          <p:cNvPr id="3" name="Content Placeholder 2">
            <a:extLst>
              <a:ext uri="{FF2B5EF4-FFF2-40B4-BE49-F238E27FC236}">
                <a16:creationId xmlns:a16="http://schemas.microsoft.com/office/drawing/2014/main" id="{FFCB4876-48BB-5A8F-AB3C-CDD26E4007C8}"/>
              </a:ext>
            </a:extLst>
          </p:cNvPr>
          <p:cNvSpPr>
            <a:spLocks noGrp="1"/>
          </p:cNvSpPr>
          <p:nvPr>
            <p:ph idx="1"/>
          </p:nvPr>
        </p:nvSpPr>
        <p:spPr>
          <a:xfrm>
            <a:off x="966744" y="1704792"/>
            <a:ext cx="9076329" cy="4109411"/>
          </a:xfrm>
        </p:spPr>
        <p:txBody>
          <a:bodyPr>
            <a:normAutofit fontScale="92500" lnSpcReduction="20000"/>
          </a:bodyPr>
          <a:lstStyle/>
          <a:p>
            <a:r>
              <a:rPr lang="en-US" dirty="0"/>
              <a:t>N. Bhartiya, S. </a:t>
            </a:r>
            <a:r>
              <a:rPr lang="en-US" dirty="0" err="1"/>
              <a:t>Jannu</a:t>
            </a:r>
            <a:r>
              <a:rPr lang="en-US" dirty="0"/>
              <a:t>, P. Shukla and R. </a:t>
            </a:r>
            <a:r>
              <a:rPr lang="en-US" dirty="0" err="1"/>
              <a:t>Chapaneri</a:t>
            </a:r>
            <a:r>
              <a:rPr lang="en-US" dirty="0"/>
              <a:t>, "Employee Attrition Prediction Using Classification Models," 2019 IEEE 5th International Conference for Convergence in Technology (I2CT), Bombay, India, 2019, pp. 1-6, </a:t>
            </a:r>
            <a:r>
              <a:rPr lang="en-US" dirty="0" err="1"/>
              <a:t>doi</a:t>
            </a:r>
            <a:r>
              <a:rPr lang="en-US" dirty="0"/>
              <a:t>: 10.1109/I2CT45611.2019.9033784.</a:t>
            </a:r>
          </a:p>
          <a:p>
            <a:r>
              <a:rPr lang="en-US" dirty="0"/>
              <a:t>Killham, E. (January 25, 2022). Employee Attrition Analytics: The Who, When &amp; Why Of Employee Turnover. Retrieved from </a:t>
            </a:r>
            <a:r>
              <a:rPr lang="en-US" dirty="0">
                <a:hlinkClick r:id="rId2"/>
              </a:rPr>
              <a:t>https://blog.perceptyx.com/employee-attrition-analytics</a:t>
            </a:r>
            <a:r>
              <a:rPr lang="en-US" dirty="0"/>
              <a:t>.</a:t>
            </a:r>
          </a:p>
          <a:p>
            <a:r>
              <a:rPr lang="en-US" dirty="0"/>
              <a:t>Hwang, &amp; Chen, M. (2017). Big-Data Analytics for Cloud, IoT and Cognitive Computing. In Big-Data Analytics for Cloud, IoT and Cognitive Computing. John Wiley &amp; Sons, Incorporated.</a:t>
            </a:r>
          </a:p>
          <a:p>
            <a:r>
              <a:rPr lang="en-US" dirty="0" err="1"/>
              <a:t>Erl</a:t>
            </a:r>
            <a:r>
              <a:rPr lang="en-US" dirty="0"/>
              <a:t>, Khattak, W., &amp; Buhler, P. (2016). Part I: The Fundamentals of Big Data. In Big Data Fundamentals. Pearson Education, Limited.</a:t>
            </a:r>
          </a:p>
          <a:p>
            <a:r>
              <a:rPr lang="en-US" dirty="0" err="1"/>
              <a:t>Erl</a:t>
            </a:r>
            <a:r>
              <a:rPr lang="en-US" dirty="0"/>
              <a:t>, Khattak, W., &amp; Buhler, P. (2016). Part II: Storing and Analyzing Big Data. In Big Data Fundamentals. Pearson Education, Limited.</a:t>
            </a:r>
          </a:p>
        </p:txBody>
      </p:sp>
    </p:spTree>
    <p:extLst>
      <p:ext uri="{BB962C8B-B14F-4D97-AF65-F5344CB8AC3E}">
        <p14:creationId xmlns:p14="http://schemas.microsoft.com/office/powerpoint/2010/main" val="103814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8931-EF2B-C857-CD05-EB2F1D68D77D}"/>
              </a:ext>
            </a:extLst>
          </p:cNvPr>
          <p:cNvSpPr>
            <a:spLocks noGrp="1"/>
          </p:cNvSpPr>
          <p:nvPr>
            <p:ph type="ctrTitle"/>
          </p:nvPr>
        </p:nvSpPr>
        <p:spPr/>
        <p:txBody>
          <a:bodyPr/>
          <a:lstStyle/>
          <a:p>
            <a:r>
              <a:rPr lang="en-US" dirty="0"/>
              <a:t>And here we continue with the second one..</a:t>
            </a:r>
          </a:p>
        </p:txBody>
      </p:sp>
      <p:sp>
        <p:nvSpPr>
          <p:cNvPr id="3" name="Subtitle 2">
            <a:extLst>
              <a:ext uri="{FF2B5EF4-FFF2-40B4-BE49-F238E27FC236}">
                <a16:creationId xmlns:a16="http://schemas.microsoft.com/office/drawing/2014/main" id="{5EBAD533-B2BC-2471-8A63-D9818DF052B4}"/>
              </a:ext>
            </a:extLst>
          </p:cNvPr>
          <p:cNvSpPr>
            <a:spLocks noGrp="1"/>
          </p:cNvSpPr>
          <p:nvPr>
            <p:ph type="subTitle" idx="1"/>
          </p:nvPr>
        </p:nvSpPr>
        <p:spPr/>
        <p:txBody>
          <a:bodyPr/>
          <a:lstStyle/>
          <a:p>
            <a:r>
              <a:rPr lang="en-US" sz="2000" dirty="0">
                <a:solidFill>
                  <a:schemeClr val="accent1">
                    <a:lumMod val="50000"/>
                  </a:schemeClr>
                </a:solidFill>
              </a:rPr>
              <a:t>Hadoop Movie Rating Counter with MR</a:t>
            </a:r>
          </a:p>
          <a:p>
            <a:endParaRPr lang="en-US" dirty="0"/>
          </a:p>
        </p:txBody>
      </p:sp>
    </p:spTree>
    <p:extLst>
      <p:ext uri="{BB962C8B-B14F-4D97-AF65-F5344CB8AC3E}">
        <p14:creationId xmlns:p14="http://schemas.microsoft.com/office/powerpoint/2010/main" val="400416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A764-3362-1378-0D46-5B006C43E463}"/>
              </a:ext>
            </a:extLst>
          </p:cNvPr>
          <p:cNvSpPr>
            <a:spLocks noGrp="1"/>
          </p:cNvSpPr>
          <p:nvPr>
            <p:ph type="title"/>
          </p:nvPr>
        </p:nvSpPr>
        <p:spPr/>
        <p:txBody>
          <a:bodyPr>
            <a:normAutofit/>
          </a:bodyPr>
          <a:lstStyle/>
          <a:p>
            <a:r>
              <a:rPr lang="en-US" dirty="0"/>
              <a:t>Introduction </a:t>
            </a:r>
          </a:p>
        </p:txBody>
      </p:sp>
      <p:sp>
        <p:nvSpPr>
          <p:cNvPr id="3" name="Content Placeholder 2">
            <a:extLst>
              <a:ext uri="{FF2B5EF4-FFF2-40B4-BE49-F238E27FC236}">
                <a16:creationId xmlns:a16="http://schemas.microsoft.com/office/drawing/2014/main" id="{FAE5B5DD-2C72-9892-E5C2-9F9E36CD794B}"/>
              </a:ext>
            </a:extLst>
          </p:cNvPr>
          <p:cNvSpPr>
            <a:spLocks noGrp="1"/>
          </p:cNvSpPr>
          <p:nvPr>
            <p:ph idx="1"/>
          </p:nvPr>
        </p:nvSpPr>
        <p:spPr>
          <a:xfrm>
            <a:off x="966744" y="2248257"/>
            <a:ext cx="10351113" cy="4281939"/>
          </a:xfrm>
        </p:spPr>
        <p:txBody>
          <a:bodyPr>
            <a:normAutofit/>
          </a:bodyPr>
          <a:lstStyle/>
          <a:p>
            <a:r>
              <a:rPr lang="en-US" sz="2400" dirty="0"/>
              <a:t>Hadoop is built to handle massive amounts of data and can scale horizontally by adding more commodity servers to a cluster.</a:t>
            </a:r>
          </a:p>
          <a:p>
            <a:r>
              <a:rPr lang="en-US" sz="2400" dirty="0"/>
              <a:t>Hadoop is fault-tolerant, meaning it can continue to operate even if individual nodes in a cluster fail. It does this by replicating data across multiple nodes.</a:t>
            </a:r>
          </a:p>
          <a:p>
            <a:r>
              <a:rPr lang="en-US" sz="2400" dirty="0"/>
              <a:t>MapReduce is a programming model and data processing technique that was introduced by Google in a research paper published in 2004.</a:t>
            </a:r>
          </a:p>
          <a:p>
            <a:endParaRPr lang="en-US" sz="2400" dirty="0"/>
          </a:p>
          <a:p>
            <a:endParaRPr lang="en-US" sz="2400" dirty="0"/>
          </a:p>
        </p:txBody>
      </p:sp>
    </p:spTree>
    <p:extLst>
      <p:ext uri="{BB962C8B-B14F-4D97-AF65-F5344CB8AC3E}">
        <p14:creationId xmlns:p14="http://schemas.microsoft.com/office/powerpoint/2010/main" val="3040124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20A2-A28D-6281-CDAD-47F3238E0CDB}"/>
              </a:ext>
            </a:extLst>
          </p:cNvPr>
          <p:cNvSpPr>
            <a:spLocks noGrp="1"/>
          </p:cNvSpPr>
          <p:nvPr>
            <p:ph type="title"/>
          </p:nvPr>
        </p:nvSpPr>
        <p:spPr/>
        <p:txBody>
          <a:bodyPr/>
          <a:lstStyle/>
          <a:p>
            <a:r>
              <a:rPr lang="en-US" dirty="0"/>
              <a:t>Data and Methodology</a:t>
            </a:r>
          </a:p>
        </p:txBody>
      </p:sp>
      <p:sp>
        <p:nvSpPr>
          <p:cNvPr id="3" name="Content Placeholder 2">
            <a:extLst>
              <a:ext uri="{FF2B5EF4-FFF2-40B4-BE49-F238E27FC236}">
                <a16:creationId xmlns:a16="http://schemas.microsoft.com/office/drawing/2014/main" id="{32975BB9-5D95-75F3-9DDD-39AEB43F0495}"/>
              </a:ext>
            </a:extLst>
          </p:cNvPr>
          <p:cNvSpPr>
            <a:spLocks noGrp="1"/>
          </p:cNvSpPr>
          <p:nvPr>
            <p:ph idx="1"/>
          </p:nvPr>
        </p:nvSpPr>
        <p:spPr>
          <a:xfrm>
            <a:off x="966744" y="2248257"/>
            <a:ext cx="10368365" cy="3650155"/>
          </a:xfrm>
        </p:spPr>
        <p:txBody>
          <a:bodyPr>
            <a:normAutofit/>
          </a:bodyPr>
          <a:lstStyle/>
          <a:p>
            <a:r>
              <a:rPr lang="en-US" sz="2400" dirty="0"/>
              <a:t>Hadoop provides a distributed computing framework that allows for the parallel processing of data using the MapReduce programming model. </a:t>
            </a:r>
          </a:p>
          <a:p>
            <a:r>
              <a:rPr lang="en-US" sz="2400" dirty="0"/>
              <a:t>We are using the data from The </a:t>
            </a:r>
            <a:r>
              <a:rPr lang="en-US" sz="2400" dirty="0" err="1"/>
              <a:t>GroupLens</a:t>
            </a:r>
            <a:r>
              <a:rPr lang="en-US" sz="2400" dirty="0"/>
              <a:t> Research Project which is a research group in the Department of Computer Science and Engineering at the University of Minnesota.</a:t>
            </a:r>
          </a:p>
          <a:p>
            <a:r>
              <a:rPr lang="en-US" sz="2400" dirty="0"/>
              <a:t>This data has 100k rating files:</a:t>
            </a:r>
          </a:p>
          <a:p>
            <a:pPr marL="0" indent="0">
              <a:buNone/>
            </a:pPr>
            <a:r>
              <a:rPr lang="en-US" sz="2400" dirty="0" err="1"/>
              <a:t>u.data</a:t>
            </a:r>
            <a:r>
              <a:rPr lang="en-US" sz="2400" dirty="0"/>
              <a:t>- user id, movie id, ratings, timestamp.</a:t>
            </a:r>
          </a:p>
          <a:p>
            <a:pPr marL="0" indent="0">
              <a:buNone/>
            </a:pPr>
            <a:endParaRPr lang="en-US" sz="2400" dirty="0"/>
          </a:p>
          <a:p>
            <a:endParaRPr lang="en-US" sz="2400" dirty="0"/>
          </a:p>
        </p:txBody>
      </p:sp>
    </p:spTree>
    <p:extLst>
      <p:ext uri="{BB962C8B-B14F-4D97-AF65-F5344CB8AC3E}">
        <p14:creationId xmlns:p14="http://schemas.microsoft.com/office/powerpoint/2010/main" val="1153872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8BD58-EECC-DC7F-FE1F-50EE903E688E}"/>
              </a:ext>
            </a:extLst>
          </p:cNvPr>
          <p:cNvSpPr>
            <a:spLocks noGrp="1"/>
          </p:cNvSpPr>
          <p:nvPr>
            <p:ph idx="1"/>
          </p:nvPr>
        </p:nvSpPr>
        <p:spPr>
          <a:xfrm>
            <a:off x="6096000" y="4808576"/>
            <a:ext cx="5257800" cy="1368387"/>
          </a:xfrm>
        </p:spPr>
        <p:txBody>
          <a:bodyPr vert="horz" lIns="91440" tIns="45720" rIns="91440" bIns="45720" rtlCol="0" anchor="t">
            <a:normAutofit/>
          </a:bodyPr>
          <a:lstStyle/>
          <a:p>
            <a:pPr marL="0" indent="0">
              <a:buNone/>
            </a:pPr>
            <a:r>
              <a:rPr lang="en-US" sz="2000" dirty="0">
                <a:ea typeface="+mn-lt"/>
                <a:cs typeface="+mn-lt"/>
              </a:rPr>
              <a:t>In mapping , we take </a:t>
            </a:r>
            <a:r>
              <a:rPr lang="en-US" sz="2000" b="1" dirty="0">
                <a:ea typeface="+mn-lt"/>
                <a:cs typeface="+mn-lt"/>
              </a:rPr>
              <a:t>Ratings</a:t>
            </a:r>
            <a:r>
              <a:rPr lang="en-US" sz="2000" dirty="0">
                <a:ea typeface="+mn-lt"/>
                <a:cs typeface="+mn-lt"/>
              </a:rPr>
              <a:t> as the key</a:t>
            </a:r>
          </a:p>
          <a:p>
            <a:pPr marL="0" indent="0">
              <a:buNone/>
            </a:pPr>
            <a:r>
              <a:rPr lang="en-US" sz="2000" dirty="0">
                <a:cs typeface="Calibri" panose="020F0502020204030204"/>
              </a:rPr>
              <a:t>In shuffle and sort, we </a:t>
            </a:r>
            <a:r>
              <a:rPr lang="en-US" sz="2000" dirty="0" err="1">
                <a:cs typeface="Calibri" panose="020F0502020204030204"/>
              </a:rPr>
              <a:t>agrregate</a:t>
            </a:r>
            <a:r>
              <a:rPr lang="en-US" sz="2000" dirty="0">
                <a:cs typeface="Calibri" panose="020F0502020204030204"/>
              </a:rPr>
              <a:t> all by </a:t>
            </a:r>
            <a:r>
              <a:rPr lang="en-US" sz="2000" b="1" dirty="0">
                <a:cs typeface="Calibri" panose="020F0502020204030204"/>
              </a:rPr>
              <a:t>ratings</a:t>
            </a:r>
            <a:r>
              <a:rPr lang="en-US" sz="2000" dirty="0">
                <a:cs typeface="Calibri" panose="020F0502020204030204"/>
              </a:rPr>
              <a:t>.</a:t>
            </a:r>
            <a:endParaRPr lang="en-US" sz="2000" dirty="0">
              <a:ea typeface="Calibri"/>
              <a:cs typeface="Calibri" panose="020F0502020204030204"/>
            </a:endParaRPr>
          </a:p>
          <a:p>
            <a:pPr marL="0" indent="0">
              <a:buNone/>
            </a:pPr>
            <a:r>
              <a:rPr lang="en-US" sz="2000" dirty="0">
                <a:cs typeface="Calibri" panose="020F0502020204030204"/>
              </a:rPr>
              <a:t>Reducer will count all the 1s of each </a:t>
            </a:r>
            <a:r>
              <a:rPr lang="en-US" sz="2000" b="1" dirty="0">
                <a:cs typeface="Calibri" panose="020F0502020204030204"/>
              </a:rPr>
              <a:t>ratings</a:t>
            </a:r>
            <a:endParaRPr lang="en-US" sz="2000" b="1" dirty="0">
              <a:ea typeface="Calibri"/>
              <a:cs typeface="Calibri" panose="020F0502020204030204"/>
            </a:endParaRPr>
          </a:p>
          <a:p>
            <a:pPr marL="0" indent="0">
              <a:buNone/>
            </a:pPr>
            <a:endParaRPr lang="en-US" sz="1400" dirty="0">
              <a:ea typeface="Calibri"/>
              <a:cs typeface="Calibri" panose="020F0502020204030204"/>
            </a:endParaRPr>
          </a:p>
        </p:txBody>
      </p:sp>
      <p:graphicFrame>
        <p:nvGraphicFramePr>
          <p:cNvPr id="4" name="Table 3">
            <a:extLst>
              <a:ext uri="{FF2B5EF4-FFF2-40B4-BE49-F238E27FC236}">
                <a16:creationId xmlns:a16="http://schemas.microsoft.com/office/drawing/2014/main" id="{377BE7DA-4E11-4E5F-5FD4-B13169700F89}"/>
              </a:ext>
            </a:extLst>
          </p:cNvPr>
          <p:cNvGraphicFramePr>
            <a:graphicFrameLocks noGrp="1"/>
          </p:cNvGraphicFramePr>
          <p:nvPr>
            <p:extLst>
              <p:ext uri="{D42A27DB-BD31-4B8C-83A1-F6EECF244321}">
                <p14:modId xmlns:p14="http://schemas.microsoft.com/office/powerpoint/2010/main" val="390631137"/>
              </p:ext>
            </p:extLst>
          </p:nvPr>
        </p:nvGraphicFramePr>
        <p:xfrm>
          <a:off x="602673" y="1283568"/>
          <a:ext cx="4739232" cy="3744128"/>
        </p:xfrm>
        <a:graphic>
          <a:graphicData uri="http://schemas.openxmlformats.org/drawingml/2006/table">
            <a:tbl>
              <a:tblPr firstRow="1" bandRow="1">
                <a:tableStyleId>{5C22544A-7EE6-4342-B048-85BDC9FD1C3A}</a:tableStyleId>
              </a:tblPr>
              <a:tblGrid>
                <a:gridCol w="1184808">
                  <a:extLst>
                    <a:ext uri="{9D8B030D-6E8A-4147-A177-3AD203B41FA5}">
                      <a16:colId xmlns:a16="http://schemas.microsoft.com/office/drawing/2014/main" val="3578920998"/>
                    </a:ext>
                  </a:extLst>
                </a:gridCol>
                <a:gridCol w="1184808">
                  <a:extLst>
                    <a:ext uri="{9D8B030D-6E8A-4147-A177-3AD203B41FA5}">
                      <a16:colId xmlns:a16="http://schemas.microsoft.com/office/drawing/2014/main" val="1940988837"/>
                    </a:ext>
                  </a:extLst>
                </a:gridCol>
                <a:gridCol w="1184808">
                  <a:extLst>
                    <a:ext uri="{9D8B030D-6E8A-4147-A177-3AD203B41FA5}">
                      <a16:colId xmlns:a16="http://schemas.microsoft.com/office/drawing/2014/main" val="1317907372"/>
                    </a:ext>
                  </a:extLst>
                </a:gridCol>
                <a:gridCol w="1184808">
                  <a:extLst>
                    <a:ext uri="{9D8B030D-6E8A-4147-A177-3AD203B41FA5}">
                      <a16:colId xmlns:a16="http://schemas.microsoft.com/office/drawing/2014/main" val="750395810"/>
                    </a:ext>
                  </a:extLst>
                </a:gridCol>
              </a:tblGrid>
              <a:tr h="384013">
                <a:tc>
                  <a:txBody>
                    <a:bodyPr/>
                    <a:lstStyle/>
                    <a:p>
                      <a:r>
                        <a:rPr lang="en-US" sz="900" err="1"/>
                        <a:t>User_id</a:t>
                      </a:r>
                    </a:p>
                  </a:txBody>
                  <a:tcPr/>
                </a:tc>
                <a:tc>
                  <a:txBody>
                    <a:bodyPr/>
                    <a:lstStyle/>
                    <a:p>
                      <a:r>
                        <a:rPr lang="en-US" sz="900" err="1"/>
                        <a:t>Movie_id</a:t>
                      </a:r>
                    </a:p>
                  </a:txBody>
                  <a:tcPr/>
                </a:tc>
                <a:tc>
                  <a:txBody>
                    <a:bodyPr/>
                    <a:lstStyle/>
                    <a:p>
                      <a:r>
                        <a:rPr lang="en-US" sz="900" dirty="0"/>
                        <a:t>Ratings</a:t>
                      </a:r>
                    </a:p>
                  </a:txBody>
                  <a:tcPr/>
                </a:tc>
                <a:tc>
                  <a:txBody>
                    <a:bodyPr/>
                    <a:lstStyle/>
                    <a:p>
                      <a:r>
                        <a:rPr lang="en-US" sz="900" dirty="0"/>
                        <a:t>timestamp</a:t>
                      </a:r>
                    </a:p>
                  </a:txBody>
                  <a:tcPr/>
                </a:tc>
                <a:extLst>
                  <a:ext uri="{0D108BD9-81ED-4DB2-BD59-A6C34878D82A}">
                    <a16:rowId xmlns:a16="http://schemas.microsoft.com/office/drawing/2014/main" val="392846473"/>
                  </a:ext>
                </a:extLst>
              </a:tr>
              <a:tr h="672023">
                <a:tc>
                  <a:txBody>
                    <a:bodyPr/>
                    <a:lstStyle/>
                    <a:p>
                      <a:r>
                        <a:rPr lang="en-US" dirty="0"/>
                        <a:t>821</a:t>
                      </a:r>
                    </a:p>
                  </a:txBody>
                  <a:tcPr/>
                </a:tc>
                <a:tc>
                  <a:txBody>
                    <a:bodyPr/>
                    <a:lstStyle/>
                    <a:p>
                      <a:r>
                        <a:rPr lang="en-US" dirty="0"/>
                        <a:t>151</a:t>
                      </a:r>
                    </a:p>
                  </a:txBody>
                  <a:tcPr/>
                </a:tc>
                <a:tc>
                  <a:txBody>
                    <a:bodyPr/>
                    <a:lstStyle/>
                    <a:p>
                      <a:r>
                        <a:rPr lang="en-US" b="1" dirty="0"/>
                        <a:t>2</a:t>
                      </a:r>
                    </a:p>
                  </a:txBody>
                  <a:tcPr/>
                </a:tc>
                <a:tc>
                  <a:txBody>
                    <a:bodyPr/>
                    <a:lstStyle/>
                    <a:p>
                      <a:r>
                        <a:rPr lang="en-US" dirty="0"/>
                        <a:t>2332</a:t>
                      </a:r>
                    </a:p>
                  </a:txBody>
                  <a:tcPr/>
                </a:tc>
                <a:extLst>
                  <a:ext uri="{0D108BD9-81ED-4DB2-BD59-A6C34878D82A}">
                    <a16:rowId xmlns:a16="http://schemas.microsoft.com/office/drawing/2014/main" val="340629779"/>
                  </a:ext>
                </a:extLst>
              </a:tr>
              <a:tr h="672023">
                <a:tc>
                  <a:txBody>
                    <a:bodyPr/>
                    <a:lstStyle/>
                    <a:p>
                      <a:r>
                        <a:rPr lang="en-US" dirty="0"/>
                        <a:t>234</a:t>
                      </a:r>
                    </a:p>
                  </a:txBody>
                  <a:tcPr/>
                </a:tc>
                <a:tc>
                  <a:txBody>
                    <a:bodyPr/>
                    <a:lstStyle/>
                    <a:p>
                      <a:r>
                        <a:rPr lang="en-US" dirty="0"/>
                        <a:t>586</a:t>
                      </a:r>
                    </a:p>
                  </a:txBody>
                  <a:tcPr/>
                </a:tc>
                <a:tc>
                  <a:txBody>
                    <a:bodyPr/>
                    <a:lstStyle/>
                    <a:p>
                      <a:r>
                        <a:rPr lang="en-US" b="1" dirty="0"/>
                        <a:t>1</a:t>
                      </a:r>
                    </a:p>
                  </a:txBody>
                  <a:tcPr/>
                </a:tc>
                <a:tc>
                  <a:txBody>
                    <a:bodyPr/>
                    <a:lstStyle/>
                    <a:p>
                      <a:r>
                        <a:rPr lang="en-US" dirty="0"/>
                        <a:t>3452</a:t>
                      </a:r>
                    </a:p>
                  </a:txBody>
                  <a:tcPr/>
                </a:tc>
                <a:extLst>
                  <a:ext uri="{0D108BD9-81ED-4DB2-BD59-A6C34878D82A}">
                    <a16:rowId xmlns:a16="http://schemas.microsoft.com/office/drawing/2014/main" val="2170095278"/>
                  </a:ext>
                </a:extLst>
              </a:tr>
              <a:tr h="672023">
                <a:tc>
                  <a:txBody>
                    <a:bodyPr/>
                    <a:lstStyle/>
                    <a:p>
                      <a:r>
                        <a:rPr lang="en-US" dirty="0"/>
                        <a:t>231</a:t>
                      </a:r>
                    </a:p>
                  </a:txBody>
                  <a:tcPr/>
                </a:tc>
                <a:tc>
                  <a:txBody>
                    <a:bodyPr/>
                    <a:lstStyle/>
                    <a:p>
                      <a:r>
                        <a:rPr lang="en-US" dirty="0"/>
                        <a:t>345</a:t>
                      </a:r>
                    </a:p>
                  </a:txBody>
                  <a:tcPr/>
                </a:tc>
                <a:tc>
                  <a:txBody>
                    <a:bodyPr/>
                    <a:lstStyle/>
                    <a:p>
                      <a:r>
                        <a:rPr lang="en-US" b="1" dirty="0"/>
                        <a:t>3</a:t>
                      </a:r>
                    </a:p>
                  </a:txBody>
                  <a:tcPr/>
                </a:tc>
                <a:tc>
                  <a:txBody>
                    <a:bodyPr/>
                    <a:lstStyle/>
                    <a:p>
                      <a:r>
                        <a:rPr lang="en-US" dirty="0"/>
                        <a:t>3232</a:t>
                      </a:r>
                    </a:p>
                  </a:txBody>
                  <a:tcPr/>
                </a:tc>
                <a:extLst>
                  <a:ext uri="{0D108BD9-81ED-4DB2-BD59-A6C34878D82A}">
                    <a16:rowId xmlns:a16="http://schemas.microsoft.com/office/drawing/2014/main" val="2573188897"/>
                  </a:ext>
                </a:extLst>
              </a:tr>
              <a:tr h="672023">
                <a:tc>
                  <a:txBody>
                    <a:bodyPr/>
                    <a:lstStyle/>
                    <a:p>
                      <a:r>
                        <a:rPr lang="en-US" dirty="0"/>
                        <a:t>256</a:t>
                      </a:r>
                    </a:p>
                  </a:txBody>
                  <a:tcPr/>
                </a:tc>
                <a:tc>
                  <a:txBody>
                    <a:bodyPr/>
                    <a:lstStyle/>
                    <a:p>
                      <a:r>
                        <a:rPr lang="en-US" dirty="0"/>
                        <a:t>682</a:t>
                      </a:r>
                    </a:p>
                  </a:txBody>
                  <a:tcPr/>
                </a:tc>
                <a:tc>
                  <a:txBody>
                    <a:bodyPr/>
                    <a:lstStyle/>
                    <a:p>
                      <a:r>
                        <a:rPr lang="en-US" b="1" dirty="0"/>
                        <a:t>2</a:t>
                      </a:r>
                    </a:p>
                  </a:txBody>
                  <a:tcPr/>
                </a:tc>
                <a:tc>
                  <a:txBody>
                    <a:bodyPr/>
                    <a:lstStyle/>
                    <a:p>
                      <a:r>
                        <a:rPr lang="en-US" dirty="0"/>
                        <a:t>3232</a:t>
                      </a:r>
                    </a:p>
                  </a:txBody>
                  <a:tcPr/>
                </a:tc>
                <a:extLst>
                  <a:ext uri="{0D108BD9-81ED-4DB2-BD59-A6C34878D82A}">
                    <a16:rowId xmlns:a16="http://schemas.microsoft.com/office/drawing/2014/main" val="2323046563"/>
                  </a:ext>
                </a:extLst>
              </a:tr>
              <a:tr h="672023">
                <a:tc>
                  <a:txBody>
                    <a:bodyPr/>
                    <a:lstStyle/>
                    <a:p>
                      <a:r>
                        <a:rPr lang="en-US" dirty="0"/>
                        <a:t>982</a:t>
                      </a:r>
                    </a:p>
                  </a:txBody>
                  <a:tcPr/>
                </a:tc>
                <a:tc>
                  <a:txBody>
                    <a:bodyPr/>
                    <a:lstStyle/>
                    <a:p>
                      <a:r>
                        <a:rPr lang="en-US" dirty="0"/>
                        <a:t>981</a:t>
                      </a:r>
                    </a:p>
                  </a:txBody>
                  <a:tcPr/>
                </a:tc>
                <a:tc>
                  <a:txBody>
                    <a:bodyPr/>
                    <a:lstStyle/>
                    <a:p>
                      <a:r>
                        <a:rPr lang="en-US" b="1" dirty="0"/>
                        <a:t>3</a:t>
                      </a:r>
                    </a:p>
                  </a:txBody>
                  <a:tcPr/>
                </a:tc>
                <a:tc>
                  <a:txBody>
                    <a:bodyPr/>
                    <a:lstStyle/>
                    <a:p>
                      <a:r>
                        <a:rPr lang="en-US" dirty="0"/>
                        <a:t>9829</a:t>
                      </a:r>
                    </a:p>
                  </a:txBody>
                  <a:tcPr/>
                </a:tc>
                <a:extLst>
                  <a:ext uri="{0D108BD9-81ED-4DB2-BD59-A6C34878D82A}">
                    <a16:rowId xmlns:a16="http://schemas.microsoft.com/office/drawing/2014/main" val="2205322122"/>
                  </a:ext>
                </a:extLst>
              </a:tr>
            </a:tbl>
          </a:graphicData>
        </a:graphic>
      </p:graphicFrame>
      <p:graphicFrame>
        <p:nvGraphicFramePr>
          <p:cNvPr id="5" name="Table 4">
            <a:extLst>
              <a:ext uri="{FF2B5EF4-FFF2-40B4-BE49-F238E27FC236}">
                <a16:creationId xmlns:a16="http://schemas.microsoft.com/office/drawing/2014/main" id="{1342A8E9-13EE-8D39-C437-2CD01CC95905}"/>
              </a:ext>
            </a:extLst>
          </p:cNvPr>
          <p:cNvGraphicFramePr>
            <a:graphicFrameLocks noGrp="1"/>
          </p:cNvGraphicFramePr>
          <p:nvPr>
            <p:extLst>
              <p:ext uri="{D42A27DB-BD31-4B8C-83A1-F6EECF244321}">
                <p14:modId xmlns:p14="http://schemas.microsoft.com/office/powerpoint/2010/main" val="3016226084"/>
              </p:ext>
            </p:extLst>
          </p:nvPr>
        </p:nvGraphicFramePr>
        <p:xfrm>
          <a:off x="5562641" y="1283568"/>
          <a:ext cx="1461287" cy="3110953"/>
        </p:xfrm>
        <a:graphic>
          <a:graphicData uri="http://schemas.openxmlformats.org/drawingml/2006/table">
            <a:tbl>
              <a:tblPr firstRow="1" bandRow="1">
                <a:tableStyleId>{5C22544A-7EE6-4342-B048-85BDC9FD1C3A}</a:tableStyleId>
              </a:tblPr>
              <a:tblGrid>
                <a:gridCol w="1461287">
                  <a:extLst>
                    <a:ext uri="{9D8B030D-6E8A-4147-A177-3AD203B41FA5}">
                      <a16:colId xmlns:a16="http://schemas.microsoft.com/office/drawing/2014/main" val="1891077841"/>
                    </a:ext>
                  </a:extLst>
                </a:gridCol>
              </a:tblGrid>
              <a:tr h="672023">
                <a:tc>
                  <a:txBody>
                    <a:bodyPr/>
                    <a:lstStyle/>
                    <a:p>
                      <a:r>
                        <a:rPr lang="en-US" dirty="0"/>
                        <a:t>Mapping</a:t>
                      </a:r>
                    </a:p>
                  </a:txBody>
                  <a:tcPr/>
                </a:tc>
                <a:extLst>
                  <a:ext uri="{0D108BD9-81ED-4DB2-BD59-A6C34878D82A}">
                    <a16:rowId xmlns:a16="http://schemas.microsoft.com/office/drawing/2014/main" val="2537466008"/>
                  </a:ext>
                </a:extLst>
              </a:tr>
              <a:tr h="487786">
                <a:tc>
                  <a:txBody>
                    <a:bodyPr/>
                    <a:lstStyle/>
                    <a:p>
                      <a:r>
                        <a:rPr lang="en-US" dirty="0"/>
                        <a:t>2,1</a:t>
                      </a:r>
                    </a:p>
                  </a:txBody>
                  <a:tcPr/>
                </a:tc>
                <a:extLst>
                  <a:ext uri="{0D108BD9-81ED-4DB2-BD59-A6C34878D82A}">
                    <a16:rowId xmlns:a16="http://schemas.microsoft.com/office/drawing/2014/main" val="1132584068"/>
                  </a:ext>
                </a:extLst>
              </a:tr>
              <a:tr h="487786">
                <a:tc>
                  <a:txBody>
                    <a:bodyPr/>
                    <a:lstStyle/>
                    <a:p>
                      <a:r>
                        <a:rPr lang="en-US" dirty="0"/>
                        <a:t>1,1</a:t>
                      </a:r>
                    </a:p>
                  </a:txBody>
                  <a:tcPr/>
                </a:tc>
                <a:extLst>
                  <a:ext uri="{0D108BD9-81ED-4DB2-BD59-A6C34878D82A}">
                    <a16:rowId xmlns:a16="http://schemas.microsoft.com/office/drawing/2014/main" val="3244444562"/>
                  </a:ext>
                </a:extLst>
              </a:tr>
              <a:tr h="487786">
                <a:tc>
                  <a:txBody>
                    <a:bodyPr/>
                    <a:lstStyle/>
                    <a:p>
                      <a:r>
                        <a:rPr lang="en-US" dirty="0"/>
                        <a:t>3,1</a:t>
                      </a:r>
                    </a:p>
                  </a:txBody>
                  <a:tcPr/>
                </a:tc>
                <a:extLst>
                  <a:ext uri="{0D108BD9-81ED-4DB2-BD59-A6C34878D82A}">
                    <a16:rowId xmlns:a16="http://schemas.microsoft.com/office/drawing/2014/main" val="1292049338"/>
                  </a:ext>
                </a:extLst>
              </a:tr>
              <a:tr h="487786">
                <a:tc>
                  <a:txBody>
                    <a:bodyPr/>
                    <a:lstStyle/>
                    <a:p>
                      <a:r>
                        <a:rPr lang="en-US" dirty="0"/>
                        <a:t>2,1</a:t>
                      </a:r>
                    </a:p>
                  </a:txBody>
                  <a:tcPr/>
                </a:tc>
                <a:extLst>
                  <a:ext uri="{0D108BD9-81ED-4DB2-BD59-A6C34878D82A}">
                    <a16:rowId xmlns:a16="http://schemas.microsoft.com/office/drawing/2014/main" val="289297889"/>
                  </a:ext>
                </a:extLst>
              </a:tr>
              <a:tr h="487786">
                <a:tc>
                  <a:txBody>
                    <a:bodyPr/>
                    <a:lstStyle/>
                    <a:p>
                      <a:r>
                        <a:rPr lang="en-US" dirty="0"/>
                        <a:t>3,1</a:t>
                      </a:r>
                    </a:p>
                  </a:txBody>
                  <a:tcPr/>
                </a:tc>
                <a:extLst>
                  <a:ext uri="{0D108BD9-81ED-4DB2-BD59-A6C34878D82A}">
                    <a16:rowId xmlns:a16="http://schemas.microsoft.com/office/drawing/2014/main" val="4100786368"/>
                  </a:ext>
                </a:extLst>
              </a:tr>
            </a:tbl>
          </a:graphicData>
        </a:graphic>
      </p:graphicFrame>
      <p:graphicFrame>
        <p:nvGraphicFramePr>
          <p:cNvPr id="6" name="Table 5">
            <a:extLst>
              <a:ext uri="{FF2B5EF4-FFF2-40B4-BE49-F238E27FC236}">
                <a16:creationId xmlns:a16="http://schemas.microsoft.com/office/drawing/2014/main" id="{FF57645A-B84E-FE32-53D4-4D6BBA3F1276}"/>
              </a:ext>
            </a:extLst>
          </p:cNvPr>
          <p:cNvGraphicFramePr>
            <a:graphicFrameLocks noGrp="1"/>
          </p:cNvGraphicFramePr>
          <p:nvPr>
            <p:extLst>
              <p:ext uri="{D42A27DB-BD31-4B8C-83A1-F6EECF244321}">
                <p14:modId xmlns:p14="http://schemas.microsoft.com/office/powerpoint/2010/main" val="1967813652"/>
              </p:ext>
            </p:extLst>
          </p:nvPr>
        </p:nvGraphicFramePr>
        <p:xfrm>
          <a:off x="7302522" y="1283568"/>
          <a:ext cx="1619806" cy="2976101"/>
        </p:xfrm>
        <a:graphic>
          <a:graphicData uri="http://schemas.openxmlformats.org/drawingml/2006/table">
            <a:tbl>
              <a:tblPr firstRow="1" bandRow="1">
                <a:tableStyleId>{5C22544A-7EE6-4342-B048-85BDC9FD1C3A}</a:tableStyleId>
              </a:tblPr>
              <a:tblGrid>
                <a:gridCol w="1619806">
                  <a:extLst>
                    <a:ext uri="{9D8B030D-6E8A-4147-A177-3AD203B41FA5}">
                      <a16:colId xmlns:a16="http://schemas.microsoft.com/office/drawing/2014/main" val="178657905"/>
                    </a:ext>
                  </a:extLst>
                </a:gridCol>
              </a:tblGrid>
              <a:tr h="1248042">
                <a:tc>
                  <a:txBody>
                    <a:bodyPr/>
                    <a:lstStyle/>
                    <a:p>
                      <a:pPr algn="ctr"/>
                      <a:r>
                        <a:rPr lang="en-US" dirty="0"/>
                        <a:t>Shuffle and sort</a:t>
                      </a:r>
                    </a:p>
                  </a:txBody>
                  <a:tcPr/>
                </a:tc>
                <a:extLst>
                  <a:ext uri="{0D108BD9-81ED-4DB2-BD59-A6C34878D82A}">
                    <a16:rowId xmlns:a16="http://schemas.microsoft.com/office/drawing/2014/main" val="320214284"/>
                  </a:ext>
                </a:extLst>
              </a:tr>
              <a:tr h="384013">
                <a:tc>
                  <a:txBody>
                    <a:bodyPr/>
                    <a:lstStyle/>
                    <a:p>
                      <a:r>
                        <a:rPr lang="en-US" dirty="0"/>
                        <a:t>1-&gt;1</a:t>
                      </a:r>
                    </a:p>
                  </a:txBody>
                  <a:tcPr/>
                </a:tc>
                <a:extLst>
                  <a:ext uri="{0D108BD9-81ED-4DB2-BD59-A6C34878D82A}">
                    <a16:rowId xmlns:a16="http://schemas.microsoft.com/office/drawing/2014/main" val="2123980836"/>
                  </a:ext>
                </a:extLst>
              </a:tr>
              <a:tr h="672023">
                <a:tc>
                  <a:txBody>
                    <a:bodyPr/>
                    <a:lstStyle/>
                    <a:p>
                      <a:r>
                        <a:rPr lang="en-US" dirty="0"/>
                        <a:t>2-&gt;1,1</a:t>
                      </a:r>
                    </a:p>
                  </a:txBody>
                  <a:tcPr/>
                </a:tc>
                <a:extLst>
                  <a:ext uri="{0D108BD9-81ED-4DB2-BD59-A6C34878D82A}">
                    <a16:rowId xmlns:a16="http://schemas.microsoft.com/office/drawing/2014/main" val="1238390306"/>
                  </a:ext>
                </a:extLst>
              </a:tr>
              <a:tr h="672023">
                <a:tc>
                  <a:txBody>
                    <a:bodyPr/>
                    <a:lstStyle/>
                    <a:p>
                      <a:r>
                        <a:rPr lang="en-US" dirty="0"/>
                        <a:t>3-&gt;1,1</a:t>
                      </a:r>
                    </a:p>
                  </a:txBody>
                  <a:tcPr/>
                </a:tc>
                <a:extLst>
                  <a:ext uri="{0D108BD9-81ED-4DB2-BD59-A6C34878D82A}">
                    <a16:rowId xmlns:a16="http://schemas.microsoft.com/office/drawing/2014/main" val="213181551"/>
                  </a:ext>
                </a:extLst>
              </a:tr>
            </a:tbl>
          </a:graphicData>
        </a:graphic>
      </p:graphicFrame>
      <p:graphicFrame>
        <p:nvGraphicFramePr>
          <p:cNvPr id="7" name="Table 6">
            <a:extLst>
              <a:ext uri="{FF2B5EF4-FFF2-40B4-BE49-F238E27FC236}">
                <a16:creationId xmlns:a16="http://schemas.microsoft.com/office/drawing/2014/main" id="{4C350F59-D00D-5D02-E28F-5C8808764C3B}"/>
              </a:ext>
            </a:extLst>
          </p:cNvPr>
          <p:cNvGraphicFramePr>
            <a:graphicFrameLocks noGrp="1"/>
          </p:cNvGraphicFramePr>
          <p:nvPr>
            <p:extLst>
              <p:ext uri="{D42A27DB-BD31-4B8C-83A1-F6EECF244321}">
                <p14:modId xmlns:p14="http://schemas.microsoft.com/office/powerpoint/2010/main" val="1345188645"/>
              </p:ext>
            </p:extLst>
          </p:nvPr>
        </p:nvGraphicFramePr>
        <p:xfrm>
          <a:off x="9528144" y="1283568"/>
          <a:ext cx="932042" cy="3264111"/>
        </p:xfrm>
        <a:graphic>
          <a:graphicData uri="http://schemas.openxmlformats.org/drawingml/2006/table">
            <a:tbl>
              <a:tblPr firstRow="1" bandRow="1">
                <a:tableStyleId>{5C22544A-7EE6-4342-B048-85BDC9FD1C3A}</a:tableStyleId>
              </a:tblPr>
              <a:tblGrid>
                <a:gridCol w="932042">
                  <a:extLst>
                    <a:ext uri="{9D8B030D-6E8A-4147-A177-3AD203B41FA5}">
                      <a16:colId xmlns:a16="http://schemas.microsoft.com/office/drawing/2014/main" val="581580864"/>
                    </a:ext>
                  </a:extLst>
                </a:gridCol>
              </a:tblGrid>
              <a:tr h="1248042">
                <a:tc>
                  <a:txBody>
                    <a:bodyPr/>
                    <a:lstStyle/>
                    <a:p>
                      <a:pPr algn="ctr"/>
                      <a:r>
                        <a:rPr lang="en-US" dirty="0"/>
                        <a:t>Reduce</a:t>
                      </a:r>
                    </a:p>
                  </a:txBody>
                  <a:tcPr/>
                </a:tc>
                <a:extLst>
                  <a:ext uri="{0D108BD9-81ED-4DB2-BD59-A6C34878D82A}">
                    <a16:rowId xmlns:a16="http://schemas.microsoft.com/office/drawing/2014/main" val="113847952"/>
                  </a:ext>
                </a:extLst>
              </a:tr>
              <a:tr h="672023">
                <a:tc>
                  <a:txBody>
                    <a:bodyPr/>
                    <a:lstStyle/>
                    <a:p>
                      <a:r>
                        <a:rPr lang="en-US" dirty="0"/>
                        <a:t>1,2</a:t>
                      </a:r>
                    </a:p>
                  </a:txBody>
                  <a:tcPr/>
                </a:tc>
                <a:extLst>
                  <a:ext uri="{0D108BD9-81ED-4DB2-BD59-A6C34878D82A}">
                    <a16:rowId xmlns:a16="http://schemas.microsoft.com/office/drawing/2014/main" val="1394755514"/>
                  </a:ext>
                </a:extLst>
              </a:tr>
              <a:tr h="672023">
                <a:tc>
                  <a:txBody>
                    <a:bodyPr/>
                    <a:lstStyle/>
                    <a:p>
                      <a:r>
                        <a:rPr lang="en-US" dirty="0"/>
                        <a:t>2,2</a:t>
                      </a:r>
                    </a:p>
                  </a:txBody>
                  <a:tcPr/>
                </a:tc>
                <a:extLst>
                  <a:ext uri="{0D108BD9-81ED-4DB2-BD59-A6C34878D82A}">
                    <a16:rowId xmlns:a16="http://schemas.microsoft.com/office/drawing/2014/main" val="3115450440"/>
                  </a:ext>
                </a:extLst>
              </a:tr>
              <a:tr h="672023">
                <a:tc>
                  <a:txBody>
                    <a:bodyPr/>
                    <a:lstStyle/>
                    <a:p>
                      <a:r>
                        <a:rPr lang="en-US" dirty="0"/>
                        <a:t>3,2</a:t>
                      </a:r>
                    </a:p>
                  </a:txBody>
                  <a:tcPr/>
                </a:tc>
                <a:extLst>
                  <a:ext uri="{0D108BD9-81ED-4DB2-BD59-A6C34878D82A}">
                    <a16:rowId xmlns:a16="http://schemas.microsoft.com/office/drawing/2014/main" val="470655896"/>
                  </a:ext>
                </a:extLst>
              </a:tr>
            </a:tbl>
          </a:graphicData>
        </a:graphic>
      </p:graphicFrame>
      <p:sp>
        <p:nvSpPr>
          <p:cNvPr id="8" name="TextBox 7">
            <a:extLst>
              <a:ext uri="{FF2B5EF4-FFF2-40B4-BE49-F238E27FC236}">
                <a16:creationId xmlns:a16="http://schemas.microsoft.com/office/drawing/2014/main" id="{873D58C2-9EE4-0648-B86D-2F5EB01D3205}"/>
              </a:ext>
            </a:extLst>
          </p:cNvPr>
          <p:cNvSpPr txBox="1"/>
          <p:nvPr/>
        </p:nvSpPr>
        <p:spPr>
          <a:xfrm>
            <a:off x="1281545" y="554182"/>
            <a:ext cx="9178641" cy="369332"/>
          </a:xfrm>
          <a:prstGeom prst="rect">
            <a:avLst/>
          </a:prstGeom>
          <a:noFill/>
        </p:spPr>
        <p:txBody>
          <a:bodyPr wrap="square" rtlCol="0">
            <a:spAutoFit/>
          </a:bodyPr>
          <a:lstStyle/>
          <a:p>
            <a:r>
              <a:rPr lang="en-US" dirty="0"/>
              <a:t>Problem 1. How many Movies per Ratings</a:t>
            </a:r>
          </a:p>
        </p:txBody>
      </p:sp>
    </p:spTree>
    <p:extLst>
      <p:ext uri="{BB962C8B-B14F-4D97-AF65-F5344CB8AC3E}">
        <p14:creationId xmlns:p14="http://schemas.microsoft.com/office/powerpoint/2010/main" val="205229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BAC-85D0-A20A-442C-7D3F721A725F}"/>
              </a:ext>
            </a:extLst>
          </p:cNvPr>
          <p:cNvSpPr>
            <a:spLocks noGrp="1"/>
          </p:cNvSpPr>
          <p:nvPr>
            <p:ph type="title"/>
          </p:nvPr>
        </p:nvSpPr>
        <p:spPr>
          <a:xfrm>
            <a:off x="966745" y="959587"/>
            <a:ext cx="4422674" cy="1064277"/>
          </a:xfrm>
        </p:spPr>
        <p:txBody>
          <a:bodyPr/>
          <a:lstStyle/>
          <a:p>
            <a:r>
              <a:rPr lang="en-US" dirty="0">
                <a:cs typeface="Calibri Light"/>
              </a:rPr>
              <a:t>Mapper and Reducer</a:t>
            </a:r>
            <a:endParaRPr lang="en-US" dirty="0"/>
          </a:p>
        </p:txBody>
      </p:sp>
      <p:sp>
        <p:nvSpPr>
          <p:cNvPr id="3" name="Content Placeholder 2">
            <a:extLst>
              <a:ext uri="{FF2B5EF4-FFF2-40B4-BE49-F238E27FC236}">
                <a16:creationId xmlns:a16="http://schemas.microsoft.com/office/drawing/2014/main" id="{5242EDC1-72E5-7FC4-5F0C-0DF76EE050A4}"/>
              </a:ext>
            </a:extLst>
          </p:cNvPr>
          <p:cNvSpPr>
            <a:spLocks noGrp="1"/>
          </p:cNvSpPr>
          <p:nvPr>
            <p:ph idx="1"/>
          </p:nvPr>
        </p:nvSpPr>
        <p:spPr>
          <a:xfrm>
            <a:off x="661945" y="2248258"/>
            <a:ext cx="5489474" cy="3650155"/>
          </a:xfrm>
        </p:spPr>
        <p:txBody>
          <a:bodyPr vert="horz" lIns="91440" tIns="45720" rIns="91440" bIns="45720" rtlCol="0" anchor="t">
            <a:noAutofit/>
          </a:bodyPr>
          <a:lstStyle/>
          <a:p>
            <a:r>
              <a:rPr lang="en-US" sz="1500" dirty="0">
                <a:latin typeface="Consolas"/>
              </a:rPr>
              <a:t>
    def </a:t>
            </a:r>
            <a:r>
              <a:rPr lang="en-US" sz="1500" dirty="0" err="1">
                <a:latin typeface="Consolas"/>
              </a:rPr>
              <a:t>mapper_get_ratings</a:t>
            </a:r>
            <a:r>
              <a:rPr lang="en-US" sz="1500" dirty="0">
                <a:latin typeface="Consolas"/>
              </a:rPr>
              <a:t>(self, _, line):
        (</a:t>
            </a:r>
            <a:r>
              <a:rPr lang="en-US" sz="1500" dirty="0" err="1">
                <a:latin typeface="Consolas"/>
              </a:rPr>
              <a:t>userID</a:t>
            </a:r>
            <a:r>
              <a:rPr lang="en-US" sz="1500" dirty="0">
                <a:latin typeface="Consolas"/>
              </a:rPr>
              <a:t>, </a:t>
            </a:r>
            <a:r>
              <a:rPr lang="en-US" sz="1500" dirty="0" err="1">
                <a:latin typeface="Consolas"/>
              </a:rPr>
              <a:t>movieID</a:t>
            </a:r>
            <a:r>
              <a:rPr lang="en-US" sz="1500" dirty="0">
                <a:latin typeface="Consolas"/>
              </a:rPr>
              <a:t>, rating, timestamp) = </a:t>
            </a:r>
            <a:r>
              <a:rPr lang="en-US" sz="1500" dirty="0" err="1">
                <a:latin typeface="Consolas"/>
              </a:rPr>
              <a:t>line.split</a:t>
            </a:r>
            <a:r>
              <a:rPr lang="en-US" sz="1500" dirty="0">
                <a:latin typeface="Consolas"/>
              </a:rPr>
              <a:t>('\t')
        yield rating, 1
    def </a:t>
            </a:r>
            <a:r>
              <a:rPr lang="en-US" sz="1500" dirty="0" err="1">
                <a:latin typeface="Consolas"/>
              </a:rPr>
              <a:t>reducer_count_ratings</a:t>
            </a:r>
            <a:r>
              <a:rPr lang="en-US" sz="1500" dirty="0">
                <a:latin typeface="Consolas"/>
              </a:rPr>
              <a:t>(self, key, values):
        yield key, sum(values)
</a:t>
            </a:r>
            <a:endParaRPr lang="en-US" sz="1500" dirty="0">
              <a:latin typeface="Consolas"/>
              <a:cs typeface="Calibri"/>
            </a:endParaRPr>
          </a:p>
        </p:txBody>
      </p:sp>
      <p:pic>
        <p:nvPicPr>
          <p:cNvPr id="4" name="Content Placeholder 3" descr="A screenshot of a computer screen&#10;&#10;Description automatically generated">
            <a:extLst>
              <a:ext uri="{FF2B5EF4-FFF2-40B4-BE49-F238E27FC236}">
                <a16:creationId xmlns:a16="http://schemas.microsoft.com/office/drawing/2014/main" id="{7D022965-A6F9-E2B9-BA9E-19B88ECC7FFA}"/>
              </a:ext>
            </a:extLst>
          </p:cNvPr>
          <p:cNvPicPr>
            <a:picLocks noChangeAspect="1"/>
          </p:cNvPicPr>
          <p:nvPr/>
        </p:nvPicPr>
        <p:blipFill>
          <a:blip r:embed="rId2"/>
          <a:stretch>
            <a:fillRect/>
          </a:stretch>
        </p:blipFill>
        <p:spPr>
          <a:xfrm>
            <a:off x="6291219" y="2594609"/>
            <a:ext cx="4913254" cy="3303804"/>
          </a:xfrm>
          <a:prstGeom prst="rect">
            <a:avLst/>
          </a:prstGeom>
        </p:spPr>
      </p:pic>
      <p:sp>
        <p:nvSpPr>
          <p:cNvPr id="5" name="TextBox 4">
            <a:extLst>
              <a:ext uri="{FF2B5EF4-FFF2-40B4-BE49-F238E27FC236}">
                <a16:creationId xmlns:a16="http://schemas.microsoft.com/office/drawing/2014/main" id="{AF4DE5D3-A709-5251-35D4-9CED25C4203E}"/>
              </a:ext>
            </a:extLst>
          </p:cNvPr>
          <p:cNvSpPr txBox="1"/>
          <p:nvPr/>
        </p:nvSpPr>
        <p:spPr>
          <a:xfrm>
            <a:off x="7474309" y="1210076"/>
            <a:ext cx="2810309" cy="707886"/>
          </a:xfrm>
          <a:prstGeom prst="rect">
            <a:avLst/>
          </a:prstGeom>
          <a:noFill/>
        </p:spPr>
        <p:txBody>
          <a:bodyPr wrap="square" rtlCol="0">
            <a:spAutoFit/>
          </a:bodyPr>
          <a:lstStyle/>
          <a:p>
            <a:r>
              <a:rPr lang="en-US" sz="4000" dirty="0"/>
              <a:t>OUTPUT</a:t>
            </a:r>
          </a:p>
        </p:txBody>
      </p:sp>
    </p:spTree>
    <p:extLst>
      <p:ext uri="{BB962C8B-B14F-4D97-AF65-F5344CB8AC3E}">
        <p14:creationId xmlns:p14="http://schemas.microsoft.com/office/powerpoint/2010/main" val="420378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8BD58-EECC-DC7F-FE1F-50EE903E688E}"/>
              </a:ext>
            </a:extLst>
          </p:cNvPr>
          <p:cNvSpPr>
            <a:spLocks noGrp="1"/>
          </p:cNvSpPr>
          <p:nvPr>
            <p:ph idx="1"/>
          </p:nvPr>
        </p:nvSpPr>
        <p:spPr>
          <a:xfrm>
            <a:off x="6096000" y="4808576"/>
            <a:ext cx="5257800" cy="1368387"/>
          </a:xfrm>
        </p:spPr>
        <p:txBody>
          <a:bodyPr vert="horz" lIns="91440" tIns="45720" rIns="91440" bIns="45720" rtlCol="0" anchor="t">
            <a:normAutofit/>
          </a:bodyPr>
          <a:lstStyle/>
          <a:p>
            <a:pPr marL="0" indent="0">
              <a:buNone/>
            </a:pPr>
            <a:r>
              <a:rPr lang="en-US" sz="2000" dirty="0">
                <a:ea typeface="+mn-lt"/>
                <a:cs typeface="+mn-lt"/>
              </a:rPr>
              <a:t>In mapping , we take </a:t>
            </a:r>
            <a:r>
              <a:rPr lang="en-US" sz="2000" b="1" dirty="0" err="1">
                <a:ea typeface="+mn-lt"/>
                <a:cs typeface="+mn-lt"/>
              </a:rPr>
              <a:t>Movie_ID</a:t>
            </a:r>
            <a:r>
              <a:rPr lang="en-US" sz="2000" b="1" dirty="0">
                <a:ea typeface="+mn-lt"/>
                <a:cs typeface="+mn-lt"/>
              </a:rPr>
              <a:t> </a:t>
            </a:r>
            <a:r>
              <a:rPr lang="en-US" sz="2000" dirty="0">
                <a:ea typeface="+mn-lt"/>
                <a:cs typeface="+mn-lt"/>
              </a:rPr>
              <a:t>as the key</a:t>
            </a:r>
          </a:p>
          <a:p>
            <a:pPr marL="0" indent="0">
              <a:buNone/>
            </a:pPr>
            <a:r>
              <a:rPr lang="en-US" sz="2000" dirty="0">
                <a:cs typeface="Calibri" panose="020F0502020204030204"/>
              </a:rPr>
              <a:t>In shuffle and sort, we </a:t>
            </a:r>
            <a:r>
              <a:rPr lang="en-US" sz="2000" dirty="0" err="1">
                <a:cs typeface="Calibri" panose="020F0502020204030204"/>
              </a:rPr>
              <a:t>agrregate</a:t>
            </a:r>
            <a:r>
              <a:rPr lang="en-US" sz="2000" dirty="0">
                <a:cs typeface="Calibri" panose="020F0502020204030204"/>
              </a:rPr>
              <a:t> all by </a:t>
            </a:r>
            <a:r>
              <a:rPr lang="en-US" sz="2000" b="1" dirty="0" err="1">
                <a:ea typeface="+mn-lt"/>
                <a:cs typeface="+mn-lt"/>
              </a:rPr>
              <a:t>Movie_ID</a:t>
            </a:r>
            <a:r>
              <a:rPr lang="en-US" sz="2000" b="1" dirty="0">
                <a:ea typeface="+mn-lt"/>
                <a:cs typeface="+mn-lt"/>
              </a:rPr>
              <a:t> </a:t>
            </a:r>
            <a:r>
              <a:rPr lang="en-US" sz="2000" dirty="0">
                <a:cs typeface="Calibri" panose="020F0502020204030204"/>
              </a:rPr>
              <a:t>.</a:t>
            </a:r>
            <a:endParaRPr lang="en-US" sz="2000" dirty="0">
              <a:ea typeface="Calibri"/>
              <a:cs typeface="Calibri" panose="020F0502020204030204"/>
            </a:endParaRPr>
          </a:p>
          <a:p>
            <a:pPr marL="0" indent="0">
              <a:buNone/>
            </a:pPr>
            <a:r>
              <a:rPr lang="en-US" sz="2000" dirty="0">
                <a:cs typeface="Calibri" panose="020F0502020204030204"/>
              </a:rPr>
              <a:t>Reducer will count all the 1s of each </a:t>
            </a:r>
            <a:r>
              <a:rPr lang="en-US" sz="2000" b="1" dirty="0" err="1">
                <a:ea typeface="+mn-lt"/>
                <a:cs typeface="+mn-lt"/>
              </a:rPr>
              <a:t>Movie_ID</a:t>
            </a:r>
            <a:r>
              <a:rPr lang="en-US" sz="2000" b="1" dirty="0">
                <a:ea typeface="+mn-lt"/>
                <a:cs typeface="+mn-lt"/>
              </a:rPr>
              <a:t> </a:t>
            </a:r>
            <a:endParaRPr lang="en-US" sz="2000" dirty="0">
              <a:ea typeface="Calibri"/>
              <a:cs typeface="Calibri" panose="020F0502020204030204"/>
            </a:endParaRPr>
          </a:p>
          <a:p>
            <a:pPr marL="0" indent="0">
              <a:buNone/>
            </a:pPr>
            <a:endParaRPr lang="en-US" sz="1400" dirty="0">
              <a:ea typeface="Calibri"/>
              <a:cs typeface="Calibri" panose="020F0502020204030204"/>
            </a:endParaRPr>
          </a:p>
        </p:txBody>
      </p:sp>
      <p:graphicFrame>
        <p:nvGraphicFramePr>
          <p:cNvPr id="4" name="Table 3">
            <a:extLst>
              <a:ext uri="{FF2B5EF4-FFF2-40B4-BE49-F238E27FC236}">
                <a16:creationId xmlns:a16="http://schemas.microsoft.com/office/drawing/2014/main" id="{377BE7DA-4E11-4E5F-5FD4-B13169700F89}"/>
              </a:ext>
            </a:extLst>
          </p:cNvPr>
          <p:cNvGraphicFramePr>
            <a:graphicFrameLocks noGrp="1"/>
          </p:cNvGraphicFramePr>
          <p:nvPr>
            <p:extLst>
              <p:ext uri="{D42A27DB-BD31-4B8C-83A1-F6EECF244321}">
                <p14:modId xmlns:p14="http://schemas.microsoft.com/office/powerpoint/2010/main" val="3938038163"/>
              </p:ext>
            </p:extLst>
          </p:nvPr>
        </p:nvGraphicFramePr>
        <p:xfrm>
          <a:off x="602673" y="1283568"/>
          <a:ext cx="4739232" cy="3744128"/>
        </p:xfrm>
        <a:graphic>
          <a:graphicData uri="http://schemas.openxmlformats.org/drawingml/2006/table">
            <a:tbl>
              <a:tblPr firstRow="1" bandRow="1">
                <a:tableStyleId>{5C22544A-7EE6-4342-B048-85BDC9FD1C3A}</a:tableStyleId>
              </a:tblPr>
              <a:tblGrid>
                <a:gridCol w="1184808">
                  <a:extLst>
                    <a:ext uri="{9D8B030D-6E8A-4147-A177-3AD203B41FA5}">
                      <a16:colId xmlns:a16="http://schemas.microsoft.com/office/drawing/2014/main" val="3578920998"/>
                    </a:ext>
                  </a:extLst>
                </a:gridCol>
                <a:gridCol w="1184808">
                  <a:extLst>
                    <a:ext uri="{9D8B030D-6E8A-4147-A177-3AD203B41FA5}">
                      <a16:colId xmlns:a16="http://schemas.microsoft.com/office/drawing/2014/main" val="1940988837"/>
                    </a:ext>
                  </a:extLst>
                </a:gridCol>
                <a:gridCol w="1184808">
                  <a:extLst>
                    <a:ext uri="{9D8B030D-6E8A-4147-A177-3AD203B41FA5}">
                      <a16:colId xmlns:a16="http://schemas.microsoft.com/office/drawing/2014/main" val="1317907372"/>
                    </a:ext>
                  </a:extLst>
                </a:gridCol>
                <a:gridCol w="1184808">
                  <a:extLst>
                    <a:ext uri="{9D8B030D-6E8A-4147-A177-3AD203B41FA5}">
                      <a16:colId xmlns:a16="http://schemas.microsoft.com/office/drawing/2014/main" val="750395810"/>
                    </a:ext>
                  </a:extLst>
                </a:gridCol>
              </a:tblGrid>
              <a:tr h="384013">
                <a:tc>
                  <a:txBody>
                    <a:bodyPr/>
                    <a:lstStyle/>
                    <a:p>
                      <a:r>
                        <a:rPr lang="en-US" sz="900" err="1"/>
                        <a:t>User_id</a:t>
                      </a:r>
                    </a:p>
                  </a:txBody>
                  <a:tcPr/>
                </a:tc>
                <a:tc>
                  <a:txBody>
                    <a:bodyPr/>
                    <a:lstStyle/>
                    <a:p>
                      <a:r>
                        <a:rPr lang="en-US" sz="900" err="1"/>
                        <a:t>Movie_id</a:t>
                      </a:r>
                    </a:p>
                  </a:txBody>
                  <a:tcPr/>
                </a:tc>
                <a:tc>
                  <a:txBody>
                    <a:bodyPr/>
                    <a:lstStyle/>
                    <a:p>
                      <a:r>
                        <a:rPr lang="en-US" sz="900" dirty="0"/>
                        <a:t>Ratings</a:t>
                      </a:r>
                    </a:p>
                  </a:txBody>
                  <a:tcPr/>
                </a:tc>
                <a:tc>
                  <a:txBody>
                    <a:bodyPr/>
                    <a:lstStyle/>
                    <a:p>
                      <a:r>
                        <a:rPr lang="en-US" sz="900" dirty="0"/>
                        <a:t>timestamp</a:t>
                      </a:r>
                    </a:p>
                  </a:txBody>
                  <a:tcPr/>
                </a:tc>
                <a:extLst>
                  <a:ext uri="{0D108BD9-81ED-4DB2-BD59-A6C34878D82A}">
                    <a16:rowId xmlns:a16="http://schemas.microsoft.com/office/drawing/2014/main" val="392846473"/>
                  </a:ext>
                </a:extLst>
              </a:tr>
              <a:tr h="672023">
                <a:tc>
                  <a:txBody>
                    <a:bodyPr/>
                    <a:lstStyle/>
                    <a:p>
                      <a:r>
                        <a:rPr lang="en-US" dirty="0"/>
                        <a:t>821</a:t>
                      </a:r>
                    </a:p>
                  </a:txBody>
                  <a:tcPr/>
                </a:tc>
                <a:tc>
                  <a:txBody>
                    <a:bodyPr/>
                    <a:lstStyle/>
                    <a:p>
                      <a:r>
                        <a:rPr lang="en-US" dirty="0"/>
                        <a:t>151</a:t>
                      </a:r>
                    </a:p>
                  </a:txBody>
                  <a:tcPr/>
                </a:tc>
                <a:tc>
                  <a:txBody>
                    <a:bodyPr/>
                    <a:lstStyle/>
                    <a:p>
                      <a:r>
                        <a:rPr lang="en-US" b="1" dirty="0"/>
                        <a:t>2</a:t>
                      </a:r>
                    </a:p>
                  </a:txBody>
                  <a:tcPr/>
                </a:tc>
                <a:tc>
                  <a:txBody>
                    <a:bodyPr/>
                    <a:lstStyle/>
                    <a:p>
                      <a:r>
                        <a:rPr lang="en-US" dirty="0"/>
                        <a:t>2332</a:t>
                      </a:r>
                    </a:p>
                  </a:txBody>
                  <a:tcPr/>
                </a:tc>
                <a:extLst>
                  <a:ext uri="{0D108BD9-81ED-4DB2-BD59-A6C34878D82A}">
                    <a16:rowId xmlns:a16="http://schemas.microsoft.com/office/drawing/2014/main" val="340629779"/>
                  </a:ext>
                </a:extLst>
              </a:tr>
              <a:tr h="672023">
                <a:tc>
                  <a:txBody>
                    <a:bodyPr/>
                    <a:lstStyle/>
                    <a:p>
                      <a:r>
                        <a:rPr lang="en-US" dirty="0"/>
                        <a:t>234</a:t>
                      </a:r>
                    </a:p>
                  </a:txBody>
                  <a:tcPr/>
                </a:tc>
                <a:tc>
                  <a:txBody>
                    <a:bodyPr/>
                    <a:lstStyle/>
                    <a:p>
                      <a:r>
                        <a:rPr lang="en-US" dirty="0"/>
                        <a:t>586</a:t>
                      </a:r>
                    </a:p>
                  </a:txBody>
                  <a:tcPr/>
                </a:tc>
                <a:tc>
                  <a:txBody>
                    <a:bodyPr/>
                    <a:lstStyle/>
                    <a:p>
                      <a:r>
                        <a:rPr lang="en-US" b="1" dirty="0"/>
                        <a:t>1</a:t>
                      </a:r>
                    </a:p>
                  </a:txBody>
                  <a:tcPr/>
                </a:tc>
                <a:tc>
                  <a:txBody>
                    <a:bodyPr/>
                    <a:lstStyle/>
                    <a:p>
                      <a:r>
                        <a:rPr lang="en-US" dirty="0"/>
                        <a:t>3452</a:t>
                      </a:r>
                    </a:p>
                  </a:txBody>
                  <a:tcPr/>
                </a:tc>
                <a:extLst>
                  <a:ext uri="{0D108BD9-81ED-4DB2-BD59-A6C34878D82A}">
                    <a16:rowId xmlns:a16="http://schemas.microsoft.com/office/drawing/2014/main" val="2170095278"/>
                  </a:ext>
                </a:extLst>
              </a:tr>
              <a:tr h="672023">
                <a:tc>
                  <a:txBody>
                    <a:bodyPr/>
                    <a:lstStyle/>
                    <a:p>
                      <a:r>
                        <a:rPr lang="en-US" dirty="0"/>
                        <a:t>231</a:t>
                      </a:r>
                    </a:p>
                  </a:txBody>
                  <a:tcPr/>
                </a:tc>
                <a:tc>
                  <a:txBody>
                    <a:bodyPr/>
                    <a:lstStyle/>
                    <a:p>
                      <a:r>
                        <a:rPr lang="en-US" dirty="0"/>
                        <a:t>151</a:t>
                      </a:r>
                    </a:p>
                  </a:txBody>
                  <a:tcPr/>
                </a:tc>
                <a:tc>
                  <a:txBody>
                    <a:bodyPr/>
                    <a:lstStyle/>
                    <a:p>
                      <a:r>
                        <a:rPr lang="en-US" b="1" dirty="0"/>
                        <a:t>3</a:t>
                      </a:r>
                    </a:p>
                  </a:txBody>
                  <a:tcPr/>
                </a:tc>
                <a:tc>
                  <a:txBody>
                    <a:bodyPr/>
                    <a:lstStyle/>
                    <a:p>
                      <a:r>
                        <a:rPr lang="en-US" dirty="0"/>
                        <a:t>3232</a:t>
                      </a:r>
                    </a:p>
                  </a:txBody>
                  <a:tcPr/>
                </a:tc>
                <a:extLst>
                  <a:ext uri="{0D108BD9-81ED-4DB2-BD59-A6C34878D82A}">
                    <a16:rowId xmlns:a16="http://schemas.microsoft.com/office/drawing/2014/main" val="2573188897"/>
                  </a:ext>
                </a:extLst>
              </a:tr>
              <a:tr h="672023">
                <a:tc>
                  <a:txBody>
                    <a:bodyPr/>
                    <a:lstStyle/>
                    <a:p>
                      <a:r>
                        <a:rPr lang="en-US" dirty="0"/>
                        <a:t>256</a:t>
                      </a:r>
                    </a:p>
                  </a:txBody>
                  <a:tcPr/>
                </a:tc>
                <a:tc>
                  <a:txBody>
                    <a:bodyPr/>
                    <a:lstStyle/>
                    <a:p>
                      <a:r>
                        <a:rPr lang="en-US" dirty="0"/>
                        <a:t>682</a:t>
                      </a:r>
                    </a:p>
                  </a:txBody>
                  <a:tcPr/>
                </a:tc>
                <a:tc>
                  <a:txBody>
                    <a:bodyPr/>
                    <a:lstStyle/>
                    <a:p>
                      <a:r>
                        <a:rPr lang="en-US" b="1" dirty="0"/>
                        <a:t>2</a:t>
                      </a:r>
                    </a:p>
                  </a:txBody>
                  <a:tcPr/>
                </a:tc>
                <a:tc>
                  <a:txBody>
                    <a:bodyPr/>
                    <a:lstStyle/>
                    <a:p>
                      <a:r>
                        <a:rPr lang="en-US" dirty="0"/>
                        <a:t>3232</a:t>
                      </a:r>
                    </a:p>
                  </a:txBody>
                  <a:tcPr/>
                </a:tc>
                <a:extLst>
                  <a:ext uri="{0D108BD9-81ED-4DB2-BD59-A6C34878D82A}">
                    <a16:rowId xmlns:a16="http://schemas.microsoft.com/office/drawing/2014/main" val="2323046563"/>
                  </a:ext>
                </a:extLst>
              </a:tr>
              <a:tr h="672023">
                <a:tc>
                  <a:txBody>
                    <a:bodyPr/>
                    <a:lstStyle/>
                    <a:p>
                      <a:r>
                        <a:rPr lang="en-US" dirty="0"/>
                        <a:t>982</a:t>
                      </a:r>
                    </a:p>
                  </a:txBody>
                  <a:tcPr/>
                </a:tc>
                <a:tc>
                  <a:txBody>
                    <a:bodyPr/>
                    <a:lstStyle/>
                    <a:p>
                      <a:r>
                        <a:rPr lang="en-US" dirty="0"/>
                        <a:t>151</a:t>
                      </a:r>
                    </a:p>
                  </a:txBody>
                  <a:tcPr/>
                </a:tc>
                <a:tc>
                  <a:txBody>
                    <a:bodyPr/>
                    <a:lstStyle/>
                    <a:p>
                      <a:r>
                        <a:rPr lang="en-US" b="1" dirty="0"/>
                        <a:t>3</a:t>
                      </a:r>
                    </a:p>
                  </a:txBody>
                  <a:tcPr/>
                </a:tc>
                <a:tc>
                  <a:txBody>
                    <a:bodyPr/>
                    <a:lstStyle/>
                    <a:p>
                      <a:r>
                        <a:rPr lang="en-US" dirty="0"/>
                        <a:t>9829</a:t>
                      </a:r>
                    </a:p>
                  </a:txBody>
                  <a:tcPr/>
                </a:tc>
                <a:extLst>
                  <a:ext uri="{0D108BD9-81ED-4DB2-BD59-A6C34878D82A}">
                    <a16:rowId xmlns:a16="http://schemas.microsoft.com/office/drawing/2014/main" val="2205322122"/>
                  </a:ext>
                </a:extLst>
              </a:tr>
            </a:tbl>
          </a:graphicData>
        </a:graphic>
      </p:graphicFrame>
      <p:graphicFrame>
        <p:nvGraphicFramePr>
          <p:cNvPr id="5" name="Table 4">
            <a:extLst>
              <a:ext uri="{FF2B5EF4-FFF2-40B4-BE49-F238E27FC236}">
                <a16:creationId xmlns:a16="http://schemas.microsoft.com/office/drawing/2014/main" id="{1342A8E9-13EE-8D39-C437-2CD01CC95905}"/>
              </a:ext>
            </a:extLst>
          </p:cNvPr>
          <p:cNvGraphicFramePr>
            <a:graphicFrameLocks noGrp="1"/>
          </p:cNvGraphicFramePr>
          <p:nvPr>
            <p:extLst>
              <p:ext uri="{D42A27DB-BD31-4B8C-83A1-F6EECF244321}">
                <p14:modId xmlns:p14="http://schemas.microsoft.com/office/powerpoint/2010/main" val="3025593017"/>
              </p:ext>
            </p:extLst>
          </p:nvPr>
        </p:nvGraphicFramePr>
        <p:xfrm>
          <a:off x="5562641" y="1283568"/>
          <a:ext cx="1461287" cy="3110953"/>
        </p:xfrm>
        <a:graphic>
          <a:graphicData uri="http://schemas.openxmlformats.org/drawingml/2006/table">
            <a:tbl>
              <a:tblPr firstRow="1" bandRow="1">
                <a:tableStyleId>{5C22544A-7EE6-4342-B048-85BDC9FD1C3A}</a:tableStyleId>
              </a:tblPr>
              <a:tblGrid>
                <a:gridCol w="1461287">
                  <a:extLst>
                    <a:ext uri="{9D8B030D-6E8A-4147-A177-3AD203B41FA5}">
                      <a16:colId xmlns:a16="http://schemas.microsoft.com/office/drawing/2014/main" val="1891077841"/>
                    </a:ext>
                  </a:extLst>
                </a:gridCol>
              </a:tblGrid>
              <a:tr h="672023">
                <a:tc>
                  <a:txBody>
                    <a:bodyPr/>
                    <a:lstStyle/>
                    <a:p>
                      <a:r>
                        <a:rPr lang="en-US" dirty="0"/>
                        <a:t>Mapping</a:t>
                      </a:r>
                    </a:p>
                  </a:txBody>
                  <a:tcPr/>
                </a:tc>
                <a:extLst>
                  <a:ext uri="{0D108BD9-81ED-4DB2-BD59-A6C34878D82A}">
                    <a16:rowId xmlns:a16="http://schemas.microsoft.com/office/drawing/2014/main" val="2537466008"/>
                  </a:ext>
                </a:extLst>
              </a:tr>
              <a:tr h="487786">
                <a:tc>
                  <a:txBody>
                    <a:bodyPr/>
                    <a:lstStyle/>
                    <a:p>
                      <a:r>
                        <a:rPr lang="en-US" dirty="0"/>
                        <a:t>151,1</a:t>
                      </a:r>
                    </a:p>
                  </a:txBody>
                  <a:tcPr/>
                </a:tc>
                <a:extLst>
                  <a:ext uri="{0D108BD9-81ED-4DB2-BD59-A6C34878D82A}">
                    <a16:rowId xmlns:a16="http://schemas.microsoft.com/office/drawing/2014/main" val="1132584068"/>
                  </a:ext>
                </a:extLst>
              </a:tr>
              <a:tr h="487786">
                <a:tc>
                  <a:txBody>
                    <a:bodyPr/>
                    <a:lstStyle/>
                    <a:p>
                      <a:r>
                        <a:rPr lang="en-US" dirty="0"/>
                        <a:t>586,1</a:t>
                      </a:r>
                    </a:p>
                  </a:txBody>
                  <a:tcPr/>
                </a:tc>
                <a:extLst>
                  <a:ext uri="{0D108BD9-81ED-4DB2-BD59-A6C34878D82A}">
                    <a16:rowId xmlns:a16="http://schemas.microsoft.com/office/drawing/2014/main" val="3244444562"/>
                  </a:ext>
                </a:extLst>
              </a:tr>
              <a:tr h="487786">
                <a:tc>
                  <a:txBody>
                    <a:bodyPr/>
                    <a:lstStyle/>
                    <a:p>
                      <a:r>
                        <a:rPr lang="en-US" dirty="0"/>
                        <a:t>151,1</a:t>
                      </a:r>
                    </a:p>
                  </a:txBody>
                  <a:tcPr/>
                </a:tc>
                <a:extLst>
                  <a:ext uri="{0D108BD9-81ED-4DB2-BD59-A6C34878D82A}">
                    <a16:rowId xmlns:a16="http://schemas.microsoft.com/office/drawing/2014/main" val="1292049338"/>
                  </a:ext>
                </a:extLst>
              </a:tr>
              <a:tr h="487786">
                <a:tc>
                  <a:txBody>
                    <a:bodyPr/>
                    <a:lstStyle/>
                    <a:p>
                      <a:r>
                        <a:rPr lang="en-US" dirty="0"/>
                        <a:t>682,1</a:t>
                      </a:r>
                    </a:p>
                  </a:txBody>
                  <a:tcPr/>
                </a:tc>
                <a:extLst>
                  <a:ext uri="{0D108BD9-81ED-4DB2-BD59-A6C34878D82A}">
                    <a16:rowId xmlns:a16="http://schemas.microsoft.com/office/drawing/2014/main" val="289297889"/>
                  </a:ext>
                </a:extLst>
              </a:tr>
              <a:tr h="487786">
                <a:tc>
                  <a:txBody>
                    <a:bodyPr/>
                    <a:lstStyle/>
                    <a:p>
                      <a:r>
                        <a:rPr lang="en-US" dirty="0"/>
                        <a:t>151,1</a:t>
                      </a:r>
                    </a:p>
                  </a:txBody>
                  <a:tcPr/>
                </a:tc>
                <a:extLst>
                  <a:ext uri="{0D108BD9-81ED-4DB2-BD59-A6C34878D82A}">
                    <a16:rowId xmlns:a16="http://schemas.microsoft.com/office/drawing/2014/main" val="4100786368"/>
                  </a:ext>
                </a:extLst>
              </a:tr>
            </a:tbl>
          </a:graphicData>
        </a:graphic>
      </p:graphicFrame>
      <p:graphicFrame>
        <p:nvGraphicFramePr>
          <p:cNvPr id="6" name="Table 5">
            <a:extLst>
              <a:ext uri="{FF2B5EF4-FFF2-40B4-BE49-F238E27FC236}">
                <a16:creationId xmlns:a16="http://schemas.microsoft.com/office/drawing/2014/main" id="{FF57645A-B84E-FE32-53D4-4D6BBA3F1276}"/>
              </a:ext>
            </a:extLst>
          </p:cNvPr>
          <p:cNvGraphicFramePr>
            <a:graphicFrameLocks noGrp="1"/>
          </p:cNvGraphicFramePr>
          <p:nvPr>
            <p:extLst>
              <p:ext uri="{D42A27DB-BD31-4B8C-83A1-F6EECF244321}">
                <p14:modId xmlns:p14="http://schemas.microsoft.com/office/powerpoint/2010/main" val="2301393022"/>
              </p:ext>
            </p:extLst>
          </p:nvPr>
        </p:nvGraphicFramePr>
        <p:xfrm>
          <a:off x="7302522" y="1283568"/>
          <a:ext cx="1619806" cy="2976101"/>
        </p:xfrm>
        <a:graphic>
          <a:graphicData uri="http://schemas.openxmlformats.org/drawingml/2006/table">
            <a:tbl>
              <a:tblPr firstRow="1" bandRow="1">
                <a:tableStyleId>{5C22544A-7EE6-4342-B048-85BDC9FD1C3A}</a:tableStyleId>
              </a:tblPr>
              <a:tblGrid>
                <a:gridCol w="1619806">
                  <a:extLst>
                    <a:ext uri="{9D8B030D-6E8A-4147-A177-3AD203B41FA5}">
                      <a16:colId xmlns:a16="http://schemas.microsoft.com/office/drawing/2014/main" val="178657905"/>
                    </a:ext>
                  </a:extLst>
                </a:gridCol>
              </a:tblGrid>
              <a:tr h="1248042">
                <a:tc>
                  <a:txBody>
                    <a:bodyPr/>
                    <a:lstStyle/>
                    <a:p>
                      <a:pPr algn="ctr"/>
                      <a:r>
                        <a:rPr lang="en-US" dirty="0"/>
                        <a:t>Shuffle and sort</a:t>
                      </a:r>
                    </a:p>
                  </a:txBody>
                  <a:tcPr/>
                </a:tc>
                <a:extLst>
                  <a:ext uri="{0D108BD9-81ED-4DB2-BD59-A6C34878D82A}">
                    <a16:rowId xmlns:a16="http://schemas.microsoft.com/office/drawing/2014/main" val="320214284"/>
                  </a:ext>
                </a:extLst>
              </a:tr>
              <a:tr h="384013">
                <a:tc>
                  <a:txBody>
                    <a:bodyPr/>
                    <a:lstStyle/>
                    <a:p>
                      <a:r>
                        <a:rPr lang="en-US" dirty="0"/>
                        <a:t>151-&gt;1,1,1</a:t>
                      </a:r>
                    </a:p>
                  </a:txBody>
                  <a:tcPr/>
                </a:tc>
                <a:extLst>
                  <a:ext uri="{0D108BD9-81ED-4DB2-BD59-A6C34878D82A}">
                    <a16:rowId xmlns:a16="http://schemas.microsoft.com/office/drawing/2014/main" val="2123980836"/>
                  </a:ext>
                </a:extLst>
              </a:tr>
              <a:tr h="672023">
                <a:tc>
                  <a:txBody>
                    <a:bodyPr/>
                    <a:lstStyle/>
                    <a:p>
                      <a:r>
                        <a:rPr lang="en-US" dirty="0"/>
                        <a:t>586-&gt;1</a:t>
                      </a:r>
                    </a:p>
                  </a:txBody>
                  <a:tcPr/>
                </a:tc>
                <a:extLst>
                  <a:ext uri="{0D108BD9-81ED-4DB2-BD59-A6C34878D82A}">
                    <a16:rowId xmlns:a16="http://schemas.microsoft.com/office/drawing/2014/main" val="1238390306"/>
                  </a:ext>
                </a:extLst>
              </a:tr>
              <a:tr h="672023">
                <a:tc>
                  <a:txBody>
                    <a:bodyPr/>
                    <a:lstStyle/>
                    <a:p>
                      <a:r>
                        <a:rPr lang="en-US" dirty="0"/>
                        <a:t>682-&gt;1</a:t>
                      </a:r>
                    </a:p>
                  </a:txBody>
                  <a:tcPr/>
                </a:tc>
                <a:extLst>
                  <a:ext uri="{0D108BD9-81ED-4DB2-BD59-A6C34878D82A}">
                    <a16:rowId xmlns:a16="http://schemas.microsoft.com/office/drawing/2014/main" val="213181551"/>
                  </a:ext>
                </a:extLst>
              </a:tr>
            </a:tbl>
          </a:graphicData>
        </a:graphic>
      </p:graphicFrame>
      <p:graphicFrame>
        <p:nvGraphicFramePr>
          <p:cNvPr id="7" name="Table 6">
            <a:extLst>
              <a:ext uri="{FF2B5EF4-FFF2-40B4-BE49-F238E27FC236}">
                <a16:creationId xmlns:a16="http://schemas.microsoft.com/office/drawing/2014/main" id="{4C350F59-D00D-5D02-E28F-5C8808764C3B}"/>
              </a:ext>
            </a:extLst>
          </p:cNvPr>
          <p:cNvGraphicFramePr>
            <a:graphicFrameLocks noGrp="1"/>
          </p:cNvGraphicFramePr>
          <p:nvPr>
            <p:extLst>
              <p:ext uri="{D42A27DB-BD31-4B8C-83A1-F6EECF244321}">
                <p14:modId xmlns:p14="http://schemas.microsoft.com/office/powerpoint/2010/main" val="3045312300"/>
              </p:ext>
            </p:extLst>
          </p:nvPr>
        </p:nvGraphicFramePr>
        <p:xfrm>
          <a:off x="9528144" y="1283568"/>
          <a:ext cx="932042" cy="3264111"/>
        </p:xfrm>
        <a:graphic>
          <a:graphicData uri="http://schemas.openxmlformats.org/drawingml/2006/table">
            <a:tbl>
              <a:tblPr firstRow="1" bandRow="1">
                <a:tableStyleId>{5C22544A-7EE6-4342-B048-85BDC9FD1C3A}</a:tableStyleId>
              </a:tblPr>
              <a:tblGrid>
                <a:gridCol w="932042">
                  <a:extLst>
                    <a:ext uri="{9D8B030D-6E8A-4147-A177-3AD203B41FA5}">
                      <a16:colId xmlns:a16="http://schemas.microsoft.com/office/drawing/2014/main" val="581580864"/>
                    </a:ext>
                  </a:extLst>
                </a:gridCol>
              </a:tblGrid>
              <a:tr h="1248042">
                <a:tc>
                  <a:txBody>
                    <a:bodyPr/>
                    <a:lstStyle/>
                    <a:p>
                      <a:pPr algn="ctr"/>
                      <a:r>
                        <a:rPr lang="en-US" dirty="0"/>
                        <a:t>Reduce</a:t>
                      </a:r>
                    </a:p>
                  </a:txBody>
                  <a:tcPr/>
                </a:tc>
                <a:extLst>
                  <a:ext uri="{0D108BD9-81ED-4DB2-BD59-A6C34878D82A}">
                    <a16:rowId xmlns:a16="http://schemas.microsoft.com/office/drawing/2014/main" val="113847952"/>
                  </a:ext>
                </a:extLst>
              </a:tr>
              <a:tr h="672023">
                <a:tc>
                  <a:txBody>
                    <a:bodyPr/>
                    <a:lstStyle/>
                    <a:p>
                      <a:r>
                        <a:rPr lang="en-US" dirty="0"/>
                        <a:t>151,3</a:t>
                      </a:r>
                    </a:p>
                  </a:txBody>
                  <a:tcPr/>
                </a:tc>
                <a:extLst>
                  <a:ext uri="{0D108BD9-81ED-4DB2-BD59-A6C34878D82A}">
                    <a16:rowId xmlns:a16="http://schemas.microsoft.com/office/drawing/2014/main" val="1394755514"/>
                  </a:ext>
                </a:extLst>
              </a:tr>
              <a:tr h="672023">
                <a:tc>
                  <a:txBody>
                    <a:bodyPr/>
                    <a:lstStyle/>
                    <a:p>
                      <a:r>
                        <a:rPr lang="en-US" dirty="0"/>
                        <a:t>586,1</a:t>
                      </a:r>
                    </a:p>
                  </a:txBody>
                  <a:tcPr/>
                </a:tc>
                <a:extLst>
                  <a:ext uri="{0D108BD9-81ED-4DB2-BD59-A6C34878D82A}">
                    <a16:rowId xmlns:a16="http://schemas.microsoft.com/office/drawing/2014/main" val="3115450440"/>
                  </a:ext>
                </a:extLst>
              </a:tr>
              <a:tr h="672023">
                <a:tc>
                  <a:txBody>
                    <a:bodyPr/>
                    <a:lstStyle/>
                    <a:p>
                      <a:r>
                        <a:rPr lang="en-US" dirty="0"/>
                        <a:t>682,1</a:t>
                      </a:r>
                    </a:p>
                  </a:txBody>
                  <a:tcPr/>
                </a:tc>
                <a:extLst>
                  <a:ext uri="{0D108BD9-81ED-4DB2-BD59-A6C34878D82A}">
                    <a16:rowId xmlns:a16="http://schemas.microsoft.com/office/drawing/2014/main" val="470655896"/>
                  </a:ext>
                </a:extLst>
              </a:tr>
            </a:tbl>
          </a:graphicData>
        </a:graphic>
      </p:graphicFrame>
      <p:sp>
        <p:nvSpPr>
          <p:cNvPr id="8" name="TextBox 7">
            <a:extLst>
              <a:ext uri="{FF2B5EF4-FFF2-40B4-BE49-F238E27FC236}">
                <a16:creationId xmlns:a16="http://schemas.microsoft.com/office/drawing/2014/main" id="{873D58C2-9EE4-0648-B86D-2F5EB01D3205}"/>
              </a:ext>
            </a:extLst>
          </p:cNvPr>
          <p:cNvSpPr txBox="1"/>
          <p:nvPr/>
        </p:nvSpPr>
        <p:spPr>
          <a:xfrm>
            <a:off x="1281545" y="554182"/>
            <a:ext cx="9178641" cy="369332"/>
          </a:xfrm>
          <a:prstGeom prst="rect">
            <a:avLst/>
          </a:prstGeom>
          <a:noFill/>
        </p:spPr>
        <p:txBody>
          <a:bodyPr wrap="square" rtlCol="0">
            <a:spAutoFit/>
          </a:bodyPr>
          <a:lstStyle/>
          <a:p>
            <a:r>
              <a:rPr lang="en-US" dirty="0"/>
              <a:t>Problem 2. How many Ratings per Movie (Which movie rated the most)</a:t>
            </a:r>
          </a:p>
        </p:txBody>
      </p:sp>
    </p:spTree>
    <p:extLst>
      <p:ext uri="{BB962C8B-B14F-4D97-AF65-F5344CB8AC3E}">
        <p14:creationId xmlns:p14="http://schemas.microsoft.com/office/powerpoint/2010/main" val="342305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BAC-85D0-A20A-442C-7D3F721A725F}"/>
              </a:ext>
            </a:extLst>
          </p:cNvPr>
          <p:cNvSpPr>
            <a:spLocks noGrp="1"/>
          </p:cNvSpPr>
          <p:nvPr>
            <p:ph type="title"/>
          </p:nvPr>
        </p:nvSpPr>
        <p:spPr>
          <a:xfrm>
            <a:off x="966745" y="959587"/>
            <a:ext cx="4422674" cy="1064277"/>
          </a:xfrm>
        </p:spPr>
        <p:txBody>
          <a:bodyPr/>
          <a:lstStyle/>
          <a:p>
            <a:r>
              <a:rPr lang="en-US" dirty="0">
                <a:cs typeface="Calibri Light"/>
              </a:rPr>
              <a:t>Mapper and Reducer</a:t>
            </a:r>
            <a:endParaRPr lang="en-US" dirty="0"/>
          </a:p>
        </p:txBody>
      </p:sp>
      <p:sp>
        <p:nvSpPr>
          <p:cNvPr id="3" name="Content Placeholder 2">
            <a:extLst>
              <a:ext uri="{FF2B5EF4-FFF2-40B4-BE49-F238E27FC236}">
                <a16:creationId xmlns:a16="http://schemas.microsoft.com/office/drawing/2014/main" id="{5242EDC1-72E5-7FC4-5F0C-0DF76EE050A4}"/>
              </a:ext>
            </a:extLst>
          </p:cNvPr>
          <p:cNvSpPr>
            <a:spLocks noGrp="1"/>
          </p:cNvSpPr>
          <p:nvPr>
            <p:ph idx="1"/>
          </p:nvPr>
        </p:nvSpPr>
        <p:spPr>
          <a:xfrm>
            <a:off x="661945" y="2248258"/>
            <a:ext cx="5489474" cy="3650155"/>
          </a:xfrm>
        </p:spPr>
        <p:txBody>
          <a:bodyPr vert="horz" lIns="91440" tIns="45720" rIns="91440" bIns="45720" rtlCol="0" anchor="t">
            <a:noAutofit/>
          </a:bodyPr>
          <a:lstStyle/>
          <a:p>
            <a:r>
              <a:rPr lang="en-US" sz="1500" dirty="0">
                <a:latin typeface="Consolas"/>
              </a:rPr>
              <a:t>
    def </a:t>
            </a:r>
            <a:r>
              <a:rPr lang="en-US" sz="1500" dirty="0" err="1">
                <a:latin typeface="Consolas"/>
              </a:rPr>
              <a:t>mapper_get_ratings</a:t>
            </a:r>
            <a:r>
              <a:rPr lang="en-US" sz="1500" dirty="0">
                <a:latin typeface="Consolas"/>
              </a:rPr>
              <a:t>(self, _, line):
        (</a:t>
            </a:r>
            <a:r>
              <a:rPr lang="en-US" sz="1500" dirty="0" err="1">
                <a:latin typeface="Consolas"/>
              </a:rPr>
              <a:t>userID</a:t>
            </a:r>
            <a:r>
              <a:rPr lang="en-US" sz="1500" dirty="0">
                <a:latin typeface="Consolas"/>
              </a:rPr>
              <a:t>, </a:t>
            </a:r>
            <a:r>
              <a:rPr lang="en-US" sz="1500" dirty="0" err="1">
                <a:latin typeface="Consolas"/>
              </a:rPr>
              <a:t>movieID</a:t>
            </a:r>
            <a:r>
              <a:rPr lang="en-US" sz="1500" dirty="0">
                <a:latin typeface="Consolas"/>
              </a:rPr>
              <a:t>, rating, timestamp) = </a:t>
            </a:r>
            <a:r>
              <a:rPr lang="en-US" sz="1500" dirty="0" err="1">
                <a:latin typeface="Consolas"/>
              </a:rPr>
              <a:t>line.split</a:t>
            </a:r>
            <a:r>
              <a:rPr lang="en-US" sz="1500" dirty="0">
                <a:latin typeface="Consolas"/>
              </a:rPr>
              <a:t>('\t')
        yield </a:t>
            </a:r>
            <a:r>
              <a:rPr lang="en-US" sz="1500" dirty="0" err="1">
                <a:latin typeface="Consolas"/>
              </a:rPr>
              <a:t>movieID</a:t>
            </a:r>
            <a:r>
              <a:rPr lang="en-US" sz="1500" dirty="0">
                <a:latin typeface="Consolas"/>
              </a:rPr>
              <a:t>, 1
    def </a:t>
            </a:r>
            <a:r>
              <a:rPr lang="en-US" sz="1500" dirty="0" err="1">
                <a:latin typeface="Consolas"/>
              </a:rPr>
              <a:t>reducer_count_ratings</a:t>
            </a:r>
            <a:r>
              <a:rPr lang="en-US" sz="1500" dirty="0">
                <a:latin typeface="Consolas"/>
              </a:rPr>
              <a:t>(self, key, values):
        yield key, sum(values)
</a:t>
            </a:r>
            <a:endParaRPr lang="en-US" sz="1500" dirty="0">
              <a:latin typeface="Consolas"/>
              <a:cs typeface="Calibri"/>
            </a:endParaRPr>
          </a:p>
        </p:txBody>
      </p:sp>
      <p:sp>
        <p:nvSpPr>
          <p:cNvPr id="5" name="TextBox 4">
            <a:extLst>
              <a:ext uri="{FF2B5EF4-FFF2-40B4-BE49-F238E27FC236}">
                <a16:creationId xmlns:a16="http://schemas.microsoft.com/office/drawing/2014/main" id="{AF4DE5D3-A709-5251-35D4-9CED25C4203E}"/>
              </a:ext>
            </a:extLst>
          </p:cNvPr>
          <p:cNvSpPr txBox="1"/>
          <p:nvPr/>
        </p:nvSpPr>
        <p:spPr>
          <a:xfrm>
            <a:off x="7474309" y="1210076"/>
            <a:ext cx="2810309" cy="707886"/>
          </a:xfrm>
          <a:prstGeom prst="rect">
            <a:avLst/>
          </a:prstGeom>
          <a:noFill/>
        </p:spPr>
        <p:txBody>
          <a:bodyPr wrap="square" rtlCol="0">
            <a:spAutoFit/>
          </a:bodyPr>
          <a:lstStyle/>
          <a:p>
            <a:r>
              <a:rPr lang="en-US" sz="4000" dirty="0"/>
              <a:t>OUTPUT</a:t>
            </a:r>
          </a:p>
        </p:txBody>
      </p:sp>
      <p:pic>
        <p:nvPicPr>
          <p:cNvPr id="9" name="Picture 8">
            <a:extLst>
              <a:ext uri="{FF2B5EF4-FFF2-40B4-BE49-F238E27FC236}">
                <a16:creationId xmlns:a16="http://schemas.microsoft.com/office/drawing/2014/main" id="{A4D4543C-68B4-D4C1-245B-474361D0DF5F}"/>
              </a:ext>
            </a:extLst>
          </p:cNvPr>
          <p:cNvPicPr>
            <a:picLocks noChangeAspect="1"/>
          </p:cNvPicPr>
          <p:nvPr/>
        </p:nvPicPr>
        <p:blipFill>
          <a:blip r:embed="rId2"/>
          <a:stretch>
            <a:fillRect/>
          </a:stretch>
        </p:blipFill>
        <p:spPr>
          <a:xfrm>
            <a:off x="6151419" y="2438400"/>
            <a:ext cx="5188526" cy="3209524"/>
          </a:xfrm>
          <a:prstGeom prst="rect">
            <a:avLst/>
          </a:prstGeom>
        </p:spPr>
      </p:pic>
    </p:spTree>
    <p:extLst>
      <p:ext uri="{BB962C8B-B14F-4D97-AF65-F5344CB8AC3E}">
        <p14:creationId xmlns:p14="http://schemas.microsoft.com/office/powerpoint/2010/main" val="2528416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96C9-6356-3C2E-6AA8-DC76F0B9F3CD}"/>
              </a:ext>
            </a:extLst>
          </p:cNvPr>
          <p:cNvSpPr>
            <a:spLocks noGrp="1"/>
          </p:cNvSpPr>
          <p:nvPr>
            <p:ph type="title"/>
          </p:nvPr>
        </p:nvSpPr>
        <p:spPr>
          <a:xfrm>
            <a:off x="966744" y="2150032"/>
            <a:ext cx="9076329" cy="1064277"/>
          </a:xfrm>
        </p:spPr>
        <p:txBody>
          <a:bodyPr/>
          <a:lstStyle/>
          <a:p>
            <a:pPr algn="ctr"/>
            <a:r>
              <a:rPr lang="en-US" dirty="0"/>
              <a:t>THANK YOU!</a:t>
            </a:r>
          </a:p>
        </p:txBody>
      </p:sp>
      <p:sp>
        <p:nvSpPr>
          <p:cNvPr id="3" name="Content Placeholder 2">
            <a:extLst>
              <a:ext uri="{FF2B5EF4-FFF2-40B4-BE49-F238E27FC236}">
                <a16:creationId xmlns:a16="http://schemas.microsoft.com/office/drawing/2014/main" id="{F1A60BCF-C1AA-0D1A-9D45-133779743022}"/>
              </a:ext>
            </a:extLst>
          </p:cNvPr>
          <p:cNvSpPr>
            <a:spLocks noGrp="1"/>
          </p:cNvSpPr>
          <p:nvPr>
            <p:ph idx="1"/>
          </p:nvPr>
        </p:nvSpPr>
        <p:spPr>
          <a:xfrm>
            <a:off x="966744" y="3429000"/>
            <a:ext cx="9076329" cy="2469412"/>
          </a:xfrm>
        </p:spPr>
        <p:txBody>
          <a:bodyPr/>
          <a:lstStyle/>
          <a:p>
            <a:pPr marL="0" indent="0" algn="ctr">
              <a:buNone/>
            </a:pPr>
            <a:r>
              <a:rPr lang="en-US" dirty="0"/>
              <a:t>Any Questions?</a:t>
            </a:r>
          </a:p>
        </p:txBody>
      </p:sp>
    </p:spTree>
    <p:extLst>
      <p:ext uri="{BB962C8B-B14F-4D97-AF65-F5344CB8AC3E}">
        <p14:creationId xmlns:p14="http://schemas.microsoft.com/office/powerpoint/2010/main" val="102517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B842-0446-F7C2-F51C-D18E496F790B}"/>
              </a:ext>
            </a:extLst>
          </p:cNvPr>
          <p:cNvSpPr>
            <a:spLocks noGrp="1"/>
          </p:cNvSpPr>
          <p:nvPr>
            <p:ph type="title"/>
          </p:nvPr>
        </p:nvSpPr>
        <p:spPr>
          <a:xfrm>
            <a:off x="966744" y="398870"/>
            <a:ext cx="9076329" cy="1064277"/>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C8C60454-8033-1AEE-B28A-BDFA88F431C9}"/>
              </a:ext>
            </a:extLst>
          </p:cNvPr>
          <p:cNvSpPr>
            <a:spLocks noGrp="1"/>
          </p:cNvSpPr>
          <p:nvPr>
            <p:ph idx="1"/>
          </p:nvPr>
        </p:nvSpPr>
        <p:spPr>
          <a:xfrm>
            <a:off x="966743" y="1747924"/>
            <a:ext cx="9076329" cy="4394083"/>
          </a:xfrm>
        </p:spPr>
        <p:txBody>
          <a:bodyPr>
            <a:normAutofit/>
          </a:bodyPr>
          <a:lstStyle/>
          <a:p>
            <a:r>
              <a:rPr lang="en-US" sz="2400" dirty="0"/>
              <a:t>Employee attrition is the departure of skilled and experienced individuals from an organization, such as IBM.</a:t>
            </a:r>
          </a:p>
          <a:p>
            <a:r>
              <a:rPr lang="en-US" sz="2400" dirty="0"/>
              <a:t>The sudden loss of such valuable assets can be highly detrimental to an organization.</a:t>
            </a:r>
          </a:p>
          <a:p>
            <a:r>
              <a:rPr lang="en-US" sz="2400" dirty="0"/>
              <a:t>In this project, we employ Python, the Logistic Regression algorithm and ML to predict attrition.</a:t>
            </a:r>
          </a:p>
          <a:p>
            <a:r>
              <a:rPr lang="en-US" sz="2400" dirty="0"/>
              <a:t>Data analysis plays a pivotal role in our approach.</a:t>
            </a:r>
          </a:p>
          <a:p>
            <a:r>
              <a:rPr lang="en-US" sz="2400" dirty="0"/>
              <a:t>We identify parameters that are more likely to be associated with attrition and use data visualization techniques.</a:t>
            </a:r>
          </a:p>
        </p:txBody>
      </p:sp>
    </p:spTree>
    <p:extLst>
      <p:ext uri="{BB962C8B-B14F-4D97-AF65-F5344CB8AC3E}">
        <p14:creationId xmlns:p14="http://schemas.microsoft.com/office/powerpoint/2010/main" val="394974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ECBD-9C9C-04FC-43C3-8CD40B51D88A}"/>
              </a:ext>
            </a:extLst>
          </p:cNvPr>
          <p:cNvSpPr>
            <a:spLocks noGrp="1"/>
          </p:cNvSpPr>
          <p:nvPr>
            <p:ph type="title"/>
          </p:nvPr>
        </p:nvSpPr>
        <p:spPr>
          <a:xfrm>
            <a:off x="966744" y="234968"/>
            <a:ext cx="9076329" cy="1064277"/>
          </a:xfrm>
        </p:spPr>
        <p:txBody>
          <a:bodyPr/>
          <a:lstStyle/>
          <a:p>
            <a:r>
              <a:rPr lang="en-US" dirty="0"/>
              <a:t>Data and Methodology</a:t>
            </a:r>
          </a:p>
        </p:txBody>
      </p:sp>
      <p:sp>
        <p:nvSpPr>
          <p:cNvPr id="3" name="Content Placeholder 2">
            <a:extLst>
              <a:ext uri="{FF2B5EF4-FFF2-40B4-BE49-F238E27FC236}">
                <a16:creationId xmlns:a16="http://schemas.microsoft.com/office/drawing/2014/main" id="{A4AE5514-6C07-94E8-E138-06EAC17AF844}"/>
              </a:ext>
            </a:extLst>
          </p:cNvPr>
          <p:cNvSpPr>
            <a:spLocks noGrp="1"/>
          </p:cNvSpPr>
          <p:nvPr>
            <p:ph idx="1"/>
          </p:nvPr>
        </p:nvSpPr>
        <p:spPr>
          <a:xfrm>
            <a:off x="966744" y="1621768"/>
            <a:ext cx="9076329" cy="4535438"/>
          </a:xfrm>
        </p:spPr>
        <p:txBody>
          <a:bodyPr>
            <a:normAutofit fontScale="92500" lnSpcReduction="20000"/>
          </a:bodyPr>
          <a:lstStyle/>
          <a:p>
            <a:pPr marL="0" indent="0">
              <a:buNone/>
            </a:pPr>
            <a:r>
              <a:rPr lang="en-US" sz="2500" dirty="0"/>
              <a:t>Data Source:</a:t>
            </a:r>
          </a:p>
          <a:p>
            <a:r>
              <a:rPr lang="en-US" sz="2500" dirty="0"/>
              <a:t>The data for this analysis was sourced from Kaggle.</a:t>
            </a:r>
          </a:p>
          <a:p>
            <a:r>
              <a:rPr lang="en-US" sz="2500" dirty="0"/>
              <a:t>This dataset was contributed by IBM employees for the evaluation of students.</a:t>
            </a:r>
          </a:p>
          <a:p>
            <a:r>
              <a:rPr lang="en-US" sz="2500" dirty="0"/>
              <a:t>It contains various columns, but we focused on specific ones such as attrition, job satisfaction, Distance from home, environment satisfaction, etc.</a:t>
            </a:r>
          </a:p>
          <a:p>
            <a:pPr marL="0" indent="0">
              <a:buNone/>
            </a:pPr>
            <a:r>
              <a:rPr lang="en-US" sz="2500" dirty="0"/>
              <a:t>Method:</a:t>
            </a:r>
          </a:p>
          <a:p>
            <a:r>
              <a:rPr lang="en-US" sz="2500" dirty="0"/>
              <a:t>The project is implemented using python libraries such as pandas, numpy, matplotlib, seaborn, tensorflow, sklearn.</a:t>
            </a:r>
          </a:p>
          <a:p>
            <a:r>
              <a:rPr lang="en-US" sz="2500" dirty="0"/>
              <a:t>Supervised Machine Learning</a:t>
            </a:r>
          </a:p>
          <a:p>
            <a:pPr marL="0" indent="0">
              <a:buNone/>
            </a:pPr>
            <a:endParaRPr lang="en-US" dirty="0"/>
          </a:p>
        </p:txBody>
      </p:sp>
    </p:spTree>
    <p:extLst>
      <p:ext uri="{BB962C8B-B14F-4D97-AF65-F5344CB8AC3E}">
        <p14:creationId xmlns:p14="http://schemas.microsoft.com/office/powerpoint/2010/main" val="415714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0187-9610-09F3-91EA-F5DEDE58A3FE}"/>
              </a:ext>
            </a:extLst>
          </p:cNvPr>
          <p:cNvSpPr>
            <a:spLocks noGrp="1"/>
          </p:cNvSpPr>
          <p:nvPr>
            <p:ph type="title"/>
          </p:nvPr>
        </p:nvSpPr>
        <p:spPr>
          <a:xfrm>
            <a:off x="1059709" y="191836"/>
            <a:ext cx="9076329" cy="1064277"/>
          </a:xfrm>
        </p:spPr>
        <p:txBody>
          <a:bodyPr/>
          <a:lstStyle/>
          <a:p>
            <a:r>
              <a:rPr lang="en-US" dirty="0"/>
              <a:t>Architecture</a:t>
            </a:r>
          </a:p>
        </p:txBody>
      </p:sp>
      <p:pic>
        <p:nvPicPr>
          <p:cNvPr id="5" name="Content Placeholder 4">
            <a:extLst>
              <a:ext uri="{FF2B5EF4-FFF2-40B4-BE49-F238E27FC236}">
                <a16:creationId xmlns:a16="http://schemas.microsoft.com/office/drawing/2014/main" id="{1201FED5-835F-AD6F-FF08-B7F81AFE93F3}"/>
              </a:ext>
            </a:extLst>
          </p:cNvPr>
          <p:cNvPicPr>
            <a:picLocks noGrp="1" noChangeAspect="1"/>
          </p:cNvPicPr>
          <p:nvPr>
            <p:ph idx="1"/>
          </p:nvPr>
        </p:nvPicPr>
        <p:blipFill>
          <a:blip r:embed="rId2"/>
          <a:stretch>
            <a:fillRect/>
          </a:stretch>
        </p:blipFill>
        <p:spPr>
          <a:xfrm>
            <a:off x="1059710" y="1639081"/>
            <a:ext cx="8645008" cy="4437417"/>
          </a:xfrm>
        </p:spPr>
      </p:pic>
    </p:spTree>
    <p:extLst>
      <p:ext uri="{BB962C8B-B14F-4D97-AF65-F5344CB8AC3E}">
        <p14:creationId xmlns:p14="http://schemas.microsoft.com/office/powerpoint/2010/main" val="276246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E85A-73BC-899C-9145-6423427C22CC}"/>
              </a:ext>
            </a:extLst>
          </p:cNvPr>
          <p:cNvSpPr>
            <a:spLocks noGrp="1"/>
          </p:cNvSpPr>
          <p:nvPr>
            <p:ph type="title"/>
          </p:nvPr>
        </p:nvSpPr>
        <p:spPr>
          <a:xfrm>
            <a:off x="966744" y="146649"/>
            <a:ext cx="9076329" cy="1064276"/>
          </a:xfrm>
        </p:spPr>
        <p:txBody>
          <a:bodyPr/>
          <a:lstStyle/>
          <a:p>
            <a:r>
              <a:rPr lang="en-US" dirty="0"/>
              <a:t>Data Visualization</a:t>
            </a:r>
          </a:p>
        </p:txBody>
      </p:sp>
      <p:sp>
        <p:nvSpPr>
          <p:cNvPr id="3" name="Content Placeholder 2">
            <a:extLst>
              <a:ext uri="{FF2B5EF4-FFF2-40B4-BE49-F238E27FC236}">
                <a16:creationId xmlns:a16="http://schemas.microsoft.com/office/drawing/2014/main" id="{469F2869-1FDE-0D4D-4238-1989C5CF9119}"/>
              </a:ext>
            </a:extLst>
          </p:cNvPr>
          <p:cNvSpPr>
            <a:spLocks noGrp="1"/>
          </p:cNvSpPr>
          <p:nvPr>
            <p:ph idx="1"/>
          </p:nvPr>
        </p:nvSpPr>
        <p:spPr>
          <a:xfrm>
            <a:off x="966743" y="1066438"/>
            <a:ext cx="9076329" cy="3650155"/>
          </a:xfrm>
        </p:spPr>
        <p:txBody>
          <a:bodyPr/>
          <a:lstStyle/>
          <a:p>
            <a:r>
              <a:rPr lang="en-US" sz="2200" dirty="0"/>
              <a:t>Data visualization is done using heatmap representation for all the datasets</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78DD5422-CD62-4655-AE5C-C2E0437A095C}"/>
              </a:ext>
            </a:extLst>
          </p:cNvPr>
          <p:cNvPicPr>
            <a:picLocks noChangeAspect="1"/>
          </p:cNvPicPr>
          <p:nvPr/>
        </p:nvPicPr>
        <p:blipFill>
          <a:blip r:embed="rId2"/>
          <a:stretch>
            <a:fillRect/>
          </a:stretch>
        </p:blipFill>
        <p:spPr>
          <a:xfrm>
            <a:off x="1984585" y="1508167"/>
            <a:ext cx="6917875" cy="5349833"/>
          </a:xfrm>
          <a:prstGeom prst="rect">
            <a:avLst/>
          </a:prstGeom>
        </p:spPr>
      </p:pic>
    </p:spTree>
    <p:extLst>
      <p:ext uri="{BB962C8B-B14F-4D97-AF65-F5344CB8AC3E}">
        <p14:creationId xmlns:p14="http://schemas.microsoft.com/office/powerpoint/2010/main" val="372272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49701-D5FC-6B32-FD75-F6C136215A0D}"/>
              </a:ext>
            </a:extLst>
          </p:cNvPr>
          <p:cNvSpPr>
            <a:spLocks noGrp="1"/>
          </p:cNvSpPr>
          <p:nvPr>
            <p:ph idx="1"/>
          </p:nvPr>
        </p:nvSpPr>
        <p:spPr>
          <a:xfrm>
            <a:off x="1061635" y="203796"/>
            <a:ext cx="9076329" cy="3650155"/>
          </a:xfrm>
        </p:spPr>
        <p:txBody>
          <a:bodyPr/>
          <a:lstStyle/>
          <a:p>
            <a:r>
              <a:rPr lang="en-US" dirty="0"/>
              <a:t>Graphical representation of age using matplotlib.pyplot</a:t>
            </a:r>
          </a:p>
          <a:p>
            <a:endParaRPr lang="en-US" dirty="0"/>
          </a:p>
        </p:txBody>
      </p:sp>
      <p:pic>
        <p:nvPicPr>
          <p:cNvPr id="5" name="Picture 4">
            <a:extLst>
              <a:ext uri="{FF2B5EF4-FFF2-40B4-BE49-F238E27FC236}">
                <a16:creationId xmlns:a16="http://schemas.microsoft.com/office/drawing/2014/main" id="{DA63DCC5-951A-5DAF-AD08-970FA79E49BD}"/>
              </a:ext>
            </a:extLst>
          </p:cNvPr>
          <p:cNvPicPr>
            <a:picLocks noChangeAspect="1"/>
          </p:cNvPicPr>
          <p:nvPr/>
        </p:nvPicPr>
        <p:blipFill>
          <a:blip r:embed="rId2"/>
          <a:stretch>
            <a:fillRect/>
          </a:stretch>
        </p:blipFill>
        <p:spPr>
          <a:xfrm>
            <a:off x="1061635" y="603849"/>
            <a:ext cx="7271482" cy="6178427"/>
          </a:xfrm>
          <a:prstGeom prst="rect">
            <a:avLst/>
          </a:prstGeom>
        </p:spPr>
      </p:pic>
    </p:spTree>
    <p:extLst>
      <p:ext uri="{BB962C8B-B14F-4D97-AF65-F5344CB8AC3E}">
        <p14:creationId xmlns:p14="http://schemas.microsoft.com/office/powerpoint/2010/main" val="4145499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1391-997D-ED36-CEF9-97E18B73C426}"/>
              </a:ext>
            </a:extLst>
          </p:cNvPr>
          <p:cNvSpPr>
            <a:spLocks noGrp="1"/>
          </p:cNvSpPr>
          <p:nvPr>
            <p:ph type="title"/>
          </p:nvPr>
        </p:nvSpPr>
        <p:spPr>
          <a:xfrm>
            <a:off x="966744" y="312606"/>
            <a:ext cx="9076329" cy="1064277"/>
          </a:xfrm>
        </p:spPr>
        <p:txBody>
          <a:bodyPr/>
          <a:lstStyle/>
          <a:p>
            <a:r>
              <a:rPr lang="en-US" dirty="0"/>
              <a:t>Modelling</a:t>
            </a:r>
          </a:p>
        </p:txBody>
      </p:sp>
      <p:sp>
        <p:nvSpPr>
          <p:cNvPr id="3" name="Content Placeholder 2">
            <a:extLst>
              <a:ext uri="{FF2B5EF4-FFF2-40B4-BE49-F238E27FC236}">
                <a16:creationId xmlns:a16="http://schemas.microsoft.com/office/drawing/2014/main" id="{AEEF2654-C17B-6CC3-30D0-5BE201AA9210}"/>
              </a:ext>
            </a:extLst>
          </p:cNvPr>
          <p:cNvSpPr>
            <a:spLocks noGrp="1"/>
          </p:cNvSpPr>
          <p:nvPr>
            <p:ph idx="1"/>
          </p:nvPr>
        </p:nvSpPr>
        <p:spPr>
          <a:xfrm>
            <a:off x="966743" y="1376883"/>
            <a:ext cx="9076329" cy="3650155"/>
          </a:xfrm>
        </p:spPr>
        <p:txBody>
          <a:bodyPr/>
          <a:lstStyle/>
          <a:p>
            <a:r>
              <a:rPr lang="en-US" sz="2300" dirty="0"/>
              <a:t>We have used Supervised Learning using the Logistic Regression.</a:t>
            </a:r>
          </a:p>
          <a:p>
            <a:r>
              <a:rPr lang="en-US" sz="2300" dirty="0"/>
              <a:t>The following features were chosen based on their potential impact on attrition:</a:t>
            </a:r>
          </a:p>
          <a:p>
            <a:endParaRPr lang="en-US" dirty="0"/>
          </a:p>
        </p:txBody>
      </p:sp>
      <p:graphicFrame>
        <p:nvGraphicFramePr>
          <p:cNvPr id="4" name="Table 3">
            <a:extLst>
              <a:ext uri="{FF2B5EF4-FFF2-40B4-BE49-F238E27FC236}">
                <a16:creationId xmlns:a16="http://schemas.microsoft.com/office/drawing/2014/main" id="{F8D6A88B-E5D0-E29C-A496-8B4B3B167C03}"/>
              </a:ext>
            </a:extLst>
          </p:cNvPr>
          <p:cNvGraphicFramePr>
            <a:graphicFrameLocks noGrp="1"/>
          </p:cNvGraphicFramePr>
          <p:nvPr>
            <p:extLst>
              <p:ext uri="{D42A27DB-BD31-4B8C-83A1-F6EECF244321}">
                <p14:modId xmlns:p14="http://schemas.microsoft.com/office/powerpoint/2010/main" val="3189933626"/>
              </p:ext>
            </p:extLst>
          </p:nvPr>
        </p:nvGraphicFramePr>
        <p:xfrm>
          <a:off x="1039960" y="2936655"/>
          <a:ext cx="8128000" cy="3337560"/>
        </p:xfrm>
        <a:graphic>
          <a:graphicData uri="http://schemas.openxmlformats.org/drawingml/2006/table">
            <a:tbl>
              <a:tblPr firstRow="1" bandRow="1">
                <a:tableStyleId>{21E4AEA4-8DFA-4A89-87EB-49C32662AFE0}</a:tableStyleId>
              </a:tblPr>
              <a:tblGrid>
                <a:gridCol w="8128000">
                  <a:extLst>
                    <a:ext uri="{9D8B030D-6E8A-4147-A177-3AD203B41FA5}">
                      <a16:colId xmlns:a16="http://schemas.microsoft.com/office/drawing/2014/main" val="1648814145"/>
                    </a:ext>
                  </a:extLst>
                </a:gridCol>
              </a:tblGrid>
              <a:tr h="370840">
                <a:tc>
                  <a:txBody>
                    <a:bodyPr/>
                    <a:lstStyle/>
                    <a:p>
                      <a:r>
                        <a:rPr lang="en-US" dirty="0"/>
                        <a:t>Factors:</a:t>
                      </a:r>
                    </a:p>
                  </a:txBody>
                  <a:tcPr/>
                </a:tc>
                <a:extLst>
                  <a:ext uri="{0D108BD9-81ED-4DB2-BD59-A6C34878D82A}">
                    <a16:rowId xmlns:a16="http://schemas.microsoft.com/office/drawing/2014/main" val="1064026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a:t>
                      </a:r>
                    </a:p>
                  </a:txBody>
                  <a:tcPr/>
                </a:tc>
                <a:extLst>
                  <a:ext uri="{0D108BD9-81ED-4DB2-BD59-A6C34878D82A}">
                    <a16:rowId xmlns:a16="http://schemas.microsoft.com/office/drawing/2014/main" val="16452440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Department</a:t>
                      </a:r>
                    </a:p>
                  </a:txBody>
                  <a:tcPr/>
                </a:tc>
                <a:extLst>
                  <a:ext uri="{0D108BD9-81ED-4DB2-BD59-A6C34878D82A}">
                    <a16:rowId xmlns:a16="http://schemas.microsoft.com/office/drawing/2014/main" val="4550947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 Rating</a:t>
                      </a:r>
                    </a:p>
                  </a:txBody>
                  <a:tcPr/>
                </a:tc>
                <a:extLst>
                  <a:ext uri="{0D108BD9-81ED-4DB2-BD59-A6C34878D82A}">
                    <a16:rowId xmlns:a16="http://schemas.microsoft.com/office/drawing/2014/main" val="3347374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Working Years</a:t>
                      </a:r>
                    </a:p>
                  </a:txBody>
                  <a:tcPr/>
                </a:tc>
                <a:extLst>
                  <a:ext uri="{0D108BD9-81ED-4DB2-BD59-A6C34878D82A}">
                    <a16:rowId xmlns:a16="http://schemas.microsoft.com/office/drawing/2014/main" val="673143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Years at Company</a:t>
                      </a:r>
                    </a:p>
                  </a:txBody>
                  <a:tcPr/>
                </a:tc>
                <a:extLst>
                  <a:ext uri="{0D108BD9-81ED-4DB2-BD59-A6C34878D82A}">
                    <a16:rowId xmlns:a16="http://schemas.microsoft.com/office/drawing/2014/main" val="6190789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a:t>
                      </a:r>
                    </a:p>
                  </a:txBody>
                  <a:tcPr/>
                </a:tc>
                <a:extLst>
                  <a:ext uri="{0D108BD9-81ED-4DB2-BD59-A6C34878D82A}">
                    <a16:rowId xmlns:a16="http://schemas.microsoft.com/office/drawing/2014/main" val="18668521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Monthly Income</a:t>
                      </a:r>
                    </a:p>
                  </a:txBody>
                  <a:tcPr/>
                </a:tc>
                <a:extLst>
                  <a:ext uri="{0D108BD9-81ED-4DB2-BD59-A6C34878D82A}">
                    <a16:rowId xmlns:a16="http://schemas.microsoft.com/office/drawing/2014/main" val="30290329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Job Satisfaction</a:t>
                      </a:r>
                    </a:p>
                  </a:txBody>
                  <a:tcPr/>
                </a:tc>
                <a:extLst>
                  <a:ext uri="{0D108BD9-81ED-4DB2-BD59-A6C34878D82A}">
                    <a16:rowId xmlns:a16="http://schemas.microsoft.com/office/drawing/2014/main" val="3402869175"/>
                  </a:ext>
                </a:extLst>
              </a:tr>
            </a:tbl>
          </a:graphicData>
        </a:graphic>
      </p:graphicFrame>
    </p:spTree>
    <p:extLst>
      <p:ext uri="{BB962C8B-B14F-4D97-AF65-F5344CB8AC3E}">
        <p14:creationId xmlns:p14="http://schemas.microsoft.com/office/powerpoint/2010/main" val="417499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C5F7-E646-0C30-6093-F6F45812F6D2}"/>
              </a:ext>
            </a:extLst>
          </p:cNvPr>
          <p:cNvSpPr>
            <a:spLocks noGrp="1"/>
          </p:cNvSpPr>
          <p:nvPr>
            <p:ph type="title"/>
          </p:nvPr>
        </p:nvSpPr>
        <p:spPr>
          <a:xfrm>
            <a:off x="966744" y="433375"/>
            <a:ext cx="9076329" cy="1064277"/>
          </a:xfrm>
        </p:spPr>
        <p:txBody>
          <a:bodyPr/>
          <a:lstStyle/>
          <a:p>
            <a:r>
              <a:rPr lang="en-US" dirty="0"/>
              <a:t>The Confusion Matrix</a:t>
            </a:r>
          </a:p>
        </p:txBody>
      </p:sp>
      <p:sp>
        <p:nvSpPr>
          <p:cNvPr id="3" name="Content Placeholder 2">
            <a:extLst>
              <a:ext uri="{FF2B5EF4-FFF2-40B4-BE49-F238E27FC236}">
                <a16:creationId xmlns:a16="http://schemas.microsoft.com/office/drawing/2014/main" id="{59E7B000-1901-5088-0A0E-FBF656DF0B18}"/>
              </a:ext>
            </a:extLst>
          </p:cNvPr>
          <p:cNvSpPr>
            <a:spLocks noGrp="1"/>
          </p:cNvSpPr>
          <p:nvPr>
            <p:ph idx="1"/>
          </p:nvPr>
        </p:nvSpPr>
        <p:spPr>
          <a:xfrm>
            <a:off x="966744" y="1716714"/>
            <a:ext cx="9076329" cy="3008563"/>
          </a:xfrm>
        </p:spPr>
        <p:txBody>
          <a:bodyPr>
            <a:normAutofit/>
          </a:bodyPr>
          <a:lstStyle/>
          <a:p>
            <a:r>
              <a:rPr lang="en-US" sz="2400" dirty="0"/>
              <a:t>The confusion matrix is employed to provide a detailed breakdown of the model's predictions, including true positives, true negatives, false positives, and false negatives.</a:t>
            </a:r>
          </a:p>
          <a:p>
            <a:r>
              <a:rPr lang="en-US" sz="2400" dirty="0"/>
              <a:t>This matrix aids in understanding the model's strengths and weaknesses, especially in scenarios with imbalanced classes.</a:t>
            </a:r>
          </a:p>
        </p:txBody>
      </p:sp>
    </p:spTree>
    <p:extLst>
      <p:ext uri="{BB962C8B-B14F-4D97-AF65-F5344CB8AC3E}">
        <p14:creationId xmlns:p14="http://schemas.microsoft.com/office/powerpoint/2010/main" val="219052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630A-3343-2206-513E-AB7EBAAA70FE}"/>
              </a:ext>
            </a:extLst>
          </p:cNvPr>
          <p:cNvSpPr>
            <a:spLocks noGrp="1"/>
          </p:cNvSpPr>
          <p:nvPr>
            <p:ph type="title"/>
          </p:nvPr>
        </p:nvSpPr>
        <p:spPr/>
        <p:txBody>
          <a:bodyPr/>
          <a:lstStyle/>
          <a:p>
            <a:r>
              <a:rPr lang="en-US" dirty="0"/>
              <a:t>F1 Score</a:t>
            </a:r>
          </a:p>
        </p:txBody>
      </p:sp>
      <p:pic>
        <p:nvPicPr>
          <p:cNvPr id="5" name="Content Placeholder 4">
            <a:extLst>
              <a:ext uri="{FF2B5EF4-FFF2-40B4-BE49-F238E27FC236}">
                <a16:creationId xmlns:a16="http://schemas.microsoft.com/office/drawing/2014/main" id="{B9011294-1A62-1031-F7A2-1D5D2B443C04}"/>
              </a:ext>
            </a:extLst>
          </p:cNvPr>
          <p:cNvPicPr>
            <a:picLocks noGrp="1" noChangeAspect="1"/>
          </p:cNvPicPr>
          <p:nvPr>
            <p:ph idx="1"/>
          </p:nvPr>
        </p:nvPicPr>
        <p:blipFill>
          <a:blip r:embed="rId2"/>
          <a:stretch>
            <a:fillRect/>
          </a:stretch>
        </p:blipFill>
        <p:spPr>
          <a:xfrm>
            <a:off x="1319842" y="2512607"/>
            <a:ext cx="7366959" cy="1832786"/>
          </a:xfrm>
        </p:spPr>
      </p:pic>
    </p:spTree>
    <p:extLst>
      <p:ext uri="{BB962C8B-B14F-4D97-AF65-F5344CB8AC3E}">
        <p14:creationId xmlns:p14="http://schemas.microsoft.com/office/powerpoint/2010/main" val="3073964862"/>
      </p:ext>
    </p:extLst>
  </p:cSld>
  <p:clrMapOvr>
    <a:masterClrMapping/>
  </p:clrMapOvr>
</p:sld>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emplate/>
  <TotalTime>1487</TotalTime>
  <Words>1075</Words>
  <Application>Microsoft Office PowerPoint</Application>
  <PresentationFormat>Widescreen</PresentationFormat>
  <Paragraphs>155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Aldhabi</vt:lpstr>
      <vt:lpstr>Arial</vt:lpstr>
      <vt:lpstr>Consolas</vt:lpstr>
      <vt:lpstr>Goudy Old Style</vt:lpstr>
      <vt:lpstr>MarrakeshVTI</vt:lpstr>
      <vt:lpstr>Western Michigan University</vt:lpstr>
      <vt:lpstr>Introduction</vt:lpstr>
      <vt:lpstr>Data and Methodology</vt:lpstr>
      <vt:lpstr>Architecture</vt:lpstr>
      <vt:lpstr>Data Visualization</vt:lpstr>
      <vt:lpstr>PowerPoint Presentation</vt:lpstr>
      <vt:lpstr>Modelling</vt:lpstr>
      <vt:lpstr>The Confusion Matrix</vt:lpstr>
      <vt:lpstr>F1 Score</vt:lpstr>
      <vt:lpstr>Applications and Conclusion</vt:lpstr>
      <vt:lpstr>References</vt:lpstr>
      <vt:lpstr>And here we continue with the second one..</vt:lpstr>
      <vt:lpstr>Introduction </vt:lpstr>
      <vt:lpstr>Data and Methodology</vt:lpstr>
      <vt:lpstr>PowerPoint Presentation</vt:lpstr>
      <vt:lpstr>Mapper and Reducer</vt:lpstr>
      <vt:lpstr>PowerPoint Presentation</vt:lpstr>
      <vt:lpstr>Mapper and Reducer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Western Michigan University</dc:title>
  <dc:creator>Swapnil Patil</dc:creator>
  <cp:lastModifiedBy>Samiksha Chopade</cp:lastModifiedBy>
  <cp:revision>14</cp:revision>
  <dcterms:created xsi:type="dcterms:W3CDTF">2022-04-25T15:52:22Z</dcterms:created>
  <dcterms:modified xsi:type="dcterms:W3CDTF">2023-11-28T04:12:47Z</dcterms:modified>
</cp:coreProperties>
</file>