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CDF291-ECDE-4ECB-A624-E73CD0BCB071}">
          <p14:sldIdLst>
            <p14:sldId id="256"/>
            <p14:sldId id="257"/>
          </p14:sldIdLst>
        </p14:section>
        <p14:section name="Untitled Section" id="{7DE083E8-34E4-4062-A1B2-7E96EB9524EB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8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6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30B96AA2-6041-4441-867E-D10BEEF23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2A5DC-3FB5-441F-9FDA-27897079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780" y="713470"/>
            <a:ext cx="5468105" cy="1674669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Western Michigan University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E80F-140E-4743-8908-7F1D76C84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779" y="2636668"/>
            <a:ext cx="5468106" cy="3275859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ldhabi" panose="020B0604020202020204" pitchFamily="2" charset="-78"/>
                <a:cs typeface="Aldhabi" panose="020B0604020202020204" pitchFamily="2" charset="-78"/>
              </a:rPr>
              <a:t>CS-5610 Advanced R for Data Science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>
              <a:lnSpc>
                <a:spcPct val="100000"/>
              </a:lnSpc>
            </a:pPr>
            <a:r>
              <a:rPr lang="en-US" sz="3900" dirty="0">
                <a:latin typeface="Aldhabi" panose="01000000000000000000" pitchFamily="2" charset="-78"/>
                <a:cs typeface="Aldhabi" panose="01000000000000000000" pitchFamily="2" charset="-78"/>
              </a:rPr>
              <a:t>PROJECT – EXPLORATORY DATA ANALYSIS FOR PREOPERATIVE BRAIN GLIOMA MRI</a:t>
            </a:r>
            <a:endParaRPr lang="en-IN" sz="3900" dirty="0"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pic>
        <p:nvPicPr>
          <p:cNvPr id="4" name="Picture 3" descr="Circle&#10;&#10;Description automatically generated">
            <a:extLst>
              <a:ext uri="{FF2B5EF4-FFF2-40B4-BE49-F238E27FC236}">
                <a16:creationId xmlns:a16="http://schemas.microsoft.com/office/drawing/2014/main" id="{229DE377-B784-4FA3-9F47-1AABE739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04" y="1637998"/>
            <a:ext cx="3217333" cy="3203033"/>
          </a:xfrm>
          <a:prstGeom prst="rect">
            <a:avLst/>
          </a:prstGeom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899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3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F6EC-2777-863F-F3F1-0B8EF40E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C947-1262-2455-4CD7-8B4A924A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Considering the prediction inputs we can get 133,056 different predictions for patients with their conditions of disease. </a:t>
            </a:r>
          </a:p>
          <a:p>
            <a:r>
              <a:rPr lang="en-US" sz="2800" dirty="0"/>
              <a:t>With EDA we get approx. 44 different graphs of patients with 11 different variables. </a:t>
            </a:r>
          </a:p>
        </p:txBody>
      </p:sp>
    </p:spTree>
    <p:extLst>
      <p:ext uri="{BB962C8B-B14F-4D97-AF65-F5344CB8AC3E}">
        <p14:creationId xmlns:p14="http://schemas.microsoft.com/office/powerpoint/2010/main" val="9080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4B93B5-327C-102E-5814-0E7AC29C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50" y="2896861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4264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BE13-08B9-41AD-A4FA-290F14C1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59587"/>
            <a:ext cx="8230522" cy="1064277"/>
          </a:xfrm>
        </p:spPr>
        <p:txBody>
          <a:bodyPr>
            <a:normAutofit/>
          </a:bodyPr>
          <a:lstStyle/>
          <a:p>
            <a:r>
              <a:rPr lang="en-IN" sz="4800" dirty="0"/>
              <a:t>Motivation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797CD-73D5-72E3-1930-81A7138B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2248257"/>
            <a:ext cx="9065023" cy="3788559"/>
          </a:xfrm>
        </p:spPr>
        <p:txBody>
          <a:bodyPr>
            <a:normAutofit/>
          </a:bodyPr>
          <a:lstStyle/>
          <a:p>
            <a:r>
              <a:rPr lang="en-US" sz="2400" dirty="0"/>
              <a:t>The brain is an important organ in the human body. But sometimes organs are affected by various diseases that affected human bodies.</a:t>
            </a:r>
          </a:p>
          <a:p>
            <a:r>
              <a:rPr lang="en-US" sz="2400" dirty="0"/>
              <a:t>Here we took an approach where we will deal with various information that is actually there to create brain disease.</a:t>
            </a:r>
          </a:p>
          <a:p>
            <a:r>
              <a:rPr lang="en-US" sz="2400" dirty="0"/>
              <a:t>And make an exploratory data analysis to understand these disease-related factors that can cause brain problems in the human body.</a:t>
            </a:r>
          </a:p>
        </p:txBody>
      </p:sp>
    </p:spTree>
    <p:extLst>
      <p:ext uri="{BB962C8B-B14F-4D97-AF65-F5344CB8AC3E}">
        <p14:creationId xmlns:p14="http://schemas.microsoft.com/office/powerpoint/2010/main" val="169543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A51B-63CF-4E57-8207-41171FA2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Brain Glioma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84E0-5063-4335-B0A8-AAF7E861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6"/>
            <a:ext cx="6233045" cy="4205809"/>
          </a:xfrm>
        </p:spPr>
        <p:txBody>
          <a:bodyPr>
            <a:normAutofit/>
          </a:bodyPr>
          <a:lstStyle/>
          <a:p>
            <a:r>
              <a:rPr lang="en-US" sz="2400" dirty="0"/>
              <a:t>A brain glioma is a type of tumor that arises from the supportive cells in the brain called glial cells.</a:t>
            </a:r>
          </a:p>
          <a:p>
            <a:r>
              <a:rPr lang="en-US" sz="2400" dirty="0"/>
              <a:t>Glial cells provide structural support to neurons and are involved in various functions of brain.</a:t>
            </a:r>
          </a:p>
          <a:p>
            <a:r>
              <a:rPr lang="en-US" sz="2400" dirty="0"/>
              <a:t>The symptoms of a brain glioma depend on the size and location of the tumor and may include headaches, changes in vision, and difficulty with speech or motor functions.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63290-4D57-E6A6-AADF-F9EDDE5F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96" y="2974460"/>
            <a:ext cx="4610500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6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5A0F-E201-2FAA-BE79-BA3135FA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495E-A9C7-BB58-C609-2781AFFA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8363687" cy="3650155"/>
          </a:xfrm>
        </p:spPr>
        <p:txBody>
          <a:bodyPr>
            <a:normAutofit/>
          </a:bodyPr>
          <a:lstStyle/>
          <a:p>
            <a:r>
              <a:rPr lang="en-US" sz="2400" dirty="0"/>
              <a:t>Cancer imaging archive is used for collection of data for the analysis to be made. </a:t>
            </a:r>
          </a:p>
          <a:p>
            <a:r>
              <a:rPr lang="en-US" sz="2400" dirty="0"/>
              <a:t>Includes a population consisting of 501* adult patients.</a:t>
            </a:r>
          </a:p>
          <a:p>
            <a:r>
              <a:rPr lang="en-US" sz="2400" dirty="0"/>
              <a:t>Confirmed grade II-IV diffuse gliomas who underwent preoperative MRI, tumor resection, and tumor genetic testing at a single medical Center.</a:t>
            </a:r>
          </a:p>
        </p:txBody>
      </p:sp>
    </p:spTree>
    <p:extLst>
      <p:ext uri="{BB962C8B-B14F-4D97-AF65-F5344CB8AC3E}">
        <p14:creationId xmlns:p14="http://schemas.microsoft.com/office/powerpoint/2010/main" val="286527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FF5-33B0-1696-B6C6-E4F69A96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- Libraries Used: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FAF7-92BC-CF0A-C7EB-5DA7891C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dplyr</a:t>
            </a:r>
            <a:endParaRPr lang="en-US" dirty="0"/>
          </a:p>
          <a:p>
            <a:r>
              <a:rPr lang="en-US" dirty="0" err="1"/>
              <a:t>glmnet</a:t>
            </a:r>
            <a:endParaRPr lang="en-US" dirty="0"/>
          </a:p>
          <a:p>
            <a:r>
              <a:rPr lang="en-US" dirty="0" err="1"/>
              <a:t>skimr</a:t>
            </a:r>
            <a:endParaRPr lang="en-US" dirty="0"/>
          </a:p>
          <a:p>
            <a:r>
              <a:rPr lang="en-US" dirty="0" err="1"/>
              <a:t>tidyr</a:t>
            </a:r>
            <a:endParaRPr lang="en-US" dirty="0"/>
          </a:p>
          <a:p>
            <a:r>
              <a:rPr lang="en-US" dirty="0" err="1"/>
              <a:t>readr</a:t>
            </a:r>
            <a:endParaRPr lang="en-US" dirty="0"/>
          </a:p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 err="1"/>
              <a:t>summarytools</a:t>
            </a:r>
            <a:endParaRPr lang="en-US" dirty="0"/>
          </a:p>
          <a:p>
            <a:r>
              <a:rPr lang="en-US" dirty="0"/>
              <a:t>shiny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2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3685-84B9-CD72-C73D-62516E88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A41B-9DE1-9892-9E9A-FE990EE7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predictions:  Loading &amp; cleaning the data</a:t>
            </a:r>
          </a:p>
          <a:p>
            <a:pPr marL="0" indent="0">
              <a:buNone/>
            </a:pPr>
            <a:r>
              <a:rPr lang="en-US" dirty="0"/>
              <a:t>                              Exploring the dataset</a:t>
            </a:r>
          </a:p>
          <a:p>
            <a:pPr marL="0" indent="0">
              <a:buNone/>
            </a:pPr>
            <a:r>
              <a:rPr lang="en-US" dirty="0"/>
              <a:t>                              Defining UI and server.</a:t>
            </a:r>
          </a:p>
          <a:p>
            <a:r>
              <a:rPr lang="en-US" dirty="0"/>
              <a:t>For EDA:   Data loading</a:t>
            </a:r>
          </a:p>
          <a:p>
            <a:pPr marL="0" indent="0">
              <a:buNone/>
            </a:pPr>
            <a:r>
              <a:rPr lang="en-US" dirty="0"/>
              <a:t>                      Defining the UI &amp; server</a:t>
            </a:r>
          </a:p>
          <a:p>
            <a:pPr marL="0" indent="0">
              <a:buNone/>
            </a:pPr>
            <a:r>
              <a:rPr lang="en-US" dirty="0"/>
              <a:t>                      Assigning input variable to get desired plot for analysis.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22CD-27B9-D3EB-FBF8-2243F8A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CDD7-E8D7-095B-3354-AFAD9242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5787489" cy="3650155"/>
          </a:xfrm>
        </p:spPr>
        <p:txBody>
          <a:bodyPr/>
          <a:lstStyle/>
          <a:p>
            <a:r>
              <a:rPr lang="en-US" dirty="0"/>
              <a:t>As we provide the inputs for the random scenario it will shiny app will predict the percentage of survival of the patient.</a:t>
            </a:r>
          </a:p>
          <a:p>
            <a:r>
              <a:rPr lang="en-US" dirty="0"/>
              <a:t>Positive outcome is below 0.5 which says patient may survive with the treatments.</a:t>
            </a:r>
          </a:p>
          <a:p>
            <a:r>
              <a:rPr lang="en-US" dirty="0"/>
              <a:t>Negative outcome is above 0.51 where patients may not survive.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F4281-B346-E254-0564-B66C54B46D24}"/>
              </a:ext>
            </a:extLst>
          </p:cNvPr>
          <p:cNvSpPr txBox="1"/>
          <p:nvPr/>
        </p:nvSpPr>
        <p:spPr>
          <a:xfrm>
            <a:off x="10555550" y="1376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0270A-8710-AD83-245F-31380B8C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39" y="1603921"/>
            <a:ext cx="2524019" cy="3878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73650-7FE1-68C9-1404-39B075F6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233" y="1603921"/>
            <a:ext cx="2524019" cy="3925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9A886-06A1-A486-970F-1089901A5162}"/>
              </a:ext>
            </a:extLst>
          </p:cNvPr>
          <p:cNvSpPr txBox="1"/>
          <p:nvPr/>
        </p:nvSpPr>
        <p:spPr>
          <a:xfrm>
            <a:off x="6754233" y="5646197"/>
            <a:ext cx="25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not survive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ABC09-A6D4-B6FD-A15A-7A68254647C8}"/>
              </a:ext>
            </a:extLst>
          </p:cNvPr>
          <p:cNvSpPr txBox="1"/>
          <p:nvPr/>
        </p:nvSpPr>
        <p:spPr>
          <a:xfrm>
            <a:off x="9605639" y="5646197"/>
            <a:ext cx="25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survive</a:t>
            </a:r>
          </a:p>
        </p:txBody>
      </p:sp>
    </p:spTree>
    <p:extLst>
      <p:ext uri="{BB962C8B-B14F-4D97-AF65-F5344CB8AC3E}">
        <p14:creationId xmlns:p14="http://schemas.microsoft.com/office/powerpoint/2010/main" val="33132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C1BE-268B-D2B7-3353-71FF2190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604726"/>
            <a:ext cx="9076329" cy="1064277"/>
          </a:xfrm>
        </p:spPr>
        <p:txBody>
          <a:bodyPr/>
          <a:lstStyle/>
          <a:p>
            <a:r>
              <a:rPr lang="en-US" dirty="0"/>
              <a:t>Analysis - 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AEFB-0D71-663A-0E58-97D9BA93B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669003"/>
            <a:ext cx="9076329" cy="4229410"/>
          </a:xfrm>
        </p:spPr>
        <p:txBody>
          <a:bodyPr/>
          <a:lstStyle/>
          <a:p>
            <a:r>
              <a:rPr lang="en-US" dirty="0"/>
              <a:t>This bar graph is obtained by variable Age at MRI which shows that most of the patients suffering from brain glioma are between 51 to 78 years of age.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1709E-B9F2-A52C-9E9F-689D8FA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3" y="2431117"/>
            <a:ext cx="10251680" cy="43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4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E702-DBE0-D354-DB33-31E55700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302639"/>
            <a:ext cx="9076329" cy="1064277"/>
          </a:xfrm>
        </p:spPr>
        <p:txBody>
          <a:bodyPr/>
          <a:lstStyle/>
          <a:p>
            <a:r>
              <a:rPr lang="en-US" dirty="0"/>
              <a:t>Analysis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AD44-CD9C-EE21-7EFC-4A5D34D4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366916"/>
            <a:ext cx="9076329" cy="3650155"/>
          </a:xfrm>
        </p:spPr>
        <p:txBody>
          <a:bodyPr/>
          <a:lstStyle/>
          <a:p>
            <a:r>
              <a:rPr lang="en-US" dirty="0"/>
              <a:t>This is second example from the analysis with final pathological diagnosis which shows that more than 350/501 patients are suffering with Glioblastoma(wildtype) which is most deadliest brain glioma.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C8BD1-51C0-66DE-D9CE-8EE00B61029A}"/>
              </a:ext>
            </a:extLst>
          </p:cNvPr>
          <p:cNvSpPr txBox="1"/>
          <p:nvPr/>
        </p:nvSpPr>
        <p:spPr>
          <a:xfrm>
            <a:off x="2032986" y="5202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DE16E-E06B-B4C3-95F5-66C6514F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8" y="2431193"/>
            <a:ext cx="8790100" cy="42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089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426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Aldhabi</vt:lpstr>
      <vt:lpstr>Arial</vt:lpstr>
      <vt:lpstr>Goudy Old Style</vt:lpstr>
      <vt:lpstr>MarrakeshVTI</vt:lpstr>
      <vt:lpstr>Western Michigan University</vt:lpstr>
      <vt:lpstr>Motivation</vt:lpstr>
      <vt:lpstr>Brain Glioma</vt:lpstr>
      <vt:lpstr>Dataset</vt:lpstr>
      <vt:lpstr>Code - Libraries Used:  </vt:lpstr>
      <vt:lpstr>Code - Steps</vt:lpstr>
      <vt:lpstr>Analysis - Predictions</vt:lpstr>
      <vt:lpstr>Analysis - EDA </vt:lpstr>
      <vt:lpstr>Analysis - EDA</vt:lpstr>
      <vt:lpstr>Summary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Michigan University</dc:title>
  <dc:creator>Swapnil Patil</dc:creator>
  <cp:lastModifiedBy>Swapnil Patil</cp:lastModifiedBy>
  <cp:revision>6</cp:revision>
  <dcterms:created xsi:type="dcterms:W3CDTF">2022-04-25T15:52:22Z</dcterms:created>
  <dcterms:modified xsi:type="dcterms:W3CDTF">2023-04-14T22:34:27Z</dcterms:modified>
</cp:coreProperties>
</file>