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8" r:id="rId3"/>
    <p:sldId id="257" r:id="rId4"/>
    <p:sldId id="270" r:id="rId5"/>
    <p:sldId id="290" r:id="rId6"/>
    <p:sldId id="293" r:id="rId7"/>
    <p:sldId id="272" r:id="rId8"/>
    <p:sldId id="279" r:id="rId9"/>
    <p:sldId id="273" r:id="rId10"/>
    <p:sldId id="275" r:id="rId11"/>
    <p:sldId id="280" r:id="rId12"/>
    <p:sldId id="281" r:id="rId13"/>
    <p:sldId id="282" r:id="rId14"/>
    <p:sldId id="294" r:id="rId15"/>
    <p:sldId id="295" r:id="rId16"/>
    <p:sldId id="296" r:id="rId17"/>
    <p:sldId id="283" r:id="rId18"/>
    <p:sldId id="284" r:id="rId19"/>
    <p:sldId id="286" r:id="rId20"/>
    <p:sldId id="287" r:id="rId21"/>
    <p:sldId id="288" r:id="rId22"/>
    <p:sldId id="289" r:id="rId23"/>
    <p:sldId id="274" r:id="rId24"/>
    <p:sldId id="277" r:id="rId25"/>
    <p:sldId id="276" r:id="rId26"/>
    <p:sldId id="269" r:id="rId27"/>
  </p:sldIdLst>
  <p:sldSz cx="9144000" cy="5143500" type="screen16x9"/>
  <p:notesSz cx="6858000" cy="9144000"/>
  <p:embeddedFontLst>
    <p:embeddedFont>
      <p:font typeface="Nunito"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416" userDrawn="1">
          <p15:clr>
            <a:srgbClr val="A4A3A4"/>
          </p15:clr>
        </p15:guide>
        <p15:guide id="2" pos="31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DA7351-3E39-4C83-BF80-9EFB06412FDF}">
  <a:tblStyle styleId="{F7DA7351-3E39-4C83-BF80-9EFB06412FD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137" d="100"/>
          <a:sy n="137" d="100"/>
        </p:scale>
        <p:origin x="900" y="138"/>
      </p:cViewPr>
      <p:guideLst>
        <p:guide orient="horz" pos="1416"/>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82f72d3afe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82f72d3af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82f72d3af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82f72d3af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38384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832e3ec7c9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832e3ec7c9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 name="Google Shape;22;p2"/>
          <p:cNvGrpSpPr/>
          <p:nvPr/>
        </p:nvGrpSpPr>
        <p:grpSpPr>
          <a:xfrm>
            <a:off x="7057470" y="5088"/>
            <a:ext cx="1851282" cy="752108"/>
            <a:chOff x="6917201" y="0"/>
            <a:chExt cx="2227776"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 name="Google Shape;26;p2"/>
          <p:cNvGrpSpPr/>
          <p:nvPr/>
        </p:nvGrpSpPr>
        <p:grpSpPr>
          <a:xfrm>
            <a:off x="6553032" y="4217852"/>
            <a:ext cx="2389067" cy="925737"/>
            <a:chOff x="6917201" y="0"/>
            <a:chExt cx="2227776"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30;p2"/>
          <p:cNvGrpSpPr/>
          <p:nvPr/>
        </p:nvGrpSpPr>
        <p:grpSpPr>
          <a:xfrm>
            <a:off x="199151" y="4055652"/>
            <a:ext cx="2795413" cy="1083308"/>
            <a:chOff x="6917201" y="0"/>
            <a:chExt cx="2227776"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Google Shape;34;p2"/>
          <p:cNvSpPr txBox="1">
            <a:spLocks noGrp="1"/>
          </p:cNvSpPr>
          <p:nvPr>
            <p:ph type="ctrTitle"/>
          </p:nvPr>
        </p:nvSpPr>
        <p:spPr>
          <a:xfrm>
            <a:off x="1858703" y="1822833"/>
            <a:ext cx="5361300" cy="14481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3"/>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3"/>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2" name="Google Shape;42;p3"/>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3" name="Google Shape;43;p3"/>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5"/>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6"/>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7"/>
          <p:cNvSpPr txBox="1">
            <a:spLocks noGrp="1"/>
          </p:cNvSpPr>
          <p:nvPr>
            <p:ph type="title"/>
          </p:nvPr>
        </p:nvSpPr>
        <p:spPr>
          <a:xfrm>
            <a:off x="819150" y="845600"/>
            <a:ext cx="3709200" cy="1383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 name="Google Shape;80;p8"/>
          <p:cNvGrpSpPr/>
          <p:nvPr/>
        </p:nvGrpSpPr>
        <p:grpSpPr>
          <a:xfrm>
            <a:off x="255991" y="-119"/>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 name="Google Shape;85;p8"/>
          <p:cNvGrpSpPr/>
          <p:nvPr/>
        </p:nvGrpSpPr>
        <p:grpSpPr>
          <a:xfrm>
            <a:off x="34934" y="4522125"/>
            <a:ext cx="1593305" cy="617072"/>
            <a:chOff x="6917201" y="0"/>
            <a:chExt cx="2227776"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 name="Google Shape;89;p8"/>
          <p:cNvGrpSpPr/>
          <p:nvPr/>
        </p:nvGrpSpPr>
        <p:grpSpPr>
          <a:xfrm>
            <a:off x="5886355" y="1243"/>
            <a:ext cx="3257454" cy="1261514"/>
            <a:chOff x="6917201" y="0"/>
            <a:chExt cx="2227776"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 name="Google Shape;93;p8"/>
          <p:cNvSpPr txBox="1">
            <a:spLocks noGrp="1"/>
          </p:cNvSpPr>
          <p:nvPr>
            <p:ph type="title"/>
          </p:nvPr>
        </p:nvSpPr>
        <p:spPr>
          <a:xfrm>
            <a:off x="1393929" y="1301146"/>
            <a:ext cx="6366900" cy="2539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9"/>
          <p:cNvSpPr txBox="1">
            <a:spLocks noGrp="1"/>
          </p:cNvSpPr>
          <p:nvPr>
            <p:ph type="title"/>
          </p:nvPr>
        </p:nvSpPr>
        <p:spPr>
          <a:xfrm>
            <a:off x="819150" y="845600"/>
            <a:ext cx="6424200" cy="705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0"/>
          <p:cNvSpPr txBox="1">
            <a:spLocks noGrp="1"/>
          </p:cNvSpPr>
          <p:nvPr>
            <p:ph type="body" idx="1"/>
          </p:nvPr>
        </p:nvSpPr>
        <p:spPr>
          <a:xfrm>
            <a:off x="328025" y="4163500"/>
            <a:ext cx="7415100" cy="605100"/>
          </a:xfrm>
          <a:prstGeom prst="rect">
            <a:avLst/>
          </a:prstGeom>
          <a:noFill/>
          <a:ln>
            <a:noFill/>
          </a:ln>
        </p:spPr>
        <p:txBody>
          <a:bodyPr spcFirstLastPara="1" wrap="square" lIns="91425" tIns="91425" rIns="91425" bIns="91425" anchor="b"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 name="Google Shape;111;p11"/>
          <p:cNvGrpSpPr/>
          <p:nvPr/>
        </p:nvGrpSpPr>
        <p:grpSpPr>
          <a:xfrm>
            <a:off x="5959223" y="4119576"/>
            <a:ext cx="2520951" cy="1024165"/>
            <a:chOff x="6917201" y="0"/>
            <a:chExt cx="2227776"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 name="Google Shape;115;p11"/>
          <p:cNvGrpSpPr/>
          <p:nvPr/>
        </p:nvGrpSpPr>
        <p:grpSpPr>
          <a:xfrm>
            <a:off x="199151" y="2"/>
            <a:ext cx="2795413" cy="1083308"/>
            <a:chOff x="6917201" y="0"/>
            <a:chExt cx="2227776"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 name="Google Shape;119;p11"/>
          <p:cNvSpPr txBox="1">
            <a:spLocks noGrp="1"/>
          </p:cNvSpPr>
          <p:nvPr>
            <p:ph type="title" hasCustomPrompt="1"/>
          </p:nvPr>
        </p:nvSpPr>
        <p:spPr>
          <a:xfrm>
            <a:off x="1385850" y="1383850"/>
            <a:ext cx="6372300" cy="13797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a:noFill/>
          <a:ln>
            <a:noFill/>
          </a:ln>
        </p:spPr>
        <p:txBody>
          <a:bodyPr spcFirstLastPara="1" wrap="square" lIns="91425" tIns="91425" rIns="91425" bIns="91425" anchor="t" anchorCtr="0">
            <a:normAutofit/>
          </a:bodyPr>
          <a:lstStyle>
            <a:lvl1pPr marL="457200" lvl="0" indent="-311150" algn="ctr">
              <a:lnSpc>
                <a:spcPct val="115000"/>
              </a:lnSpc>
              <a:spcBef>
                <a:spcPts val="0"/>
              </a:spcBef>
              <a:spcAft>
                <a:spcPts val="0"/>
              </a:spcAft>
              <a:buSzPts val="1300"/>
              <a:buChar char="●"/>
              <a:defRPr/>
            </a:lvl1pPr>
            <a:lvl2pPr marL="914400" lvl="1" indent="-298450" algn="ctr">
              <a:lnSpc>
                <a:spcPct val="115000"/>
              </a:lnSpc>
              <a:spcBef>
                <a:spcPts val="0"/>
              </a:spcBef>
              <a:spcAft>
                <a:spcPts val="0"/>
              </a:spcAft>
              <a:buSzPts val="1100"/>
              <a:buChar char="○"/>
              <a:defRPr/>
            </a:lvl2pPr>
            <a:lvl3pPr marL="1371600" lvl="2" indent="-298450" algn="ctr">
              <a:lnSpc>
                <a:spcPct val="115000"/>
              </a:lnSpc>
              <a:spcBef>
                <a:spcPts val="0"/>
              </a:spcBef>
              <a:spcAft>
                <a:spcPts val="0"/>
              </a:spcAft>
              <a:buSzPts val="1100"/>
              <a:buChar char="■"/>
              <a:defRPr/>
            </a:lvl3pPr>
            <a:lvl4pPr marL="1828800" lvl="3" indent="-298450" algn="ctr">
              <a:lnSpc>
                <a:spcPct val="115000"/>
              </a:lnSpc>
              <a:spcBef>
                <a:spcPts val="0"/>
              </a:spcBef>
              <a:spcAft>
                <a:spcPts val="0"/>
              </a:spcAft>
              <a:buSzPts val="1100"/>
              <a:buChar char="●"/>
              <a:defRPr/>
            </a:lvl4pPr>
            <a:lvl5pPr marL="2286000" lvl="4" indent="-298450" algn="ctr">
              <a:lnSpc>
                <a:spcPct val="115000"/>
              </a:lnSpc>
              <a:spcBef>
                <a:spcPts val="0"/>
              </a:spcBef>
              <a:spcAft>
                <a:spcPts val="0"/>
              </a:spcAft>
              <a:buSzPts val="1100"/>
              <a:buChar char="○"/>
              <a:defRPr/>
            </a:lvl5pPr>
            <a:lvl6pPr marL="2743200" lvl="5" indent="-298450" algn="ctr">
              <a:lnSpc>
                <a:spcPct val="115000"/>
              </a:lnSpc>
              <a:spcBef>
                <a:spcPts val="0"/>
              </a:spcBef>
              <a:spcAft>
                <a:spcPts val="0"/>
              </a:spcAft>
              <a:buSzPts val="1100"/>
              <a:buChar char="■"/>
              <a:defRPr/>
            </a:lvl6pPr>
            <a:lvl7pPr marL="3200400" lvl="6" indent="-298450" algn="ctr">
              <a:lnSpc>
                <a:spcPct val="115000"/>
              </a:lnSpc>
              <a:spcBef>
                <a:spcPts val="0"/>
              </a:spcBef>
              <a:spcAft>
                <a:spcPts val="0"/>
              </a:spcAft>
              <a:buSzPts val="1100"/>
              <a:buChar char="●"/>
              <a:defRPr/>
            </a:lvl7pPr>
            <a:lvl8pPr marL="3657600" lvl="7" indent="-298450" algn="ctr">
              <a:lnSpc>
                <a:spcPct val="115000"/>
              </a:lnSpc>
              <a:spcBef>
                <a:spcPts val="0"/>
              </a:spcBef>
              <a:spcAft>
                <a:spcPts val="0"/>
              </a:spcAft>
              <a:buSzPts val="1100"/>
              <a:buChar char="○"/>
              <a:defRPr/>
            </a:lvl8pPr>
            <a:lvl9pPr marL="4114800" lvl="8" indent="-298450" algn="ctr">
              <a:lnSpc>
                <a:spcPct val="115000"/>
              </a:lnSpc>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780438" y="372554"/>
            <a:ext cx="7337480" cy="4288554"/>
          </a:xfrm>
          <a:prstGeom prst="rect">
            <a:avLst/>
          </a:prstGeom>
        </p:spPr>
        <p:txBody>
          <a:bodyPr spcFirstLastPara="1" wrap="square" lIns="91425" tIns="91425" rIns="91425" bIns="91425" anchor="ctr" anchorCtr="0">
            <a:normAutofit/>
          </a:bodyPr>
          <a:lstStyle/>
          <a:p>
            <a:pPr>
              <a:buClr>
                <a:srgbClr val="000000"/>
              </a:buClr>
            </a:pPr>
            <a:r>
              <a:rPr lang="en-IN" sz="2355" b="1" u="sng" dirty="0">
                <a:solidFill>
                  <a:srgbClr val="000000"/>
                </a:solidFill>
                <a:latin typeface="Times New Roman"/>
                <a:ea typeface="Times New Roman"/>
                <a:cs typeface="Times New Roman"/>
                <a:sym typeface="Times New Roman"/>
              </a:rPr>
              <a:t>Vehicle Damage Detection</a:t>
            </a:r>
            <a:br>
              <a:rPr lang="en-IN" sz="2355" b="1" u="sng" dirty="0">
                <a:solidFill>
                  <a:srgbClr val="000000"/>
                </a:solidFill>
                <a:latin typeface="Times New Roman"/>
                <a:ea typeface="Times New Roman"/>
                <a:cs typeface="Times New Roman"/>
                <a:sym typeface="Times New Roman"/>
              </a:rPr>
            </a:br>
            <a:br>
              <a:rPr lang="en-IN" sz="2355" b="1" dirty="0">
                <a:solidFill>
                  <a:srgbClr val="000000"/>
                </a:solidFill>
                <a:latin typeface="Times New Roman"/>
                <a:ea typeface="Times New Roman"/>
                <a:cs typeface="Times New Roman"/>
                <a:sym typeface="Times New Roman"/>
              </a:rPr>
            </a:br>
            <a:r>
              <a:rPr lang="en-US" sz="2000" b="1" dirty="0">
                <a:solidFill>
                  <a:schemeClr val="bg1"/>
                </a:solidFill>
                <a:latin typeface="Times New Roman" pitchFamily="18" charset="0"/>
                <a:cs typeface="Times New Roman" pitchFamily="18" charset="0"/>
              </a:rPr>
              <a:t>Under the Guidance of </a:t>
            </a:r>
            <a:r>
              <a:rPr lang="en" sz="2000" b="1" dirty="0">
                <a:solidFill>
                  <a:schemeClr val="bg1"/>
                </a:solidFill>
                <a:latin typeface="Times New Roman"/>
                <a:ea typeface="Times New Roman"/>
                <a:cs typeface="Times New Roman"/>
                <a:sym typeface="Times New Roman"/>
              </a:rPr>
              <a:t>Mr. Saurabh Panwar.</a:t>
            </a:r>
            <a:br>
              <a:rPr lang="en-IN" sz="2000" dirty="0">
                <a:solidFill>
                  <a:schemeClr val="bg1"/>
                </a:solidFill>
                <a:latin typeface="Times New Roman" pitchFamily="18" charset="0"/>
                <a:ea typeface="Times New Roman"/>
                <a:cs typeface="Times New Roman" pitchFamily="18" charset="0"/>
                <a:sym typeface="Times New Roman"/>
              </a:rPr>
            </a:br>
            <a:br>
              <a:rPr lang="en-IN" sz="2000" dirty="0">
                <a:solidFill>
                  <a:schemeClr val="bg1"/>
                </a:solidFill>
                <a:latin typeface="Times New Roman" pitchFamily="18" charset="0"/>
                <a:ea typeface="Times New Roman"/>
                <a:cs typeface="Times New Roman" pitchFamily="18" charset="0"/>
                <a:sym typeface="Times New Roman"/>
              </a:rPr>
            </a:br>
            <a:r>
              <a:rPr lang="en-IN" sz="1800" b="1" dirty="0">
                <a:solidFill>
                  <a:srgbClr val="000000"/>
                </a:solidFill>
                <a:latin typeface="Times New Roman"/>
                <a:ea typeface="Times New Roman"/>
                <a:cs typeface="Times New Roman"/>
                <a:sym typeface="Times New Roman"/>
              </a:rPr>
              <a:t>Group Members’ names and PRN</a:t>
            </a:r>
            <a:br>
              <a:rPr lang="en-IN" sz="1800" dirty="0">
                <a:solidFill>
                  <a:srgbClr val="000000"/>
                </a:solidFill>
                <a:latin typeface="Times New Roman"/>
                <a:ea typeface="Times New Roman"/>
                <a:cs typeface="Times New Roman"/>
                <a:sym typeface="Times New Roman"/>
              </a:rPr>
            </a:br>
            <a:br>
              <a:rPr lang="en-IN" sz="2355" b="1" dirty="0">
                <a:solidFill>
                  <a:srgbClr val="000000"/>
                </a:solidFill>
                <a:latin typeface="Times New Roman"/>
                <a:ea typeface="Times New Roman"/>
                <a:cs typeface="Times New Roman"/>
                <a:sym typeface="Times New Roman"/>
              </a:rPr>
            </a:br>
            <a:r>
              <a:rPr lang="en-IN" sz="1800" dirty="0">
                <a:solidFill>
                  <a:srgbClr val="000000"/>
                </a:solidFill>
                <a:latin typeface="Times New Roman"/>
                <a:ea typeface="Times New Roman"/>
                <a:cs typeface="Times New Roman"/>
                <a:sym typeface="Times New Roman"/>
              </a:rPr>
              <a:t>Gaurav Kumar Singh </a:t>
            </a:r>
            <a:r>
              <a:rPr lang="en-IN" sz="1800" kern="100" dirty="0">
                <a:solidFill>
                  <a:srgbClr val="000000"/>
                </a:solidFill>
                <a:effectLst/>
                <a:latin typeface="Times New Roman" panose="02020603050405020304" pitchFamily="18" charset="0"/>
                <a:ea typeface="Times New Roman" panose="02020603050405020304" pitchFamily="18" charset="0"/>
              </a:rPr>
              <a:t>(240340128009)</a:t>
            </a:r>
            <a:br>
              <a:rPr lang="en-IN" sz="1800" kern="100" dirty="0">
                <a:solidFill>
                  <a:srgbClr val="000000"/>
                </a:solidFill>
                <a:effectLst/>
                <a:latin typeface="Times New Roman" panose="02020603050405020304" pitchFamily="18" charset="0"/>
                <a:ea typeface="Times New Roman" panose="02020603050405020304" pitchFamily="18" charset="0"/>
              </a:rPr>
            </a:br>
            <a:r>
              <a:rPr lang="en-IN" sz="1800" kern="100" dirty="0">
                <a:solidFill>
                  <a:srgbClr val="000000"/>
                </a:solidFill>
                <a:effectLst/>
                <a:latin typeface="Times New Roman" panose="02020603050405020304" pitchFamily="18" charset="0"/>
                <a:ea typeface="Times New Roman" panose="02020603050405020304" pitchFamily="18" charset="0"/>
              </a:rPr>
              <a:t>Mitali Giri (240340128016)</a:t>
            </a:r>
            <a:br>
              <a:rPr lang="en-IN" sz="1800" kern="100" dirty="0">
                <a:solidFill>
                  <a:srgbClr val="000000"/>
                </a:solidFill>
                <a:effectLst/>
                <a:latin typeface="Times New Roman" panose="02020603050405020304" pitchFamily="18" charset="0"/>
                <a:ea typeface="Times New Roman" panose="02020603050405020304" pitchFamily="18" charset="0"/>
              </a:rPr>
            </a:br>
            <a:r>
              <a:rPr lang="en-IN" sz="1800" kern="100" dirty="0">
                <a:solidFill>
                  <a:srgbClr val="000000"/>
                </a:solidFill>
                <a:effectLst/>
                <a:latin typeface="Times New Roman" panose="02020603050405020304" pitchFamily="18" charset="0"/>
                <a:ea typeface="Times New Roman" panose="02020603050405020304" pitchFamily="18" charset="0"/>
              </a:rPr>
              <a:t>Satyasish Patranabish (240340128029)</a:t>
            </a:r>
            <a:br>
              <a:rPr lang="en-IN" sz="1800" kern="100" dirty="0">
                <a:solidFill>
                  <a:srgbClr val="000000"/>
                </a:solidFill>
                <a:effectLst/>
                <a:latin typeface="Times New Roman" panose="02020603050405020304" pitchFamily="18" charset="0"/>
                <a:ea typeface="Times New Roman" panose="02020603050405020304" pitchFamily="18" charset="0"/>
              </a:rPr>
            </a:br>
            <a:r>
              <a:rPr lang="en-IN" sz="1800" kern="100" dirty="0">
                <a:solidFill>
                  <a:srgbClr val="000000"/>
                </a:solidFill>
                <a:effectLst/>
                <a:latin typeface="Times New Roman" panose="02020603050405020304" pitchFamily="18" charset="0"/>
                <a:ea typeface="Times New Roman" panose="02020603050405020304" pitchFamily="18" charset="0"/>
              </a:rPr>
              <a:t>Snehal Awadan (240340128033)</a:t>
            </a:r>
            <a:br>
              <a:rPr lang="en-IN" sz="1800" kern="100" dirty="0">
                <a:solidFill>
                  <a:srgbClr val="000000"/>
                </a:solidFill>
                <a:effectLst/>
                <a:latin typeface="Times New Roman" panose="02020603050405020304" pitchFamily="18" charset="0"/>
                <a:ea typeface="Times New Roman" panose="02020603050405020304" pitchFamily="18" charset="0"/>
              </a:rPr>
            </a:br>
            <a:r>
              <a:rPr lang="en-IN" sz="1800" kern="100" dirty="0">
                <a:solidFill>
                  <a:srgbClr val="000000"/>
                </a:solidFill>
                <a:effectLst/>
                <a:latin typeface="Times New Roman" panose="02020603050405020304" pitchFamily="18" charset="0"/>
                <a:ea typeface="Times New Roman" panose="02020603050405020304" pitchFamily="18" charset="0"/>
              </a:rPr>
              <a:t>Swapnil Burud (240340128034)</a:t>
            </a:r>
            <a:br>
              <a:rPr lang="en-IN" sz="1800" kern="100" dirty="0">
                <a:solidFill>
                  <a:srgbClr val="000000"/>
                </a:solidFill>
                <a:effectLst/>
                <a:latin typeface="Times New Roman" panose="02020603050405020304" pitchFamily="18" charset="0"/>
                <a:ea typeface="Times New Roman" panose="02020603050405020304" pitchFamily="18" charset="0"/>
              </a:rPr>
            </a:br>
            <a:r>
              <a:rPr lang="en" sz="1922" dirty="0">
                <a:solidFill>
                  <a:srgbClr val="000000"/>
                </a:solidFill>
                <a:latin typeface="Times New Roman"/>
                <a:ea typeface="Times New Roman"/>
                <a:cs typeface="Times New Roman"/>
                <a:sym typeface="Times New Roman"/>
              </a:rPr>
              <a:t>       </a:t>
            </a:r>
            <a:endParaRPr sz="175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2B6D9-391F-2572-0DBD-0A4F540F8B75}"/>
              </a:ext>
            </a:extLst>
          </p:cNvPr>
          <p:cNvSpPr>
            <a:spLocks noGrp="1"/>
          </p:cNvSpPr>
          <p:nvPr>
            <p:ph type="title"/>
          </p:nvPr>
        </p:nvSpPr>
        <p:spPr>
          <a:xfrm>
            <a:off x="277825" y="435948"/>
            <a:ext cx="7505700" cy="954600"/>
          </a:xfrm>
        </p:spPr>
        <p:txBody>
          <a:bodyPr>
            <a:normAutofit/>
          </a:bodyPr>
          <a:lstStyle/>
          <a:p>
            <a:r>
              <a:rPr lang="en-IN" b="1" dirty="0"/>
              <a:t>Image Augmentation</a:t>
            </a:r>
          </a:p>
        </p:txBody>
      </p:sp>
      <p:sp>
        <p:nvSpPr>
          <p:cNvPr id="3" name="Text Placeholder 2">
            <a:extLst>
              <a:ext uri="{FF2B5EF4-FFF2-40B4-BE49-F238E27FC236}">
                <a16:creationId xmlns:a16="http://schemas.microsoft.com/office/drawing/2014/main" id="{DF47B3BA-4517-4F61-F207-A3A8B26564CB}"/>
              </a:ext>
            </a:extLst>
          </p:cNvPr>
          <p:cNvSpPr>
            <a:spLocks noGrp="1"/>
          </p:cNvSpPr>
          <p:nvPr>
            <p:ph type="body" idx="1"/>
          </p:nvPr>
        </p:nvSpPr>
        <p:spPr>
          <a:xfrm>
            <a:off x="219455" y="1141171"/>
            <a:ext cx="8514893" cy="3297554"/>
          </a:xfrm>
        </p:spPr>
        <p:txBody>
          <a:bodyPr>
            <a:normAutofit/>
          </a:bodyPr>
          <a:lstStyle/>
          <a:p>
            <a:pPr marL="146050" indent="0">
              <a:buNone/>
            </a:pPr>
            <a:r>
              <a:rPr lang="en-US" sz="1500" dirty="0"/>
              <a:t>Techniques: Rotation, flipping, scaling, color adjustments, and cropping.</a:t>
            </a:r>
          </a:p>
          <a:p>
            <a:pPr marL="146050" indent="0">
              <a:buNone/>
            </a:pPr>
            <a:endParaRPr lang="en-US" sz="1500" dirty="0"/>
          </a:p>
          <a:p>
            <a:pPr marL="146050" indent="0">
              <a:buNone/>
            </a:pPr>
            <a:r>
              <a:rPr lang="en-US" sz="1500" dirty="0"/>
              <a:t>Purpose: Increase dataset size and diversity, and improve model robustness.</a:t>
            </a:r>
          </a:p>
          <a:p>
            <a:pPr marL="146050" indent="0">
              <a:buNone/>
            </a:pPr>
            <a:endParaRPr lang="en-IN" sz="1500" dirty="0"/>
          </a:p>
        </p:txBody>
      </p:sp>
      <p:pic>
        <p:nvPicPr>
          <p:cNvPr id="5" name="Picture 4">
            <a:extLst>
              <a:ext uri="{FF2B5EF4-FFF2-40B4-BE49-F238E27FC236}">
                <a16:creationId xmlns:a16="http://schemas.microsoft.com/office/drawing/2014/main" id="{7745DC8F-88AB-7848-6412-9DF5448A300F}"/>
              </a:ext>
            </a:extLst>
          </p:cNvPr>
          <p:cNvPicPr>
            <a:picLocks noChangeAspect="1"/>
          </p:cNvPicPr>
          <p:nvPr/>
        </p:nvPicPr>
        <p:blipFill>
          <a:blip r:embed="rId2"/>
          <a:stretch>
            <a:fillRect/>
          </a:stretch>
        </p:blipFill>
        <p:spPr>
          <a:xfrm>
            <a:off x="1877724" y="2247900"/>
            <a:ext cx="4305901" cy="2553056"/>
          </a:xfrm>
          <a:prstGeom prst="rect">
            <a:avLst/>
          </a:prstGeom>
        </p:spPr>
      </p:pic>
    </p:spTree>
    <p:extLst>
      <p:ext uri="{BB962C8B-B14F-4D97-AF65-F5344CB8AC3E}">
        <p14:creationId xmlns:p14="http://schemas.microsoft.com/office/powerpoint/2010/main" val="4104454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DBEB6-AD03-C6E9-FC5D-6F64EC5A3DCF}"/>
              </a:ext>
            </a:extLst>
          </p:cNvPr>
          <p:cNvSpPr>
            <a:spLocks noGrp="1"/>
          </p:cNvSpPr>
          <p:nvPr>
            <p:ph type="title"/>
          </p:nvPr>
        </p:nvSpPr>
        <p:spPr>
          <a:xfrm>
            <a:off x="277825" y="370112"/>
            <a:ext cx="7505700" cy="954600"/>
          </a:xfrm>
        </p:spPr>
        <p:txBody>
          <a:bodyPr>
            <a:normAutofit/>
          </a:bodyPr>
          <a:lstStyle/>
          <a:p>
            <a:r>
              <a:rPr lang="en-IN" b="1" dirty="0"/>
              <a:t>Image Normalization</a:t>
            </a:r>
          </a:p>
        </p:txBody>
      </p:sp>
      <p:sp>
        <p:nvSpPr>
          <p:cNvPr id="3" name="Text Placeholder 2">
            <a:extLst>
              <a:ext uri="{FF2B5EF4-FFF2-40B4-BE49-F238E27FC236}">
                <a16:creationId xmlns:a16="http://schemas.microsoft.com/office/drawing/2014/main" id="{FEC0BD3A-D365-EB6B-EF8C-8AE1EAE482F5}"/>
              </a:ext>
            </a:extLst>
          </p:cNvPr>
          <p:cNvSpPr>
            <a:spLocks noGrp="1"/>
          </p:cNvSpPr>
          <p:nvPr>
            <p:ph type="body" idx="1"/>
          </p:nvPr>
        </p:nvSpPr>
        <p:spPr>
          <a:xfrm>
            <a:off x="106123" y="987645"/>
            <a:ext cx="4580360" cy="1797528"/>
          </a:xfrm>
        </p:spPr>
        <p:txBody>
          <a:bodyPr>
            <a:normAutofit/>
          </a:bodyPr>
          <a:lstStyle/>
          <a:p>
            <a:r>
              <a:rPr lang="en-US" sz="1500" dirty="0"/>
              <a:t>Scaling pixel values to a range (e.g., 0-1 or -1 to 1).</a:t>
            </a:r>
          </a:p>
          <a:p>
            <a:endParaRPr lang="en-US" sz="1500" dirty="0"/>
          </a:p>
          <a:p>
            <a:r>
              <a:rPr lang="en-US" sz="1500" dirty="0"/>
              <a:t>Helps the model converge faster and improves performance.</a:t>
            </a:r>
          </a:p>
          <a:p>
            <a:pPr marL="146050" indent="0">
              <a:buNone/>
            </a:pPr>
            <a:endParaRPr lang="en-IN" sz="1500" dirty="0"/>
          </a:p>
        </p:txBody>
      </p:sp>
      <p:pic>
        <p:nvPicPr>
          <p:cNvPr id="5" name="Picture 4">
            <a:extLst>
              <a:ext uri="{FF2B5EF4-FFF2-40B4-BE49-F238E27FC236}">
                <a16:creationId xmlns:a16="http://schemas.microsoft.com/office/drawing/2014/main" id="{78B3195C-4924-7913-DE44-3A3FE1951479}"/>
              </a:ext>
            </a:extLst>
          </p:cNvPr>
          <p:cNvPicPr>
            <a:picLocks noChangeAspect="1"/>
          </p:cNvPicPr>
          <p:nvPr/>
        </p:nvPicPr>
        <p:blipFill rotWithShape="1">
          <a:blip r:embed="rId2"/>
          <a:srcRect l="1344" r="8032"/>
          <a:stretch/>
        </p:blipFill>
        <p:spPr>
          <a:xfrm>
            <a:off x="4686483" y="370112"/>
            <a:ext cx="4236954" cy="3705742"/>
          </a:xfrm>
          <a:prstGeom prst="rect">
            <a:avLst/>
          </a:prstGeom>
        </p:spPr>
      </p:pic>
    </p:spTree>
    <p:extLst>
      <p:ext uri="{BB962C8B-B14F-4D97-AF65-F5344CB8AC3E}">
        <p14:creationId xmlns:p14="http://schemas.microsoft.com/office/powerpoint/2010/main" val="403951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F6035-E85A-871B-60F1-A564FF586597}"/>
              </a:ext>
            </a:extLst>
          </p:cNvPr>
          <p:cNvSpPr>
            <a:spLocks noGrp="1"/>
          </p:cNvSpPr>
          <p:nvPr>
            <p:ph type="title"/>
          </p:nvPr>
        </p:nvSpPr>
        <p:spPr>
          <a:xfrm>
            <a:off x="302619" y="306655"/>
            <a:ext cx="7505700" cy="954600"/>
          </a:xfrm>
        </p:spPr>
        <p:txBody>
          <a:bodyPr/>
          <a:lstStyle/>
          <a:p>
            <a:r>
              <a:rPr lang="en-IN" b="1" dirty="0"/>
              <a:t>Handling Class Imbalance</a:t>
            </a:r>
          </a:p>
        </p:txBody>
      </p:sp>
      <p:sp>
        <p:nvSpPr>
          <p:cNvPr id="3" name="Text Placeholder 2">
            <a:extLst>
              <a:ext uri="{FF2B5EF4-FFF2-40B4-BE49-F238E27FC236}">
                <a16:creationId xmlns:a16="http://schemas.microsoft.com/office/drawing/2014/main" id="{80577AF1-F589-D5F5-D4B9-846A37F2D5EE}"/>
              </a:ext>
            </a:extLst>
          </p:cNvPr>
          <p:cNvSpPr>
            <a:spLocks noGrp="1"/>
          </p:cNvSpPr>
          <p:nvPr>
            <p:ph type="body" idx="1"/>
          </p:nvPr>
        </p:nvSpPr>
        <p:spPr>
          <a:xfrm>
            <a:off x="302619" y="816678"/>
            <a:ext cx="8022231" cy="3622047"/>
          </a:xfrm>
        </p:spPr>
        <p:txBody>
          <a:bodyPr/>
          <a:lstStyle/>
          <a:p>
            <a:pPr marL="146050" indent="0">
              <a:buNone/>
            </a:pPr>
            <a:r>
              <a:rPr lang="en-US" dirty="0"/>
              <a:t>Importance of having a balanced dataset for each damage type.</a:t>
            </a:r>
          </a:p>
          <a:p>
            <a:pPr marL="146050" indent="0">
              <a:buNone/>
            </a:pPr>
            <a:endParaRPr lang="en-US" dirty="0"/>
          </a:p>
          <a:p>
            <a:pPr marL="146050" indent="0">
              <a:buNone/>
            </a:pPr>
            <a:r>
              <a:rPr lang="en-US" dirty="0"/>
              <a:t>Techniques: Oversampling, under sampling, synthetic data generation (e.g., SMOTE).</a:t>
            </a:r>
          </a:p>
          <a:p>
            <a:pPr marL="146050" indent="0">
              <a:buNone/>
            </a:pPr>
            <a:endParaRPr lang="en-US" dirty="0"/>
          </a:p>
          <a:p>
            <a:pPr marL="146050" indent="0">
              <a:buNone/>
            </a:pPr>
            <a:endParaRPr lang="en-IN" dirty="0"/>
          </a:p>
        </p:txBody>
      </p:sp>
      <p:pic>
        <p:nvPicPr>
          <p:cNvPr id="5" name="Picture 4">
            <a:extLst>
              <a:ext uri="{FF2B5EF4-FFF2-40B4-BE49-F238E27FC236}">
                <a16:creationId xmlns:a16="http://schemas.microsoft.com/office/drawing/2014/main" id="{939E8B85-F2C6-73B0-6CA5-07B38EAF1C6C}"/>
              </a:ext>
            </a:extLst>
          </p:cNvPr>
          <p:cNvPicPr>
            <a:picLocks noChangeAspect="1"/>
          </p:cNvPicPr>
          <p:nvPr/>
        </p:nvPicPr>
        <p:blipFill rotWithShape="1">
          <a:blip r:embed="rId2"/>
          <a:srcRect t="5138"/>
          <a:stretch/>
        </p:blipFill>
        <p:spPr>
          <a:xfrm>
            <a:off x="1298308" y="1863700"/>
            <a:ext cx="5423579" cy="2973145"/>
          </a:xfrm>
          <a:prstGeom prst="rect">
            <a:avLst/>
          </a:prstGeom>
        </p:spPr>
      </p:pic>
    </p:spTree>
    <p:extLst>
      <p:ext uri="{BB962C8B-B14F-4D97-AF65-F5344CB8AC3E}">
        <p14:creationId xmlns:p14="http://schemas.microsoft.com/office/powerpoint/2010/main" val="2053028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E7A8C-FA53-7ABB-BCEA-BC171E2A8287}"/>
              </a:ext>
            </a:extLst>
          </p:cNvPr>
          <p:cNvSpPr>
            <a:spLocks noGrp="1"/>
          </p:cNvSpPr>
          <p:nvPr>
            <p:ph type="title"/>
          </p:nvPr>
        </p:nvSpPr>
        <p:spPr>
          <a:xfrm>
            <a:off x="288658" y="356990"/>
            <a:ext cx="7505700" cy="954600"/>
          </a:xfrm>
        </p:spPr>
        <p:txBody>
          <a:bodyPr/>
          <a:lstStyle/>
          <a:p>
            <a:r>
              <a:rPr lang="en-IN" b="1" dirty="0"/>
              <a:t>Splitting the Dataset</a:t>
            </a:r>
          </a:p>
        </p:txBody>
      </p:sp>
      <p:sp>
        <p:nvSpPr>
          <p:cNvPr id="3" name="Text Placeholder 2">
            <a:extLst>
              <a:ext uri="{FF2B5EF4-FFF2-40B4-BE49-F238E27FC236}">
                <a16:creationId xmlns:a16="http://schemas.microsoft.com/office/drawing/2014/main" id="{A650328E-5D35-E1FC-8D27-BFCE65A1F52F}"/>
              </a:ext>
            </a:extLst>
          </p:cNvPr>
          <p:cNvSpPr>
            <a:spLocks noGrp="1"/>
          </p:cNvSpPr>
          <p:nvPr>
            <p:ph type="body" idx="1"/>
          </p:nvPr>
        </p:nvSpPr>
        <p:spPr>
          <a:xfrm>
            <a:off x="288658" y="1102865"/>
            <a:ext cx="3263736" cy="3115110"/>
          </a:xfrm>
        </p:spPr>
        <p:txBody>
          <a:bodyPr/>
          <a:lstStyle/>
          <a:p>
            <a:pPr marL="146050" indent="0">
              <a:buNone/>
            </a:pPr>
            <a:r>
              <a:rPr lang="en-US" dirty="0"/>
              <a:t>Train/Validation/Test split (e.g.,</a:t>
            </a:r>
          </a:p>
          <a:p>
            <a:pPr marL="146050" indent="0">
              <a:buNone/>
            </a:pPr>
            <a:r>
              <a:rPr lang="en-US" dirty="0"/>
              <a:t>70%/20%/10%).</a:t>
            </a:r>
          </a:p>
          <a:p>
            <a:pPr marL="146050" indent="0">
              <a:buNone/>
            </a:pPr>
            <a:endParaRPr lang="en-US" dirty="0"/>
          </a:p>
          <a:p>
            <a:pPr marL="146050" indent="0">
              <a:buNone/>
            </a:pPr>
            <a:r>
              <a:rPr lang="en-US" dirty="0"/>
              <a:t>The importance of having a separate</a:t>
            </a:r>
          </a:p>
          <a:p>
            <a:pPr marL="146050" indent="0">
              <a:buNone/>
            </a:pPr>
            <a:r>
              <a:rPr lang="en-US" dirty="0"/>
              <a:t>The validation set to monitor the model</a:t>
            </a:r>
          </a:p>
          <a:p>
            <a:pPr marL="146050" indent="0">
              <a:buNone/>
            </a:pPr>
            <a:r>
              <a:rPr lang="en-US" dirty="0"/>
              <a:t>performance.</a:t>
            </a:r>
            <a:endParaRPr lang="en-IN" dirty="0"/>
          </a:p>
        </p:txBody>
      </p:sp>
      <p:pic>
        <p:nvPicPr>
          <p:cNvPr id="5" name="Picture 4">
            <a:extLst>
              <a:ext uri="{FF2B5EF4-FFF2-40B4-BE49-F238E27FC236}">
                <a16:creationId xmlns:a16="http://schemas.microsoft.com/office/drawing/2014/main" id="{5F47E523-0DA0-FACD-8687-9045151163DD}"/>
              </a:ext>
            </a:extLst>
          </p:cNvPr>
          <p:cNvPicPr>
            <a:picLocks noChangeAspect="1"/>
          </p:cNvPicPr>
          <p:nvPr/>
        </p:nvPicPr>
        <p:blipFill>
          <a:blip r:embed="rId2"/>
          <a:stretch>
            <a:fillRect/>
          </a:stretch>
        </p:blipFill>
        <p:spPr>
          <a:xfrm>
            <a:off x="3552393" y="1102864"/>
            <a:ext cx="5172797" cy="3115110"/>
          </a:xfrm>
          <a:prstGeom prst="rect">
            <a:avLst/>
          </a:prstGeom>
        </p:spPr>
      </p:pic>
    </p:spTree>
    <p:extLst>
      <p:ext uri="{BB962C8B-B14F-4D97-AF65-F5344CB8AC3E}">
        <p14:creationId xmlns:p14="http://schemas.microsoft.com/office/powerpoint/2010/main" val="808396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B204E-2A2A-5774-1684-D152ADC3CC6D}"/>
              </a:ext>
            </a:extLst>
          </p:cNvPr>
          <p:cNvSpPr>
            <a:spLocks noGrp="1"/>
          </p:cNvSpPr>
          <p:nvPr>
            <p:ph type="title"/>
          </p:nvPr>
        </p:nvSpPr>
        <p:spPr>
          <a:xfrm>
            <a:off x="321087" y="369948"/>
            <a:ext cx="8003763" cy="614254"/>
          </a:xfrm>
        </p:spPr>
        <p:txBody>
          <a:bodyPr>
            <a:normAutofit fontScale="90000"/>
          </a:bodyPr>
          <a:lstStyle/>
          <a:p>
            <a:r>
              <a:rPr lang="en-IN" b="1" dirty="0"/>
              <a:t>Why YOlOv8?</a:t>
            </a:r>
          </a:p>
        </p:txBody>
      </p:sp>
      <p:sp>
        <p:nvSpPr>
          <p:cNvPr id="3" name="Text Placeholder 2">
            <a:extLst>
              <a:ext uri="{FF2B5EF4-FFF2-40B4-BE49-F238E27FC236}">
                <a16:creationId xmlns:a16="http://schemas.microsoft.com/office/drawing/2014/main" id="{10B1F23A-6F2B-A6F5-5B25-11805FF0E55F}"/>
              </a:ext>
            </a:extLst>
          </p:cNvPr>
          <p:cNvSpPr>
            <a:spLocks noGrp="1"/>
          </p:cNvSpPr>
          <p:nvPr>
            <p:ph type="body" idx="1"/>
          </p:nvPr>
        </p:nvSpPr>
        <p:spPr>
          <a:xfrm>
            <a:off x="321087" y="886480"/>
            <a:ext cx="8003763" cy="4055468"/>
          </a:xfrm>
        </p:spPr>
        <p:txBody>
          <a:bodyPr>
            <a:noAutofit/>
          </a:bodyPr>
          <a:lstStyle/>
          <a:p>
            <a:pPr algn="l">
              <a:buFont typeface="+mj-lt"/>
              <a:buAutoNum type="arabicPeriod"/>
            </a:pPr>
            <a:r>
              <a:rPr lang="en-US" sz="1500" b="1" i="0" dirty="0">
                <a:effectLst/>
                <a:latin typeface="Times New Roman" panose="02020603050405020304" pitchFamily="18" charset="0"/>
                <a:cs typeface="Times New Roman" panose="02020603050405020304" pitchFamily="18" charset="0"/>
              </a:rPr>
              <a:t>High Accuracy</a:t>
            </a:r>
            <a:r>
              <a:rPr lang="en-US" sz="1500" b="0" i="0" dirty="0">
                <a:effectLst/>
                <a:latin typeface="Times New Roman" panose="02020603050405020304" pitchFamily="18" charset="0"/>
                <a:cs typeface="Times New Roman" panose="02020603050405020304" pitchFamily="18" charset="0"/>
              </a:rPr>
              <a:t>:</a:t>
            </a:r>
          </a:p>
          <a:p>
            <a:pPr marL="457200" lvl="1" indent="0" algn="l">
              <a:buNone/>
            </a:pPr>
            <a:r>
              <a:rPr lang="en-US" sz="1500" b="0" i="0" dirty="0">
                <a:effectLst/>
                <a:latin typeface="Times New Roman" panose="02020603050405020304" pitchFamily="18" charset="0"/>
                <a:cs typeface="Times New Roman" panose="02020603050405020304" pitchFamily="18" charset="0"/>
              </a:rPr>
              <a:t>YOLOv8 consistently outperforms previous versions and other models in terms of accuracy on benchmarks like COCO and </a:t>
            </a:r>
            <a:r>
              <a:rPr lang="en-US" sz="1500" b="0" i="0" dirty="0" err="1">
                <a:effectLst/>
                <a:latin typeface="Times New Roman" panose="02020603050405020304" pitchFamily="18" charset="0"/>
                <a:cs typeface="Times New Roman" panose="02020603050405020304" pitchFamily="18" charset="0"/>
              </a:rPr>
              <a:t>Roboflow</a:t>
            </a:r>
            <a:r>
              <a:rPr lang="en-US" sz="1500" b="0" i="0" dirty="0">
                <a:effectLst/>
                <a:latin typeface="Times New Roman" panose="02020603050405020304" pitchFamily="18" charset="0"/>
                <a:cs typeface="Times New Roman" panose="02020603050405020304" pitchFamily="18" charset="0"/>
              </a:rPr>
              <a:t> 100.</a:t>
            </a:r>
          </a:p>
          <a:p>
            <a:pPr marL="457200" lvl="1" indent="0" algn="l">
              <a:buNone/>
            </a:pPr>
            <a:endParaRPr lang="en-US" sz="15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1500" b="1" i="0" dirty="0">
                <a:effectLst/>
                <a:latin typeface="Times New Roman" panose="02020603050405020304" pitchFamily="18" charset="0"/>
                <a:cs typeface="Times New Roman" panose="02020603050405020304" pitchFamily="18" charset="0"/>
              </a:rPr>
              <a:t>Speed</a:t>
            </a:r>
            <a:r>
              <a:rPr lang="en-US" sz="1500" b="0" i="0" dirty="0">
                <a:effectLst/>
                <a:latin typeface="Times New Roman" panose="02020603050405020304" pitchFamily="18" charset="0"/>
                <a:cs typeface="Times New Roman" panose="02020603050405020304" pitchFamily="18" charset="0"/>
              </a:rPr>
              <a:t>:</a:t>
            </a:r>
          </a:p>
          <a:p>
            <a:pPr marL="457200" lvl="1" indent="0" algn="l">
              <a:buNone/>
            </a:pPr>
            <a:r>
              <a:rPr lang="en-US" sz="1500" b="0" i="0" dirty="0">
                <a:effectLst/>
                <a:latin typeface="Times New Roman" panose="02020603050405020304" pitchFamily="18" charset="0"/>
                <a:cs typeface="Times New Roman" panose="02020603050405020304" pitchFamily="18" charset="0"/>
              </a:rPr>
              <a:t>As a single-stage detector, YOLOv8 processes images in a single pass, making it ideal for real-time applications.</a:t>
            </a:r>
          </a:p>
          <a:p>
            <a:pPr marL="457200" lvl="1" indent="0" algn="l">
              <a:buNone/>
            </a:pPr>
            <a:endParaRPr lang="en-US" sz="15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1500" b="1" i="0" dirty="0">
                <a:effectLst/>
                <a:latin typeface="Times New Roman" panose="02020603050405020304" pitchFamily="18" charset="0"/>
                <a:cs typeface="Times New Roman" panose="02020603050405020304" pitchFamily="18" charset="0"/>
              </a:rPr>
              <a:t>Ease of Use</a:t>
            </a:r>
            <a:r>
              <a:rPr lang="en-US" sz="1500" b="0" i="0" dirty="0">
                <a:effectLst/>
                <a:latin typeface="Times New Roman" panose="02020603050405020304" pitchFamily="18" charset="0"/>
                <a:cs typeface="Times New Roman" panose="02020603050405020304" pitchFamily="18" charset="0"/>
              </a:rPr>
              <a:t>:</a:t>
            </a:r>
          </a:p>
          <a:p>
            <a:pPr marL="457200" lvl="1" indent="0" algn="l">
              <a:buNone/>
            </a:pPr>
            <a:r>
              <a:rPr lang="en-US" sz="1500" b="0" i="0" dirty="0">
                <a:effectLst/>
                <a:latin typeface="Times New Roman" panose="02020603050405020304" pitchFamily="18" charset="0"/>
                <a:cs typeface="Times New Roman" panose="02020603050405020304" pitchFamily="18" charset="0"/>
              </a:rPr>
              <a:t>YOLOv8 offers a user-friendly interface, including an easy-to-use CLI and a well-structured Python package.</a:t>
            </a:r>
          </a:p>
          <a:p>
            <a:pPr marL="457200" lvl="1" indent="0" algn="l">
              <a:buNone/>
            </a:pPr>
            <a:endParaRPr lang="en-US" sz="15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1500" b="1" i="0" dirty="0">
                <a:effectLst/>
                <a:latin typeface="Times New Roman" panose="02020603050405020304" pitchFamily="18" charset="0"/>
                <a:cs typeface="Times New Roman" panose="02020603050405020304" pitchFamily="18" charset="0"/>
              </a:rPr>
              <a:t>Advanced Features</a:t>
            </a:r>
            <a:r>
              <a:rPr lang="en-US" sz="1500" b="0" i="0" dirty="0">
                <a:effectLst/>
                <a:latin typeface="Times New Roman" panose="02020603050405020304" pitchFamily="18" charset="0"/>
                <a:cs typeface="Times New Roman" panose="02020603050405020304" pitchFamily="18" charset="0"/>
              </a:rPr>
              <a:t>:</a:t>
            </a:r>
          </a:p>
          <a:p>
            <a:pPr marL="457200" lvl="1" indent="0" algn="l">
              <a:buNone/>
            </a:pPr>
            <a:r>
              <a:rPr lang="en-US" sz="1500" b="0" i="0" dirty="0">
                <a:effectLst/>
                <a:latin typeface="Times New Roman" panose="02020603050405020304" pitchFamily="18" charset="0"/>
                <a:cs typeface="Times New Roman" panose="02020603050405020304" pitchFamily="18" charset="0"/>
              </a:rPr>
              <a:t>Incorporates spatial attention, feature fusion, and context aggregation modules for improved performance.</a:t>
            </a:r>
          </a:p>
          <a:p>
            <a:pPr marL="146050" indent="0">
              <a:buNone/>
            </a:pP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1686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4FD86-CDBE-5EB8-5F85-46C4BF059269}"/>
              </a:ext>
            </a:extLst>
          </p:cNvPr>
          <p:cNvSpPr>
            <a:spLocks noGrp="1"/>
          </p:cNvSpPr>
          <p:nvPr>
            <p:ph type="title"/>
          </p:nvPr>
        </p:nvSpPr>
        <p:spPr>
          <a:xfrm>
            <a:off x="309599" y="343029"/>
            <a:ext cx="7505700" cy="787756"/>
          </a:xfrm>
        </p:spPr>
        <p:txBody>
          <a:bodyPr/>
          <a:lstStyle/>
          <a:p>
            <a:r>
              <a:rPr lang="en-IN" b="1" dirty="0">
                <a:latin typeface="Times New Roman" panose="02020603050405020304" pitchFamily="18" charset="0"/>
                <a:cs typeface="Times New Roman" panose="02020603050405020304" pitchFamily="18" charset="0"/>
              </a:rPr>
              <a:t>Working of YOLOV8</a:t>
            </a:r>
          </a:p>
        </p:txBody>
      </p:sp>
      <p:sp>
        <p:nvSpPr>
          <p:cNvPr id="3" name="Text Placeholder 2">
            <a:extLst>
              <a:ext uri="{FF2B5EF4-FFF2-40B4-BE49-F238E27FC236}">
                <a16:creationId xmlns:a16="http://schemas.microsoft.com/office/drawing/2014/main" id="{6BAD78E0-933B-5920-7B73-E029549110D7}"/>
              </a:ext>
            </a:extLst>
          </p:cNvPr>
          <p:cNvSpPr>
            <a:spLocks noGrp="1"/>
          </p:cNvSpPr>
          <p:nvPr>
            <p:ph type="body" idx="1"/>
          </p:nvPr>
        </p:nvSpPr>
        <p:spPr>
          <a:xfrm>
            <a:off x="309599" y="886479"/>
            <a:ext cx="8015251" cy="3552246"/>
          </a:xfrm>
        </p:spPr>
        <p:txBody>
          <a:bodyPr>
            <a:normAutofit fontScale="92500"/>
          </a:bodyPr>
          <a:lstStyle/>
          <a:p>
            <a:pPr marL="285750" indent="-285750">
              <a:buSzPts val="1000"/>
              <a:tabLst>
                <a:tab pos="45720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Single Neural Network</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YOLO uses a single CNN to predict multiple bounding boxes and class probabilities for those boxes.</a:t>
            </a:r>
          </a:p>
          <a:p>
            <a:pPr marL="285750" indent="-285750">
              <a:buSzPts val="1000"/>
              <a:tabLst>
                <a:tab pos="457200" algn="l"/>
              </a:tabLs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SzPts val="1000"/>
              <a:tabLst>
                <a:tab pos="45720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Grid System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image is divided into a grid. Each grid cell is responsible for detecting objects that fall within it.</a:t>
            </a:r>
          </a:p>
          <a:p>
            <a:pPr marL="285750" indent="-285750">
              <a:buSzPts val="1000"/>
              <a:tabLst>
                <a:tab pos="457200" algn="l"/>
              </a:tabLs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SzPts val="1000"/>
              <a:tabLst>
                <a:tab pos="45720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Bounding Boxes and Confidence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For each grid cell, YOLO predicts a fixed number of bounding boxes, confidence scores for these boxes, and class probabilities.</a:t>
            </a:r>
          </a:p>
          <a:p>
            <a:pPr marL="285750" indent="-285750">
              <a:buSzPts val="1000"/>
              <a:tabLst>
                <a:tab pos="457200" algn="l"/>
              </a:tabLs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SzPts val="1000"/>
              <a:tabLst>
                <a:tab pos="45720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Real-Time Processing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entire detection process happens in a single forward pass of the network, making it extremely fast and suitable for real-time applications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8449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F28D-E34E-9D27-9A9B-A4729414C0EF}"/>
              </a:ext>
            </a:extLst>
          </p:cNvPr>
          <p:cNvSpPr>
            <a:spLocks noGrp="1"/>
          </p:cNvSpPr>
          <p:nvPr>
            <p:ph type="title"/>
          </p:nvPr>
        </p:nvSpPr>
        <p:spPr>
          <a:xfrm>
            <a:off x="330539" y="280208"/>
            <a:ext cx="7505700" cy="954600"/>
          </a:xfrm>
        </p:spPr>
        <p:txBody>
          <a:bodyPr/>
          <a:lstStyle/>
          <a:p>
            <a:r>
              <a:rPr lang="en-IN" b="1" dirty="0">
                <a:latin typeface="Times New Roman" panose="02020603050405020304" pitchFamily="18" charset="0"/>
                <a:cs typeface="Times New Roman" panose="02020603050405020304" pitchFamily="18" charset="0"/>
              </a:rPr>
              <a:t>Comparing with other Models</a:t>
            </a:r>
          </a:p>
        </p:txBody>
      </p:sp>
      <p:sp>
        <p:nvSpPr>
          <p:cNvPr id="3" name="Text Placeholder 2">
            <a:extLst>
              <a:ext uri="{FF2B5EF4-FFF2-40B4-BE49-F238E27FC236}">
                <a16:creationId xmlns:a16="http://schemas.microsoft.com/office/drawing/2014/main" id="{6DF3DF9B-8C74-0E72-A93B-7C3F2E3A7911}"/>
              </a:ext>
            </a:extLst>
          </p:cNvPr>
          <p:cNvSpPr>
            <a:spLocks noGrp="1"/>
          </p:cNvSpPr>
          <p:nvPr>
            <p:ph type="body" idx="1"/>
          </p:nvPr>
        </p:nvSpPr>
        <p:spPr>
          <a:xfrm>
            <a:off x="330539" y="956281"/>
            <a:ext cx="7994311" cy="3482444"/>
          </a:xfrm>
        </p:spPr>
        <p:txBody>
          <a:bodyPr>
            <a:noAutofit/>
          </a:bodyPr>
          <a:lstStyle/>
          <a:p>
            <a:pPr marL="342900" lvl="0" indent="-342900">
              <a:buFont typeface="+mj-lt"/>
              <a:buAutoNum type="arabicPeriod"/>
              <a:tabLst>
                <a:tab pos="457200" algn="l"/>
              </a:tabLs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Faster R-CNN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Strengths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Higher accuracy, particularly for detecting small objects and achieving higher precision.</a:t>
            </a:r>
          </a:p>
          <a:p>
            <a:pPr marL="742950" lvl="1" indent="-285750">
              <a:buSzPts val="1000"/>
              <a:buFont typeface="Courier New" panose="02070309020205020404" pitchFamily="49" charset="0"/>
              <a:buChar char="o"/>
              <a:tabLst>
                <a:tab pos="914400" algn="l"/>
              </a:tabLs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Weaknesses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Slower inference speed compared to YOLO, making it less suitable for real-time applications.</a:t>
            </a:r>
          </a:p>
          <a:p>
            <a:pPr marL="457200" lvl="1" indent="0">
              <a:buSzPts val="1000"/>
              <a:buNone/>
              <a:tabLst>
                <a:tab pos="914400" algn="l"/>
              </a:tabLs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SSD (Single Shot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MultiBox</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Detector)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Strengths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Similar to YOLO in terms of speed, with good accuracy. It also performs well for real-time applications.</a:t>
            </a:r>
          </a:p>
          <a:p>
            <a:pPr marL="742950" lvl="1" indent="-285750">
              <a:buSzPts val="1000"/>
              <a:buFont typeface="Courier New" panose="02070309020205020404" pitchFamily="49" charset="0"/>
              <a:buChar char="o"/>
              <a:tabLst>
                <a:tab pos="914400" algn="l"/>
              </a:tabLs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Weaknesses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Typically less accurate than YOLO on smaller objects.</a:t>
            </a:r>
          </a:p>
          <a:p>
            <a:pPr marL="603250" indent="0">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14605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503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0755-8FD6-3B14-5B94-622B5C28BAD7}"/>
              </a:ext>
            </a:extLst>
          </p:cNvPr>
          <p:cNvSpPr>
            <a:spLocks noGrp="1"/>
          </p:cNvSpPr>
          <p:nvPr>
            <p:ph type="title"/>
          </p:nvPr>
        </p:nvSpPr>
        <p:spPr>
          <a:xfrm>
            <a:off x="289761" y="412463"/>
            <a:ext cx="7505700" cy="954600"/>
          </a:xfrm>
        </p:spPr>
        <p:txBody>
          <a:bodyPr>
            <a:normAutofit/>
          </a:bodyPr>
          <a:lstStyle/>
          <a:p>
            <a:r>
              <a:rPr lang="en-IN" b="1" dirty="0" err="1"/>
              <a:t>Streamlit</a:t>
            </a:r>
            <a:r>
              <a:rPr lang="en-IN" b="1" dirty="0"/>
              <a:t> Framework</a:t>
            </a:r>
          </a:p>
        </p:txBody>
      </p:sp>
      <p:sp>
        <p:nvSpPr>
          <p:cNvPr id="3" name="Text Placeholder 2">
            <a:extLst>
              <a:ext uri="{FF2B5EF4-FFF2-40B4-BE49-F238E27FC236}">
                <a16:creationId xmlns:a16="http://schemas.microsoft.com/office/drawing/2014/main" id="{745EF506-1690-F6EB-8234-D9325B923965}"/>
              </a:ext>
            </a:extLst>
          </p:cNvPr>
          <p:cNvSpPr>
            <a:spLocks noGrp="1"/>
          </p:cNvSpPr>
          <p:nvPr>
            <p:ph type="body" idx="1"/>
          </p:nvPr>
        </p:nvSpPr>
        <p:spPr>
          <a:xfrm>
            <a:off x="289761" y="998621"/>
            <a:ext cx="8035089" cy="3440104"/>
          </a:xfrm>
        </p:spPr>
        <p:txBody>
          <a:bodyPr>
            <a:normAutofit/>
          </a:bodyPr>
          <a:lstStyle/>
          <a:p>
            <a:r>
              <a:rPr lang="en-US" sz="2000" dirty="0">
                <a:latin typeface="Times New Roman" panose="02020603050405020304" pitchFamily="18" charset="0"/>
                <a:cs typeface="Times New Roman" panose="02020603050405020304" pitchFamily="18" charset="0"/>
              </a:rPr>
              <a:t>Streamlit: A Python-based web app framework.</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Chosen for simplicity and rapid development. </a:t>
            </a:r>
          </a:p>
          <a:p>
            <a:pPr marL="14605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Ideal for creating data-driven web applications. </a:t>
            </a:r>
          </a:p>
          <a:p>
            <a:pPr marL="14605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Provides an intuitive interface for developers.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Supports real-time updates and dynamic content.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1857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FB75-3759-1B2E-A4F5-CF9F7E9A6D77}"/>
              </a:ext>
            </a:extLst>
          </p:cNvPr>
          <p:cNvSpPr>
            <a:spLocks noGrp="1"/>
          </p:cNvSpPr>
          <p:nvPr>
            <p:ph type="title"/>
          </p:nvPr>
        </p:nvSpPr>
        <p:spPr>
          <a:xfrm>
            <a:off x="295639" y="440751"/>
            <a:ext cx="7505700" cy="954600"/>
          </a:xfrm>
        </p:spPr>
        <p:txBody>
          <a:bodyPr>
            <a:normAutofit/>
          </a:bodyPr>
          <a:lstStyle/>
          <a:p>
            <a:r>
              <a:rPr lang="en-IN" b="1" dirty="0"/>
              <a:t>Detection Interface</a:t>
            </a:r>
          </a:p>
        </p:txBody>
      </p:sp>
      <p:sp>
        <p:nvSpPr>
          <p:cNvPr id="3" name="Text Placeholder 2">
            <a:extLst>
              <a:ext uri="{FF2B5EF4-FFF2-40B4-BE49-F238E27FC236}">
                <a16:creationId xmlns:a16="http://schemas.microsoft.com/office/drawing/2014/main" id="{0A77A520-9C7C-CCE3-5956-080A3F12A81A}"/>
              </a:ext>
            </a:extLst>
          </p:cNvPr>
          <p:cNvSpPr>
            <a:spLocks noGrp="1"/>
          </p:cNvSpPr>
          <p:nvPr>
            <p:ph type="body" idx="1"/>
          </p:nvPr>
        </p:nvSpPr>
        <p:spPr>
          <a:xfrm>
            <a:off x="355988" y="1088904"/>
            <a:ext cx="7968862" cy="3349821"/>
          </a:xfrm>
        </p:spPr>
        <p:txBody>
          <a:bodyPr/>
          <a:lstStyle/>
          <a:p>
            <a:endParaRPr lang="en-IN" dirty="0"/>
          </a:p>
          <a:p>
            <a:endParaRPr lang="en-IN" dirty="0"/>
          </a:p>
          <a:p>
            <a:endParaRPr lang="en-IN" dirty="0"/>
          </a:p>
          <a:p>
            <a:endParaRPr lang="en-IN" dirty="0"/>
          </a:p>
          <a:p>
            <a:endParaRPr lang="en-IN" dirty="0"/>
          </a:p>
          <a:p>
            <a:endParaRPr lang="en-IN" dirty="0"/>
          </a:p>
          <a:p>
            <a:endParaRPr lang="en-IN" dirty="0"/>
          </a:p>
        </p:txBody>
      </p:sp>
      <p:pic>
        <p:nvPicPr>
          <p:cNvPr id="9" name="Picture 8">
            <a:extLst>
              <a:ext uri="{FF2B5EF4-FFF2-40B4-BE49-F238E27FC236}">
                <a16:creationId xmlns:a16="http://schemas.microsoft.com/office/drawing/2014/main" id="{8E901171-8937-410E-1A7F-0B8642C27C9C}"/>
              </a:ext>
            </a:extLst>
          </p:cNvPr>
          <p:cNvPicPr>
            <a:picLocks noChangeAspect="1"/>
          </p:cNvPicPr>
          <p:nvPr/>
        </p:nvPicPr>
        <p:blipFill>
          <a:blip r:embed="rId2"/>
          <a:stretch>
            <a:fillRect/>
          </a:stretch>
        </p:blipFill>
        <p:spPr>
          <a:xfrm>
            <a:off x="410505" y="1285695"/>
            <a:ext cx="7044298" cy="2572109"/>
          </a:xfrm>
          <a:prstGeom prst="rect">
            <a:avLst/>
          </a:prstGeom>
        </p:spPr>
      </p:pic>
    </p:spTree>
    <p:extLst>
      <p:ext uri="{BB962C8B-B14F-4D97-AF65-F5344CB8AC3E}">
        <p14:creationId xmlns:p14="http://schemas.microsoft.com/office/powerpoint/2010/main" val="1778039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AB3C0E-A3D5-7E37-971E-F172C45227DD}"/>
              </a:ext>
            </a:extLst>
          </p:cNvPr>
          <p:cNvPicPr>
            <a:picLocks noChangeAspect="1"/>
          </p:cNvPicPr>
          <p:nvPr/>
        </p:nvPicPr>
        <p:blipFill>
          <a:blip r:embed="rId3"/>
          <a:stretch>
            <a:fillRect/>
          </a:stretch>
        </p:blipFill>
        <p:spPr>
          <a:xfrm>
            <a:off x="27941" y="85378"/>
            <a:ext cx="4544059" cy="4972744"/>
          </a:xfrm>
          <a:prstGeom prst="rect">
            <a:avLst/>
          </a:prstGeom>
        </p:spPr>
      </p:pic>
      <p:pic>
        <p:nvPicPr>
          <p:cNvPr id="6" name="Picture 5">
            <a:extLst>
              <a:ext uri="{FF2B5EF4-FFF2-40B4-BE49-F238E27FC236}">
                <a16:creationId xmlns:a16="http://schemas.microsoft.com/office/drawing/2014/main" id="{1D2D18EE-24C0-56F5-03FC-2B851A144F4B}"/>
              </a:ext>
            </a:extLst>
          </p:cNvPr>
          <p:cNvPicPr>
            <a:picLocks noChangeAspect="1"/>
          </p:cNvPicPr>
          <p:nvPr/>
        </p:nvPicPr>
        <p:blipFill rotWithShape="1">
          <a:blip r:embed="rId4"/>
          <a:srcRect l="11284" t="1660" r="6799" b="1660"/>
          <a:stretch/>
        </p:blipFill>
        <p:spPr>
          <a:xfrm>
            <a:off x="4683682" y="85378"/>
            <a:ext cx="4460318" cy="4972744"/>
          </a:xfrm>
          <a:prstGeom prst="rect">
            <a:avLst/>
          </a:prstGeom>
        </p:spPr>
      </p:pic>
    </p:spTree>
    <p:extLst>
      <p:ext uri="{BB962C8B-B14F-4D97-AF65-F5344CB8AC3E}">
        <p14:creationId xmlns:p14="http://schemas.microsoft.com/office/powerpoint/2010/main" val="2878425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321850"/>
            <a:ext cx="7505700" cy="47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IN" sz="2100" b="1" dirty="0">
                <a:solidFill>
                  <a:srgbClr val="000000"/>
                </a:solidFill>
                <a:latin typeface="Times New Roman"/>
                <a:ea typeface="Times New Roman"/>
                <a:cs typeface="Times New Roman"/>
                <a:sym typeface="Times New Roman"/>
              </a:rPr>
              <a:t>INTRODUCTION</a:t>
            </a:r>
            <a:endParaRPr lang="en-IN" dirty="0"/>
          </a:p>
        </p:txBody>
      </p:sp>
      <p:sp>
        <p:nvSpPr>
          <p:cNvPr id="142" name="Google Shape;142;p15"/>
          <p:cNvSpPr txBox="1">
            <a:spLocks noGrp="1"/>
          </p:cNvSpPr>
          <p:nvPr>
            <p:ph type="body" idx="1"/>
          </p:nvPr>
        </p:nvSpPr>
        <p:spPr>
          <a:xfrm>
            <a:off x="644646" y="851578"/>
            <a:ext cx="7961882" cy="4376555"/>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2000" b="1" i="0" dirty="0">
                <a:effectLst/>
                <a:latin typeface="Times New Roman" panose="02020603050405020304" pitchFamily="18" charset="0"/>
                <a:ea typeface="Calibri" panose="020F0502020204030204" pitchFamily="34" charset="0"/>
                <a:cs typeface="Times New Roman" panose="02020603050405020304" pitchFamily="18" charset="0"/>
              </a:rPr>
              <a:t>Objective</a:t>
            </a:r>
            <a:r>
              <a:rPr lang="en-US" sz="2000" b="0" i="0" dirty="0">
                <a:effectLst/>
                <a:latin typeface="Times New Roman" panose="02020603050405020304" pitchFamily="18" charset="0"/>
                <a:ea typeface="Calibri" panose="020F0502020204030204" pitchFamily="34" charset="0"/>
                <a:cs typeface="Times New Roman" panose="02020603050405020304" pitchFamily="18" charset="0"/>
              </a:rPr>
              <a:t>: Develop an AI-based system to automatically detect and assess car damage from images.</a:t>
            </a:r>
          </a:p>
          <a:p>
            <a:pPr marL="146050" indent="0" algn="l">
              <a:buNone/>
            </a:pPr>
            <a:endParaRPr lang="en-US" sz="2000" b="0" i="0"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Arial" panose="020B0604020202020204" pitchFamily="34" charset="0"/>
              <a:buChar char="•"/>
            </a:pPr>
            <a:r>
              <a:rPr lang="en-US" sz="2000" b="1" i="0" dirty="0">
                <a:effectLst/>
                <a:latin typeface="Times New Roman" panose="02020603050405020304" pitchFamily="18" charset="0"/>
                <a:ea typeface="Calibri" panose="020F0502020204030204" pitchFamily="34" charset="0"/>
                <a:cs typeface="Times New Roman" panose="02020603050405020304" pitchFamily="18" charset="0"/>
              </a:rPr>
              <a:t>Importance</a:t>
            </a:r>
            <a:r>
              <a:rPr lang="en-US" sz="2000" b="0" i="0" dirty="0">
                <a:effectLst/>
                <a:latin typeface="Times New Roman" panose="02020603050405020304" pitchFamily="18" charset="0"/>
                <a:ea typeface="Calibri" panose="020F0502020204030204" pitchFamily="34" charset="0"/>
                <a:cs typeface="Times New Roman" panose="02020603050405020304" pitchFamily="18" charset="0"/>
              </a:rPr>
              <a:t>: Enhances efficiency and accuracy in vehicle inspection, crucial for insurance claims, rentals, and resale evaluations.</a:t>
            </a:r>
          </a:p>
          <a:p>
            <a:pPr marL="146050" indent="0" algn="l">
              <a:buNone/>
            </a:pPr>
            <a:endParaRPr lang="en-US" sz="2000" b="0" i="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Technology</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Introduce YOLOv8, the latest version of the "You Only Look Once" (YOLO) algorithm, known for its speed and accuracy in object detection.</a:t>
            </a:r>
          </a:p>
          <a:p>
            <a:pPr marL="140335" marR="5080" indent="0" algn="l">
              <a:lnSpc>
                <a:spcPct val="107000"/>
              </a:lnSpc>
              <a:spcAft>
                <a:spcPts val="635"/>
              </a:spcAft>
              <a:buNone/>
            </a:pP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6D5C61-9BFA-9E2A-0D62-82A595F0C209}"/>
              </a:ext>
            </a:extLst>
          </p:cNvPr>
          <p:cNvPicPr>
            <a:picLocks noChangeAspect="1"/>
          </p:cNvPicPr>
          <p:nvPr/>
        </p:nvPicPr>
        <p:blipFill rotWithShape="1">
          <a:blip r:embed="rId2"/>
          <a:srcRect l="2519" r="2748"/>
          <a:stretch/>
        </p:blipFill>
        <p:spPr>
          <a:xfrm>
            <a:off x="230345" y="44550"/>
            <a:ext cx="8662370" cy="5054400"/>
          </a:xfrm>
          <a:prstGeom prst="rect">
            <a:avLst/>
          </a:prstGeom>
        </p:spPr>
      </p:pic>
    </p:spTree>
    <p:extLst>
      <p:ext uri="{BB962C8B-B14F-4D97-AF65-F5344CB8AC3E}">
        <p14:creationId xmlns:p14="http://schemas.microsoft.com/office/powerpoint/2010/main" val="2878553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02B5B-26CA-0076-1C71-6D27F7F8B7F7}"/>
              </a:ext>
            </a:extLst>
          </p:cNvPr>
          <p:cNvSpPr>
            <a:spLocks noGrp="1"/>
          </p:cNvSpPr>
          <p:nvPr>
            <p:ph type="title"/>
          </p:nvPr>
        </p:nvSpPr>
        <p:spPr>
          <a:xfrm>
            <a:off x="265311" y="315108"/>
            <a:ext cx="2617494" cy="1383000"/>
          </a:xfrm>
        </p:spPr>
        <p:txBody>
          <a:bodyPr/>
          <a:lstStyle/>
          <a:p>
            <a:r>
              <a:rPr lang="en-IN" b="1" dirty="0"/>
              <a:t>Flow-chart</a:t>
            </a:r>
            <a:endParaRPr lang="en-IN" dirty="0"/>
          </a:p>
        </p:txBody>
      </p:sp>
      <p:sp>
        <p:nvSpPr>
          <p:cNvPr id="3" name="Text Placeholder 2">
            <a:extLst>
              <a:ext uri="{FF2B5EF4-FFF2-40B4-BE49-F238E27FC236}">
                <a16:creationId xmlns:a16="http://schemas.microsoft.com/office/drawing/2014/main" id="{4B9431B1-53F2-5D63-16B5-FC9ADD91D9E8}"/>
              </a:ext>
            </a:extLst>
          </p:cNvPr>
          <p:cNvSpPr>
            <a:spLocks noGrp="1"/>
          </p:cNvSpPr>
          <p:nvPr>
            <p:ph type="body" idx="1"/>
          </p:nvPr>
        </p:nvSpPr>
        <p:spPr>
          <a:xfrm>
            <a:off x="265311" y="1006608"/>
            <a:ext cx="2038140" cy="1241292"/>
          </a:xfrm>
        </p:spPr>
        <p:txBody>
          <a:bodyPr/>
          <a:lstStyle/>
          <a:p>
            <a:endParaRPr lang="en-IN" dirty="0"/>
          </a:p>
        </p:txBody>
      </p:sp>
      <p:pic>
        <p:nvPicPr>
          <p:cNvPr id="5" name="Picture 4">
            <a:extLst>
              <a:ext uri="{FF2B5EF4-FFF2-40B4-BE49-F238E27FC236}">
                <a16:creationId xmlns:a16="http://schemas.microsoft.com/office/drawing/2014/main" id="{0C34100A-7F56-5967-95F7-5AE08A001AEC}"/>
              </a:ext>
            </a:extLst>
          </p:cNvPr>
          <p:cNvPicPr>
            <a:picLocks noChangeAspect="1"/>
          </p:cNvPicPr>
          <p:nvPr/>
        </p:nvPicPr>
        <p:blipFill>
          <a:blip r:embed="rId2"/>
          <a:stretch>
            <a:fillRect/>
          </a:stretch>
        </p:blipFill>
        <p:spPr>
          <a:xfrm>
            <a:off x="3348704" y="153564"/>
            <a:ext cx="5240547" cy="5143500"/>
          </a:xfrm>
          <a:prstGeom prst="rect">
            <a:avLst/>
          </a:prstGeom>
        </p:spPr>
      </p:pic>
    </p:spTree>
    <p:extLst>
      <p:ext uri="{BB962C8B-B14F-4D97-AF65-F5344CB8AC3E}">
        <p14:creationId xmlns:p14="http://schemas.microsoft.com/office/powerpoint/2010/main" val="1238666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2CED40-CC04-2DC2-C315-F662CAFB149C}"/>
              </a:ext>
            </a:extLst>
          </p:cNvPr>
          <p:cNvPicPr>
            <a:picLocks noChangeAspect="1"/>
          </p:cNvPicPr>
          <p:nvPr/>
        </p:nvPicPr>
        <p:blipFill>
          <a:blip r:embed="rId2"/>
          <a:stretch>
            <a:fillRect/>
          </a:stretch>
        </p:blipFill>
        <p:spPr>
          <a:xfrm>
            <a:off x="0" y="30103"/>
            <a:ext cx="9144000" cy="5083293"/>
          </a:xfrm>
          <a:prstGeom prst="rect">
            <a:avLst/>
          </a:prstGeom>
        </p:spPr>
      </p:pic>
    </p:spTree>
    <p:extLst>
      <p:ext uri="{BB962C8B-B14F-4D97-AF65-F5344CB8AC3E}">
        <p14:creationId xmlns:p14="http://schemas.microsoft.com/office/powerpoint/2010/main" val="299522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97236-19C0-B83D-E20B-C13CCBD77C5E}"/>
              </a:ext>
            </a:extLst>
          </p:cNvPr>
          <p:cNvSpPr>
            <a:spLocks noGrp="1"/>
          </p:cNvSpPr>
          <p:nvPr>
            <p:ph type="title"/>
          </p:nvPr>
        </p:nvSpPr>
        <p:spPr>
          <a:xfrm>
            <a:off x="307127" y="259267"/>
            <a:ext cx="7505700" cy="571371"/>
          </a:xfrm>
        </p:spPr>
        <p:txBody>
          <a:bodyPr>
            <a:normAutofit fontScale="90000"/>
          </a:bodyPr>
          <a:lstStyle/>
          <a:p>
            <a:r>
              <a:rPr lang="en-IN" b="1" dirty="0"/>
              <a:t>Future Scope</a:t>
            </a:r>
          </a:p>
        </p:txBody>
      </p:sp>
      <p:sp>
        <p:nvSpPr>
          <p:cNvPr id="3" name="Text Placeholder 2">
            <a:extLst>
              <a:ext uri="{FF2B5EF4-FFF2-40B4-BE49-F238E27FC236}">
                <a16:creationId xmlns:a16="http://schemas.microsoft.com/office/drawing/2014/main" id="{17455137-8DEC-83A1-7463-CC35E82DE983}"/>
              </a:ext>
            </a:extLst>
          </p:cNvPr>
          <p:cNvSpPr>
            <a:spLocks noGrp="1"/>
          </p:cNvSpPr>
          <p:nvPr>
            <p:ph type="body" idx="1"/>
          </p:nvPr>
        </p:nvSpPr>
        <p:spPr>
          <a:xfrm>
            <a:off x="307127" y="928360"/>
            <a:ext cx="8017723" cy="3510365"/>
          </a:xfrm>
        </p:spPr>
        <p:txBody>
          <a:bodyPr/>
          <a:lstStyle/>
          <a:p>
            <a:pPr marL="146050" indent="0">
              <a:buNone/>
            </a:pPr>
            <a:r>
              <a:rPr lang="en-IN" sz="1800" b="1" dirty="0">
                <a:solidFill>
                  <a:srgbClr val="000000"/>
                </a:solidFill>
                <a:effectLst/>
                <a:latin typeface="Times New Roman" panose="02020603050405020304" pitchFamily="18" charset="0"/>
                <a:ea typeface="Times New Roman" panose="02020603050405020304" pitchFamily="18" charset="0"/>
              </a:rPr>
              <a:t>1) Development of a Mobile Application:</a:t>
            </a:r>
          </a:p>
          <a:p>
            <a:pPr marL="146050" indent="0">
              <a:buNone/>
            </a:pPr>
            <a:r>
              <a:rPr lang="en-IN" sz="1800" dirty="0">
                <a:solidFill>
                  <a:srgbClr val="000000"/>
                </a:solidFill>
                <a:latin typeface="Times New Roman" panose="02020603050405020304" pitchFamily="18" charset="0"/>
                <a:ea typeface="Times New Roman" panose="02020603050405020304" pitchFamily="18" charset="0"/>
              </a:rPr>
              <a:t>U</a:t>
            </a:r>
            <a:r>
              <a:rPr lang="en-IN" sz="1800" dirty="0">
                <a:solidFill>
                  <a:srgbClr val="000000"/>
                </a:solidFill>
                <a:effectLst/>
                <a:latin typeface="Times New Roman" panose="02020603050405020304" pitchFamily="18" charset="0"/>
                <a:ea typeface="Times New Roman" panose="02020603050405020304" pitchFamily="18" charset="0"/>
              </a:rPr>
              <a:t>ser-friendly interface for end-users to easily assess car damage. </a:t>
            </a:r>
            <a:endParaRPr lang="en-IN" dirty="0"/>
          </a:p>
        </p:txBody>
      </p:sp>
      <p:pic>
        <p:nvPicPr>
          <p:cNvPr id="5" name="Picture 4">
            <a:extLst>
              <a:ext uri="{FF2B5EF4-FFF2-40B4-BE49-F238E27FC236}">
                <a16:creationId xmlns:a16="http://schemas.microsoft.com/office/drawing/2014/main" id="{E6112009-924F-7807-9961-3FEAF61AFE54}"/>
              </a:ext>
            </a:extLst>
          </p:cNvPr>
          <p:cNvPicPr>
            <a:picLocks noChangeAspect="1"/>
          </p:cNvPicPr>
          <p:nvPr/>
        </p:nvPicPr>
        <p:blipFill rotWithShape="1">
          <a:blip r:embed="rId2"/>
          <a:srcRect r="5724" b="18333"/>
          <a:stretch/>
        </p:blipFill>
        <p:spPr>
          <a:xfrm>
            <a:off x="307127" y="2094267"/>
            <a:ext cx="7716733" cy="2344458"/>
          </a:xfrm>
          <a:prstGeom prst="rect">
            <a:avLst/>
          </a:prstGeom>
        </p:spPr>
      </p:pic>
    </p:spTree>
    <p:extLst>
      <p:ext uri="{BB962C8B-B14F-4D97-AF65-F5344CB8AC3E}">
        <p14:creationId xmlns:p14="http://schemas.microsoft.com/office/powerpoint/2010/main" val="1977313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A3B8-C4FA-1BA7-EED9-B69BC496BCA6}"/>
              </a:ext>
            </a:extLst>
          </p:cNvPr>
          <p:cNvSpPr>
            <a:spLocks noGrp="1"/>
          </p:cNvSpPr>
          <p:nvPr>
            <p:ph type="title"/>
          </p:nvPr>
        </p:nvSpPr>
        <p:spPr>
          <a:xfrm>
            <a:off x="274698" y="350009"/>
            <a:ext cx="7505700" cy="649375"/>
          </a:xfrm>
        </p:spPr>
        <p:txBody>
          <a:bodyPr/>
          <a:lstStyle/>
          <a:p>
            <a:r>
              <a:rPr lang="en-IN" b="1" dirty="0"/>
              <a:t>Future Scope</a:t>
            </a:r>
          </a:p>
        </p:txBody>
      </p:sp>
      <p:sp>
        <p:nvSpPr>
          <p:cNvPr id="3" name="Text Placeholder 2">
            <a:extLst>
              <a:ext uri="{FF2B5EF4-FFF2-40B4-BE49-F238E27FC236}">
                <a16:creationId xmlns:a16="http://schemas.microsoft.com/office/drawing/2014/main" id="{D028F096-2056-BEEC-A2AF-11B5D07809F9}"/>
              </a:ext>
            </a:extLst>
          </p:cNvPr>
          <p:cNvSpPr>
            <a:spLocks noGrp="1"/>
          </p:cNvSpPr>
          <p:nvPr>
            <p:ph type="body" idx="1"/>
          </p:nvPr>
        </p:nvSpPr>
        <p:spPr>
          <a:xfrm>
            <a:off x="188464" y="999384"/>
            <a:ext cx="8136386" cy="3439341"/>
          </a:xfrm>
        </p:spPr>
        <p:txBody>
          <a:bodyPr/>
          <a:lstStyle/>
          <a:p>
            <a:pPr marL="146050" indent="0">
              <a:buNone/>
            </a:pPr>
            <a:r>
              <a:rPr lang="en-US" sz="1800" b="1" dirty="0">
                <a:solidFill>
                  <a:srgbClr val="000000"/>
                </a:solidFill>
                <a:effectLst/>
                <a:latin typeface="Times New Roman" panose="02020603050405020304" pitchFamily="18" charset="0"/>
                <a:ea typeface="Times New Roman" panose="02020603050405020304" pitchFamily="18" charset="0"/>
              </a:rPr>
              <a:t>2) </a:t>
            </a:r>
            <a:r>
              <a:rPr lang="en-IN" sz="1800" b="1" dirty="0">
                <a:solidFill>
                  <a:srgbClr val="000000"/>
                </a:solidFill>
                <a:effectLst/>
                <a:latin typeface="Times New Roman" panose="02020603050405020304" pitchFamily="18" charset="0"/>
                <a:ea typeface="Times New Roman" panose="02020603050405020304" pitchFamily="18" charset="0"/>
              </a:rPr>
              <a:t>Real-Time Damage Detection in Autonomous Cars</a:t>
            </a:r>
          </a:p>
          <a:p>
            <a:pPr marL="146050" indent="0">
              <a:buNone/>
            </a:pPr>
            <a:r>
              <a:rPr lang="en-IN" sz="1800" dirty="0">
                <a:solidFill>
                  <a:srgbClr val="000000"/>
                </a:solidFill>
                <a:effectLst/>
                <a:latin typeface="Times New Roman" panose="02020603050405020304" pitchFamily="18" charset="0"/>
                <a:ea typeface="Times New Roman" panose="02020603050405020304" pitchFamily="18" charset="0"/>
              </a:rPr>
              <a:t>Implementing the damage detection system into autonomous cars could allow for real-time monitoring and assessment of car conditions.</a:t>
            </a:r>
            <a:endParaRPr lang="en-IN" sz="1800" b="1"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7EA8C0E9-4340-B543-55B2-2D0BA41715AF}"/>
              </a:ext>
            </a:extLst>
          </p:cNvPr>
          <p:cNvPicPr>
            <a:picLocks noChangeAspect="1"/>
          </p:cNvPicPr>
          <p:nvPr/>
        </p:nvPicPr>
        <p:blipFill rotWithShape="1">
          <a:blip r:embed="rId2"/>
          <a:srcRect b="27314"/>
          <a:stretch/>
        </p:blipFill>
        <p:spPr>
          <a:xfrm>
            <a:off x="325813" y="2247900"/>
            <a:ext cx="7403470" cy="2038204"/>
          </a:xfrm>
          <a:prstGeom prst="rect">
            <a:avLst/>
          </a:prstGeom>
        </p:spPr>
      </p:pic>
    </p:spTree>
    <p:extLst>
      <p:ext uri="{BB962C8B-B14F-4D97-AF65-F5344CB8AC3E}">
        <p14:creationId xmlns:p14="http://schemas.microsoft.com/office/powerpoint/2010/main" val="4261238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F98AD-3F5E-89B1-87E8-E0E6B1BA1301}"/>
              </a:ext>
            </a:extLst>
          </p:cNvPr>
          <p:cNvSpPr>
            <a:spLocks noGrp="1"/>
          </p:cNvSpPr>
          <p:nvPr>
            <p:ph type="title"/>
          </p:nvPr>
        </p:nvSpPr>
        <p:spPr>
          <a:xfrm>
            <a:off x="260738" y="440751"/>
            <a:ext cx="7505700" cy="954600"/>
          </a:xfrm>
        </p:spPr>
        <p:txBody>
          <a:bodyPr/>
          <a:lstStyle/>
          <a:p>
            <a:r>
              <a:rPr lang="en-IN" dirty="0"/>
              <a:t>Conclusion</a:t>
            </a:r>
          </a:p>
        </p:txBody>
      </p:sp>
      <p:sp>
        <p:nvSpPr>
          <p:cNvPr id="3" name="Text Placeholder 2">
            <a:extLst>
              <a:ext uri="{FF2B5EF4-FFF2-40B4-BE49-F238E27FC236}">
                <a16:creationId xmlns:a16="http://schemas.microsoft.com/office/drawing/2014/main" id="{80487730-2719-DD0F-9882-D09C8A5B5FE0}"/>
              </a:ext>
            </a:extLst>
          </p:cNvPr>
          <p:cNvSpPr>
            <a:spLocks noGrp="1"/>
          </p:cNvSpPr>
          <p:nvPr>
            <p:ph type="body" idx="1"/>
          </p:nvPr>
        </p:nvSpPr>
        <p:spPr>
          <a:xfrm>
            <a:off x="335047" y="1054003"/>
            <a:ext cx="7989803" cy="3648746"/>
          </a:xfrm>
        </p:spPr>
        <p:txBody>
          <a:bodyPr/>
          <a:lstStyle/>
          <a:p>
            <a:r>
              <a:rPr lang="en-US" dirty="0"/>
              <a:t>The car damage detection project utilizing YOLOv8 represents a significant advancement in automated inspection technologies. </a:t>
            </a:r>
          </a:p>
          <a:p>
            <a:pPr marL="146050" indent="0">
              <a:buNone/>
            </a:pPr>
            <a:endParaRPr lang="en-US" dirty="0"/>
          </a:p>
          <a:p>
            <a:r>
              <a:rPr lang="en-US" dirty="0"/>
              <a:t>By leveraging YOLOv8's powerful object detection capabilities, the project successfully identifies and analyzes vehicle damages with remarkable speed and accuracy. </a:t>
            </a:r>
          </a:p>
          <a:p>
            <a:pPr marL="146050" indent="0">
              <a:buNone/>
            </a:pPr>
            <a:endParaRPr lang="en-US" dirty="0"/>
          </a:p>
          <a:p>
            <a:r>
              <a:rPr lang="en-US" dirty="0"/>
              <a:t>This not only enhances efficiency in scenarios like insurance assessments and vehicle inspections but also sets the stage for future enhancements. </a:t>
            </a:r>
          </a:p>
          <a:p>
            <a:endParaRPr lang="en-US" dirty="0"/>
          </a:p>
          <a:p>
            <a:r>
              <a:rPr lang="en-US" dirty="0"/>
              <a:t>The project demonstrates the potential of deep learning models in revolutionizing traditional inspection processes, offering a robust solution that is both scalable and adaptable to industry needs.</a:t>
            </a:r>
            <a:endParaRPr lang="en-IN" dirty="0"/>
          </a:p>
        </p:txBody>
      </p:sp>
    </p:spTree>
    <p:extLst>
      <p:ext uri="{BB962C8B-B14F-4D97-AF65-F5344CB8AC3E}">
        <p14:creationId xmlns:p14="http://schemas.microsoft.com/office/powerpoint/2010/main" val="3979873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6"/>
          <p:cNvSpPr txBox="1">
            <a:spLocks noGrp="1"/>
          </p:cNvSpPr>
          <p:nvPr>
            <p:ph type="body" idx="1"/>
          </p:nvPr>
        </p:nvSpPr>
        <p:spPr>
          <a:xfrm>
            <a:off x="452075" y="362350"/>
            <a:ext cx="8388600" cy="4465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b="1"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None/>
            </a:pPr>
            <a:endParaRPr b="1"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None/>
            </a:pPr>
            <a:endParaRPr b="1"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None/>
            </a:pPr>
            <a:endParaRPr b="1"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None/>
            </a:pPr>
            <a:endParaRPr b="1"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None/>
            </a:pPr>
            <a:endParaRPr b="1"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None/>
            </a:pPr>
            <a:endParaRPr b="1"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None/>
            </a:pPr>
            <a:r>
              <a:rPr lang="en" sz="5300" b="1" dirty="0">
                <a:solidFill>
                  <a:srgbClr val="233A44"/>
                </a:solidFill>
                <a:latin typeface="Times New Roman" panose="02020603050405020304" pitchFamily="18" charset="0"/>
                <a:cs typeface="Times New Roman" panose="02020603050405020304" pitchFamily="18" charset="0"/>
              </a:rPr>
              <a:t>THANK YOU !</a:t>
            </a:r>
            <a:endParaRPr sz="5300" b="1" dirty="0">
              <a:solidFill>
                <a:srgbClr val="233A44"/>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sz="2100" b="1"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819150" y="429649"/>
            <a:ext cx="7505700" cy="4568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IN" sz="2100" b="1" dirty="0">
                <a:solidFill>
                  <a:srgbClr val="000000"/>
                </a:solidFill>
                <a:latin typeface="Times New Roman"/>
                <a:cs typeface="Times New Roman"/>
                <a:sym typeface="Times New Roman"/>
              </a:rPr>
              <a:t>PROBLEM STATEMENT</a:t>
            </a:r>
            <a:endParaRPr lang="en-IN" dirty="0"/>
          </a:p>
        </p:txBody>
      </p:sp>
      <p:sp>
        <p:nvSpPr>
          <p:cNvPr id="136" name="Google Shape;136;p14"/>
          <p:cNvSpPr txBox="1">
            <a:spLocks noGrp="1"/>
          </p:cNvSpPr>
          <p:nvPr>
            <p:ph type="body" idx="1"/>
          </p:nvPr>
        </p:nvSpPr>
        <p:spPr>
          <a:xfrm>
            <a:off x="819150" y="980350"/>
            <a:ext cx="7505700" cy="3733500"/>
          </a:xfrm>
          <a:prstGeom prst="rect">
            <a:avLst/>
          </a:prstGeom>
        </p:spPr>
        <p:txBody>
          <a:bodyPr spcFirstLastPara="1" wrap="square" lIns="91425" tIns="91425" rIns="91425" bIns="91425" anchor="t" anchorCtr="0">
            <a:noAutofit/>
          </a:bodyPr>
          <a:lstStyle/>
          <a:p>
            <a:pPr marL="342900" indent="-342900" algn="just">
              <a:lnSpc>
                <a:spcPct val="95000"/>
              </a:lnSpc>
              <a:buSzPts val="1018"/>
            </a:pPr>
            <a:r>
              <a:rPr lang="en-US" sz="2000" dirty="0">
                <a:latin typeface="Times New Roman" panose="02020603050405020304" pitchFamily="18" charset="0"/>
                <a:cs typeface="Times New Roman" panose="02020603050405020304" pitchFamily="18" charset="0"/>
              </a:rPr>
              <a:t>Manual vehicle damage assessment is a time-consuming, labor-intensive, and often subjective process, leading to inconsistencies, delays, and increased costs in industries such as insurance, fleet management, and vehicle inspections. </a:t>
            </a:r>
          </a:p>
          <a:p>
            <a:pPr marL="0" indent="0" algn="just">
              <a:lnSpc>
                <a:spcPct val="95000"/>
              </a:lnSpc>
              <a:buSzPts val="1018"/>
              <a:buNone/>
            </a:pPr>
            <a:endParaRPr lang="en-US" sz="2000" dirty="0">
              <a:latin typeface="Times New Roman" panose="02020603050405020304" pitchFamily="18" charset="0"/>
              <a:cs typeface="Times New Roman" panose="02020603050405020304" pitchFamily="18" charset="0"/>
            </a:endParaRPr>
          </a:p>
          <a:p>
            <a:pPr marL="342900" indent="-342900" algn="just">
              <a:lnSpc>
                <a:spcPct val="95000"/>
              </a:lnSpc>
              <a:buSzPts val="1018"/>
            </a:pPr>
            <a:r>
              <a:rPr lang="en-US" sz="2000" dirty="0">
                <a:latin typeface="Times New Roman" panose="02020603050405020304" pitchFamily="18" charset="0"/>
                <a:cs typeface="Times New Roman" panose="02020603050405020304" pitchFamily="18" charset="0"/>
              </a:rPr>
              <a:t>There is a critical need for an automated, accurate, and efficient solution to detect and classify vehicle damages from images, reducing the dependency on manual evaluations and enhancing operational efficiency.</a:t>
            </a:r>
            <a:endParaRPr lang="en-US" sz="14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11A40-549C-3C09-1237-4F9613BDF89A}"/>
              </a:ext>
            </a:extLst>
          </p:cNvPr>
          <p:cNvSpPr>
            <a:spLocks noGrp="1"/>
          </p:cNvSpPr>
          <p:nvPr>
            <p:ph type="title"/>
          </p:nvPr>
        </p:nvSpPr>
        <p:spPr>
          <a:xfrm>
            <a:off x="285750" y="388400"/>
            <a:ext cx="7505700" cy="602200"/>
          </a:xfrm>
        </p:spPr>
        <p:txBody>
          <a:bodyPr>
            <a:normAutofit fontScale="90000"/>
          </a:bodyPr>
          <a:lstStyle/>
          <a:p>
            <a:r>
              <a:rPr lang="en-IN" dirty="0">
                <a:latin typeface="Times New Roman" panose="02020603050405020304" pitchFamily="18" charset="0"/>
                <a:cs typeface="Times New Roman" panose="02020603050405020304" pitchFamily="18" charset="0"/>
              </a:rPr>
              <a:t>Dataset Description</a:t>
            </a:r>
          </a:p>
        </p:txBody>
      </p:sp>
      <p:sp>
        <p:nvSpPr>
          <p:cNvPr id="3" name="Text Placeholder 2">
            <a:extLst>
              <a:ext uri="{FF2B5EF4-FFF2-40B4-BE49-F238E27FC236}">
                <a16:creationId xmlns:a16="http://schemas.microsoft.com/office/drawing/2014/main" id="{F9176E49-91AE-3D32-41F3-2383D03F6C3C}"/>
              </a:ext>
            </a:extLst>
          </p:cNvPr>
          <p:cNvSpPr>
            <a:spLocks noGrp="1"/>
          </p:cNvSpPr>
          <p:nvPr>
            <p:ph type="body" idx="1"/>
          </p:nvPr>
        </p:nvSpPr>
        <p:spPr>
          <a:xfrm>
            <a:off x="445770" y="1143000"/>
            <a:ext cx="8039100" cy="3448125"/>
          </a:xfrm>
        </p:spPr>
        <p:txBody>
          <a:bodyPr>
            <a:normAutofit/>
          </a:bodyPr>
          <a:lstStyle/>
          <a:p>
            <a:r>
              <a:rPr lang="en-IN" sz="2000" kern="100" dirty="0">
                <a:solidFill>
                  <a:srgbClr val="000000"/>
                </a:solidFill>
                <a:effectLst/>
                <a:latin typeface="Times New Roman" panose="02020603050405020304" pitchFamily="18" charset="0"/>
                <a:ea typeface="Times New Roman" panose="02020603050405020304" pitchFamily="18" charset="0"/>
              </a:rPr>
              <a:t>Well-structured and labelled collection of images specifically focused on various types of vehicle damage. </a:t>
            </a:r>
          </a:p>
          <a:p>
            <a:pPr marL="146050" indent="0">
              <a:buNone/>
            </a:pPr>
            <a:endParaRPr lang="en-IN" sz="2000" kern="100" dirty="0">
              <a:solidFill>
                <a:srgbClr val="000000"/>
              </a:solidFill>
              <a:effectLst/>
              <a:latin typeface="Times New Roman" panose="02020603050405020304" pitchFamily="18" charset="0"/>
              <a:ea typeface="Times New Roman" panose="02020603050405020304" pitchFamily="18" charset="0"/>
            </a:endParaRPr>
          </a:p>
          <a:p>
            <a:r>
              <a:rPr lang="en-IN" sz="2000" kern="100" dirty="0">
                <a:solidFill>
                  <a:srgbClr val="000000"/>
                </a:solidFill>
                <a:effectLst/>
                <a:latin typeface="Times New Roman" panose="02020603050405020304" pitchFamily="18" charset="0"/>
                <a:ea typeface="Times New Roman" panose="02020603050405020304" pitchFamily="18" charset="0"/>
              </a:rPr>
              <a:t>This dataset was chosen due to its high-quality annotations, diverse range of damage types and coverage of different vehicle models and environments. </a:t>
            </a:r>
          </a:p>
          <a:p>
            <a:pPr marL="146050" indent="0">
              <a:buNone/>
            </a:pPr>
            <a:endParaRPr lang="en-IN" sz="2000" kern="100" dirty="0">
              <a:solidFill>
                <a:srgbClr val="000000"/>
              </a:solidFill>
              <a:effectLst/>
              <a:latin typeface="Times New Roman" panose="02020603050405020304" pitchFamily="18" charset="0"/>
              <a:ea typeface="Times New Roman" panose="02020603050405020304" pitchFamily="18" charset="0"/>
            </a:endParaRPr>
          </a:p>
          <a:p>
            <a:r>
              <a:rPr lang="en-IN" sz="2000" kern="100" dirty="0">
                <a:solidFill>
                  <a:srgbClr val="000000"/>
                </a:solidFill>
                <a:effectLst/>
                <a:latin typeface="Times New Roman" panose="02020603050405020304" pitchFamily="18" charset="0"/>
                <a:ea typeface="Times New Roman" panose="02020603050405020304" pitchFamily="18" charset="0"/>
              </a:rPr>
              <a:t>An excellent fit for training our YOLO model.</a:t>
            </a:r>
          </a:p>
          <a:p>
            <a:endParaRPr lang="en-IN" sz="1400" dirty="0"/>
          </a:p>
        </p:txBody>
      </p:sp>
    </p:spTree>
    <p:extLst>
      <p:ext uri="{BB962C8B-B14F-4D97-AF65-F5344CB8AC3E}">
        <p14:creationId xmlns:p14="http://schemas.microsoft.com/office/powerpoint/2010/main" val="104726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AFA1D-61F5-B8B0-B83E-EF3E084E8BB2}"/>
              </a:ext>
            </a:extLst>
          </p:cNvPr>
          <p:cNvSpPr>
            <a:spLocks noGrp="1"/>
          </p:cNvSpPr>
          <p:nvPr>
            <p:ph type="title"/>
          </p:nvPr>
        </p:nvSpPr>
        <p:spPr>
          <a:xfrm>
            <a:off x="209405" y="236453"/>
            <a:ext cx="3203890" cy="587205"/>
          </a:xfrm>
        </p:spPr>
        <p:txBody>
          <a:bodyPr>
            <a:normAutofit fontScale="90000"/>
          </a:bodyPr>
          <a:lstStyle/>
          <a:p>
            <a:r>
              <a:rPr lang="en-IN" b="1" dirty="0">
                <a:latin typeface="Times New Roman" panose="02020603050405020304" pitchFamily="18" charset="0"/>
                <a:cs typeface="Times New Roman" panose="02020603050405020304" pitchFamily="18" charset="0"/>
              </a:rPr>
              <a:t>Work-Flow:</a:t>
            </a:r>
          </a:p>
        </p:txBody>
      </p:sp>
      <p:sp>
        <p:nvSpPr>
          <p:cNvPr id="3" name="Text Placeholder 2">
            <a:extLst>
              <a:ext uri="{FF2B5EF4-FFF2-40B4-BE49-F238E27FC236}">
                <a16:creationId xmlns:a16="http://schemas.microsoft.com/office/drawing/2014/main" id="{912D3BD9-E541-D168-A2E8-CD8BAAD144D5}"/>
              </a:ext>
            </a:extLst>
          </p:cNvPr>
          <p:cNvSpPr>
            <a:spLocks noGrp="1"/>
          </p:cNvSpPr>
          <p:nvPr>
            <p:ph type="body" idx="1"/>
          </p:nvPr>
        </p:nvSpPr>
        <p:spPr>
          <a:xfrm>
            <a:off x="209405" y="739896"/>
            <a:ext cx="8418064" cy="4167151"/>
          </a:xfrm>
        </p:spPr>
        <p:txBody>
          <a:bodyPr>
            <a:normAutofit fontScale="92500" lnSpcReduction="10000"/>
          </a:bodyPr>
          <a:lstStyle/>
          <a:p>
            <a:r>
              <a:rPr lang="en-IN" sz="1600" b="1" i="0" dirty="0">
                <a:effectLst/>
                <a:latin typeface="Times New Roman" panose="02020603050405020304" pitchFamily="18" charset="0"/>
                <a:cs typeface="Times New Roman" panose="02020603050405020304" pitchFamily="18" charset="0"/>
              </a:rPr>
              <a:t>Data Collection:</a:t>
            </a:r>
          </a:p>
          <a:p>
            <a:pPr marL="146050" indent="0">
              <a:buNone/>
            </a:pPr>
            <a:r>
              <a:rPr lang="en-US" sz="1600" b="0" i="0" dirty="0">
                <a:effectLst/>
                <a:latin typeface="Times New Roman" panose="02020603050405020304" pitchFamily="18" charset="0"/>
                <a:cs typeface="Times New Roman" panose="02020603050405020304" pitchFamily="18" charset="0"/>
              </a:rPr>
              <a:t>Use online databases, web scraping tools, or manual collection.</a:t>
            </a:r>
          </a:p>
          <a:p>
            <a:pPr marL="146050" indent="0">
              <a:buNone/>
            </a:pPr>
            <a:endParaRPr lang="en-IN" sz="1600" b="1" i="0" dirty="0">
              <a:effectLst/>
              <a:latin typeface="Times New Roman" panose="02020603050405020304" pitchFamily="18" charset="0"/>
              <a:cs typeface="Times New Roman" panose="02020603050405020304" pitchFamily="18" charset="0"/>
            </a:endParaRPr>
          </a:p>
          <a:p>
            <a:r>
              <a:rPr lang="en-US" sz="1600" b="1" i="0" dirty="0">
                <a:effectLst/>
                <a:latin typeface="Times New Roman" panose="02020603050405020304" pitchFamily="18" charset="0"/>
                <a:cs typeface="Times New Roman" panose="02020603050405020304" pitchFamily="18" charset="0"/>
              </a:rPr>
              <a:t>Data Annotation:</a:t>
            </a:r>
          </a:p>
          <a:p>
            <a:pPr marL="146050" indent="0" algn="l">
              <a:buNone/>
            </a:pPr>
            <a:r>
              <a:rPr lang="en-US" sz="1600" b="0" i="0" dirty="0">
                <a:effectLst/>
                <a:latin typeface="Times New Roman" panose="02020603050405020304" pitchFamily="18" charset="0"/>
                <a:cs typeface="Times New Roman" panose="02020603050405020304" pitchFamily="18" charset="0"/>
              </a:rPr>
              <a:t>Annotate the images to mark damaged areas.</a:t>
            </a:r>
          </a:p>
          <a:p>
            <a:pPr marL="146050" indent="0" algn="l">
              <a:buNone/>
            </a:pPr>
            <a:endParaRPr lang="en-US" sz="1600" dirty="0">
              <a:latin typeface="Times New Roman" panose="02020603050405020304" pitchFamily="18" charset="0"/>
              <a:cs typeface="Times New Roman" panose="02020603050405020304" pitchFamily="18" charset="0"/>
            </a:endParaRPr>
          </a:p>
          <a:p>
            <a:r>
              <a:rPr lang="en-US" sz="1600" b="1" i="0" dirty="0">
                <a:effectLst/>
                <a:latin typeface="Times New Roman" panose="02020603050405020304" pitchFamily="18" charset="0"/>
                <a:cs typeface="Times New Roman" panose="02020603050405020304" pitchFamily="18" charset="0"/>
              </a:rPr>
              <a:t>Data Preparation:</a:t>
            </a:r>
          </a:p>
          <a:p>
            <a:pPr marL="146050" indent="0" algn="l">
              <a:buNone/>
            </a:pPr>
            <a:r>
              <a:rPr lang="en-US" sz="1600" b="0" i="0" dirty="0">
                <a:effectLst/>
                <a:latin typeface="Times New Roman" panose="02020603050405020304" pitchFamily="18" charset="0"/>
                <a:cs typeface="Times New Roman" panose="02020603050405020304" pitchFamily="18" charset="0"/>
              </a:rPr>
              <a:t>Structure the dataset into training, validation, and test sets and ensure they are </a:t>
            </a:r>
            <a:r>
              <a:rPr lang="en-IN" sz="1600" b="0" i="0" dirty="0">
                <a:effectLst/>
                <a:latin typeface="Times New Roman" panose="02020603050405020304" pitchFamily="18" charset="0"/>
                <a:cs typeface="Times New Roman" panose="02020603050405020304" pitchFamily="18" charset="0"/>
              </a:rPr>
              <a:t>compatible with YOLOv8.</a:t>
            </a:r>
          </a:p>
          <a:p>
            <a:pPr marL="146050" indent="0" algn="l">
              <a:buNone/>
            </a:pPr>
            <a:endParaRPr lang="en-IN" sz="1600" b="0" i="0" dirty="0">
              <a:effectLst/>
              <a:latin typeface="Times New Roman" panose="02020603050405020304" pitchFamily="18" charset="0"/>
              <a:cs typeface="Times New Roman" panose="02020603050405020304" pitchFamily="18" charset="0"/>
            </a:endParaRPr>
          </a:p>
          <a:p>
            <a:r>
              <a:rPr lang="en-IN" sz="1600" b="1" i="0" dirty="0">
                <a:effectLst/>
                <a:latin typeface="Times New Roman" panose="02020603050405020304" pitchFamily="18" charset="0"/>
                <a:cs typeface="Times New Roman" panose="02020603050405020304" pitchFamily="18" charset="0"/>
              </a:rPr>
              <a:t>Model Training:</a:t>
            </a:r>
          </a:p>
          <a:p>
            <a:pPr marL="146050" indent="0" algn="l">
              <a:buNone/>
            </a:pPr>
            <a:r>
              <a:rPr lang="en-IN" sz="1600" b="0" i="0" dirty="0">
                <a:effectLst/>
                <a:latin typeface="Times New Roman" panose="02020603050405020304" pitchFamily="18" charset="0"/>
                <a:cs typeface="Times New Roman" panose="02020603050405020304" pitchFamily="18" charset="0"/>
              </a:rPr>
              <a:t>Configure Training: Set up the training configuration, including hyperparameters and data paths.</a:t>
            </a:r>
          </a:p>
          <a:p>
            <a:pPr marL="146050" indent="0" algn="l">
              <a:buNone/>
            </a:pPr>
            <a:r>
              <a:rPr lang="en-IN" sz="1600" b="0" i="0" dirty="0">
                <a:effectLst/>
                <a:latin typeface="Times New Roman" panose="02020603050405020304" pitchFamily="18" charset="0"/>
                <a:cs typeface="Times New Roman" panose="02020603050405020304" pitchFamily="18" charset="0"/>
              </a:rPr>
              <a:t>Train Model: Run the training process to train YOLOv8 on the annotated dataset.</a:t>
            </a:r>
          </a:p>
          <a:p>
            <a:pPr marL="146050" indent="0" algn="l">
              <a:buNone/>
            </a:pPr>
            <a:endParaRPr lang="en-IN" sz="1600" b="0" i="0" dirty="0">
              <a:effectLst/>
              <a:latin typeface="Times New Roman" panose="02020603050405020304" pitchFamily="18" charset="0"/>
              <a:cs typeface="Times New Roman" panose="02020603050405020304" pitchFamily="18" charset="0"/>
            </a:endParaRPr>
          </a:p>
          <a:p>
            <a:r>
              <a:rPr lang="en-US" sz="1600" b="1" i="0" dirty="0">
                <a:effectLst/>
                <a:latin typeface="Times New Roman" panose="02020603050405020304" pitchFamily="18" charset="0"/>
                <a:cs typeface="Times New Roman" panose="02020603050405020304" pitchFamily="18" charset="0"/>
              </a:rPr>
              <a:t>Model Evaluation</a:t>
            </a:r>
          </a:p>
          <a:p>
            <a:pPr marL="146050" indent="0" algn="l">
              <a:buNone/>
            </a:pPr>
            <a:r>
              <a:rPr lang="en-US" sz="1600" b="0" i="0" dirty="0">
                <a:effectLst/>
                <a:latin typeface="Times New Roman" panose="02020603050405020304" pitchFamily="18" charset="0"/>
                <a:cs typeface="Times New Roman" panose="02020603050405020304" pitchFamily="18" charset="0"/>
              </a:rPr>
              <a:t>Evaluate the model on the validation set to check performance metrics like precision, recall, and </a:t>
            </a:r>
            <a:r>
              <a:rPr lang="en-US" sz="1600" b="0" i="0" dirty="0" err="1">
                <a:effectLst/>
                <a:latin typeface="Times New Roman" panose="02020603050405020304" pitchFamily="18" charset="0"/>
                <a:cs typeface="Times New Roman" panose="02020603050405020304" pitchFamily="18" charset="0"/>
              </a:rPr>
              <a:t>mAP</a:t>
            </a:r>
            <a:r>
              <a:rPr lang="en-US" sz="1600" b="0" i="0" dirty="0">
                <a:effectLst/>
                <a:latin typeface="Times New Roman" panose="02020603050405020304" pitchFamily="18" charset="0"/>
                <a:cs typeface="Times New Roman" panose="02020603050405020304" pitchFamily="18" charset="0"/>
              </a:rPr>
              <a:t>.</a:t>
            </a:r>
          </a:p>
          <a:p>
            <a:pPr marL="146050" indent="0" algn="l">
              <a:buNone/>
            </a:pPr>
            <a:r>
              <a:rPr lang="en-US" sz="1600" b="0" i="0" dirty="0">
                <a:effectLst/>
                <a:latin typeface="Times New Roman" panose="02020603050405020304" pitchFamily="18" charset="0"/>
                <a:cs typeface="Times New Roman" panose="02020603050405020304" pitchFamily="18" charset="0"/>
              </a:rPr>
              <a:t>Fine-tune the model based on evaluation results.</a:t>
            </a:r>
          </a:p>
          <a:p>
            <a:pPr marL="146050" indent="0" algn="l">
              <a:buNone/>
            </a:pPr>
            <a:endParaRPr lang="en-IN" b="0" i="0" dirty="0">
              <a:effectLst/>
              <a:latin typeface="Times New Roman" panose="02020603050405020304" pitchFamily="18" charset="0"/>
              <a:cs typeface="Times New Roman" panose="02020603050405020304" pitchFamily="18" charset="0"/>
            </a:endParaRPr>
          </a:p>
          <a:p>
            <a:pPr marL="146050" indent="0" algn="l">
              <a:buNone/>
            </a:pPr>
            <a:endParaRPr lang="en-IN" dirty="0">
              <a:highlight>
                <a:srgbClr val="F3F3F3"/>
              </a:highlight>
              <a:latin typeface="Times New Roman" panose="02020603050405020304" pitchFamily="18" charset="0"/>
              <a:cs typeface="Times New Roman" panose="02020603050405020304" pitchFamily="18" charset="0"/>
            </a:endParaRPr>
          </a:p>
          <a:p>
            <a:pPr marL="146050" indent="0" algn="l">
              <a:buNone/>
            </a:pPr>
            <a:endParaRPr lang="en-US" b="0" i="0" dirty="0">
              <a:effectLst/>
              <a:highlight>
                <a:srgbClr val="F3F3F3"/>
              </a:highlight>
              <a:latin typeface="Times New Roman" panose="02020603050405020304" pitchFamily="18" charset="0"/>
              <a:cs typeface="Times New Roman" panose="02020603050405020304" pitchFamily="18" charset="0"/>
            </a:endParaRPr>
          </a:p>
          <a:p>
            <a:pPr marL="146050" indent="0" algn="l">
              <a:buNone/>
            </a:pPr>
            <a:endParaRPr lang="en-US" b="0" i="0" dirty="0">
              <a:effectLst/>
              <a:highlight>
                <a:srgbClr val="F3F3F3"/>
              </a:highlight>
              <a:latin typeface="Times New Roman" panose="02020603050405020304" pitchFamily="18" charset="0"/>
              <a:cs typeface="Times New Roman" panose="02020603050405020304" pitchFamily="18" charset="0"/>
            </a:endParaRPr>
          </a:p>
          <a:p>
            <a:pPr marL="14605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8293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AFA1D-61F5-B8B0-B83E-EF3E084E8BB2}"/>
              </a:ext>
            </a:extLst>
          </p:cNvPr>
          <p:cNvSpPr>
            <a:spLocks noGrp="1"/>
          </p:cNvSpPr>
          <p:nvPr>
            <p:ph type="title"/>
          </p:nvPr>
        </p:nvSpPr>
        <p:spPr>
          <a:xfrm>
            <a:off x="209404" y="236453"/>
            <a:ext cx="4460317" cy="503443"/>
          </a:xfrm>
        </p:spPr>
        <p:txBody>
          <a:bodyPr>
            <a:normAutofit fontScale="90000"/>
          </a:bodyPr>
          <a:lstStyle/>
          <a:p>
            <a:r>
              <a:rPr lang="en-IN" b="1" dirty="0">
                <a:latin typeface="Times New Roman" panose="02020603050405020304" pitchFamily="18" charset="0"/>
                <a:cs typeface="Times New Roman" panose="02020603050405020304" pitchFamily="18" charset="0"/>
              </a:rPr>
              <a:t>Continued:</a:t>
            </a:r>
          </a:p>
        </p:txBody>
      </p:sp>
      <p:sp>
        <p:nvSpPr>
          <p:cNvPr id="3" name="Text Placeholder 2">
            <a:extLst>
              <a:ext uri="{FF2B5EF4-FFF2-40B4-BE49-F238E27FC236}">
                <a16:creationId xmlns:a16="http://schemas.microsoft.com/office/drawing/2014/main" id="{912D3BD9-E541-D168-A2E8-CD8BAAD144D5}"/>
              </a:ext>
            </a:extLst>
          </p:cNvPr>
          <p:cNvSpPr>
            <a:spLocks noGrp="1"/>
          </p:cNvSpPr>
          <p:nvPr>
            <p:ph type="body" idx="1"/>
          </p:nvPr>
        </p:nvSpPr>
        <p:spPr>
          <a:xfrm>
            <a:off x="209405" y="739896"/>
            <a:ext cx="8432024" cy="4167151"/>
          </a:xfrm>
        </p:spPr>
        <p:txBody>
          <a:bodyPr>
            <a:normAutofit fontScale="92500" lnSpcReduction="20000"/>
          </a:bodyPr>
          <a:lstStyle/>
          <a:p>
            <a:pPr algn="l"/>
            <a:r>
              <a:rPr lang="en-US" sz="1600" b="1" i="0" dirty="0">
                <a:effectLst/>
                <a:latin typeface="Times New Roman" panose="02020603050405020304" pitchFamily="18" charset="0"/>
                <a:cs typeface="Times New Roman" panose="02020603050405020304" pitchFamily="18" charset="0"/>
              </a:rPr>
              <a:t>Testing</a:t>
            </a:r>
          </a:p>
          <a:p>
            <a:pPr marL="146050" indent="0" algn="l">
              <a:buNone/>
            </a:pPr>
            <a:r>
              <a:rPr lang="en-US" sz="1600" b="0" i="0" dirty="0">
                <a:effectLst/>
                <a:latin typeface="Times New Roman" panose="02020603050405020304" pitchFamily="18" charset="0"/>
                <a:cs typeface="Times New Roman" panose="02020603050405020304" pitchFamily="18" charset="0"/>
              </a:rPr>
              <a:t>Test the trained model on the test set to ensure it generalizes well to new data.</a:t>
            </a:r>
          </a:p>
          <a:p>
            <a:pPr marL="146050" indent="0" algn="l">
              <a:buNone/>
            </a:pPr>
            <a:r>
              <a:rPr lang="en-US" sz="1600" b="0" i="0" dirty="0">
                <a:effectLst/>
                <a:latin typeface="Times New Roman" panose="02020603050405020304" pitchFamily="18" charset="0"/>
                <a:cs typeface="Times New Roman" panose="02020603050405020304" pitchFamily="18" charset="0"/>
              </a:rPr>
              <a:t>Analyze metrics to confirm the model’s effectiveness.</a:t>
            </a:r>
          </a:p>
          <a:p>
            <a:pPr algn="l"/>
            <a:endParaRPr lang="en-US" sz="1600" dirty="0">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Deployment</a:t>
            </a:r>
          </a:p>
          <a:p>
            <a:pPr marL="146050" indent="0" algn="l">
              <a:buNone/>
            </a:pPr>
            <a:r>
              <a:rPr lang="en-US" sz="1600" b="0" i="0" dirty="0">
                <a:effectLst/>
                <a:latin typeface="Times New Roman" panose="02020603050405020304" pitchFamily="18" charset="0"/>
                <a:cs typeface="Times New Roman" panose="02020603050405020304" pitchFamily="18" charset="0"/>
              </a:rPr>
              <a:t>Deploy the model using frameworks like </a:t>
            </a:r>
            <a:r>
              <a:rPr lang="en-US" sz="1600" b="0" i="0" dirty="0" err="1">
                <a:effectLst/>
                <a:latin typeface="Times New Roman" panose="02020603050405020304" pitchFamily="18" charset="0"/>
                <a:cs typeface="Times New Roman" panose="02020603050405020304" pitchFamily="18" charset="0"/>
              </a:rPr>
              <a:t>FastAPI</a:t>
            </a:r>
            <a:r>
              <a:rPr lang="en-US" sz="1600" b="0" i="0" dirty="0">
                <a:effectLst/>
                <a:latin typeface="Times New Roman" panose="02020603050405020304" pitchFamily="18" charset="0"/>
                <a:cs typeface="Times New Roman" panose="02020603050405020304" pitchFamily="18" charset="0"/>
              </a:rPr>
              <a:t> or Flask.</a:t>
            </a:r>
          </a:p>
          <a:p>
            <a:pPr marL="146050" indent="0" algn="l">
              <a:buNone/>
            </a:pPr>
            <a:r>
              <a:rPr lang="en-US" sz="1600" b="0" i="0" dirty="0">
                <a:effectLst/>
                <a:latin typeface="Times New Roman" panose="02020603050405020304" pitchFamily="18" charset="0"/>
                <a:cs typeface="Times New Roman" panose="02020603050405020304" pitchFamily="18" charset="0"/>
              </a:rPr>
              <a:t>Create a user interface using Streamlit for users to upload images and view results.</a:t>
            </a:r>
          </a:p>
          <a:p>
            <a:pPr marL="146050" indent="0" algn="l">
              <a:buNone/>
            </a:pPr>
            <a:r>
              <a:rPr lang="en-US" sz="1600" b="0" i="0" dirty="0">
                <a:effectLst/>
                <a:latin typeface="Times New Roman" panose="02020603050405020304" pitchFamily="18" charset="0"/>
                <a:cs typeface="Times New Roman" panose="02020603050405020304" pitchFamily="18" charset="0"/>
              </a:rPr>
              <a:t>Connect the front end and back end to enable seamless interaction.</a:t>
            </a:r>
          </a:p>
          <a:p>
            <a:pPr algn="l"/>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Usage</a:t>
            </a:r>
          </a:p>
          <a:p>
            <a:pPr marL="146050" indent="0" algn="l">
              <a:buNone/>
            </a:pPr>
            <a:r>
              <a:rPr lang="en-US" sz="1600" b="0" i="0" dirty="0">
                <a:effectLst/>
                <a:latin typeface="Times New Roman" panose="02020603050405020304" pitchFamily="18" charset="0"/>
                <a:cs typeface="Times New Roman" panose="02020603050405020304" pitchFamily="18" charset="0"/>
              </a:rPr>
              <a:t>Users upload car images through the interface.</a:t>
            </a:r>
          </a:p>
          <a:p>
            <a:pPr marL="146050" indent="0" algn="l">
              <a:buNone/>
            </a:pPr>
            <a:r>
              <a:rPr lang="en-US" sz="1600" b="0" i="0" dirty="0">
                <a:effectLst/>
                <a:latin typeface="Times New Roman" panose="02020603050405020304" pitchFamily="18" charset="0"/>
                <a:cs typeface="Times New Roman" panose="02020603050405020304" pitchFamily="18" charset="0"/>
              </a:rPr>
              <a:t>The model processes the images and detects damaged areas.</a:t>
            </a:r>
          </a:p>
          <a:p>
            <a:pPr marL="146050" indent="0" algn="l">
              <a:buNone/>
            </a:pPr>
            <a:r>
              <a:rPr lang="en-US" sz="1600" b="0" i="0" dirty="0">
                <a:effectLst/>
                <a:latin typeface="Times New Roman" panose="02020603050405020304" pitchFamily="18" charset="0"/>
                <a:cs typeface="Times New Roman" panose="02020603050405020304" pitchFamily="18" charset="0"/>
              </a:rPr>
              <a:t>Display the results, highlighting detected damages on the car images.</a:t>
            </a:r>
          </a:p>
          <a:p>
            <a:pPr algn="l"/>
            <a:endParaRPr lang="en-US" sz="1600" dirty="0">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Maintenance</a:t>
            </a:r>
          </a:p>
          <a:p>
            <a:pPr marL="146050" indent="0" algn="l">
              <a:buNone/>
            </a:pPr>
            <a:r>
              <a:rPr lang="en-US" sz="1600" b="0" i="0" dirty="0">
                <a:effectLst/>
                <a:latin typeface="Times New Roman" panose="02020603050405020304" pitchFamily="18" charset="0"/>
                <a:cs typeface="Times New Roman" panose="02020603050405020304" pitchFamily="18" charset="0"/>
              </a:rPr>
              <a:t>Continuously monitor the model’s performance and update it with new data as needed.</a:t>
            </a:r>
          </a:p>
          <a:p>
            <a:pPr marL="146050" indent="0" algn="l">
              <a:buNone/>
            </a:pPr>
            <a:r>
              <a:rPr lang="en-US" sz="1600" b="0" i="0" dirty="0">
                <a:effectLst/>
                <a:latin typeface="Times New Roman" panose="02020603050405020304" pitchFamily="18" charset="0"/>
                <a:cs typeface="Times New Roman" panose="02020603050405020304" pitchFamily="18" charset="0"/>
              </a:rPr>
              <a:t>Implement improvements based on user feedback and new research.</a:t>
            </a:r>
          </a:p>
          <a:p>
            <a:pPr marL="146050" indent="0" algn="l">
              <a:buNone/>
            </a:pPr>
            <a:endParaRPr lang="en-IN" b="0" i="0" dirty="0">
              <a:effectLst/>
              <a:latin typeface="Times New Roman" panose="02020603050405020304" pitchFamily="18" charset="0"/>
              <a:cs typeface="Times New Roman" panose="02020603050405020304" pitchFamily="18" charset="0"/>
            </a:endParaRPr>
          </a:p>
          <a:p>
            <a:pPr marL="146050" indent="0" algn="l">
              <a:buNone/>
            </a:pPr>
            <a:endParaRPr lang="en-IN" dirty="0">
              <a:highlight>
                <a:srgbClr val="F3F3F3"/>
              </a:highlight>
              <a:latin typeface="Times New Roman" panose="02020603050405020304" pitchFamily="18" charset="0"/>
              <a:cs typeface="Times New Roman" panose="02020603050405020304" pitchFamily="18" charset="0"/>
            </a:endParaRPr>
          </a:p>
          <a:p>
            <a:pPr marL="146050" indent="0" algn="l">
              <a:buNone/>
            </a:pPr>
            <a:endParaRPr lang="en-US" b="0" i="0" dirty="0">
              <a:effectLst/>
              <a:highlight>
                <a:srgbClr val="F3F3F3"/>
              </a:highlight>
              <a:latin typeface="Times New Roman" panose="02020603050405020304" pitchFamily="18" charset="0"/>
              <a:cs typeface="Times New Roman" panose="02020603050405020304" pitchFamily="18" charset="0"/>
            </a:endParaRPr>
          </a:p>
          <a:p>
            <a:pPr marL="146050" indent="0" algn="l">
              <a:buNone/>
            </a:pPr>
            <a:endParaRPr lang="en-US" b="0" i="0" dirty="0">
              <a:effectLst/>
              <a:highlight>
                <a:srgbClr val="F3F3F3"/>
              </a:highlight>
              <a:latin typeface="Times New Roman" panose="02020603050405020304" pitchFamily="18" charset="0"/>
              <a:cs typeface="Times New Roman" panose="02020603050405020304" pitchFamily="18" charset="0"/>
            </a:endParaRPr>
          </a:p>
          <a:p>
            <a:pPr marL="14605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688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F80C6-2C03-ADEC-C41F-CF0DAF9288F2}"/>
              </a:ext>
            </a:extLst>
          </p:cNvPr>
          <p:cNvSpPr>
            <a:spLocks noGrp="1"/>
          </p:cNvSpPr>
          <p:nvPr>
            <p:ph type="title"/>
          </p:nvPr>
        </p:nvSpPr>
        <p:spPr>
          <a:xfrm>
            <a:off x="372923" y="435949"/>
            <a:ext cx="7505700" cy="954600"/>
          </a:xfrm>
        </p:spPr>
        <p:txBody>
          <a:bodyPr>
            <a:normAutofit/>
          </a:bodyPr>
          <a:lstStyle/>
          <a:p>
            <a:r>
              <a:rPr lang="en-IN" b="1" dirty="0"/>
              <a:t>Importance of Image Preprocessing</a:t>
            </a:r>
          </a:p>
        </p:txBody>
      </p:sp>
      <p:sp>
        <p:nvSpPr>
          <p:cNvPr id="3" name="Text Placeholder 2">
            <a:extLst>
              <a:ext uri="{FF2B5EF4-FFF2-40B4-BE49-F238E27FC236}">
                <a16:creationId xmlns:a16="http://schemas.microsoft.com/office/drawing/2014/main" id="{4EBF7BCC-CEDB-5306-2BE3-666965D0A1BF}"/>
              </a:ext>
            </a:extLst>
          </p:cNvPr>
          <p:cNvSpPr>
            <a:spLocks noGrp="1"/>
          </p:cNvSpPr>
          <p:nvPr>
            <p:ph type="body" idx="1"/>
          </p:nvPr>
        </p:nvSpPr>
        <p:spPr>
          <a:xfrm>
            <a:off x="372922" y="1390549"/>
            <a:ext cx="7761579" cy="2721254"/>
          </a:xfrm>
        </p:spPr>
        <p:txBody>
          <a:bodyPr>
            <a:normAutofit/>
          </a:bodyPr>
          <a:lstStyle/>
          <a:p>
            <a:r>
              <a:rPr lang="en-US" sz="2000" dirty="0">
                <a:latin typeface="Times New Roman" panose="02020603050405020304" pitchFamily="18" charset="0"/>
                <a:cs typeface="Times New Roman" panose="02020603050405020304" pitchFamily="18" charset="0"/>
              </a:rPr>
              <a:t>Preprocessing is a crucial part of model building.</a:t>
            </a:r>
          </a:p>
          <a:p>
            <a:pPr marL="14605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Preprocessing model’s ability to learn by reducing noise and enhancing important features.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Essential for handling variations in lighting, angles, and image quality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594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954C-C1DF-D163-4C72-7A19D0FA3D42}"/>
              </a:ext>
            </a:extLst>
          </p:cNvPr>
          <p:cNvSpPr>
            <a:spLocks noGrp="1"/>
          </p:cNvSpPr>
          <p:nvPr>
            <p:ph type="title"/>
          </p:nvPr>
        </p:nvSpPr>
        <p:spPr>
          <a:xfrm>
            <a:off x="281176" y="244646"/>
            <a:ext cx="7505700" cy="954600"/>
          </a:xfrm>
        </p:spPr>
        <p:txBody>
          <a:bodyPr>
            <a:normAutofit/>
          </a:bodyPr>
          <a:lstStyle/>
          <a:p>
            <a:r>
              <a:rPr lang="en-IN" b="1" dirty="0"/>
              <a:t>Image Annotation</a:t>
            </a:r>
          </a:p>
        </p:txBody>
      </p:sp>
      <p:sp>
        <p:nvSpPr>
          <p:cNvPr id="3" name="Text Placeholder 2">
            <a:extLst>
              <a:ext uri="{FF2B5EF4-FFF2-40B4-BE49-F238E27FC236}">
                <a16:creationId xmlns:a16="http://schemas.microsoft.com/office/drawing/2014/main" id="{D30AA912-485A-258A-B4F4-8059C0A36781}"/>
              </a:ext>
            </a:extLst>
          </p:cNvPr>
          <p:cNvSpPr>
            <a:spLocks noGrp="1"/>
          </p:cNvSpPr>
          <p:nvPr>
            <p:ph type="body" idx="1"/>
          </p:nvPr>
        </p:nvSpPr>
        <p:spPr>
          <a:xfrm>
            <a:off x="353359" y="732916"/>
            <a:ext cx="7971491" cy="3705809"/>
          </a:xfrm>
        </p:spPr>
        <p:txBody>
          <a:bodyPr/>
          <a:lstStyle/>
          <a:p>
            <a:pPr marL="146050" indent="0">
              <a:buNone/>
            </a:pPr>
            <a:r>
              <a:rPr lang="en-US" sz="1500" dirty="0"/>
              <a:t>Sources of images (e.g., damaged car datasets, manual collection).</a:t>
            </a:r>
          </a:p>
          <a:p>
            <a:pPr marL="146050" indent="0">
              <a:buNone/>
            </a:pPr>
            <a:endParaRPr lang="en-US" sz="1500" dirty="0"/>
          </a:p>
          <a:p>
            <a:pPr marL="146050" indent="0">
              <a:buNone/>
            </a:pPr>
            <a:r>
              <a:rPr lang="en-US" sz="1500" dirty="0"/>
              <a:t>Tools for image annotation (e.g., </a:t>
            </a:r>
            <a:r>
              <a:rPr lang="en-US" sz="1500" dirty="0" err="1"/>
              <a:t>LabelImg</a:t>
            </a:r>
            <a:r>
              <a:rPr lang="en-US" sz="1500" dirty="0"/>
              <a:t>, VGG Image Annotator).</a:t>
            </a:r>
          </a:p>
          <a:p>
            <a:pPr marL="146050" indent="0">
              <a:buNone/>
            </a:pPr>
            <a:endParaRPr lang="en-US" sz="1500" dirty="0"/>
          </a:p>
          <a:p>
            <a:pPr marL="146050" indent="0">
              <a:buNone/>
            </a:pPr>
            <a:r>
              <a:rPr lang="en-US" sz="1500" dirty="0"/>
              <a:t>Example of annotated images with bounding boxes around damages.</a:t>
            </a:r>
          </a:p>
          <a:p>
            <a:pPr marL="146050" indent="0">
              <a:buNone/>
            </a:pPr>
            <a:endParaRPr lang="en-IN" dirty="0"/>
          </a:p>
        </p:txBody>
      </p:sp>
      <p:pic>
        <p:nvPicPr>
          <p:cNvPr id="5" name="Picture 4">
            <a:extLst>
              <a:ext uri="{FF2B5EF4-FFF2-40B4-BE49-F238E27FC236}">
                <a16:creationId xmlns:a16="http://schemas.microsoft.com/office/drawing/2014/main" id="{F0D8DF19-9F02-3A8F-E2ED-C70059F155D7}"/>
              </a:ext>
            </a:extLst>
          </p:cNvPr>
          <p:cNvPicPr>
            <a:picLocks noChangeAspect="1"/>
          </p:cNvPicPr>
          <p:nvPr/>
        </p:nvPicPr>
        <p:blipFill>
          <a:blip r:embed="rId2"/>
          <a:stretch>
            <a:fillRect/>
          </a:stretch>
        </p:blipFill>
        <p:spPr>
          <a:xfrm>
            <a:off x="353359" y="2358809"/>
            <a:ext cx="4686954" cy="2257740"/>
          </a:xfrm>
          <a:prstGeom prst="rect">
            <a:avLst/>
          </a:prstGeom>
        </p:spPr>
      </p:pic>
      <p:pic>
        <p:nvPicPr>
          <p:cNvPr id="7" name="Picture 6">
            <a:extLst>
              <a:ext uri="{FF2B5EF4-FFF2-40B4-BE49-F238E27FC236}">
                <a16:creationId xmlns:a16="http://schemas.microsoft.com/office/drawing/2014/main" id="{DC592D6F-994F-CB20-BA63-8BCBFDE0C390}"/>
              </a:ext>
            </a:extLst>
          </p:cNvPr>
          <p:cNvPicPr>
            <a:picLocks noChangeAspect="1"/>
          </p:cNvPicPr>
          <p:nvPr/>
        </p:nvPicPr>
        <p:blipFill>
          <a:blip r:embed="rId3"/>
          <a:stretch>
            <a:fillRect/>
          </a:stretch>
        </p:blipFill>
        <p:spPr>
          <a:xfrm>
            <a:off x="5128723" y="2358809"/>
            <a:ext cx="3743847" cy="2181529"/>
          </a:xfrm>
          <a:prstGeom prst="rect">
            <a:avLst/>
          </a:prstGeom>
        </p:spPr>
      </p:pic>
    </p:spTree>
    <p:extLst>
      <p:ext uri="{BB962C8B-B14F-4D97-AF65-F5344CB8AC3E}">
        <p14:creationId xmlns:p14="http://schemas.microsoft.com/office/powerpoint/2010/main" val="749449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78C59-68BC-FCC6-0C90-571041EB265B}"/>
              </a:ext>
            </a:extLst>
          </p:cNvPr>
          <p:cNvSpPr>
            <a:spLocks noGrp="1"/>
          </p:cNvSpPr>
          <p:nvPr>
            <p:ph type="title"/>
          </p:nvPr>
        </p:nvSpPr>
        <p:spPr>
          <a:xfrm>
            <a:off x="299771" y="428634"/>
            <a:ext cx="7505700" cy="954600"/>
          </a:xfrm>
        </p:spPr>
        <p:txBody>
          <a:bodyPr/>
          <a:lstStyle/>
          <a:p>
            <a:r>
              <a:rPr lang="en-IN" b="1" dirty="0"/>
              <a:t>Image Resizing</a:t>
            </a:r>
          </a:p>
        </p:txBody>
      </p:sp>
      <p:sp>
        <p:nvSpPr>
          <p:cNvPr id="3" name="Text Placeholder 2">
            <a:extLst>
              <a:ext uri="{FF2B5EF4-FFF2-40B4-BE49-F238E27FC236}">
                <a16:creationId xmlns:a16="http://schemas.microsoft.com/office/drawing/2014/main" id="{3690E1E1-5681-E82E-C7A3-1DFBC89FBA86}"/>
              </a:ext>
            </a:extLst>
          </p:cNvPr>
          <p:cNvSpPr>
            <a:spLocks noGrp="1"/>
          </p:cNvSpPr>
          <p:nvPr>
            <p:ph type="body" idx="1"/>
          </p:nvPr>
        </p:nvSpPr>
        <p:spPr>
          <a:xfrm>
            <a:off x="299771" y="1155802"/>
            <a:ext cx="8025079" cy="3282923"/>
          </a:xfrm>
        </p:spPr>
        <p:txBody>
          <a:bodyPr>
            <a:normAutofit/>
          </a:bodyPr>
          <a:lstStyle/>
          <a:p>
            <a:pPr marL="146050" indent="0">
              <a:buNone/>
            </a:pPr>
            <a:r>
              <a:rPr lang="en-US" sz="1500" dirty="0"/>
              <a:t>Standardizing image dimensions (e.g., 640x640 pixels) to match model input size.</a:t>
            </a:r>
          </a:p>
          <a:p>
            <a:pPr marL="146050" indent="0">
              <a:buNone/>
            </a:pPr>
            <a:endParaRPr lang="en-US" sz="1500" dirty="0"/>
          </a:p>
          <a:p>
            <a:pPr marL="146050" indent="0">
              <a:buNone/>
            </a:pPr>
            <a:r>
              <a:rPr lang="en-US" sz="1500" dirty="0"/>
              <a:t>Tools for resizing images (e.g., OpenCV, PIL).</a:t>
            </a:r>
            <a:endParaRPr lang="en-IN" sz="1500" dirty="0"/>
          </a:p>
        </p:txBody>
      </p:sp>
      <p:pic>
        <p:nvPicPr>
          <p:cNvPr id="5" name="Picture 4">
            <a:extLst>
              <a:ext uri="{FF2B5EF4-FFF2-40B4-BE49-F238E27FC236}">
                <a16:creationId xmlns:a16="http://schemas.microsoft.com/office/drawing/2014/main" id="{2AE780C0-7701-6930-88E3-0549337794E0}"/>
              </a:ext>
            </a:extLst>
          </p:cNvPr>
          <p:cNvPicPr>
            <a:picLocks noChangeAspect="1"/>
          </p:cNvPicPr>
          <p:nvPr/>
        </p:nvPicPr>
        <p:blipFill>
          <a:blip r:embed="rId2"/>
          <a:stretch>
            <a:fillRect/>
          </a:stretch>
        </p:blipFill>
        <p:spPr>
          <a:xfrm>
            <a:off x="1607071" y="2247900"/>
            <a:ext cx="4715533" cy="2372056"/>
          </a:xfrm>
          <a:prstGeom prst="rect">
            <a:avLst/>
          </a:prstGeom>
        </p:spPr>
      </p:pic>
    </p:spTree>
    <p:extLst>
      <p:ext uri="{BB962C8B-B14F-4D97-AF65-F5344CB8AC3E}">
        <p14:creationId xmlns:p14="http://schemas.microsoft.com/office/powerpoint/2010/main" val="1934352866"/>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624</TotalTime>
  <Words>1170</Words>
  <Application>Microsoft Office PowerPoint</Application>
  <PresentationFormat>On-screen Show (16:9)</PresentationFormat>
  <Paragraphs>161</Paragraphs>
  <Slides>26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Nunito</vt:lpstr>
      <vt:lpstr>Times New Roman</vt:lpstr>
      <vt:lpstr>Courier New</vt:lpstr>
      <vt:lpstr>Shift</vt:lpstr>
      <vt:lpstr>Vehicle Damage Detection  Under the Guidance of Mr. Saurabh Panwar.  Group Members’ names and PRN  Gaurav Kumar Singh (240340128009) Mitali Giri (240340128016) Satyasish Patranabish (240340128029) Snehal Awadan (240340128033) Swapnil Burud (240340128034)        </vt:lpstr>
      <vt:lpstr>INTRODUCTION</vt:lpstr>
      <vt:lpstr>PROBLEM STATEMENT</vt:lpstr>
      <vt:lpstr>Dataset Description</vt:lpstr>
      <vt:lpstr>Work-Flow:</vt:lpstr>
      <vt:lpstr>Continued:</vt:lpstr>
      <vt:lpstr>Importance of Image Preprocessing</vt:lpstr>
      <vt:lpstr>Image Annotation</vt:lpstr>
      <vt:lpstr>Image Resizing</vt:lpstr>
      <vt:lpstr>Image Augmentation</vt:lpstr>
      <vt:lpstr>Image Normalization</vt:lpstr>
      <vt:lpstr>Handling Class Imbalance</vt:lpstr>
      <vt:lpstr>Splitting the Dataset</vt:lpstr>
      <vt:lpstr>Why YOlOv8?</vt:lpstr>
      <vt:lpstr>Working of YOLOV8</vt:lpstr>
      <vt:lpstr>Comparing with other Models</vt:lpstr>
      <vt:lpstr>Streamlit Framework</vt:lpstr>
      <vt:lpstr>Detection Interface</vt:lpstr>
      <vt:lpstr>PowerPoint Presentation</vt:lpstr>
      <vt:lpstr>PowerPoint Presentation</vt:lpstr>
      <vt:lpstr>Flow-chart</vt:lpstr>
      <vt:lpstr>PowerPoint Presentation</vt:lpstr>
      <vt:lpstr>Future Scope</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Rohit</dc:creator>
  <cp:lastModifiedBy>awadansnehal981@gmail.com</cp:lastModifiedBy>
  <cp:revision>18</cp:revision>
  <dcterms:modified xsi:type="dcterms:W3CDTF">2024-08-13T16:39:07Z</dcterms:modified>
</cp:coreProperties>
</file>