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61" r:id="rId4"/>
    <p:sldId id="284" r:id="rId5"/>
    <p:sldId id="268" r:id="rId6"/>
    <p:sldId id="273" r:id="rId7"/>
    <p:sldId id="272" r:id="rId8"/>
    <p:sldId id="270" r:id="rId9"/>
    <p:sldId id="271" r:id="rId10"/>
    <p:sldId id="275" r:id="rId11"/>
    <p:sldId id="274" r:id="rId12"/>
    <p:sldId id="285" r:id="rId13"/>
    <p:sldId id="278" r:id="rId14"/>
    <p:sldId id="279" r:id="rId15"/>
    <p:sldId id="280" r:id="rId16"/>
    <p:sldId id="281" r:id="rId17"/>
    <p:sldId id="282" r:id="rId18"/>
    <p:sldId id="286" r:id="rId19"/>
    <p:sldId id="266" r:id="rId20"/>
    <p:sldId id="259" r:id="rId21"/>
    <p:sldId id="265"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ECB025-30A0-4A31-8327-DC9D578B294F}" v="10" dt="2022-11-13T08:01:51.8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863" autoAdjust="0"/>
    <p:restoredTop sz="94660"/>
  </p:normalViewPr>
  <p:slideViewPr>
    <p:cSldViewPr snapToGrid="0">
      <p:cViewPr varScale="1">
        <p:scale>
          <a:sx n="108" d="100"/>
          <a:sy n="108" d="100"/>
        </p:scale>
        <p:origin x="173"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kash Deshmukh" userId="b19db251bf9da9fe" providerId="LiveId" clId="{0CECB025-30A0-4A31-8327-DC9D578B294F}"/>
    <pc:docChg chg="undo custSel modSld sldOrd modMainMaster">
      <pc:chgData name="Aakash Deshmukh" userId="b19db251bf9da9fe" providerId="LiveId" clId="{0CECB025-30A0-4A31-8327-DC9D578B294F}" dt="2022-11-13T08:03:02.817" v="677" actId="14100"/>
      <pc:docMkLst>
        <pc:docMk/>
      </pc:docMkLst>
      <pc:sldChg chg="setBg">
        <pc:chgData name="Aakash Deshmukh" userId="b19db251bf9da9fe" providerId="LiveId" clId="{0CECB025-30A0-4A31-8327-DC9D578B294F}" dt="2022-11-13T08:01:51.842" v="672"/>
        <pc:sldMkLst>
          <pc:docMk/>
          <pc:sldMk cId="0" sldId="256"/>
        </pc:sldMkLst>
      </pc:sldChg>
      <pc:sldChg chg="modSp mod setBg">
        <pc:chgData name="Aakash Deshmukh" userId="b19db251bf9da9fe" providerId="LiveId" clId="{0CECB025-30A0-4A31-8327-DC9D578B294F}" dt="2022-11-13T08:01:51.842" v="672"/>
        <pc:sldMkLst>
          <pc:docMk/>
          <pc:sldMk cId="0" sldId="257"/>
        </pc:sldMkLst>
        <pc:spChg chg="mod">
          <ac:chgData name="Aakash Deshmukh" userId="b19db251bf9da9fe" providerId="LiveId" clId="{0CECB025-30A0-4A31-8327-DC9D578B294F}" dt="2022-11-13T07:19:41.301" v="477" actId="20577"/>
          <ac:spMkLst>
            <pc:docMk/>
            <pc:sldMk cId="0" sldId="257"/>
            <ac:spMk id="63" creationId="{00000000-0000-0000-0000-000000000000}"/>
          </ac:spMkLst>
        </pc:spChg>
      </pc:sldChg>
      <pc:sldChg chg="ord setBg">
        <pc:chgData name="Aakash Deshmukh" userId="b19db251bf9da9fe" providerId="LiveId" clId="{0CECB025-30A0-4A31-8327-DC9D578B294F}" dt="2022-11-13T08:01:51.842" v="672"/>
        <pc:sldMkLst>
          <pc:docMk/>
          <pc:sldMk cId="0" sldId="259"/>
        </pc:sldMkLst>
      </pc:sldChg>
      <pc:sldChg chg="modSp mod setBg">
        <pc:chgData name="Aakash Deshmukh" userId="b19db251bf9da9fe" providerId="LiveId" clId="{0CECB025-30A0-4A31-8327-DC9D578B294F}" dt="2022-11-13T08:01:51.842" v="672"/>
        <pc:sldMkLst>
          <pc:docMk/>
          <pc:sldMk cId="0" sldId="261"/>
        </pc:sldMkLst>
        <pc:spChg chg="mod">
          <ac:chgData name="Aakash Deshmukh" userId="b19db251bf9da9fe" providerId="LiveId" clId="{0CECB025-30A0-4A31-8327-DC9D578B294F}" dt="2022-11-13T07:26:53.852" v="615" actId="12"/>
          <ac:spMkLst>
            <pc:docMk/>
            <pc:sldMk cId="0" sldId="261"/>
            <ac:spMk id="95" creationId="{00000000-0000-0000-0000-000000000000}"/>
          </ac:spMkLst>
        </pc:spChg>
      </pc:sldChg>
      <pc:sldChg chg="setBg">
        <pc:chgData name="Aakash Deshmukh" userId="b19db251bf9da9fe" providerId="LiveId" clId="{0CECB025-30A0-4A31-8327-DC9D578B294F}" dt="2022-11-13T08:01:51.842" v="672"/>
        <pc:sldMkLst>
          <pc:docMk/>
          <pc:sldMk cId="0" sldId="265"/>
        </pc:sldMkLst>
      </pc:sldChg>
      <pc:sldChg chg="ord setBg">
        <pc:chgData name="Aakash Deshmukh" userId="b19db251bf9da9fe" providerId="LiveId" clId="{0CECB025-30A0-4A31-8327-DC9D578B294F}" dt="2022-11-13T08:01:51.842" v="672"/>
        <pc:sldMkLst>
          <pc:docMk/>
          <pc:sldMk cId="2146764610" sldId="266"/>
        </pc:sldMkLst>
      </pc:sldChg>
      <pc:sldChg chg="ord setBg">
        <pc:chgData name="Aakash Deshmukh" userId="b19db251bf9da9fe" providerId="LiveId" clId="{0CECB025-30A0-4A31-8327-DC9D578B294F}" dt="2022-11-13T08:01:51.842" v="672"/>
        <pc:sldMkLst>
          <pc:docMk/>
          <pc:sldMk cId="78497859" sldId="267"/>
        </pc:sldMkLst>
      </pc:sldChg>
      <pc:sldChg chg="setBg">
        <pc:chgData name="Aakash Deshmukh" userId="b19db251bf9da9fe" providerId="LiveId" clId="{0CECB025-30A0-4A31-8327-DC9D578B294F}" dt="2022-11-13T08:01:51.842" v="672"/>
        <pc:sldMkLst>
          <pc:docMk/>
          <pc:sldMk cId="2493502888" sldId="268"/>
        </pc:sldMkLst>
      </pc:sldChg>
      <pc:sldChg chg="modSp mod ord setBg">
        <pc:chgData name="Aakash Deshmukh" userId="b19db251bf9da9fe" providerId="LiveId" clId="{0CECB025-30A0-4A31-8327-DC9D578B294F}" dt="2022-11-13T08:01:51.842" v="672"/>
        <pc:sldMkLst>
          <pc:docMk/>
          <pc:sldMk cId="2638052027" sldId="270"/>
        </pc:sldMkLst>
        <pc:spChg chg="mod">
          <ac:chgData name="Aakash Deshmukh" userId="b19db251bf9da9fe" providerId="LiveId" clId="{0CECB025-30A0-4A31-8327-DC9D578B294F}" dt="2022-11-13T07:03:20.999" v="46" actId="20577"/>
          <ac:spMkLst>
            <pc:docMk/>
            <pc:sldMk cId="2638052027" sldId="270"/>
            <ac:spMk id="119" creationId="{00000000-0000-0000-0000-000000000000}"/>
          </ac:spMkLst>
        </pc:spChg>
      </pc:sldChg>
      <pc:sldChg chg="ord setBg">
        <pc:chgData name="Aakash Deshmukh" userId="b19db251bf9da9fe" providerId="LiveId" clId="{0CECB025-30A0-4A31-8327-DC9D578B294F}" dt="2022-11-13T08:01:51.842" v="672"/>
        <pc:sldMkLst>
          <pc:docMk/>
          <pc:sldMk cId="1147524322" sldId="271"/>
        </pc:sldMkLst>
      </pc:sldChg>
      <pc:sldChg chg="addSp delSp modSp mod setBg">
        <pc:chgData name="Aakash Deshmukh" userId="b19db251bf9da9fe" providerId="LiveId" clId="{0CECB025-30A0-4A31-8327-DC9D578B294F}" dt="2022-11-13T08:03:02.817" v="677" actId="14100"/>
        <pc:sldMkLst>
          <pc:docMk/>
          <pc:sldMk cId="2880547669" sldId="272"/>
        </pc:sldMkLst>
        <pc:spChg chg="mod">
          <ac:chgData name="Aakash Deshmukh" userId="b19db251bf9da9fe" providerId="LiveId" clId="{0CECB025-30A0-4A31-8327-DC9D578B294F}" dt="2022-11-13T07:56:44.411" v="664" actId="1076"/>
          <ac:spMkLst>
            <pc:docMk/>
            <pc:sldMk cId="2880547669" sldId="272"/>
            <ac:spMk id="118" creationId="{00000000-0000-0000-0000-000000000000}"/>
          </ac:spMkLst>
        </pc:spChg>
        <pc:spChg chg="mod">
          <ac:chgData name="Aakash Deshmukh" userId="b19db251bf9da9fe" providerId="LiveId" clId="{0CECB025-30A0-4A31-8327-DC9D578B294F}" dt="2022-11-13T08:02:30.195" v="674" actId="14100"/>
          <ac:spMkLst>
            <pc:docMk/>
            <pc:sldMk cId="2880547669" sldId="272"/>
            <ac:spMk id="119" creationId="{00000000-0000-0000-0000-000000000000}"/>
          </ac:spMkLst>
        </pc:spChg>
        <pc:graphicFrameChg chg="del">
          <ac:chgData name="Aakash Deshmukh" userId="b19db251bf9da9fe" providerId="LiveId" clId="{0CECB025-30A0-4A31-8327-DC9D578B294F}" dt="2022-11-13T07:52:16.150" v="647" actId="21"/>
          <ac:graphicFrameMkLst>
            <pc:docMk/>
            <pc:sldMk cId="2880547669" sldId="272"/>
            <ac:graphicFrameMk id="4" creationId="{00000000-0000-0000-0000-000000000000}"/>
          </ac:graphicFrameMkLst>
        </pc:graphicFrameChg>
        <pc:picChg chg="add del mod">
          <ac:chgData name="Aakash Deshmukh" userId="b19db251bf9da9fe" providerId="LiveId" clId="{0CECB025-30A0-4A31-8327-DC9D578B294F}" dt="2022-11-13T07:51:24.033" v="646" actId="21"/>
          <ac:picMkLst>
            <pc:docMk/>
            <pc:sldMk cId="2880547669" sldId="272"/>
            <ac:picMk id="3" creationId="{1ED5D326-627E-6440-034E-8AB7C1EC5C5C}"/>
          </ac:picMkLst>
        </pc:picChg>
        <pc:picChg chg="add mod modCrop">
          <ac:chgData name="Aakash Deshmukh" userId="b19db251bf9da9fe" providerId="LiveId" clId="{0CECB025-30A0-4A31-8327-DC9D578B294F}" dt="2022-11-13T08:03:02.817" v="677" actId="14100"/>
          <ac:picMkLst>
            <pc:docMk/>
            <pc:sldMk cId="2880547669" sldId="272"/>
            <ac:picMk id="6" creationId="{F02C4688-AB53-9F55-BABC-3F5172C57D27}"/>
          </ac:picMkLst>
        </pc:picChg>
      </pc:sldChg>
      <pc:sldChg chg="setBg">
        <pc:chgData name="Aakash Deshmukh" userId="b19db251bf9da9fe" providerId="LiveId" clId="{0CECB025-30A0-4A31-8327-DC9D578B294F}" dt="2022-11-13T08:01:51.842" v="672"/>
        <pc:sldMkLst>
          <pc:docMk/>
          <pc:sldMk cId="3128500870" sldId="273"/>
        </pc:sldMkLst>
      </pc:sldChg>
      <pc:sldChg chg="ord setBg">
        <pc:chgData name="Aakash Deshmukh" userId="b19db251bf9da9fe" providerId="LiveId" clId="{0CECB025-30A0-4A31-8327-DC9D578B294F}" dt="2022-11-13T08:01:51.842" v="672"/>
        <pc:sldMkLst>
          <pc:docMk/>
          <pc:sldMk cId="2830296366" sldId="274"/>
        </pc:sldMkLst>
      </pc:sldChg>
      <pc:sldChg chg="ord setBg">
        <pc:chgData name="Aakash Deshmukh" userId="b19db251bf9da9fe" providerId="LiveId" clId="{0CECB025-30A0-4A31-8327-DC9D578B294F}" dt="2022-11-13T08:01:51.842" v="672"/>
        <pc:sldMkLst>
          <pc:docMk/>
          <pc:sldMk cId="3984966406" sldId="275"/>
        </pc:sldMkLst>
      </pc:sldChg>
      <pc:sldChg chg="setBg">
        <pc:chgData name="Aakash Deshmukh" userId="b19db251bf9da9fe" providerId="LiveId" clId="{0CECB025-30A0-4A31-8327-DC9D578B294F}" dt="2022-11-13T08:01:51.842" v="672"/>
        <pc:sldMkLst>
          <pc:docMk/>
          <pc:sldMk cId="2550989624" sldId="276"/>
        </pc:sldMkLst>
      </pc:sldChg>
      <pc:sldMasterChg chg="setBg modSldLayout">
        <pc:chgData name="Aakash Deshmukh" userId="b19db251bf9da9fe" providerId="LiveId" clId="{0CECB025-30A0-4A31-8327-DC9D578B294F}" dt="2022-11-13T08:01:51.842" v="672"/>
        <pc:sldMasterMkLst>
          <pc:docMk/>
          <pc:sldMasterMk cId="0" sldId="2147483659"/>
        </pc:sldMasterMkLst>
        <pc:sldLayoutChg chg="setBg">
          <pc:chgData name="Aakash Deshmukh" userId="b19db251bf9da9fe" providerId="LiveId" clId="{0CECB025-30A0-4A31-8327-DC9D578B294F}" dt="2022-11-13T08:01:51.842" v="672"/>
          <pc:sldLayoutMkLst>
            <pc:docMk/>
            <pc:sldMasterMk cId="0" sldId="2147483659"/>
            <pc:sldLayoutMk cId="0" sldId="2147483648"/>
          </pc:sldLayoutMkLst>
        </pc:sldLayoutChg>
        <pc:sldLayoutChg chg="setBg">
          <pc:chgData name="Aakash Deshmukh" userId="b19db251bf9da9fe" providerId="LiveId" clId="{0CECB025-30A0-4A31-8327-DC9D578B294F}" dt="2022-11-13T08:01:51.842" v="672"/>
          <pc:sldLayoutMkLst>
            <pc:docMk/>
            <pc:sldMasterMk cId="0" sldId="2147483659"/>
            <pc:sldLayoutMk cId="0" sldId="2147483650"/>
          </pc:sldLayoutMkLst>
        </pc:sldLayoutChg>
        <pc:sldLayoutChg chg="setBg">
          <pc:chgData name="Aakash Deshmukh" userId="b19db251bf9da9fe" providerId="LiveId" clId="{0CECB025-30A0-4A31-8327-DC9D578B294F}" dt="2022-11-13T08:01:51.842" v="672"/>
          <pc:sldLayoutMkLst>
            <pc:docMk/>
            <pc:sldMasterMk cId="0" sldId="2147483659"/>
            <pc:sldLayoutMk cId="0" sldId="2147483651"/>
          </pc:sldLayoutMkLst>
        </pc:sldLayoutChg>
        <pc:sldLayoutChg chg="setBg">
          <pc:chgData name="Aakash Deshmukh" userId="b19db251bf9da9fe" providerId="LiveId" clId="{0CECB025-30A0-4A31-8327-DC9D578B294F}" dt="2022-11-13T08:01:51.842" v="672"/>
          <pc:sldLayoutMkLst>
            <pc:docMk/>
            <pc:sldMasterMk cId="0" sldId="2147483659"/>
            <pc:sldLayoutMk cId="0" sldId="2147483652"/>
          </pc:sldLayoutMkLst>
        </pc:sldLayoutChg>
        <pc:sldLayoutChg chg="setBg">
          <pc:chgData name="Aakash Deshmukh" userId="b19db251bf9da9fe" providerId="LiveId" clId="{0CECB025-30A0-4A31-8327-DC9D578B294F}" dt="2022-11-13T08:01:51.842" v="672"/>
          <pc:sldLayoutMkLst>
            <pc:docMk/>
            <pc:sldMasterMk cId="0" sldId="2147483659"/>
            <pc:sldLayoutMk cId="0" sldId="2147483653"/>
          </pc:sldLayoutMkLst>
        </pc:sldLayoutChg>
        <pc:sldLayoutChg chg="setBg">
          <pc:chgData name="Aakash Deshmukh" userId="b19db251bf9da9fe" providerId="LiveId" clId="{0CECB025-30A0-4A31-8327-DC9D578B294F}" dt="2022-11-13T08:01:51.842" v="672"/>
          <pc:sldLayoutMkLst>
            <pc:docMk/>
            <pc:sldMasterMk cId="0" sldId="2147483659"/>
            <pc:sldLayoutMk cId="0" sldId="2147483654"/>
          </pc:sldLayoutMkLst>
        </pc:sldLayoutChg>
        <pc:sldLayoutChg chg="setBg">
          <pc:chgData name="Aakash Deshmukh" userId="b19db251bf9da9fe" providerId="LiveId" clId="{0CECB025-30A0-4A31-8327-DC9D578B294F}" dt="2022-11-13T08:01:51.842" v="672"/>
          <pc:sldLayoutMkLst>
            <pc:docMk/>
            <pc:sldMasterMk cId="0" sldId="2147483659"/>
            <pc:sldLayoutMk cId="0" sldId="2147483655"/>
          </pc:sldLayoutMkLst>
        </pc:sldLayoutChg>
        <pc:sldLayoutChg chg="setBg">
          <pc:chgData name="Aakash Deshmukh" userId="b19db251bf9da9fe" providerId="LiveId" clId="{0CECB025-30A0-4A31-8327-DC9D578B294F}" dt="2022-11-13T08:01:51.842" v="672"/>
          <pc:sldLayoutMkLst>
            <pc:docMk/>
            <pc:sldMasterMk cId="0" sldId="2147483659"/>
            <pc:sldLayoutMk cId="0" sldId="2147483656"/>
          </pc:sldLayoutMkLst>
        </pc:sldLayoutChg>
        <pc:sldLayoutChg chg="setBg">
          <pc:chgData name="Aakash Deshmukh" userId="b19db251bf9da9fe" providerId="LiveId" clId="{0CECB025-30A0-4A31-8327-DC9D578B294F}" dt="2022-11-13T08:01:51.842" v="672"/>
          <pc:sldLayoutMkLst>
            <pc:docMk/>
            <pc:sldMasterMk cId="0" sldId="2147483659"/>
            <pc:sldLayoutMk cId="0" sldId="2147483657"/>
          </pc:sldLayoutMkLst>
        </pc:sldLayoutChg>
        <pc:sldLayoutChg chg="setBg">
          <pc:chgData name="Aakash Deshmukh" userId="b19db251bf9da9fe" providerId="LiveId" clId="{0CECB025-30A0-4A31-8327-DC9D578B294F}" dt="2022-11-13T08:01:51.842" v="672"/>
          <pc:sldLayoutMkLst>
            <pc:docMk/>
            <pc:sldMasterMk cId="0" sldId="2147483659"/>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283ee7b3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4283ee7b3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969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283ee7b3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4283ee7b3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796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c995d2a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c995d2a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3263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83ee7b3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83ee7b3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327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83ee7b3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83ee7b3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381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83ee7b3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83ee7b3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479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83ee7b3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83ee7b3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8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83ee7b3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83ee7b3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2817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83ee7b3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83ee7b3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987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83ee7b3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83ee7b3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48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4283ee7b3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4283ee7b3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83ee7b3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83ee7b3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4283ee7b3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4283ee7b3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4283ee7b3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4283ee7b3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4283ee7b3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4283ee7b3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341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283ee7b3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4283ee7b3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700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283ee7b3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4283ee7b3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024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283ee7b3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4283ee7b3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519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283ee7b3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4283ee7b3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650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283ee7b3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4283ee7b3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3207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tx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ct val="91666"/>
              <a:buFont typeface="Arial"/>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ct val="91666"/>
              <a:buFont typeface="Arial"/>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1347100"/>
            <a:ext cx="8520600" cy="358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solidFill>
                  <a:srgbClr val="000000"/>
                </a:solidFill>
                <a:latin typeface="Times New Roman"/>
                <a:ea typeface="Times New Roman"/>
                <a:cs typeface="Times New Roman"/>
                <a:sym typeface="Times New Roman"/>
              </a:rPr>
              <a:t>Group ID: P34</a:t>
            </a:r>
            <a:endParaRPr sz="18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800" b="1" dirty="0">
                <a:solidFill>
                  <a:srgbClr val="000000"/>
                </a:solidFill>
                <a:latin typeface="Times New Roman"/>
                <a:ea typeface="Times New Roman"/>
                <a:cs typeface="Times New Roman"/>
                <a:sym typeface="Times New Roman"/>
              </a:rPr>
              <a:t>Name of Guide:</a:t>
            </a:r>
            <a:r>
              <a:rPr lang="en" sz="1800" dirty="0">
                <a:solidFill>
                  <a:srgbClr val="000000"/>
                </a:solidFill>
                <a:latin typeface="Times New Roman"/>
                <a:ea typeface="Times New Roman"/>
                <a:cs typeface="Times New Roman"/>
                <a:sym typeface="Times New Roman"/>
              </a:rPr>
              <a:t> </a:t>
            </a:r>
            <a:r>
              <a:rPr lang="en-IN" sz="1800" dirty="0">
                <a:solidFill>
                  <a:srgbClr val="000000"/>
                </a:solidFill>
                <a:latin typeface="Times New Roman"/>
                <a:ea typeface="Times New Roman"/>
                <a:cs typeface="Times New Roman"/>
                <a:sym typeface="Times New Roman"/>
              </a:rPr>
              <a:t> </a:t>
            </a:r>
            <a:r>
              <a:rPr lang="en-IN" sz="1800" dirty="0">
                <a:solidFill>
                  <a:schemeClr val="tx1">
                    <a:lumMod val="65000"/>
                    <a:lumOff val="35000"/>
                  </a:schemeClr>
                </a:solidFill>
                <a:latin typeface="Times New Roman"/>
                <a:ea typeface="Times New Roman"/>
                <a:cs typeface="Times New Roman"/>
                <a:sym typeface="Times New Roman"/>
              </a:rPr>
              <a:t>Dr. Smita Chaudhari</a:t>
            </a:r>
            <a:endParaRPr sz="1800" dirty="0">
              <a:solidFill>
                <a:schemeClr val="tx1">
                  <a:lumMod val="65000"/>
                  <a:lumOff val="35000"/>
                </a:schemeClr>
              </a:solidFill>
              <a:latin typeface="Times New Roman"/>
              <a:ea typeface="Times New Roman"/>
              <a:cs typeface="Times New Roman"/>
              <a:sym typeface="Times New Roman"/>
            </a:endParaRPr>
          </a:p>
          <a:p>
            <a:pPr marL="0" lvl="0" indent="0" algn="l" rtl="0">
              <a:spcBef>
                <a:spcPts val="0"/>
              </a:spcBef>
              <a:spcAft>
                <a:spcPts val="0"/>
              </a:spcAft>
              <a:buNone/>
            </a:pPr>
            <a:r>
              <a:rPr lang="en" sz="1800" b="1" dirty="0">
                <a:solidFill>
                  <a:srgbClr val="000000"/>
                </a:solidFill>
                <a:latin typeface="Times New Roman"/>
                <a:ea typeface="Times New Roman"/>
                <a:cs typeface="Times New Roman"/>
                <a:sym typeface="Times New Roman"/>
              </a:rPr>
              <a:t>Title of BE-Project:</a:t>
            </a:r>
            <a:r>
              <a:rPr lang="en-IN" sz="1800" dirty="0">
                <a:solidFill>
                  <a:srgbClr val="000000"/>
                </a:solidFill>
                <a:latin typeface="Times New Roman"/>
                <a:ea typeface="Times New Roman"/>
                <a:cs typeface="Times New Roman"/>
                <a:sym typeface="Times New Roman"/>
              </a:rPr>
              <a:t> </a:t>
            </a:r>
            <a:r>
              <a:rPr lang="en-IN" sz="1800" dirty="0">
                <a:solidFill>
                  <a:schemeClr val="tx1">
                    <a:lumMod val="65000"/>
                    <a:lumOff val="35000"/>
                  </a:schemeClr>
                </a:solidFill>
                <a:latin typeface="Times New Roman"/>
                <a:ea typeface="Times New Roman"/>
                <a:cs typeface="Times New Roman"/>
                <a:sym typeface="Times New Roman"/>
              </a:rPr>
              <a:t>Lung Cancer Detection Using Deep Learning</a:t>
            </a:r>
            <a:endParaRPr sz="1800" dirty="0">
              <a:solidFill>
                <a:schemeClr val="tx1">
                  <a:lumMod val="65000"/>
                  <a:lumOff val="35000"/>
                </a:schemeClr>
              </a:solidFill>
              <a:latin typeface="Times New Roman"/>
              <a:ea typeface="Times New Roman"/>
              <a:cs typeface="Times New Roman"/>
              <a:sym typeface="Times New Roman"/>
            </a:endParaRPr>
          </a:p>
          <a:p>
            <a:pPr marL="0" lvl="0" indent="0" algn="l" rtl="0">
              <a:spcBef>
                <a:spcPts val="0"/>
              </a:spcBef>
              <a:spcAft>
                <a:spcPts val="0"/>
              </a:spcAft>
              <a:buNone/>
            </a:pPr>
            <a:r>
              <a:rPr lang="en" sz="1800" b="1" dirty="0">
                <a:solidFill>
                  <a:srgbClr val="000000"/>
                </a:solidFill>
                <a:latin typeface="Times New Roman"/>
                <a:ea typeface="Times New Roman"/>
                <a:cs typeface="Times New Roman"/>
                <a:sym typeface="Times New Roman"/>
              </a:rPr>
              <a:t>Domain of Project: </a:t>
            </a:r>
            <a:r>
              <a:rPr lang="en-IN" sz="1800" dirty="0">
                <a:solidFill>
                  <a:srgbClr val="000000"/>
                </a:solidFill>
                <a:latin typeface="Times New Roman"/>
                <a:ea typeface="Times New Roman"/>
                <a:cs typeface="Times New Roman"/>
                <a:sym typeface="Times New Roman"/>
              </a:rPr>
              <a:t> </a:t>
            </a:r>
            <a:r>
              <a:rPr lang="en-IN" sz="1800" dirty="0">
                <a:solidFill>
                  <a:schemeClr val="tx1">
                    <a:lumMod val="65000"/>
                    <a:lumOff val="35000"/>
                  </a:schemeClr>
                </a:solidFill>
                <a:latin typeface="Times New Roman"/>
                <a:ea typeface="Times New Roman"/>
                <a:cs typeface="Times New Roman"/>
                <a:sym typeface="Times New Roman"/>
              </a:rPr>
              <a:t>Deep Learning</a:t>
            </a:r>
            <a:endParaRPr sz="1800" dirty="0">
              <a:solidFill>
                <a:schemeClr val="tx1">
                  <a:lumMod val="65000"/>
                  <a:lumOff val="35000"/>
                </a:schemeClr>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800" b="1" dirty="0">
                <a:solidFill>
                  <a:srgbClr val="000000"/>
                </a:solidFill>
                <a:latin typeface="Times New Roman"/>
                <a:ea typeface="Times New Roman"/>
                <a:cs typeface="Times New Roman"/>
                <a:sym typeface="Times New Roman"/>
              </a:rPr>
              <a:t>Names of Group Members: 	</a:t>
            </a:r>
            <a:r>
              <a:rPr lang="en" sz="1800" b="1" dirty="0" smtClean="0">
                <a:solidFill>
                  <a:srgbClr val="000000"/>
                </a:solidFill>
                <a:latin typeface="Times New Roman"/>
                <a:ea typeface="Times New Roman"/>
                <a:cs typeface="Times New Roman"/>
                <a:sym typeface="Times New Roman"/>
              </a:rPr>
              <a:t>	</a:t>
            </a:r>
            <a:r>
              <a:rPr lang="en" sz="1800" dirty="0" smtClean="0">
                <a:solidFill>
                  <a:schemeClr val="tx1">
                    <a:lumMod val="65000"/>
                    <a:lumOff val="35000"/>
                  </a:schemeClr>
                </a:solidFill>
                <a:latin typeface="Times New Roman"/>
                <a:ea typeface="Times New Roman"/>
                <a:cs typeface="Times New Roman"/>
                <a:sym typeface="Times New Roman"/>
              </a:rPr>
              <a:t>1</a:t>
            </a:r>
            <a:r>
              <a:rPr lang="en" sz="1800" dirty="0">
                <a:solidFill>
                  <a:schemeClr val="tx1">
                    <a:lumMod val="65000"/>
                    <a:lumOff val="35000"/>
                  </a:schemeClr>
                </a:solidFill>
                <a:latin typeface="Times New Roman"/>
                <a:ea typeface="Times New Roman"/>
                <a:cs typeface="Times New Roman"/>
                <a:sym typeface="Times New Roman"/>
              </a:rPr>
              <a:t>. Swapnil </a:t>
            </a:r>
            <a:r>
              <a:rPr lang="en" sz="1800" dirty="0" smtClean="0">
                <a:solidFill>
                  <a:schemeClr val="tx1">
                    <a:lumMod val="65000"/>
                    <a:lumOff val="35000"/>
                  </a:schemeClr>
                </a:solidFill>
                <a:latin typeface="Times New Roman"/>
                <a:ea typeface="Times New Roman"/>
                <a:cs typeface="Times New Roman"/>
                <a:sym typeface="Times New Roman"/>
              </a:rPr>
              <a:t>Bandal	</a:t>
            </a:r>
            <a:r>
              <a:rPr lang="en-GB" sz="1800" dirty="0" smtClean="0">
                <a:solidFill>
                  <a:schemeClr val="tx1">
                    <a:lumMod val="65000"/>
                    <a:lumOff val="35000"/>
                  </a:schemeClr>
                </a:solidFill>
                <a:latin typeface="Times New Roman"/>
                <a:ea typeface="Times New Roman"/>
                <a:cs typeface="Times New Roman"/>
                <a:sym typeface="Times New Roman"/>
              </a:rPr>
              <a:t> </a:t>
            </a:r>
            <a:endParaRPr sz="1800" dirty="0">
              <a:solidFill>
                <a:schemeClr val="tx1">
                  <a:lumMod val="65000"/>
                  <a:lumOff val="35000"/>
                </a:schemeClr>
              </a:solidFill>
              <a:latin typeface="Times New Roman"/>
              <a:ea typeface="Times New Roman"/>
              <a:cs typeface="Times New Roman"/>
              <a:sym typeface="Times New Roman"/>
            </a:endParaRPr>
          </a:p>
          <a:p>
            <a:pPr marL="0" lvl="0" indent="0" algn="l" rtl="0">
              <a:spcBef>
                <a:spcPts val="0"/>
              </a:spcBef>
              <a:spcAft>
                <a:spcPts val="0"/>
              </a:spcAft>
              <a:buNone/>
            </a:pPr>
            <a:r>
              <a:rPr lang="en" sz="1800" dirty="0">
                <a:solidFill>
                  <a:schemeClr val="tx1">
                    <a:lumMod val="65000"/>
                    <a:lumOff val="35000"/>
                  </a:schemeClr>
                </a:solidFill>
                <a:latin typeface="Times New Roman"/>
                <a:ea typeface="Times New Roman"/>
                <a:cs typeface="Times New Roman"/>
                <a:sym typeface="Times New Roman"/>
              </a:rPr>
              <a:t>				2. Shreyas </a:t>
            </a:r>
            <a:r>
              <a:rPr lang="en" sz="1800" dirty="0" smtClean="0">
                <a:solidFill>
                  <a:schemeClr val="tx1">
                    <a:lumMod val="65000"/>
                    <a:lumOff val="35000"/>
                  </a:schemeClr>
                </a:solidFill>
                <a:latin typeface="Times New Roman"/>
                <a:ea typeface="Times New Roman"/>
                <a:cs typeface="Times New Roman"/>
                <a:sym typeface="Times New Roman"/>
              </a:rPr>
              <a:t>Padmawar	</a:t>
            </a:r>
            <a:r>
              <a:rPr lang="en-GB" sz="1800" dirty="0" smtClean="0">
                <a:solidFill>
                  <a:schemeClr val="tx1">
                    <a:lumMod val="65000"/>
                    <a:lumOff val="35000"/>
                  </a:schemeClr>
                </a:solidFill>
                <a:latin typeface="Times New Roman"/>
                <a:ea typeface="Times New Roman"/>
                <a:cs typeface="Times New Roman"/>
                <a:sym typeface="Times New Roman"/>
              </a:rPr>
              <a:t> </a:t>
            </a:r>
            <a:endParaRPr sz="1800" dirty="0">
              <a:solidFill>
                <a:schemeClr val="tx1">
                  <a:lumMod val="65000"/>
                  <a:lumOff val="35000"/>
                </a:schemeClr>
              </a:solidFill>
              <a:latin typeface="Times New Roman"/>
              <a:ea typeface="Times New Roman"/>
              <a:cs typeface="Times New Roman"/>
              <a:sym typeface="Times New Roman"/>
            </a:endParaRPr>
          </a:p>
          <a:p>
            <a:pPr marL="0" lvl="0" indent="0" algn="l" rtl="0">
              <a:spcBef>
                <a:spcPts val="0"/>
              </a:spcBef>
              <a:spcAft>
                <a:spcPts val="0"/>
              </a:spcAft>
              <a:buNone/>
            </a:pPr>
            <a:r>
              <a:rPr lang="en" sz="1800" dirty="0">
                <a:solidFill>
                  <a:schemeClr val="tx1">
                    <a:lumMod val="65000"/>
                    <a:lumOff val="35000"/>
                  </a:schemeClr>
                </a:solidFill>
                <a:latin typeface="Times New Roman"/>
                <a:ea typeface="Times New Roman"/>
                <a:cs typeface="Times New Roman"/>
                <a:sym typeface="Times New Roman"/>
              </a:rPr>
              <a:t>				3. Akash Deshmukh</a:t>
            </a:r>
            <a:endParaRPr sz="1800" dirty="0">
              <a:solidFill>
                <a:schemeClr val="tx1">
                  <a:lumMod val="65000"/>
                  <a:lumOff val="35000"/>
                </a:schemeClr>
              </a:solidFill>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57" name="Google Shape;57;p13"/>
          <p:cNvPicPr preferRelativeResize="0"/>
          <p:nvPr/>
        </p:nvPicPr>
        <p:blipFill>
          <a:blip r:embed="rId4">
            <a:alphaModFix/>
          </a:blip>
          <a:stretch>
            <a:fillRect/>
          </a:stretch>
        </p:blipFill>
        <p:spPr>
          <a:xfrm>
            <a:off x="489850" y="244925"/>
            <a:ext cx="632725" cy="52115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311700" y="114522"/>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19" name="Google Shape;119;p21"/>
          <p:cNvSpPr txBox="1">
            <a:spLocks noGrp="1"/>
          </p:cNvSpPr>
          <p:nvPr>
            <p:ph type="subTitle" idx="1"/>
          </p:nvPr>
        </p:nvSpPr>
        <p:spPr>
          <a:xfrm>
            <a:off x="311700" y="1347100"/>
            <a:ext cx="8520600" cy="3501347"/>
          </a:xfrm>
          <a:prstGeom prst="rect">
            <a:avLst/>
          </a:prstGeom>
        </p:spPr>
        <p:txBody>
          <a:bodyPr spcFirstLastPara="1" wrap="square" lIns="91425" tIns="91425" rIns="91425" bIns="91425" anchor="t" anchorCtr="0">
            <a:normAutofit/>
          </a:bodyPr>
          <a:lstStyle/>
          <a:p>
            <a:pPr algn="l">
              <a:spcBef>
                <a:spcPts val="650"/>
              </a:spcBef>
            </a:pPr>
            <a:r>
              <a:rPr lang="en-US" altLang="en-US" sz="2000" b="1" dirty="0">
                <a:solidFill>
                  <a:schemeClr val="tx1"/>
                </a:solidFill>
                <a:latin typeface="Times New Roman" panose="02020603050405020304" pitchFamily="18" charset="0"/>
                <a:cs typeface="Times New Roman" panose="02020603050405020304" pitchFamily="18" charset="0"/>
              </a:rPr>
              <a:t>Analysis of Algorithms which are used in the project:</a:t>
            </a:r>
          </a:p>
          <a:p>
            <a:pPr marL="0" lvl="0" indent="0" algn="l"/>
            <a:r>
              <a:rPr lang="en-GB" sz="1800" dirty="0">
                <a:solidFill>
                  <a:schemeClr val="tx1">
                    <a:lumMod val="95000"/>
                    <a:lumOff val="5000"/>
                  </a:schemeClr>
                </a:solidFill>
                <a:latin typeface="Times New Roman" panose="02020603050405020304" pitchFamily="18" charset="0"/>
                <a:cs typeface="Times New Roman" panose="02020603050405020304" pitchFamily="18" charset="0"/>
              </a:rPr>
              <a:t>Convolutional Neural Network:</a:t>
            </a:r>
          </a:p>
          <a:p>
            <a:pPr marL="0" lvl="0" indent="0" algn="l"/>
            <a:endParaRPr lang="en-GB"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lvl="0" indent="0" algn="just"/>
            <a:r>
              <a:rPr lang="en-GB" sz="1600" dirty="0">
                <a:solidFill>
                  <a:schemeClr val="tx1">
                    <a:lumMod val="65000"/>
                    <a:lumOff val="35000"/>
                  </a:schemeClr>
                </a:solidFill>
                <a:latin typeface="Times New Roman" panose="02020603050405020304" pitchFamily="18" charset="0"/>
                <a:cs typeface="Times New Roman" panose="02020603050405020304" pitchFamily="18" charset="0"/>
              </a:rPr>
              <a:t>CNN image classification takes an input image and process it, and then classify it into different categories. For example, let’s say that we need to build a Cat and Dog classifier that inputs an image, assign importance to various aspects in the image and then predict the probability of both classes. We choose the appropriate class based on the output probability. The pre-processing in CNN is much lesser as compared to other algorithms.</a:t>
            </a:r>
          </a:p>
          <a:p>
            <a:pPr algn="l">
              <a:spcBef>
                <a:spcPts val="650"/>
              </a:spcBef>
            </a:pPr>
            <a:endParaRPr lang="en-US" altLang="en-US" sz="2000" dirty="0">
              <a:solidFill>
                <a:schemeClr val="tx1"/>
              </a:solidFill>
              <a:latin typeface="Times New Roman" panose="02020603050405020304" pitchFamily="18" charset="0"/>
              <a:cs typeface="Times New Roman" panose="02020603050405020304" pitchFamily="18" charset="0"/>
            </a:endParaRPr>
          </a:p>
        </p:txBody>
      </p:sp>
      <p:pic>
        <p:nvPicPr>
          <p:cNvPr id="120" name="Google Shape;120;p21"/>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121" name="Google Shape;121;p21"/>
          <p:cNvPicPr preferRelativeResize="0"/>
          <p:nvPr/>
        </p:nvPicPr>
        <p:blipFill>
          <a:blip r:embed="rId4">
            <a:alphaModFix/>
          </a:blip>
          <a:stretch>
            <a:fillRect/>
          </a:stretch>
        </p:blipFill>
        <p:spPr>
          <a:xfrm>
            <a:off x="489850" y="244925"/>
            <a:ext cx="632725" cy="521150"/>
          </a:xfrm>
          <a:prstGeom prst="rect">
            <a:avLst/>
          </a:prstGeom>
          <a:noFill/>
          <a:ln>
            <a:noFill/>
          </a:ln>
        </p:spPr>
      </p:pic>
    </p:spTree>
    <p:extLst>
      <p:ext uri="{BB962C8B-B14F-4D97-AF65-F5344CB8AC3E}">
        <p14:creationId xmlns:p14="http://schemas.microsoft.com/office/powerpoint/2010/main" val="3984966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311700" y="114522"/>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19" name="Google Shape;119;p21"/>
          <p:cNvSpPr txBox="1">
            <a:spLocks noGrp="1"/>
          </p:cNvSpPr>
          <p:nvPr>
            <p:ph type="subTitle" idx="1"/>
          </p:nvPr>
        </p:nvSpPr>
        <p:spPr>
          <a:xfrm>
            <a:off x="311700" y="1285875"/>
            <a:ext cx="8520600" cy="3442614"/>
          </a:xfrm>
          <a:prstGeom prst="rect">
            <a:avLst/>
          </a:prstGeom>
        </p:spPr>
        <p:txBody>
          <a:bodyPr spcFirstLastPara="1" wrap="square" lIns="91425" tIns="91425" rIns="91425" bIns="91425" anchor="t" anchorCtr="0">
            <a:normAutofit/>
          </a:bodyPr>
          <a:lstStyle/>
          <a:p>
            <a:pPr marL="0" lvl="0" indent="0" algn="l"/>
            <a:r>
              <a:rPr lang="en-GB" sz="1800" dirty="0">
                <a:solidFill>
                  <a:schemeClr val="tx1">
                    <a:lumMod val="95000"/>
                    <a:lumOff val="5000"/>
                  </a:schemeClr>
                </a:solidFill>
                <a:latin typeface="Times New Roman" panose="02020603050405020304" pitchFamily="18" charset="0"/>
                <a:cs typeface="Times New Roman" panose="02020603050405020304" pitchFamily="18" charset="0"/>
              </a:rPr>
              <a:t>Convolutional Neural Network:</a:t>
            </a:r>
          </a:p>
          <a:p>
            <a:pPr marL="0" lvl="0" indent="0" algn="l"/>
            <a:r>
              <a:rPr lang="en-GB" sz="1800"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GB" sz="16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l">
              <a:spcBef>
                <a:spcPts val="650"/>
              </a:spcBef>
            </a:pPr>
            <a:endParaRPr lang="en-US" altLang="en-US" sz="2000" dirty="0">
              <a:solidFill>
                <a:schemeClr val="tx1"/>
              </a:solidFill>
              <a:latin typeface="Times New Roman" panose="02020603050405020304" pitchFamily="18" charset="0"/>
              <a:cs typeface="Times New Roman" panose="02020603050405020304" pitchFamily="18" charset="0"/>
            </a:endParaRPr>
          </a:p>
        </p:txBody>
      </p:sp>
      <p:pic>
        <p:nvPicPr>
          <p:cNvPr id="120" name="Google Shape;120;p21"/>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121" name="Google Shape;121;p21"/>
          <p:cNvPicPr preferRelativeResize="0"/>
          <p:nvPr/>
        </p:nvPicPr>
        <p:blipFill>
          <a:blip r:embed="rId4">
            <a:alphaModFix/>
          </a:blip>
          <a:stretch>
            <a:fillRect/>
          </a:stretch>
        </p:blipFill>
        <p:spPr>
          <a:xfrm>
            <a:off x="489850" y="244925"/>
            <a:ext cx="632725" cy="52115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850" y="2164444"/>
            <a:ext cx="8507507" cy="2268668"/>
          </a:xfrm>
          <a:prstGeom prst="rect">
            <a:avLst/>
          </a:prstGeom>
        </p:spPr>
      </p:pic>
    </p:spTree>
    <p:extLst>
      <p:ext uri="{BB962C8B-B14F-4D97-AF65-F5344CB8AC3E}">
        <p14:creationId xmlns:p14="http://schemas.microsoft.com/office/powerpoint/2010/main" val="2830296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79" name="Google Shape;79;p16"/>
          <p:cNvSpPr txBox="1">
            <a:spLocks noGrp="1"/>
          </p:cNvSpPr>
          <p:nvPr>
            <p:ph type="subTitle" idx="1"/>
          </p:nvPr>
        </p:nvSpPr>
        <p:spPr>
          <a:xfrm>
            <a:off x="311700" y="1347100"/>
            <a:ext cx="8520600" cy="3582000"/>
          </a:xfrm>
          <a:prstGeom prst="rect">
            <a:avLst/>
          </a:prstGeom>
        </p:spPr>
        <p:txBody>
          <a:bodyPr spcFirstLastPara="1" wrap="square" lIns="91425" tIns="91425" rIns="91425" bIns="91425" anchor="t" anchorCtr="0">
            <a:normAutofit/>
          </a:bodyPr>
          <a:lstStyle/>
          <a:p>
            <a:pPr algn="just">
              <a:spcBef>
                <a:spcPts val="650"/>
              </a:spcBef>
            </a:pPr>
            <a:r>
              <a:rPr lang="en-IN" sz="2000" b="1" dirty="0">
                <a:solidFill>
                  <a:schemeClr val="tx1"/>
                </a:solidFill>
                <a:latin typeface="Times New Roman" panose="02020603050405020304" pitchFamily="18" charset="0"/>
                <a:cs typeface="Times New Roman" panose="02020603050405020304" pitchFamily="18" charset="0"/>
              </a:rPr>
              <a:t>Why CNN is best?</a:t>
            </a:r>
          </a:p>
          <a:p>
            <a:pPr algn="just">
              <a:spcBef>
                <a:spcPts val="650"/>
              </a:spcBef>
            </a:pPr>
            <a:endParaRPr lang="en-US" altLang="en-US" sz="1800" b="1" dirty="0">
              <a:solidFill>
                <a:schemeClr val="tx1"/>
              </a:solidFill>
              <a:latin typeface="Times New Roman" panose="02020603050405020304" pitchFamily="18" charset="0"/>
              <a:cs typeface="Times New Roman" panose="02020603050405020304" pitchFamily="18" charset="0"/>
            </a:endParaRPr>
          </a:p>
          <a:p>
            <a:pPr marL="400050" indent="-285750" algn="just">
              <a:lnSpc>
                <a:spcPct val="150000"/>
              </a:lnSpc>
              <a:buSzPct val="100000"/>
              <a:buFont typeface="Arial" panose="020B0604020202020204" pitchFamily="34" charset="0"/>
              <a:buChar char="•"/>
            </a:pPr>
            <a:r>
              <a:rPr lang="en-US" sz="1400" dirty="0">
                <a:solidFill>
                  <a:schemeClr val="tx1">
                    <a:lumMod val="85000"/>
                    <a:lumOff val="15000"/>
                  </a:schemeClr>
                </a:solidFill>
                <a:latin typeface="Times New Roman" panose="02020603050405020304" pitchFamily="18" charset="0"/>
                <a:cs typeface="Times New Roman" panose="02020603050405020304" pitchFamily="18" charset="0"/>
              </a:rPr>
              <a:t>T</a:t>
            </a:r>
            <a:r>
              <a:rPr lang="en-US" sz="1400" b="0" i="0" dirty="0">
                <a:solidFill>
                  <a:schemeClr val="tx1">
                    <a:lumMod val="85000"/>
                    <a:lumOff val="15000"/>
                  </a:schemeClr>
                </a:solidFill>
                <a:effectLst/>
                <a:latin typeface="Times New Roman" panose="02020603050405020304" pitchFamily="18" charset="0"/>
                <a:cs typeface="Times New Roman" panose="02020603050405020304" pitchFamily="18" charset="0"/>
              </a:rPr>
              <a:t>he main advantage of CNN is that </a:t>
            </a:r>
            <a:r>
              <a:rPr lang="en-US" sz="1400" i="0" dirty="0">
                <a:solidFill>
                  <a:schemeClr val="tx1">
                    <a:lumMod val="85000"/>
                    <a:lumOff val="15000"/>
                  </a:schemeClr>
                </a:solidFill>
                <a:effectLst/>
                <a:latin typeface="Times New Roman" panose="02020603050405020304" pitchFamily="18" charset="0"/>
                <a:cs typeface="Times New Roman" panose="02020603050405020304" pitchFamily="18" charset="0"/>
              </a:rPr>
              <a:t>it automatically detects the important features without any human supervision. </a:t>
            </a:r>
            <a:r>
              <a:rPr lang="en-US" sz="1400" b="0" i="0" dirty="0">
                <a:solidFill>
                  <a:schemeClr val="tx1">
                    <a:lumMod val="85000"/>
                    <a:lumOff val="15000"/>
                  </a:schemeClr>
                </a:solidFill>
                <a:effectLst/>
                <a:latin typeface="Times New Roman" panose="02020603050405020304" pitchFamily="18" charset="0"/>
                <a:cs typeface="Times New Roman" panose="02020603050405020304" pitchFamily="18" charset="0"/>
              </a:rPr>
              <a:t>This is </a:t>
            </a:r>
            <a:r>
              <a:rPr lang="en-US" sz="1400" b="0" i="0" dirty="0" smtClean="0">
                <a:solidFill>
                  <a:schemeClr val="tx1">
                    <a:lumMod val="85000"/>
                    <a:lumOff val="15000"/>
                  </a:schemeClr>
                </a:solidFill>
                <a:effectLst/>
                <a:latin typeface="Times New Roman" panose="02020603050405020304" pitchFamily="18" charset="0"/>
                <a:cs typeface="Times New Roman" panose="02020603050405020304" pitchFamily="18" charset="0"/>
              </a:rPr>
              <a:t>why CNN </a:t>
            </a:r>
            <a:r>
              <a:rPr lang="en-US" sz="1400" b="0" i="0" dirty="0">
                <a:solidFill>
                  <a:schemeClr val="tx1">
                    <a:lumMod val="85000"/>
                    <a:lumOff val="15000"/>
                  </a:schemeClr>
                </a:solidFill>
                <a:effectLst/>
                <a:latin typeface="Times New Roman" panose="02020603050405020304" pitchFamily="18" charset="0"/>
                <a:cs typeface="Times New Roman" panose="02020603050405020304" pitchFamily="18" charset="0"/>
              </a:rPr>
              <a:t>would be an ideal solution to computer vision and image classification problems.</a:t>
            </a:r>
          </a:p>
          <a:p>
            <a:pPr marL="400050" indent="-285750" algn="just">
              <a:lnSpc>
                <a:spcPct val="150000"/>
              </a:lnSpc>
              <a:buSzPct val="100000"/>
              <a:buFont typeface="Arial" panose="020B0604020202020204" pitchFamily="34" charset="0"/>
              <a:buChar char="•"/>
            </a:pPr>
            <a:r>
              <a:rPr lang="en-US" sz="1400" b="0" i="0" dirty="0">
                <a:solidFill>
                  <a:schemeClr val="tx1">
                    <a:lumMod val="85000"/>
                    <a:lumOff val="15000"/>
                  </a:schemeClr>
                </a:solidFill>
                <a:effectLst/>
                <a:latin typeface="Times New Roman" panose="02020603050405020304" pitchFamily="18" charset="0"/>
                <a:cs typeface="Times New Roman" panose="02020603050405020304" pitchFamily="18" charset="0"/>
              </a:rPr>
              <a:t>In KNN, output completely relies on nearest neighbors, which may or may not be good choice. Also it is sensitive to distance metrics.</a:t>
            </a:r>
          </a:p>
          <a:p>
            <a:pPr marL="400050" indent="-285750" algn="just">
              <a:lnSpc>
                <a:spcPct val="150000"/>
              </a:lnSpc>
              <a:buSzPct val="100000"/>
              <a:buFont typeface="Arial" panose="020B0604020202020204" pitchFamily="34" charset="0"/>
              <a:buChar char="•"/>
            </a:pPr>
            <a:r>
              <a:rPr lang="en-US" sz="1400" dirty="0">
                <a:solidFill>
                  <a:schemeClr val="tx1">
                    <a:lumMod val="85000"/>
                    <a:lumOff val="15000"/>
                  </a:schemeClr>
                </a:solidFill>
                <a:latin typeface="Times New Roman" panose="02020603050405020304" pitchFamily="18" charset="0"/>
                <a:cs typeface="Times New Roman" panose="02020603050405020304" pitchFamily="18" charset="0"/>
              </a:rPr>
              <a:t>CNN has very high accuracy in image recognition problems.</a:t>
            </a:r>
          </a:p>
          <a:p>
            <a:pPr marL="400050" indent="-285750" algn="just">
              <a:lnSpc>
                <a:spcPct val="150000"/>
              </a:lnSpc>
              <a:buSzPct val="100000"/>
              <a:buFont typeface="Arial" panose="020B0604020202020204" pitchFamily="34" charset="0"/>
              <a:buChar char="•"/>
            </a:pPr>
            <a:r>
              <a:rPr lang="en-US" sz="1400" dirty="0">
                <a:solidFill>
                  <a:schemeClr val="tx1">
                    <a:lumMod val="85000"/>
                    <a:lumOff val="15000"/>
                  </a:schemeClr>
                </a:solidFill>
                <a:latin typeface="Times New Roman" panose="02020603050405020304" pitchFamily="18" charset="0"/>
                <a:cs typeface="Times New Roman" panose="02020603050405020304" pitchFamily="18" charset="0"/>
              </a:rPr>
              <a:t>CNN is considered to be more powerful than ANN.</a:t>
            </a:r>
            <a:endParaRPr lang="en-IN" sz="1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80" name="Google Shape;80;p16"/>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81" name="Google Shape;81;p16"/>
          <p:cNvPicPr preferRelativeResize="0"/>
          <p:nvPr/>
        </p:nvPicPr>
        <p:blipFill>
          <a:blip r:embed="rId4">
            <a:alphaModFix/>
          </a:blip>
          <a:stretch>
            <a:fillRect/>
          </a:stretch>
        </p:blipFill>
        <p:spPr>
          <a:xfrm>
            <a:off x="489850" y="244925"/>
            <a:ext cx="632725" cy="521150"/>
          </a:xfrm>
          <a:prstGeom prst="rect">
            <a:avLst/>
          </a:prstGeom>
          <a:noFill/>
          <a:ln>
            <a:noFill/>
          </a:ln>
        </p:spPr>
      </p:pic>
    </p:spTree>
    <p:extLst>
      <p:ext uri="{BB962C8B-B14F-4D97-AF65-F5344CB8AC3E}">
        <p14:creationId xmlns:p14="http://schemas.microsoft.com/office/powerpoint/2010/main" val="1636268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79" name="Google Shape;79;p16"/>
          <p:cNvSpPr txBox="1">
            <a:spLocks noGrp="1"/>
          </p:cNvSpPr>
          <p:nvPr>
            <p:ph type="subTitle" idx="1"/>
          </p:nvPr>
        </p:nvSpPr>
        <p:spPr>
          <a:xfrm>
            <a:off x="311700" y="1347100"/>
            <a:ext cx="8520600" cy="3582000"/>
          </a:xfrm>
          <a:prstGeom prst="rect">
            <a:avLst/>
          </a:prstGeom>
        </p:spPr>
        <p:txBody>
          <a:bodyPr spcFirstLastPara="1" wrap="square" lIns="91425" tIns="91425" rIns="91425" bIns="91425" anchor="t" anchorCtr="0">
            <a:normAutofit/>
          </a:bodyPr>
          <a:lstStyle/>
          <a:p>
            <a:pPr marL="12700" algn="l">
              <a:lnSpc>
                <a:spcPts val="2390"/>
              </a:lnSpc>
              <a:spcBef>
                <a:spcPts val="650"/>
              </a:spcBef>
              <a:defRPr/>
            </a:pPr>
            <a:r>
              <a:rPr lang="en-IN" sz="2000" b="1" dirty="0" smtClean="0">
                <a:solidFill>
                  <a:schemeClr val="tx1"/>
                </a:solidFill>
                <a:latin typeface="Times New Roman"/>
                <a:ea typeface="Times New Roman"/>
                <a:cs typeface="Times New Roman"/>
                <a:sym typeface="Times New Roman"/>
              </a:rPr>
              <a:t> </a:t>
            </a:r>
            <a:endParaRPr sz="1400" dirty="0">
              <a:solidFill>
                <a:schemeClr val="tx1"/>
              </a:solidFill>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81" name="Google Shape;81;p16"/>
          <p:cNvPicPr preferRelativeResize="0"/>
          <p:nvPr/>
        </p:nvPicPr>
        <p:blipFill>
          <a:blip r:embed="rId4">
            <a:alphaModFix/>
          </a:blip>
          <a:stretch>
            <a:fillRect/>
          </a:stretch>
        </p:blipFill>
        <p:spPr>
          <a:xfrm>
            <a:off x="489850" y="244925"/>
            <a:ext cx="632725" cy="521150"/>
          </a:xfrm>
          <a:prstGeom prst="rect">
            <a:avLst/>
          </a:prstGeom>
          <a:noFill/>
          <a:ln>
            <a:noFill/>
          </a:ln>
        </p:spPr>
      </p:pic>
      <p:sp>
        <p:nvSpPr>
          <p:cNvPr id="2" name="Rectangle 1"/>
          <p:cNvSpPr/>
          <p:nvPr/>
        </p:nvSpPr>
        <p:spPr>
          <a:xfrm>
            <a:off x="489850" y="1509168"/>
            <a:ext cx="1343638" cy="307777"/>
          </a:xfrm>
          <a:prstGeom prst="rect">
            <a:avLst/>
          </a:prstGeom>
        </p:spPr>
        <p:txBody>
          <a:bodyPr wrap="none">
            <a:spAutoFit/>
          </a:bodyPr>
          <a:lstStyle/>
          <a:p>
            <a:r>
              <a:rPr lang="en-IN" dirty="0" smtClean="0">
                <a:latin typeface="Times New Roman" panose="02020603050405020304" pitchFamily="18" charset="0"/>
                <a:cs typeface="Times New Roman" panose="02020603050405020304" pitchFamily="18" charset="0"/>
              </a:rPr>
              <a:t>Class Diagram: </a:t>
            </a:r>
            <a:endParaRPr lang="en-IN"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8976" y="1565297"/>
            <a:ext cx="4546047" cy="3145606"/>
          </a:xfrm>
          <a:prstGeom prst="rect">
            <a:avLst/>
          </a:prstGeom>
        </p:spPr>
      </p:pic>
    </p:spTree>
    <p:extLst>
      <p:ext uri="{BB962C8B-B14F-4D97-AF65-F5344CB8AC3E}">
        <p14:creationId xmlns:p14="http://schemas.microsoft.com/office/powerpoint/2010/main" val="28882977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79" name="Google Shape;79;p16"/>
          <p:cNvSpPr txBox="1">
            <a:spLocks noGrp="1"/>
          </p:cNvSpPr>
          <p:nvPr>
            <p:ph type="subTitle" idx="1"/>
          </p:nvPr>
        </p:nvSpPr>
        <p:spPr>
          <a:xfrm>
            <a:off x="311700" y="1347100"/>
            <a:ext cx="8520600" cy="3582000"/>
          </a:xfrm>
          <a:prstGeom prst="rect">
            <a:avLst/>
          </a:prstGeom>
        </p:spPr>
        <p:txBody>
          <a:bodyPr spcFirstLastPara="1" wrap="square" lIns="91425" tIns="91425" rIns="91425" bIns="91425" anchor="t" anchorCtr="0">
            <a:normAutofit/>
          </a:bodyPr>
          <a:lstStyle/>
          <a:p>
            <a:pPr marL="12700" algn="l">
              <a:lnSpc>
                <a:spcPts val="2390"/>
              </a:lnSpc>
              <a:spcBef>
                <a:spcPts val="650"/>
              </a:spcBef>
              <a:defRPr/>
            </a:pPr>
            <a:r>
              <a:rPr lang="en-IN" sz="2000" b="1" dirty="0" smtClean="0">
                <a:solidFill>
                  <a:schemeClr val="tx1"/>
                </a:solidFill>
                <a:latin typeface="Times New Roman"/>
                <a:ea typeface="Times New Roman"/>
                <a:cs typeface="Times New Roman"/>
                <a:sym typeface="Times New Roman"/>
              </a:rPr>
              <a:t> </a:t>
            </a:r>
            <a:endParaRPr sz="1400" dirty="0">
              <a:solidFill>
                <a:schemeClr val="tx1"/>
              </a:solidFill>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81" name="Google Shape;81;p16"/>
          <p:cNvPicPr preferRelativeResize="0"/>
          <p:nvPr/>
        </p:nvPicPr>
        <p:blipFill>
          <a:blip r:embed="rId4">
            <a:alphaModFix/>
          </a:blip>
          <a:stretch>
            <a:fillRect/>
          </a:stretch>
        </p:blipFill>
        <p:spPr>
          <a:xfrm>
            <a:off x="489850" y="244925"/>
            <a:ext cx="632725" cy="521150"/>
          </a:xfrm>
          <a:prstGeom prst="rect">
            <a:avLst/>
          </a:prstGeom>
          <a:noFill/>
          <a:ln>
            <a:noFill/>
          </a:ln>
        </p:spPr>
      </p:pic>
      <p:sp>
        <p:nvSpPr>
          <p:cNvPr id="2" name="Rectangle 1"/>
          <p:cNvSpPr/>
          <p:nvPr/>
        </p:nvSpPr>
        <p:spPr>
          <a:xfrm>
            <a:off x="489850" y="1509168"/>
            <a:ext cx="1584088" cy="307777"/>
          </a:xfrm>
          <a:prstGeom prst="rect">
            <a:avLst/>
          </a:prstGeom>
        </p:spPr>
        <p:txBody>
          <a:bodyPr wrap="none">
            <a:spAutoFit/>
          </a:bodyPr>
          <a:lstStyle/>
          <a:p>
            <a:r>
              <a:rPr lang="en-IN" dirty="0" smtClean="0">
                <a:latin typeface="Times New Roman" panose="02020603050405020304" pitchFamily="18" charset="0"/>
                <a:cs typeface="Times New Roman" panose="02020603050405020304" pitchFamily="18" charset="0"/>
              </a:rPr>
              <a:t>Use Case Diagram:</a:t>
            </a:r>
            <a:endParaRPr lang="en-IN"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7672" y="1828099"/>
            <a:ext cx="4408656" cy="2620001"/>
          </a:xfrm>
          <a:prstGeom prst="rect">
            <a:avLst/>
          </a:prstGeom>
        </p:spPr>
      </p:pic>
    </p:spTree>
    <p:extLst>
      <p:ext uri="{BB962C8B-B14F-4D97-AF65-F5344CB8AC3E}">
        <p14:creationId xmlns:p14="http://schemas.microsoft.com/office/powerpoint/2010/main" val="1702762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79" name="Google Shape;79;p16"/>
          <p:cNvSpPr txBox="1">
            <a:spLocks noGrp="1"/>
          </p:cNvSpPr>
          <p:nvPr>
            <p:ph type="subTitle" idx="1"/>
          </p:nvPr>
        </p:nvSpPr>
        <p:spPr>
          <a:xfrm>
            <a:off x="311700" y="1347100"/>
            <a:ext cx="8520600" cy="3582000"/>
          </a:xfrm>
          <a:prstGeom prst="rect">
            <a:avLst/>
          </a:prstGeom>
        </p:spPr>
        <p:txBody>
          <a:bodyPr spcFirstLastPara="1" wrap="square" lIns="91425" tIns="91425" rIns="91425" bIns="91425" anchor="t" anchorCtr="0">
            <a:normAutofit/>
          </a:bodyPr>
          <a:lstStyle/>
          <a:p>
            <a:pPr marL="12700" algn="l">
              <a:lnSpc>
                <a:spcPts val="2390"/>
              </a:lnSpc>
              <a:spcBef>
                <a:spcPts val="650"/>
              </a:spcBef>
              <a:defRPr/>
            </a:pPr>
            <a:r>
              <a:rPr lang="en-IN" sz="2000" b="1" dirty="0" smtClean="0">
                <a:solidFill>
                  <a:schemeClr val="tx1"/>
                </a:solidFill>
                <a:latin typeface="Times New Roman"/>
                <a:ea typeface="Times New Roman"/>
                <a:cs typeface="Times New Roman"/>
                <a:sym typeface="Times New Roman"/>
              </a:rPr>
              <a:t> </a:t>
            </a:r>
            <a:endParaRPr sz="1400" dirty="0">
              <a:solidFill>
                <a:schemeClr val="tx1"/>
              </a:solidFill>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81" name="Google Shape;81;p16"/>
          <p:cNvPicPr preferRelativeResize="0"/>
          <p:nvPr/>
        </p:nvPicPr>
        <p:blipFill>
          <a:blip r:embed="rId4">
            <a:alphaModFix/>
          </a:blip>
          <a:stretch>
            <a:fillRect/>
          </a:stretch>
        </p:blipFill>
        <p:spPr>
          <a:xfrm>
            <a:off x="489850" y="244925"/>
            <a:ext cx="632725" cy="521150"/>
          </a:xfrm>
          <a:prstGeom prst="rect">
            <a:avLst/>
          </a:prstGeom>
          <a:noFill/>
          <a:ln>
            <a:noFill/>
          </a:ln>
        </p:spPr>
      </p:pic>
      <p:sp>
        <p:nvSpPr>
          <p:cNvPr id="2" name="Rectangle 1"/>
          <p:cNvSpPr/>
          <p:nvPr/>
        </p:nvSpPr>
        <p:spPr>
          <a:xfrm>
            <a:off x="489850" y="1509168"/>
            <a:ext cx="1547218" cy="307777"/>
          </a:xfrm>
          <a:prstGeom prst="rect">
            <a:avLst/>
          </a:prstGeom>
        </p:spPr>
        <p:txBody>
          <a:bodyPr wrap="none">
            <a:spAutoFit/>
          </a:bodyPr>
          <a:lstStyle/>
          <a:p>
            <a:r>
              <a:rPr lang="en-IN" dirty="0" smtClean="0">
                <a:latin typeface="Times New Roman" panose="02020603050405020304" pitchFamily="18" charset="0"/>
                <a:cs typeface="Times New Roman" panose="02020603050405020304" pitchFamily="18" charset="0"/>
              </a:rPr>
              <a:t>Sequence Diagram</a:t>
            </a:r>
            <a:endParaRPr lang="en-IN"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3706" y="1523280"/>
            <a:ext cx="2456588" cy="3229640"/>
          </a:xfrm>
          <a:prstGeom prst="rect">
            <a:avLst/>
          </a:prstGeom>
        </p:spPr>
      </p:pic>
    </p:spTree>
    <p:extLst>
      <p:ext uri="{BB962C8B-B14F-4D97-AF65-F5344CB8AC3E}">
        <p14:creationId xmlns:p14="http://schemas.microsoft.com/office/powerpoint/2010/main" val="5265308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79" name="Google Shape;79;p16"/>
          <p:cNvSpPr txBox="1">
            <a:spLocks noGrp="1"/>
          </p:cNvSpPr>
          <p:nvPr>
            <p:ph type="subTitle" idx="1"/>
          </p:nvPr>
        </p:nvSpPr>
        <p:spPr>
          <a:xfrm>
            <a:off x="311700" y="1347100"/>
            <a:ext cx="8520600" cy="3582000"/>
          </a:xfrm>
          <a:prstGeom prst="rect">
            <a:avLst/>
          </a:prstGeom>
        </p:spPr>
        <p:txBody>
          <a:bodyPr spcFirstLastPara="1" wrap="square" lIns="91425" tIns="91425" rIns="91425" bIns="91425" anchor="t" anchorCtr="0">
            <a:normAutofit/>
          </a:bodyPr>
          <a:lstStyle/>
          <a:p>
            <a:pPr marL="12700" algn="l">
              <a:lnSpc>
                <a:spcPts val="2390"/>
              </a:lnSpc>
              <a:spcBef>
                <a:spcPts val="650"/>
              </a:spcBef>
              <a:defRPr/>
            </a:pPr>
            <a:r>
              <a:rPr lang="en-IN" sz="2000" b="1" dirty="0" smtClean="0">
                <a:solidFill>
                  <a:schemeClr val="tx1"/>
                </a:solidFill>
                <a:latin typeface="Times New Roman"/>
                <a:ea typeface="Times New Roman"/>
                <a:cs typeface="Times New Roman"/>
                <a:sym typeface="Times New Roman"/>
              </a:rPr>
              <a:t> </a:t>
            </a:r>
            <a:endParaRPr sz="1400" dirty="0">
              <a:solidFill>
                <a:schemeClr val="tx1"/>
              </a:solidFill>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81" name="Google Shape;81;p16"/>
          <p:cNvPicPr preferRelativeResize="0"/>
          <p:nvPr/>
        </p:nvPicPr>
        <p:blipFill>
          <a:blip r:embed="rId4">
            <a:alphaModFix/>
          </a:blip>
          <a:stretch>
            <a:fillRect/>
          </a:stretch>
        </p:blipFill>
        <p:spPr>
          <a:xfrm>
            <a:off x="489850" y="244925"/>
            <a:ext cx="632725" cy="521150"/>
          </a:xfrm>
          <a:prstGeom prst="rect">
            <a:avLst/>
          </a:prstGeom>
          <a:noFill/>
          <a:ln>
            <a:noFill/>
          </a:ln>
        </p:spPr>
      </p:pic>
      <p:sp>
        <p:nvSpPr>
          <p:cNvPr id="2" name="Rectangle 1"/>
          <p:cNvSpPr/>
          <p:nvPr/>
        </p:nvSpPr>
        <p:spPr>
          <a:xfrm>
            <a:off x="489850" y="1509168"/>
            <a:ext cx="1495922" cy="307777"/>
          </a:xfrm>
          <a:prstGeom prst="rect">
            <a:avLst/>
          </a:prstGeom>
        </p:spPr>
        <p:txBody>
          <a:bodyPr wrap="none">
            <a:spAutoFit/>
          </a:bodyPr>
          <a:lstStyle/>
          <a:p>
            <a:r>
              <a:rPr lang="en-IN" dirty="0" smtClean="0">
                <a:latin typeface="Times New Roman" panose="02020603050405020304" pitchFamily="18" charset="0"/>
                <a:cs typeface="Times New Roman" panose="02020603050405020304" pitchFamily="18" charset="0"/>
              </a:rPr>
              <a:t>Activity Diagram:</a:t>
            </a:r>
            <a:endParaRPr lang="en-IN"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4480" y="1606345"/>
            <a:ext cx="4195039" cy="3063510"/>
          </a:xfrm>
          <a:prstGeom prst="rect">
            <a:avLst/>
          </a:prstGeom>
        </p:spPr>
      </p:pic>
    </p:spTree>
    <p:extLst>
      <p:ext uri="{BB962C8B-B14F-4D97-AF65-F5344CB8AC3E}">
        <p14:creationId xmlns:p14="http://schemas.microsoft.com/office/powerpoint/2010/main" val="2775719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79" name="Google Shape;79;p16"/>
          <p:cNvSpPr txBox="1">
            <a:spLocks noGrp="1"/>
          </p:cNvSpPr>
          <p:nvPr>
            <p:ph type="subTitle" idx="1"/>
          </p:nvPr>
        </p:nvSpPr>
        <p:spPr>
          <a:xfrm>
            <a:off x="311700" y="1347100"/>
            <a:ext cx="8520600" cy="3582000"/>
          </a:xfrm>
          <a:prstGeom prst="rect">
            <a:avLst/>
          </a:prstGeom>
        </p:spPr>
        <p:txBody>
          <a:bodyPr spcFirstLastPara="1" wrap="square" lIns="91425" tIns="91425" rIns="91425" bIns="91425" anchor="t" anchorCtr="0">
            <a:normAutofit/>
          </a:bodyPr>
          <a:lstStyle/>
          <a:p>
            <a:pPr marL="12700" algn="l">
              <a:lnSpc>
                <a:spcPts val="2390"/>
              </a:lnSpc>
              <a:spcBef>
                <a:spcPts val="650"/>
              </a:spcBef>
              <a:defRPr/>
            </a:pPr>
            <a:r>
              <a:rPr lang="en-IN" sz="2000" b="1" dirty="0" smtClean="0">
                <a:solidFill>
                  <a:schemeClr val="tx1"/>
                </a:solidFill>
                <a:latin typeface="Times New Roman"/>
                <a:ea typeface="Times New Roman"/>
                <a:cs typeface="Times New Roman"/>
                <a:sym typeface="Times New Roman"/>
              </a:rPr>
              <a:t> </a:t>
            </a:r>
            <a:endParaRPr sz="1400" dirty="0">
              <a:solidFill>
                <a:schemeClr val="tx1"/>
              </a:solidFill>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81" name="Google Shape;81;p16"/>
          <p:cNvPicPr preferRelativeResize="0"/>
          <p:nvPr/>
        </p:nvPicPr>
        <p:blipFill>
          <a:blip r:embed="rId4">
            <a:alphaModFix/>
          </a:blip>
          <a:stretch>
            <a:fillRect/>
          </a:stretch>
        </p:blipFill>
        <p:spPr>
          <a:xfrm>
            <a:off x="489850" y="244925"/>
            <a:ext cx="632725" cy="521150"/>
          </a:xfrm>
          <a:prstGeom prst="rect">
            <a:avLst/>
          </a:prstGeom>
          <a:noFill/>
          <a:ln>
            <a:noFill/>
          </a:ln>
        </p:spPr>
      </p:pic>
      <p:sp>
        <p:nvSpPr>
          <p:cNvPr id="2" name="Rectangle 1"/>
          <p:cNvSpPr/>
          <p:nvPr/>
        </p:nvSpPr>
        <p:spPr>
          <a:xfrm>
            <a:off x="489850" y="1509168"/>
            <a:ext cx="1795684" cy="307777"/>
          </a:xfrm>
          <a:prstGeom prst="rect">
            <a:avLst/>
          </a:prstGeom>
        </p:spPr>
        <p:txBody>
          <a:bodyPr wrap="none">
            <a:spAutoFit/>
          </a:bodyPr>
          <a:lstStyle/>
          <a:p>
            <a:r>
              <a:rPr lang="en-IN" dirty="0" smtClean="0">
                <a:latin typeface="Times New Roman" panose="02020603050405020304" pitchFamily="18" charset="0"/>
                <a:cs typeface="Times New Roman" panose="02020603050405020304" pitchFamily="18" charset="0"/>
              </a:rPr>
              <a:t>Deployment Diagram:</a:t>
            </a:r>
            <a:endParaRPr lang="en-IN"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9812" y="1747580"/>
            <a:ext cx="4144375" cy="2781039"/>
          </a:xfrm>
          <a:prstGeom prst="rect">
            <a:avLst/>
          </a:prstGeom>
        </p:spPr>
      </p:pic>
    </p:spTree>
    <p:extLst>
      <p:ext uri="{BB962C8B-B14F-4D97-AF65-F5344CB8AC3E}">
        <p14:creationId xmlns:p14="http://schemas.microsoft.com/office/powerpoint/2010/main" val="2033813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79" name="Google Shape;79;p16"/>
          <p:cNvSpPr txBox="1">
            <a:spLocks noGrp="1"/>
          </p:cNvSpPr>
          <p:nvPr>
            <p:ph type="subTitle" idx="1"/>
          </p:nvPr>
        </p:nvSpPr>
        <p:spPr>
          <a:xfrm>
            <a:off x="311700" y="1347100"/>
            <a:ext cx="8520600" cy="3582000"/>
          </a:xfrm>
          <a:prstGeom prst="rect">
            <a:avLst/>
          </a:prstGeom>
        </p:spPr>
        <p:txBody>
          <a:bodyPr spcFirstLastPara="1" wrap="square" lIns="91425" tIns="91425" rIns="91425" bIns="91425" anchor="t" anchorCtr="0">
            <a:normAutofit/>
          </a:bodyPr>
          <a:lstStyle/>
          <a:p>
            <a:pPr marL="12700" algn="l">
              <a:lnSpc>
                <a:spcPts val="2390"/>
              </a:lnSpc>
              <a:spcBef>
                <a:spcPts val="650"/>
              </a:spcBef>
              <a:defRPr/>
            </a:pPr>
            <a:r>
              <a:rPr lang="en-IN" sz="2000" b="1" dirty="0" smtClean="0">
                <a:solidFill>
                  <a:schemeClr val="tx1"/>
                </a:solidFill>
                <a:latin typeface="Times New Roman"/>
                <a:ea typeface="Times New Roman"/>
                <a:cs typeface="Times New Roman"/>
                <a:sym typeface="Times New Roman"/>
              </a:rPr>
              <a:t> </a:t>
            </a:r>
            <a:endParaRPr sz="1400" dirty="0">
              <a:solidFill>
                <a:schemeClr val="tx1"/>
              </a:solidFill>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81" name="Google Shape;81;p16"/>
          <p:cNvPicPr preferRelativeResize="0"/>
          <p:nvPr/>
        </p:nvPicPr>
        <p:blipFill>
          <a:blip r:embed="rId4">
            <a:alphaModFix/>
          </a:blip>
          <a:stretch>
            <a:fillRect/>
          </a:stretch>
        </p:blipFill>
        <p:spPr>
          <a:xfrm>
            <a:off x="489850" y="244925"/>
            <a:ext cx="632725" cy="521150"/>
          </a:xfrm>
          <a:prstGeom prst="rect">
            <a:avLst/>
          </a:prstGeom>
          <a:noFill/>
          <a:ln>
            <a:noFill/>
          </a:ln>
        </p:spPr>
      </p:pic>
      <p:sp>
        <p:nvSpPr>
          <p:cNvPr id="2" name="Rectangle 1"/>
          <p:cNvSpPr/>
          <p:nvPr/>
        </p:nvSpPr>
        <p:spPr>
          <a:xfrm>
            <a:off x="489850" y="1509168"/>
            <a:ext cx="732893" cy="307777"/>
          </a:xfrm>
          <a:prstGeom prst="rect">
            <a:avLst/>
          </a:prstGeom>
        </p:spPr>
        <p:txBody>
          <a:bodyPr wrap="none">
            <a:spAutoFit/>
          </a:bodyPr>
          <a:lstStyle/>
          <a:p>
            <a:r>
              <a:rPr lang="en-IN" dirty="0" smtClean="0">
                <a:latin typeface="Times New Roman" panose="02020603050405020304" pitchFamily="18" charset="0"/>
                <a:cs typeface="Times New Roman" panose="02020603050405020304" pitchFamily="18" charset="0"/>
              </a:rPr>
              <a:t>Output:</a:t>
            </a:r>
            <a:endParaRPr lang="en-IN"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8277" y="1663056"/>
            <a:ext cx="5667445" cy="3187938"/>
          </a:xfrm>
          <a:prstGeom prst="rect">
            <a:avLst/>
          </a:prstGeom>
        </p:spPr>
      </p:pic>
    </p:spTree>
    <p:extLst>
      <p:ext uri="{BB962C8B-B14F-4D97-AF65-F5344CB8AC3E}">
        <p14:creationId xmlns:p14="http://schemas.microsoft.com/office/powerpoint/2010/main" val="1534959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79" name="Google Shape;79;p16"/>
          <p:cNvSpPr txBox="1">
            <a:spLocks noGrp="1"/>
          </p:cNvSpPr>
          <p:nvPr>
            <p:ph type="subTitle" idx="1"/>
          </p:nvPr>
        </p:nvSpPr>
        <p:spPr>
          <a:xfrm>
            <a:off x="311700" y="1347100"/>
            <a:ext cx="8520600" cy="3582000"/>
          </a:xfrm>
          <a:prstGeom prst="rect">
            <a:avLst/>
          </a:prstGeom>
        </p:spPr>
        <p:txBody>
          <a:bodyPr spcFirstLastPara="1" wrap="square" lIns="91425" tIns="91425" rIns="91425" bIns="91425" anchor="t" anchorCtr="0">
            <a:normAutofit/>
          </a:bodyPr>
          <a:lstStyle/>
          <a:p>
            <a:pPr marL="12700" algn="l">
              <a:lnSpc>
                <a:spcPts val="2390"/>
              </a:lnSpc>
              <a:spcBef>
                <a:spcPts val="650"/>
              </a:spcBef>
              <a:defRPr/>
            </a:pPr>
            <a:r>
              <a:rPr lang="en-IN" sz="2000" b="1" dirty="0">
                <a:solidFill>
                  <a:schemeClr val="tx1"/>
                </a:solidFill>
                <a:latin typeface="Times New Roman"/>
                <a:ea typeface="Times New Roman"/>
                <a:cs typeface="Times New Roman"/>
                <a:sym typeface="Times New Roman"/>
              </a:rPr>
              <a:t> </a:t>
            </a:r>
            <a:r>
              <a:rPr lang="en-GB" sz="1400" b="1" dirty="0">
                <a:solidFill>
                  <a:schemeClr val="tx1"/>
                </a:solidFill>
                <a:latin typeface="Times New Roman"/>
                <a:cs typeface="Times New Roman"/>
              </a:rPr>
              <a:t>Plan</a:t>
            </a:r>
            <a:r>
              <a:rPr lang="en-GB" sz="1400" b="1" spc="-40" dirty="0">
                <a:solidFill>
                  <a:schemeClr val="tx1"/>
                </a:solidFill>
                <a:latin typeface="Times New Roman"/>
                <a:cs typeface="Times New Roman"/>
              </a:rPr>
              <a:t> </a:t>
            </a:r>
            <a:r>
              <a:rPr lang="en-GB" sz="1400" b="1" spc="-10" dirty="0">
                <a:solidFill>
                  <a:schemeClr val="tx1"/>
                </a:solidFill>
                <a:latin typeface="Times New Roman"/>
                <a:cs typeface="Times New Roman"/>
              </a:rPr>
              <a:t>o</a:t>
            </a:r>
            <a:r>
              <a:rPr lang="en-GB" sz="1400" b="1" dirty="0">
                <a:solidFill>
                  <a:schemeClr val="tx1"/>
                </a:solidFill>
                <a:latin typeface="Times New Roman"/>
                <a:cs typeface="Times New Roman"/>
              </a:rPr>
              <a:t>f</a:t>
            </a:r>
            <a:r>
              <a:rPr lang="en-GB" sz="1400" b="1" spc="-30" dirty="0">
                <a:solidFill>
                  <a:schemeClr val="tx1"/>
                </a:solidFill>
                <a:latin typeface="Times New Roman"/>
                <a:cs typeface="Times New Roman"/>
              </a:rPr>
              <a:t> </a:t>
            </a:r>
            <a:r>
              <a:rPr lang="en-GB" sz="1400" b="1" dirty="0">
                <a:solidFill>
                  <a:schemeClr val="tx1"/>
                </a:solidFill>
                <a:latin typeface="Times New Roman"/>
                <a:cs typeface="Times New Roman"/>
              </a:rPr>
              <a:t>P</a:t>
            </a:r>
            <a:r>
              <a:rPr lang="en-GB" sz="1400" b="1" spc="-10" dirty="0">
                <a:solidFill>
                  <a:schemeClr val="tx1"/>
                </a:solidFill>
                <a:latin typeface="Times New Roman"/>
                <a:cs typeface="Times New Roman"/>
              </a:rPr>
              <a:t>a</a:t>
            </a:r>
            <a:r>
              <a:rPr lang="en-GB" sz="1400" b="1" dirty="0">
                <a:solidFill>
                  <a:schemeClr val="tx1"/>
                </a:solidFill>
                <a:latin typeface="Times New Roman"/>
                <a:cs typeface="Times New Roman"/>
              </a:rPr>
              <a:t>per</a:t>
            </a:r>
            <a:r>
              <a:rPr lang="en-GB" sz="1400" b="1" spc="-75" dirty="0">
                <a:solidFill>
                  <a:schemeClr val="tx1"/>
                </a:solidFill>
                <a:latin typeface="Times New Roman"/>
                <a:cs typeface="Times New Roman"/>
              </a:rPr>
              <a:t> </a:t>
            </a:r>
            <a:r>
              <a:rPr lang="en-GB" sz="1400" b="1" dirty="0">
                <a:solidFill>
                  <a:schemeClr val="tx1"/>
                </a:solidFill>
                <a:latin typeface="Times New Roman"/>
                <a:cs typeface="Times New Roman"/>
              </a:rPr>
              <a:t>Publ</a:t>
            </a:r>
            <a:r>
              <a:rPr lang="en-GB" sz="1400" b="1" spc="-10" dirty="0">
                <a:solidFill>
                  <a:schemeClr val="tx1"/>
                </a:solidFill>
                <a:latin typeface="Times New Roman"/>
                <a:cs typeface="Times New Roman"/>
              </a:rPr>
              <a:t>i</a:t>
            </a:r>
            <a:r>
              <a:rPr lang="en-GB" sz="1400" b="1" dirty="0">
                <a:solidFill>
                  <a:schemeClr val="tx1"/>
                </a:solidFill>
                <a:latin typeface="Times New Roman"/>
                <a:cs typeface="Times New Roman"/>
              </a:rPr>
              <a:t>ca</a:t>
            </a:r>
            <a:r>
              <a:rPr lang="en-GB" sz="1400" b="1" spc="5" dirty="0">
                <a:solidFill>
                  <a:schemeClr val="tx1"/>
                </a:solidFill>
                <a:latin typeface="Times New Roman"/>
                <a:cs typeface="Times New Roman"/>
              </a:rPr>
              <a:t>t</a:t>
            </a:r>
            <a:r>
              <a:rPr lang="en-GB" sz="1400" b="1" spc="-20" dirty="0">
                <a:solidFill>
                  <a:schemeClr val="tx1"/>
                </a:solidFill>
                <a:latin typeface="Times New Roman"/>
                <a:cs typeface="Times New Roman"/>
              </a:rPr>
              <a:t>i</a:t>
            </a:r>
            <a:r>
              <a:rPr lang="en-GB" sz="1400" b="1" dirty="0">
                <a:solidFill>
                  <a:schemeClr val="tx1"/>
                </a:solidFill>
                <a:latin typeface="Times New Roman"/>
                <a:cs typeface="Times New Roman"/>
              </a:rPr>
              <a:t>on</a:t>
            </a:r>
            <a:r>
              <a:rPr lang="en-GB" sz="1400" b="1" spc="-20" dirty="0">
                <a:solidFill>
                  <a:schemeClr val="tx1"/>
                </a:solidFill>
                <a:latin typeface="Times New Roman"/>
                <a:cs typeface="Times New Roman"/>
              </a:rPr>
              <a:t> </a:t>
            </a:r>
            <a:r>
              <a:rPr lang="en-GB" sz="1400" b="1" spc="-10" dirty="0">
                <a:solidFill>
                  <a:schemeClr val="tx1"/>
                </a:solidFill>
                <a:latin typeface="Times New Roman"/>
                <a:cs typeface="Times New Roman"/>
              </a:rPr>
              <a:t>i</a:t>
            </a:r>
            <a:r>
              <a:rPr lang="en-GB" sz="1400" b="1" dirty="0">
                <a:solidFill>
                  <a:schemeClr val="tx1"/>
                </a:solidFill>
                <a:latin typeface="Times New Roman"/>
                <a:cs typeface="Times New Roman"/>
              </a:rPr>
              <a:t>n</a:t>
            </a:r>
            <a:r>
              <a:rPr lang="en-GB" sz="1400" b="1" spc="-45" dirty="0">
                <a:solidFill>
                  <a:schemeClr val="tx1"/>
                </a:solidFill>
                <a:latin typeface="Times New Roman"/>
                <a:cs typeface="Times New Roman"/>
              </a:rPr>
              <a:t> </a:t>
            </a:r>
            <a:r>
              <a:rPr lang="en-GB" sz="1400" b="1" dirty="0">
                <a:solidFill>
                  <a:schemeClr val="tx1"/>
                </a:solidFill>
                <a:latin typeface="Times New Roman"/>
                <a:cs typeface="Times New Roman"/>
              </a:rPr>
              <a:t>Inte</a:t>
            </a:r>
            <a:r>
              <a:rPr lang="en-GB" sz="1400" b="1" spc="-20" dirty="0">
                <a:solidFill>
                  <a:schemeClr val="tx1"/>
                </a:solidFill>
                <a:latin typeface="Times New Roman"/>
                <a:cs typeface="Times New Roman"/>
              </a:rPr>
              <a:t>r</a:t>
            </a:r>
            <a:r>
              <a:rPr lang="en-GB" sz="1400" b="1" dirty="0">
                <a:solidFill>
                  <a:schemeClr val="tx1"/>
                </a:solidFill>
                <a:latin typeface="Times New Roman"/>
                <a:cs typeface="Times New Roman"/>
              </a:rPr>
              <a:t>natio</a:t>
            </a:r>
            <a:r>
              <a:rPr lang="en-GB" sz="1400" b="1" spc="-10" dirty="0">
                <a:solidFill>
                  <a:schemeClr val="tx1"/>
                </a:solidFill>
                <a:latin typeface="Times New Roman"/>
                <a:cs typeface="Times New Roman"/>
              </a:rPr>
              <a:t>n</a:t>
            </a:r>
            <a:r>
              <a:rPr lang="en-GB" sz="1400" b="1" dirty="0">
                <a:solidFill>
                  <a:schemeClr val="tx1"/>
                </a:solidFill>
                <a:latin typeface="Times New Roman"/>
                <a:cs typeface="Times New Roman"/>
              </a:rPr>
              <a:t>al</a:t>
            </a:r>
            <a:r>
              <a:rPr lang="en-GB" sz="1400" b="1" spc="-40" dirty="0">
                <a:solidFill>
                  <a:schemeClr val="tx1"/>
                </a:solidFill>
                <a:latin typeface="Times New Roman"/>
                <a:cs typeface="Times New Roman"/>
              </a:rPr>
              <a:t> </a:t>
            </a:r>
            <a:r>
              <a:rPr lang="en-GB" sz="1400" b="1" dirty="0">
                <a:solidFill>
                  <a:schemeClr val="tx1"/>
                </a:solidFill>
                <a:latin typeface="Times New Roman"/>
                <a:cs typeface="Times New Roman"/>
              </a:rPr>
              <a:t>Jour</a:t>
            </a:r>
            <a:r>
              <a:rPr lang="en-GB" sz="1400" b="1" spc="-10" dirty="0">
                <a:solidFill>
                  <a:schemeClr val="tx1"/>
                </a:solidFill>
                <a:latin typeface="Times New Roman"/>
                <a:cs typeface="Times New Roman"/>
              </a:rPr>
              <a:t>n</a:t>
            </a:r>
            <a:r>
              <a:rPr lang="en-GB" sz="1400" b="1" dirty="0">
                <a:solidFill>
                  <a:schemeClr val="tx1"/>
                </a:solidFill>
                <a:latin typeface="Times New Roman"/>
                <a:cs typeface="Times New Roman"/>
              </a:rPr>
              <a:t>als/Con</a:t>
            </a:r>
            <a:r>
              <a:rPr lang="en-GB" sz="1400" b="1" spc="-10" dirty="0">
                <a:solidFill>
                  <a:schemeClr val="tx1"/>
                </a:solidFill>
                <a:latin typeface="Times New Roman"/>
                <a:cs typeface="Times New Roman"/>
              </a:rPr>
              <a:t>f</a:t>
            </a:r>
            <a:r>
              <a:rPr lang="en-GB" sz="1400" b="1" dirty="0">
                <a:solidFill>
                  <a:schemeClr val="tx1"/>
                </a:solidFill>
                <a:latin typeface="Times New Roman"/>
                <a:cs typeface="Times New Roman"/>
              </a:rPr>
              <a:t>erenc</a:t>
            </a:r>
            <a:r>
              <a:rPr lang="en-GB" sz="1400" b="1" spc="-10" dirty="0">
                <a:solidFill>
                  <a:schemeClr val="tx1"/>
                </a:solidFill>
                <a:latin typeface="Times New Roman"/>
                <a:cs typeface="Times New Roman"/>
              </a:rPr>
              <a:t>e</a:t>
            </a:r>
            <a:r>
              <a:rPr lang="en-GB" sz="1400" b="1" dirty="0">
                <a:solidFill>
                  <a:schemeClr val="tx1"/>
                </a:solidFill>
                <a:latin typeface="Times New Roman"/>
                <a:cs typeface="Times New Roman"/>
              </a:rPr>
              <a:t>s:</a:t>
            </a:r>
            <a:endParaRPr lang="en-GB" sz="1400" dirty="0">
              <a:solidFill>
                <a:schemeClr val="tx1"/>
              </a:solidFill>
              <a:latin typeface="Times New Roman"/>
              <a:cs typeface="Times New Roman"/>
            </a:endParaRPr>
          </a:p>
          <a:p>
            <a:pPr marL="86995" indent="0" algn="l">
              <a:lnSpc>
                <a:spcPts val="2390"/>
              </a:lnSpc>
              <a:tabLst>
                <a:tab pos="469900" algn="l"/>
              </a:tabLst>
              <a:defRPr/>
            </a:pPr>
            <a:r>
              <a:rPr lang="en-GB" sz="1400" dirty="0" smtClean="0">
                <a:solidFill>
                  <a:schemeClr val="tx1"/>
                </a:solidFill>
                <a:latin typeface="Times New Roman"/>
                <a:cs typeface="Times New Roman"/>
              </a:rPr>
              <a:t>Title: 	Lung </a:t>
            </a:r>
            <a:r>
              <a:rPr lang="en-GB" sz="1400" dirty="0">
                <a:solidFill>
                  <a:schemeClr val="tx1"/>
                </a:solidFill>
                <a:latin typeface="Times New Roman"/>
                <a:cs typeface="Times New Roman"/>
              </a:rPr>
              <a:t>Cancer Detection using </a:t>
            </a:r>
            <a:r>
              <a:rPr lang="en-GB" sz="1400" dirty="0" smtClean="0">
                <a:solidFill>
                  <a:schemeClr val="tx1"/>
                </a:solidFill>
                <a:latin typeface="Times New Roman"/>
                <a:cs typeface="Times New Roman"/>
              </a:rPr>
              <a:t>Deep Learning</a:t>
            </a:r>
            <a:endParaRPr lang="en-GB" sz="1400" dirty="0">
              <a:solidFill>
                <a:schemeClr val="tx1"/>
              </a:solidFill>
              <a:latin typeface="Times New Roman"/>
              <a:cs typeface="Times New Roman"/>
            </a:endParaRPr>
          </a:p>
          <a:p>
            <a:pPr marL="86995" indent="0" algn="l">
              <a:tabLst>
                <a:tab pos="469900" algn="l"/>
              </a:tabLst>
              <a:defRPr/>
            </a:pPr>
            <a:r>
              <a:rPr lang="en-GB" sz="1400" dirty="0">
                <a:solidFill>
                  <a:schemeClr val="tx1"/>
                </a:solidFill>
                <a:latin typeface="Times New Roman"/>
                <a:cs typeface="Times New Roman"/>
              </a:rPr>
              <a:t>Journal: </a:t>
            </a:r>
            <a:r>
              <a:rPr lang="en-GB" sz="1400" dirty="0" smtClean="0">
                <a:solidFill>
                  <a:schemeClr val="tx1"/>
                </a:solidFill>
                <a:latin typeface="Times New Roman"/>
                <a:cs typeface="Times New Roman"/>
              </a:rPr>
              <a:t>	International </a:t>
            </a:r>
            <a:r>
              <a:rPr lang="en-GB" sz="1400" dirty="0">
                <a:solidFill>
                  <a:schemeClr val="tx1"/>
                </a:solidFill>
                <a:latin typeface="Times New Roman"/>
                <a:cs typeface="Times New Roman"/>
              </a:rPr>
              <a:t>Journal of Advanced Research in Science, Communication and </a:t>
            </a:r>
            <a:endParaRPr lang="en-GB" sz="1400" dirty="0" smtClean="0">
              <a:solidFill>
                <a:schemeClr val="tx1"/>
              </a:solidFill>
              <a:latin typeface="Times New Roman"/>
              <a:cs typeface="Times New Roman"/>
            </a:endParaRPr>
          </a:p>
          <a:p>
            <a:pPr marL="86995" indent="0" algn="l">
              <a:tabLst>
                <a:tab pos="469900" algn="l"/>
              </a:tabLst>
              <a:defRPr/>
            </a:pPr>
            <a:r>
              <a:rPr lang="en-GB" sz="1400" dirty="0">
                <a:solidFill>
                  <a:schemeClr val="tx1"/>
                </a:solidFill>
                <a:latin typeface="Times New Roman"/>
                <a:cs typeface="Times New Roman"/>
              </a:rPr>
              <a:t>	</a:t>
            </a:r>
            <a:r>
              <a:rPr lang="en-GB" sz="1400" dirty="0" smtClean="0">
                <a:solidFill>
                  <a:schemeClr val="tx1"/>
                </a:solidFill>
                <a:latin typeface="Times New Roman"/>
                <a:cs typeface="Times New Roman"/>
              </a:rPr>
              <a:t>	Technology</a:t>
            </a:r>
            <a:r>
              <a:rPr lang="en-GB" sz="1400" dirty="0">
                <a:solidFill>
                  <a:schemeClr val="tx1"/>
                </a:solidFill>
                <a:latin typeface="Times New Roman"/>
                <a:cs typeface="Times New Roman"/>
              </a:rPr>
              <a:t> (IJARSCT</a:t>
            </a:r>
            <a:r>
              <a:rPr lang="en-GB" sz="1400" dirty="0" smtClean="0">
                <a:solidFill>
                  <a:schemeClr val="tx1"/>
                </a:solidFill>
                <a:latin typeface="Times New Roman"/>
                <a:cs typeface="Times New Roman"/>
              </a:rPr>
              <a:t>)(UGC Approved).</a:t>
            </a:r>
          </a:p>
          <a:p>
            <a:pPr marL="86995" indent="0" algn="l">
              <a:tabLst>
                <a:tab pos="469900" algn="l"/>
              </a:tabLst>
              <a:defRPr/>
            </a:pPr>
            <a:r>
              <a:rPr lang="en-GB" sz="1400" dirty="0" smtClean="0">
                <a:solidFill>
                  <a:schemeClr val="tx1"/>
                </a:solidFill>
                <a:latin typeface="Times New Roman"/>
                <a:cs typeface="Times New Roman"/>
              </a:rPr>
              <a:t>Year:	2022</a:t>
            </a:r>
          </a:p>
          <a:p>
            <a:pPr marL="86995" indent="0" algn="l">
              <a:tabLst>
                <a:tab pos="469900" algn="l"/>
              </a:tabLst>
              <a:defRPr/>
            </a:pPr>
            <a:r>
              <a:rPr lang="en-GB" sz="1400" dirty="0" smtClean="0">
                <a:solidFill>
                  <a:schemeClr val="tx1"/>
                </a:solidFill>
                <a:latin typeface="Times New Roman"/>
                <a:cs typeface="Times New Roman"/>
              </a:rPr>
              <a:t>Status:	Going to Publish.</a:t>
            </a:r>
            <a:endParaRPr lang="en-GB" sz="1400" dirty="0">
              <a:solidFill>
                <a:schemeClr val="tx1"/>
              </a:solidFill>
              <a:latin typeface="Times New Roman"/>
              <a:cs typeface="Times New Roman"/>
            </a:endParaRPr>
          </a:p>
          <a:p>
            <a:pPr marL="0" lvl="0" indent="0" algn="l" rtl="0">
              <a:spcBef>
                <a:spcPts val="0"/>
              </a:spcBef>
              <a:spcAft>
                <a:spcPts val="0"/>
              </a:spcAft>
              <a:buNone/>
            </a:pPr>
            <a:endParaRPr sz="1400" dirty="0">
              <a:solidFill>
                <a:schemeClr val="tx1"/>
              </a:solidFill>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81" name="Google Shape;81;p16"/>
          <p:cNvPicPr preferRelativeResize="0"/>
          <p:nvPr/>
        </p:nvPicPr>
        <p:blipFill>
          <a:blip r:embed="rId4">
            <a:alphaModFix/>
          </a:blip>
          <a:stretch>
            <a:fillRect/>
          </a:stretch>
        </p:blipFill>
        <p:spPr>
          <a:xfrm>
            <a:off x="489850" y="244925"/>
            <a:ext cx="632725" cy="521150"/>
          </a:xfrm>
          <a:prstGeom prst="rect">
            <a:avLst/>
          </a:prstGeom>
          <a:noFill/>
          <a:ln>
            <a:noFill/>
          </a:ln>
        </p:spPr>
      </p:pic>
    </p:spTree>
    <p:extLst>
      <p:ext uri="{BB962C8B-B14F-4D97-AF65-F5344CB8AC3E}">
        <p14:creationId xmlns:p14="http://schemas.microsoft.com/office/powerpoint/2010/main" val="2146764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63" name="Google Shape;63;p14"/>
          <p:cNvSpPr txBox="1">
            <a:spLocks noGrp="1"/>
          </p:cNvSpPr>
          <p:nvPr>
            <p:ph type="subTitle" idx="1"/>
          </p:nvPr>
        </p:nvSpPr>
        <p:spPr>
          <a:xfrm>
            <a:off x="311700" y="1347100"/>
            <a:ext cx="8520600" cy="3796400"/>
          </a:xfrm>
          <a:prstGeom prst="rect">
            <a:avLst/>
          </a:prstGeom>
        </p:spPr>
        <p:txBody>
          <a:bodyPr spcFirstLastPara="1" wrap="square" lIns="91425" tIns="91425" rIns="91425" bIns="91425" anchor="t" anchorCtr="0">
            <a:normAutofit fontScale="92500" lnSpcReduction="20000"/>
          </a:bodyPr>
          <a:lstStyle/>
          <a:p>
            <a:pPr marL="0" indent="0" algn="l">
              <a:lnSpc>
                <a:spcPct val="90000"/>
              </a:lnSpc>
            </a:pPr>
            <a:r>
              <a:rPr lang="en-IN" sz="1700" b="1" dirty="0">
                <a:solidFill>
                  <a:schemeClr val="tx1"/>
                </a:solidFill>
                <a:latin typeface="Times New Roman"/>
                <a:cs typeface="Times New Roman"/>
              </a:rPr>
              <a:t>Resea</a:t>
            </a:r>
            <a:r>
              <a:rPr lang="en-IN" sz="1700" b="1" spc="5" dirty="0">
                <a:solidFill>
                  <a:schemeClr val="tx1"/>
                </a:solidFill>
                <a:latin typeface="Times New Roman"/>
                <a:cs typeface="Times New Roman"/>
              </a:rPr>
              <a:t>r</a:t>
            </a:r>
            <a:r>
              <a:rPr lang="en-IN" sz="1700" b="1" dirty="0">
                <a:solidFill>
                  <a:schemeClr val="tx1"/>
                </a:solidFill>
                <a:latin typeface="Times New Roman"/>
                <a:cs typeface="Times New Roman"/>
              </a:rPr>
              <a:t>ch</a:t>
            </a:r>
            <a:r>
              <a:rPr lang="en-IN" sz="1700" b="1" spc="-40" dirty="0">
                <a:solidFill>
                  <a:schemeClr val="tx1"/>
                </a:solidFill>
                <a:latin typeface="Times New Roman"/>
                <a:cs typeface="Times New Roman"/>
              </a:rPr>
              <a:t> </a:t>
            </a:r>
            <a:r>
              <a:rPr lang="en-IN" sz="1700" b="1" dirty="0">
                <a:solidFill>
                  <a:schemeClr val="tx1"/>
                </a:solidFill>
                <a:latin typeface="Times New Roman"/>
                <a:cs typeface="Times New Roman"/>
              </a:rPr>
              <a:t>Gap</a:t>
            </a:r>
            <a:r>
              <a:rPr lang="en-IN" sz="1700" b="1" spc="-45" dirty="0">
                <a:solidFill>
                  <a:schemeClr val="tx1"/>
                </a:solidFill>
                <a:latin typeface="Times New Roman"/>
                <a:cs typeface="Times New Roman"/>
              </a:rPr>
              <a:t> </a:t>
            </a:r>
            <a:r>
              <a:rPr lang="en-IN" sz="1700" b="1" spc="-20" dirty="0">
                <a:solidFill>
                  <a:schemeClr val="tx1"/>
                </a:solidFill>
                <a:latin typeface="Times New Roman"/>
                <a:cs typeface="Times New Roman"/>
              </a:rPr>
              <a:t>I</a:t>
            </a:r>
            <a:r>
              <a:rPr lang="en-IN" sz="1700" b="1" dirty="0">
                <a:solidFill>
                  <a:schemeClr val="tx1"/>
                </a:solidFill>
                <a:latin typeface="Times New Roman"/>
                <a:cs typeface="Times New Roman"/>
              </a:rPr>
              <a:t>dentifi</a:t>
            </a:r>
            <a:r>
              <a:rPr lang="en-IN" sz="1700" b="1" spc="5" dirty="0">
                <a:solidFill>
                  <a:schemeClr val="tx1"/>
                </a:solidFill>
                <a:latin typeface="Times New Roman"/>
                <a:cs typeface="Times New Roman"/>
              </a:rPr>
              <a:t>e</a:t>
            </a:r>
            <a:r>
              <a:rPr lang="en-IN" sz="1700" b="1" dirty="0">
                <a:solidFill>
                  <a:schemeClr val="tx1"/>
                </a:solidFill>
                <a:latin typeface="Times New Roman"/>
                <a:cs typeface="Times New Roman"/>
              </a:rPr>
              <a:t>d: </a:t>
            </a:r>
            <a:r>
              <a:rPr lang="en-IN" sz="1800" b="1" dirty="0">
                <a:solidFill>
                  <a:schemeClr val="tx1"/>
                </a:solidFill>
                <a:latin typeface="Times New Roman"/>
                <a:cs typeface="Times New Roman"/>
              </a:rPr>
              <a:t>	</a:t>
            </a:r>
            <a:r>
              <a:rPr lang="en-IN" sz="1400" dirty="0">
                <a:solidFill>
                  <a:schemeClr val="tx1">
                    <a:lumMod val="65000"/>
                    <a:lumOff val="35000"/>
                  </a:schemeClr>
                </a:solidFill>
                <a:latin typeface="Times New Roman"/>
                <a:cs typeface="Times New Roman"/>
              </a:rPr>
              <a:t>1) Accuracy.</a:t>
            </a:r>
          </a:p>
          <a:p>
            <a:pPr marL="0" indent="0" algn="l">
              <a:lnSpc>
                <a:spcPct val="90000"/>
              </a:lnSpc>
            </a:pPr>
            <a:r>
              <a:rPr lang="en-IN" sz="1400" dirty="0">
                <a:solidFill>
                  <a:schemeClr val="tx1">
                    <a:lumMod val="65000"/>
                    <a:lumOff val="35000"/>
                  </a:schemeClr>
                </a:solidFill>
                <a:latin typeface="Times New Roman"/>
                <a:cs typeface="Times New Roman"/>
              </a:rPr>
              <a:t>                                                                   2) Existing model didn’t detect the stage of lung cancer.</a:t>
            </a:r>
          </a:p>
          <a:p>
            <a:pPr marL="0" lvl="0" indent="0" algn="l" rtl="0">
              <a:lnSpc>
                <a:spcPct val="90000"/>
              </a:lnSpc>
              <a:spcBef>
                <a:spcPts val="0"/>
              </a:spcBef>
              <a:spcAft>
                <a:spcPts val="0"/>
              </a:spcAft>
            </a:pPr>
            <a:endParaRPr lang="en-IN" sz="1800" dirty="0">
              <a:solidFill>
                <a:schemeClr val="tx1"/>
              </a:solidFill>
              <a:latin typeface="Times New Roman"/>
              <a:ea typeface="Times New Roman"/>
              <a:cs typeface="Times New Roman"/>
            </a:endParaRPr>
          </a:p>
          <a:p>
            <a:pPr marL="0" lvl="0" indent="0" algn="l" rtl="0">
              <a:lnSpc>
                <a:spcPct val="90000"/>
              </a:lnSpc>
              <a:spcBef>
                <a:spcPts val="0"/>
              </a:spcBef>
              <a:spcAft>
                <a:spcPts val="0"/>
              </a:spcAft>
            </a:pPr>
            <a:r>
              <a:rPr lang="en" sz="1700" b="1" dirty="0">
                <a:solidFill>
                  <a:srgbClr val="000000"/>
                </a:solidFill>
                <a:latin typeface="Times New Roman"/>
                <a:ea typeface="Times New Roman"/>
                <a:cs typeface="Times New Roman"/>
                <a:sym typeface="Times New Roman"/>
              </a:rPr>
              <a:t>Motivation of the Project:</a:t>
            </a:r>
          </a:p>
          <a:p>
            <a:pPr marL="0" lvl="0" indent="0" algn="l" rtl="0">
              <a:lnSpc>
                <a:spcPct val="90000"/>
              </a:lnSpc>
              <a:spcBef>
                <a:spcPts val="0"/>
              </a:spcBef>
              <a:spcAft>
                <a:spcPts val="0"/>
              </a:spcAft>
            </a:pPr>
            <a:r>
              <a:rPr lang="en" sz="1800" b="1" dirty="0">
                <a:solidFill>
                  <a:srgbClr val="000000"/>
                </a:solidFill>
                <a:latin typeface="Times New Roman"/>
                <a:ea typeface="Times New Roman"/>
                <a:cs typeface="Times New Roman"/>
                <a:sym typeface="Times New Roman"/>
              </a:rPr>
              <a:t> </a:t>
            </a:r>
          </a:p>
          <a:p>
            <a:pPr marL="0" lvl="0" indent="0" algn="l" rtl="0">
              <a:lnSpc>
                <a:spcPct val="90000"/>
              </a:lnSpc>
              <a:spcBef>
                <a:spcPts val="0"/>
              </a:spcBef>
              <a:spcAft>
                <a:spcPts val="0"/>
              </a:spcAft>
            </a:pPr>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1) The mortality rate is even higher than breast cancer and prostate cancer combination.  </a:t>
            </a:r>
          </a:p>
          <a:p>
            <a:pPr marL="0" lvl="0" indent="0" algn="l" rtl="0">
              <a:lnSpc>
                <a:spcPct val="90000"/>
              </a:lnSpc>
              <a:spcBef>
                <a:spcPts val="0"/>
              </a:spcBef>
              <a:spcAft>
                <a:spcPts val="0"/>
              </a:spcAft>
            </a:pPr>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 </a:t>
            </a:r>
          </a:p>
          <a:p>
            <a:pPr marL="0" indent="0" algn="l">
              <a:lnSpc>
                <a:spcPct val="120000"/>
              </a:lnSpc>
            </a:pPr>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2) Lung cancer is one of the key causes of death amongst humans globally, with a mortality rate of approximately five million cases annually.</a:t>
            </a:r>
          </a:p>
          <a:p>
            <a:pPr marL="0" lvl="0" indent="0" algn="l" rtl="0">
              <a:lnSpc>
                <a:spcPct val="90000"/>
              </a:lnSpc>
              <a:spcBef>
                <a:spcPts val="0"/>
              </a:spcBef>
              <a:spcAft>
                <a:spcPts val="0"/>
              </a:spcAft>
            </a:pPr>
            <a:endParaRPr 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pPr>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3) However, early detection and diagnosis can improve the survival rate. </a:t>
            </a:r>
            <a:endParaRPr sz="1400" dirty="0">
              <a:solidFill>
                <a:schemeClr val="tx1">
                  <a:lumMod val="65000"/>
                  <a:lumOff val="35000"/>
                </a:schemeClr>
              </a:solidFill>
              <a:latin typeface="Times New Roman"/>
              <a:ea typeface="Times New Roman"/>
              <a:cs typeface="Times New Roman"/>
              <a:sym typeface="Times New Roman"/>
            </a:endParaRPr>
          </a:p>
          <a:p>
            <a:pPr marL="0" lvl="0" indent="0" algn="l" rtl="0">
              <a:lnSpc>
                <a:spcPct val="90000"/>
              </a:lnSpc>
              <a:spcBef>
                <a:spcPts val="0"/>
              </a:spcBef>
              <a:spcAft>
                <a:spcPts val="0"/>
              </a:spcAft>
            </a:pPr>
            <a:endParaRPr sz="1800" b="1" dirty="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700" b="1" dirty="0">
              <a:solidFill>
                <a:srgbClr val="000000"/>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r>
              <a:rPr lang="en" sz="1700" b="1" dirty="0">
                <a:solidFill>
                  <a:srgbClr val="000000"/>
                </a:solidFill>
                <a:latin typeface="Times New Roman"/>
                <a:ea typeface="Times New Roman"/>
                <a:cs typeface="Times New Roman"/>
                <a:sym typeface="Times New Roman"/>
              </a:rPr>
              <a:t>Objective of the Project:</a:t>
            </a:r>
          </a:p>
          <a:p>
            <a:pPr marL="0" lvl="0" indent="0" algn="just" rtl="0">
              <a:lnSpc>
                <a:spcPct val="170000"/>
              </a:lnSpc>
              <a:spcBef>
                <a:spcPts val="0"/>
              </a:spcBef>
              <a:spcAft>
                <a:spcPts val="0"/>
              </a:spcAft>
            </a:pPr>
            <a:r>
              <a:rPr lang="en-US" sz="1400" dirty="0">
                <a:solidFill>
                  <a:schemeClr val="tx1">
                    <a:lumMod val="65000"/>
                    <a:lumOff val="35000"/>
                  </a:schemeClr>
                </a:solidFill>
                <a:latin typeface="Times New Roman"/>
                <a:ea typeface="Times New Roman"/>
                <a:cs typeface="Times New Roman"/>
                <a:sym typeface="Times New Roman"/>
              </a:rPr>
              <a:t>1) The main purpose of the lung cancer detection by using CNN algorithm is to detect the lung cancer at the </a:t>
            </a:r>
            <a:r>
              <a:rPr lang="en-US" sz="1400" dirty="0" smtClean="0">
                <a:solidFill>
                  <a:schemeClr val="tx1">
                    <a:lumMod val="65000"/>
                    <a:lumOff val="35000"/>
                  </a:schemeClr>
                </a:solidFill>
                <a:latin typeface="Times New Roman"/>
                <a:ea typeface="Times New Roman"/>
                <a:cs typeface="Times New Roman"/>
                <a:sym typeface="Times New Roman"/>
              </a:rPr>
              <a:t>earlier </a:t>
            </a:r>
            <a:r>
              <a:rPr lang="en-US" sz="1400" dirty="0">
                <a:solidFill>
                  <a:schemeClr val="tx1">
                    <a:lumMod val="65000"/>
                    <a:lumOff val="35000"/>
                  </a:schemeClr>
                </a:solidFill>
                <a:latin typeface="Times New Roman"/>
                <a:ea typeface="Times New Roman"/>
                <a:cs typeface="Times New Roman"/>
                <a:sym typeface="Times New Roman"/>
              </a:rPr>
              <a:t>stage. </a:t>
            </a:r>
          </a:p>
          <a:p>
            <a:pPr marL="0" lvl="0" indent="0" algn="just" rtl="0">
              <a:lnSpc>
                <a:spcPct val="170000"/>
              </a:lnSpc>
              <a:spcBef>
                <a:spcPts val="0"/>
              </a:spcBef>
              <a:spcAft>
                <a:spcPts val="0"/>
              </a:spcAft>
            </a:pPr>
            <a:r>
              <a:rPr lang="en-US" sz="1400" dirty="0">
                <a:solidFill>
                  <a:schemeClr val="tx1">
                    <a:lumMod val="65000"/>
                    <a:lumOff val="35000"/>
                  </a:schemeClr>
                </a:solidFill>
                <a:latin typeface="Times New Roman"/>
                <a:ea typeface="Times New Roman"/>
                <a:cs typeface="Times New Roman"/>
                <a:sym typeface="Times New Roman"/>
              </a:rPr>
              <a:t>2) Give the premedical treatment to that patient for early recovery from lung cancer. </a:t>
            </a:r>
          </a:p>
          <a:p>
            <a:pPr marL="0" lvl="0" indent="0" algn="just" rtl="0">
              <a:lnSpc>
                <a:spcPct val="170000"/>
              </a:lnSpc>
              <a:spcBef>
                <a:spcPts val="0"/>
              </a:spcBef>
              <a:spcAft>
                <a:spcPts val="0"/>
              </a:spcAft>
            </a:pPr>
            <a:r>
              <a:rPr lang="en-US" sz="1400" dirty="0">
                <a:solidFill>
                  <a:schemeClr val="tx1">
                    <a:lumMod val="65000"/>
                    <a:lumOff val="35000"/>
                  </a:schemeClr>
                </a:solidFill>
                <a:latin typeface="Times New Roman"/>
                <a:ea typeface="Times New Roman"/>
                <a:cs typeface="Times New Roman"/>
                <a:sym typeface="Times New Roman"/>
              </a:rPr>
              <a:t>3) We are using the CNN algorithm to improve the accuracy rate for lung cancer detection.</a:t>
            </a:r>
          </a:p>
          <a:p>
            <a:pPr marL="0" lvl="0" indent="0" algn="just" rtl="0">
              <a:lnSpc>
                <a:spcPct val="90000"/>
              </a:lnSpc>
              <a:spcBef>
                <a:spcPts val="0"/>
              </a:spcBef>
              <a:spcAft>
                <a:spcPts val="0"/>
              </a:spcAft>
              <a:buNone/>
            </a:pPr>
            <a:endParaRPr sz="14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r>
              <a:rPr lang="en" sz="1700" b="1" dirty="0">
                <a:solidFill>
                  <a:srgbClr val="000000"/>
                </a:solidFill>
                <a:latin typeface="Times New Roman"/>
                <a:ea typeface="Times New Roman"/>
                <a:cs typeface="Times New Roman"/>
                <a:sym typeface="Times New Roman"/>
              </a:rPr>
              <a:t>Does the project contribute to our society by any means?   </a:t>
            </a:r>
            <a:r>
              <a:rPr lang="en" sz="1400" dirty="0">
                <a:solidFill>
                  <a:schemeClr val="tx1">
                    <a:lumMod val="65000"/>
                    <a:lumOff val="35000"/>
                  </a:schemeClr>
                </a:solidFill>
                <a:latin typeface="Times New Roman"/>
                <a:ea typeface="Times New Roman"/>
                <a:cs typeface="Times New Roman"/>
                <a:sym typeface="Times New Roman"/>
              </a:rPr>
              <a:t>Yes.</a:t>
            </a:r>
          </a:p>
        </p:txBody>
      </p:sp>
      <p:pic>
        <p:nvPicPr>
          <p:cNvPr id="64" name="Google Shape;64;p14"/>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65" name="Google Shape;65;p14"/>
          <p:cNvPicPr preferRelativeResize="0"/>
          <p:nvPr/>
        </p:nvPicPr>
        <p:blipFill>
          <a:blip r:embed="rId4">
            <a:alphaModFix/>
          </a:blip>
          <a:stretch>
            <a:fillRect/>
          </a:stretch>
        </p:blipFill>
        <p:spPr>
          <a:xfrm>
            <a:off x="489850" y="244925"/>
            <a:ext cx="632725" cy="52115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79" name="Google Shape;79;p16"/>
          <p:cNvSpPr txBox="1">
            <a:spLocks noGrp="1"/>
          </p:cNvSpPr>
          <p:nvPr>
            <p:ph type="subTitle" idx="1"/>
          </p:nvPr>
        </p:nvSpPr>
        <p:spPr>
          <a:xfrm>
            <a:off x="311700" y="1347100"/>
            <a:ext cx="8520600" cy="3582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100" b="1" dirty="0">
                <a:solidFill>
                  <a:schemeClr val="dk1"/>
                </a:solidFill>
                <a:latin typeface="Times New Roman"/>
                <a:ea typeface="Times New Roman"/>
                <a:cs typeface="Times New Roman"/>
                <a:sym typeface="Times New Roman"/>
              </a:rPr>
              <a:t>References Used:</a:t>
            </a:r>
            <a:r>
              <a:rPr lang="en" sz="1100" dirty="0">
                <a:solidFill>
                  <a:schemeClr val="dk1"/>
                </a:solidFill>
                <a:latin typeface="Times New Roman"/>
                <a:ea typeface="Times New Roman"/>
                <a:cs typeface="Times New Roman"/>
                <a:sym typeface="Times New Roman"/>
              </a:rPr>
              <a:t> </a:t>
            </a:r>
          </a:p>
          <a:p>
            <a:pPr marL="0" lvl="0" indent="0" algn="l" rtl="0">
              <a:spcBef>
                <a:spcPts val="0"/>
              </a:spcBef>
              <a:spcAft>
                <a:spcPts val="0"/>
              </a:spcAft>
              <a:buNone/>
            </a:pPr>
            <a:endParaRPr lang="en" sz="1100" dirty="0">
              <a:solidFill>
                <a:schemeClr val="dk1"/>
              </a:solidFill>
              <a:latin typeface="Times New Roman"/>
              <a:ea typeface="Times New Roman"/>
              <a:cs typeface="Times New Roman"/>
              <a:sym typeface="Times New Roman"/>
            </a:endParaRPr>
          </a:p>
          <a:p>
            <a:pPr marL="342900" lvl="0" algn="l">
              <a:buSzPct val="100000"/>
              <a:buFont typeface="Arial" panose="020B0604020202020204" pitchFamily="34" charset="0"/>
              <a:buChar char="•"/>
            </a:pPr>
            <a:r>
              <a:rPr lang="en-IN" sz="1100" dirty="0">
                <a:solidFill>
                  <a:schemeClr val="tx1">
                    <a:lumMod val="65000"/>
                    <a:lumOff val="35000"/>
                  </a:schemeClr>
                </a:solidFill>
                <a:latin typeface="Times New Roman" panose="02020603050405020304" pitchFamily="18" charset="0"/>
                <a:cs typeface="Times New Roman" panose="02020603050405020304" pitchFamily="18" charset="0"/>
              </a:rPr>
              <a:t>Muthazhagan B, Ravi T, Rajinigirinath D. An enhanced computer-assisted lung cancer detection method using content-based image retrieval and data mining techniques. Journal of Ambient Intelligence and Humanized Computing. 2020 Jun 2:1-9.</a:t>
            </a:r>
          </a:p>
          <a:p>
            <a:pPr marL="342900" lvl="0" algn="l">
              <a:buSzPct val="100000"/>
              <a:buFont typeface="Arial" panose="020B0604020202020204" pitchFamily="34" charset="0"/>
              <a:buChar char="•"/>
            </a:pPr>
            <a:endParaRPr lang="en-IN" sz="11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lvl="0" algn="l">
              <a:buSzPct val="100000"/>
              <a:buFont typeface="Arial" panose="020B0604020202020204" pitchFamily="34" charset="0"/>
              <a:buChar char="•"/>
            </a:pPr>
            <a:r>
              <a:rPr lang="en-IN" sz="1100" dirty="0">
                <a:solidFill>
                  <a:schemeClr val="tx1">
                    <a:lumMod val="65000"/>
                    <a:lumOff val="35000"/>
                  </a:schemeClr>
                </a:solidFill>
                <a:latin typeface="Times New Roman" panose="02020603050405020304" pitchFamily="18" charset="0"/>
                <a:cs typeface="Times New Roman" panose="02020603050405020304" pitchFamily="18" charset="0"/>
              </a:rPr>
              <a:t>Sajja T, Devarapalli R, Kalluri H. Lung Cancer Detection Based on CT Scan Images by Using Deep Transfer Learning. Traitement du Signal. 2019 Oct;36(4):339-44.</a:t>
            </a:r>
          </a:p>
          <a:p>
            <a:pPr marL="342900" lvl="0" algn="l">
              <a:buSzPct val="100000"/>
              <a:buFont typeface="Arial" panose="020B0604020202020204" pitchFamily="34" charset="0"/>
              <a:buChar char="•"/>
            </a:pPr>
            <a:endParaRPr lang="en-IN" sz="11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lvl="0" algn="l">
              <a:buSzPct val="100000"/>
              <a:buFont typeface="Arial" panose="020B0604020202020204" pitchFamily="34" charset="0"/>
              <a:buChar char="•"/>
            </a:pPr>
            <a:r>
              <a:rPr lang="en-IN" sz="1100" dirty="0">
                <a:solidFill>
                  <a:schemeClr val="tx1">
                    <a:lumMod val="65000"/>
                    <a:lumOff val="35000"/>
                  </a:schemeClr>
                </a:solidFill>
                <a:latin typeface="Times New Roman" panose="02020603050405020304" pitchFamily="18" charset="0"/>
                <a:cs typeface="Times New Roman" panose="02020603050405020304" pitchFamily="18" charset="0"/>
              </a:rPr>
              <a:t>Masud M, Sikder N, Nahid AA, Bairagi AK, AlZain MA. A machine learning approach to diagnosing lung and colon cancer using a deep learning-based classification framework. Sensors. 2021 Jan;21(3):748.  </a:t>
            </a:r>
          </a:p>
          <a:p>
            <a:pPr marL="342900" lvl="0" algn="l">
              <a:buSzPct val="100000"/>
              <a:buFont typeface="Arial" panose="020B0604020202020204" pitchFamily="34" charset="0"/>
              <a:buChar char="•"/>
            </a:pPr>
            <a:endParaRPr lang="en-IN" sz="1100" dirty="0">
              <a:solidFill>
                <a:schemeClr val="tx1">
                  <a:lumMod val="65000"/>
                  <a:lumOff val="35000"/>
                </a:schemeClr>
              </a:solidFill>
              <a:latin typeface="Times New Roman" panose="02020603050405020304" pitchFamily="18" charset="0"/>
              <a:ea typeface="Times New Roman"/>
              <a:cs typeface="Times New Roman" panose="02020603050405020304" pitchFamily="18" charset="0"/>
              <a:sym typeface="Times New Roman"/>
            </a:endParaRPr>
          </a:p>
          <a:p>
            <a:pPr marL="342900" lvl="0" algn="l">
              <a:buSzPct val="100000"/>
              <a:buFont typeface="Arial" panose="020B0604020202020204" pitchFamily="34" charset="0"/>
              <a:buChar char="•"/>
            </a:pPr>
            <a:r>
              <a:rPr lang="en-GB" sz="1100" dirty="0">
                <a:solidFill>
                  <a:schemeClr val="tx1">
                    <a:lumMod val="65000"/>
                    <a:lumOff val="35000"/>
                  </a:schemeClr>
                </a:solidFill>
                <a:latin typeface="Times New Roman" panose="02020603050405020304" pitchFamily="18" charset="0"/>
                <a:cs typeface="Times New Roman" panose="02020603050405020304" pitchFamily="18" charset="0"/>
              </a:rPr>
              <a:t>Tripathi P, Tyagi S, Nath M. A comparative analysis of segmentation techniques for lung cancer detection. Pattern Recognition and Image Analysis. 2019 Jan;29(1):167-73. </a:t>
            </a:r>
          </a:p>
          <a:p>
            <a:pPr marL="0" lvl="0" indent="0" algn="l">
              <a:buSzPct val="100000"/>
            </a:pPr>
            <a:endParaRPr lang="en-GB" sz="11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lgn="l">
              <a:buSzPct val="100000"/>
              <a:buFont typeface="Arial" panose="020B0604020202020204" pitchFamily="34" charset="0"/>
              <a:buChar char="•"/>
            </a:pPr>
            <a:r>
              <a:rPr lang="en-IN" sz="1100" dirty="0">
                <a:solidFill>
                  <a:schemeClr val="tx1">
                    <a:lumMod val="65000"/>
                    <a:lumOff val="35000"/>
                  </a:schemeClr>
                </a:solidFill>
                <a:latin typeface="Times New Roman" panose="02020603050405020304" pitchFamily="18" charset="0"/>
                <a:cs typeface="Times New Roman" panose="02020603050405020304" pitchFamily="18" charset="0"/>
              </a:rPr>
              <a:t>P. Monkam, S. Qi, H</a:t>
            </a:r>
            <a:r>
              <a:rPr lang="en-IN" sz="1100" dirty="0" smtClean="0">
                <a:solidFill>
                  <a:schemeClr val="tx1">
                    <a:lumMod val="65000"/>
                    <a:lumOff val="35000"/>
                  </a:schemeClr>
                </a:solidFill>
                <a:latin typeface="Times New Roman" panose="02020603050405020304" pitchFamily="18" charset="0"/>
                <a:cs typeface="Times New Roman" panose="02020603050405020304" pitchFamily="18" charset="0"/>
              </a:rPr>
              <a:t>. Ma, W. Gao, </a:t>
            </a:r>
            <a:r>
              <a:rPr lang="en-IN" sz="1100" dirty="0" err="1" smtClean="0">
                <a:solidFill>
                  <a:schemeClr val="tx1">
                    <a:lumMod val="65000"/>
                    <a:lumOff val="35000"/>
                  </a:schemeClr>
                </a:solidFill>
                <a:latin typeface="Times New Roman" panose="02020603050405020304" pitchFamily="18" charset="0"/>
                <a:cs typeface="Times New Roman" panose="02020603050405020304" pitchFamily="18" charset="0"/>
              </a:rPr>
              <a:t>Y.YaoandW</a:t>
            </a:r>
            <a:r>
              <a:rPr lang="en-IN" sz="1100" dirty="0" smtClean="0">
                <a:solidFill>
                  <a:schemeClr val="tx1">
                    <a:lumMod val="65000"/>
                    <a:lumOff val="35000"/>
                  </a:schemeClr>
                </a:solidFill>
                <a:latin typeface="Times New Roman" panose="02020603050405020304" pitchFamily="18" charset="0"/>
                <a:cs typeface="Times New Roman" panose="02020603050405020304" pitchFamily="18" charset="0"/>
              </a:rPr>
              <a:t> .Qian</a:t>
            </a:r>
            <a:r>
              <a:rPr lang="en-IN" sz="1100" dirty="0">
                <a:solidFill>
                  <a:schemeClr val="tx1">
                    <a:lumMod val="65000"/>
                    <a:lumOff val="35000"/>
                  </a:schemeClr>
                </a:solidFill>
                <a:latin typeface="Times New Roman" panose="02020603050405020304" pitchFamily="18" charset="0"/>
                <a:cs typeface="Times New Roman" panose="02020603050405020304" pitchFamily="18" charset="0"/>
              </a:rPr>
              <a:t>,” Detection and Classification of Pulmonary    Nodules Using Convolutional Neural Networks: A Survey,” in IEEE Access, vol. 7, pp. 78075-78091, 2019,doi:10.1109/ACCESS.2019.2920980.</a:t>
            </a:r>
          </a:p>
          <a:p>
            <a:pPr marL="285750" lvl="0" indent="-285750" algn="l">
              <a:buSzPct val="100000"/>
              <a:buFont typeface="Arial" panose="020B0604020202020204" pitchFamily="34" charset="0"/>
              <a:buChar char="•"/>
            </a:pPr>
            <a:endParaRPr lang="en-IN" sz="11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lvl="0" indent="-285750" algn="l">
              <a:buSzPct val="100000"/>
              <a:buFont typeface="Arial" panose="020B0604020202020204" pitchFamily="34" charset="0"/>
              <a:buChar char="•"/>
            </a:pPr>
            <a:r>
              <a:rPr lang="en-IN" sz="1100" dirty="0">
                <a:solidFill>
                  <a:schemeClr val="tx1">
                    <a:lumMod val="65000"/>
                    <a:lumOff val="35000"/>
                  </a:schemeClr>
                </a:solidFill>
                <a:latin typeface="Times New Roman" panose="02020603050405020304" pitchFamily="18" charset="0"/>
                <a:cs typeface="Times New Roman" panose="02020603050405020304" pitchFamily="18" charset="0"/>
              </a:rPr>
              <a:t>H. Guo , U. Kruger, G. Wang, M. K. Karla and P. Yan, ”Knowledge-Based Analysis for Mortality Prediction From CT Images,” in IEEE Journal of Biomedical and Health Informatics, vol. 24, no. 2, pp. 457- 464,Feb.2020,doi:10.1109/JBHI.2019.2946066.</a:t>
            </a:r>
          </a:p>
          <a:p>
            <a:pPr marL="285750" lvl="0" indent="-285750" algn="l">
              <a:buSzPct val="100000"/>
              <a:buFont typeface="Arial" panose="020B0604020202020204" pitchFamily="34" charset="0"/>
              <a:buChar char="•"/>
            </a:pPr>
            <a:endParaRPr lang="en-IN" sz="11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lvl="0" indent="-285750" algn="l">
              <a:buSzPct val="100000"/>
              <a:buFont typeface="Arial" panose="020B0604020202020204" pitchFamily="34" charset="0"/>
              <a:buChar char="•"/>
            </a:pPr>
            <a:r>
              <a:rPr lang="en-IN" sz="1100" dirty="0">
                <a:solidFill>
                  <a:schemeClr val="tx1">
                    <a:lumMod val="65000"/>
                    <a:lumOff val="35000"/>
                  </a:schemeClr>
                </a:solidFill>
                <a:latin typeface="Times New Roman" panose="02020603050405020304" pitchFamily="18" charset="0"/>
                <a:cs typeface="Times New Roman" panose="02020603050405020304" pitchFamily="18" charset="0"/>
              </a:rPr>
              <a:t>D. Kumar et al., ”Automatic Detection of White Blood Cancer From Bone Marrow Microscopic Images Using Convolutional Neural Net-works,”inIEEEAccess,vol.8,pp.142521-142531,2020,doi:10.1109/ACCESS.2020.3012292.</a:t>
            </a:r>
          </a:p>
          <a:p>
            <a:pPr marL="285750" lvl="0" indent="-285750" algn="l">
              <a:buSzPct val="100000"/>
              <a:buFont typeface="Arial" panose="020B0604020202020204" pitchFamily="34" charset="0"/>
              <a:buChar char="•"/>
            </a:pPr>
            <a:endParaRPr lang="en-IN" sz="1100" dirty="0">
              <a:solidFill>
                <a:schemeClr val="tx1">
                  <a:lumMod val="65000"/>
                  <a:lumOff val="35000"/>
                </a:schemeClr>
              </a:solidFill>
              <a:latin typeface="Times New Roman" panose="02020603050405020304" pitchFamily="18" charset="0"/>
              <a:ea typeface="Times New Roman"/>
              <a:cs typeface="Times New Roman" panose="02020603050405020304" pitchFamily="18" charset="0"/>
              <a:sym typeface="Times New Roman"/>
            </a:endParaRPr>
          </a:p>
          <a:p>
            <a:pPr marL="285750" lvl="0" indent="-285750" algn="l">
              <a:buSzPct val="100000"/>
              <a:buFont typeface="Arial" panose="020B0604020202020204" pitchFamily="34" charset="0"/>
              <a:buChar char="•"/>
            </a:pPr>
            <a:r>
              <a:rPr lang="en-IN" sz="1100" dirty="0">
                <a:solidFill>
                  <a:schemeClr val="tx1">
                    <a:lumMod val="65000"/>
                    <a:lumOff val="35000"/>
                  </a:schemeClr>
                </a:solidFill>
                <a:latin typeface="Times New Roman" panose="02020603050405020304" pitchFamily="18" charset="0"/>
                <a:cs typeface="Times New Roman" panose="02020603050405020304" pitchFamily="18" charset="0"/>
              </a:rPr>
              <a:t>Eng.OnLine,vol.17,p.113,Aug.2018 R. Yamashita, M. </a:t>
            </a:r>
            <a:r>
              <a:rPr lang="en-IN" sz="1100" dirty="0" err="1">
                <a:solidFill>
                  <a:schemeClr val="tx1">
                    <a:lumMod val="65000"/>
                    <a:lumOff val="35000"/>
                  </a:schemeClr>
                </a:solidFill>
                <a:latin typeface="Times New Roman" panose="02020603050405020304" pitchFamily="18" charset="0"/>
                <a:cs typeface="Times New Roman" panose="02020603050405020304" pitchFamily="18" charset="0"/>
              </a:rPr>
              <a:t>Nishio</a:t>
            </a:r>
            <a:r>
              <a:rPr lang="en-IN" sz="1100" dirty="0">
                <a:solidFill>
                  <a:schemeClr val="tx1">
                    <a:lumMod val="65000"/>
                    <a:lumOff val="35000"/>
                  </a:schemeClr>
                </a:solidFill>
                <a:latin typeface="Times New Roman" panose="02020603050405020304" pitchFamily="18" charset="0"/>
                <a:cs typeface="Times New Roman" panose="02020603050405020304" pitchFamily="18" charset="0"/>
              </a:rPr>
              <a:t> , R. K. G. Do, and K. </a:t>
            </a:r>
            <a:r>
              <a:rPr lang="en-IN" sz="1100" dirty="0" err="1">
                <a:solidFill>
                  <a:schemeClr val="tx1">
                    <a:lumMod val="65000"/>
                    <a:lumOff val="35000"/>
                  </a:schemeClr>
                </a:solidFill>
                <a:latin typeface="Times New Roman" panose="02020603050405020304" pitchFamily="18" charset="0"/>
                <a:cs typeface="Times New Roman" panose="02020603050405020304" pitchFamily="18" charset="0"/>
              </a:rPr>
              <a:t>Togashi</a:t>
            </a:r>
            <a:r>
              <a:rPr lang="en-IN" sz="1100" dirty="0">
                <a:solidFill>
                  <a:schemeClr val="tx1">
                    <a:lumMod val="65000"/>
                    <a:lumOff val="35000"/>
                  </a:schemeClr>
                </a:solidFill>
                <a:latin typeface="Times New Roman" panose="02020603050405020304" pitchFamily="18" charset="0"/>
                <a:cs typeface="Times New Roman" panose="02020603050405020304" pitchFamily="18" charset="0"/>
              </a:rPr>
              <a:t>, “Convolutional neural networks: An overview and application in radiology,” InsightsImag.vol.9,pp.611–629,Aug.2018</a:t>
            </a:r>
            <a:r>
              <a:rPr lang="en-IN" sz="1100" dirty="0" smtClean="0"/>
              <a:t>.</a:t>
            </a:r>
            <a:endParaRPr lang="en-IN" sz="11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80" name="Google Shape;80;p16"/>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81" name="Google Shape;81;p16"/>
          <p:cNvPicPr preferRelativeResize="0"/>
          <p:nvPr/>
        </p:nvPicPr>
        <p:blipFill>
          <a:blip r:embed="rId4">
            <a:alphaModFix/>
          </a:blip>
          <a:stretch>
            <a:fillRect/>
          </a:stretch>
        </p:blipFill>
        <p:spPr>
          <a:xfrm>
            <a:off x="489850" y="244925"/>
            <a:ext cx="632725" cy="52115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27" name="Google Shape;127;p22"/>
          <p:cNvSpPr txBox="1">
            <a:spLocks noGrp="1"/>
          </p:cNvSpPr>
          <p:nvPr>
            <p:ph type="subTitle" idx="1"/>
          </p:nvPr>
        </p:nvSpPr>
        <p:spPr>
          <a:xfrm>
            <a:off x="311700" y="1347100"/>
            <a:ext cx="8520600" cy="3582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2000" b="1">
              <a:solidFill>
                <a:schemeClr val="dk1"/>
              </a:solidFill>
            </a:endParaRPr>
          </a:p>
          <a:p>
            <a:pPr marL="0" lvl="0" indent="0" algn="ctr" rtl="0">
              <a:spcBef>
                <a:spcPts val="0"/>
              </a:spcBef>
              <a:spcAft>
                <a:spcPts val="0"/>
              </a:spcAft>
              <a:buNone/>
            </a:pPr>
            <a:endParaRPr sz="2000" b="1">
              <a:solidFill>
                <a:schemeClr val="dk1"/>
              </a:solidFill>
            </a:endParaRPr>
          </a:p>
          <a:p>
            <a:pPr marL="0" lvl="0" indent="0" algn="ctr" rtl="0">
              <a:spcBef>
                <a:spcPts val="0"/>
              </a:spcBef>
              <a:spcAft>
                <a:spcPts val="0"/>
              </a:spcAft>
              <a:buNone/>
            </a:pPr>
            <a:endParaRPr sz="2000" b="1">
              <a:solidFill>
                <a:schemeClr val="dk1"/>
              </a:solidFill>
            </a:endParaRPr>
          </a:p>
          <a:p>
            <a:pPr marL="0" lvl="0" indent="0" algn="ctr" rtl="0">
              <a:spcBef>
                <a:spcPts val="0"/>
              </a:spcBef>
              <a:spcAft>
                <a:spcPts val="0"/>
              </a:spcAft>
              <a:buNone/>
            </a:pPr>
            <a:endParaRPr sz="2000" b="1">
              <a:solidFill>
                <a:schemeClr val="dk1"/>
              </a:solidFill>
            </a:endParaRPr>
          </a:p>
          <a:p>
            <a:pPr marL="0" lvl="0" indent="0" algn="ctr" rtl="0">
              <a:spcBef>
                <a:spcPts val="0"/>
              </a:spcBef>
              <a:spcAft>
                <a:spcPts val="0"/>
              </a:spcAft>
              <a:buNone/>
            </a:pPr>
            <a:r>
              <a:rPr lang="en" sz="4400" b="1">
                <a:solidFill>
                  <a:schemeClr val="dk1"/>
                </a:solidFill>
                <a:latin typeface="Times New Roman"/>
                <a:ea typeface="Times New Roman"/>
                <a:cs typeface="Times New Roman"/>
                <a:sym typeface="Times New Roman"/>
              </a:rPr>
              <a:t>THANK YOU!!!</a:t>
            </a:r>
            <a:endParaRPr sz="4400">
              <a:solidFill>
                <a:srgbClr val="00000A"/>
              </a:solidFill>
              <a:latin typeface="Times New Roman"/>
              <a:ea typeface="Times New Roman"/>
              <a:cs typeface="Times New Roman"/>
              <a:sym typeface="Times New Roman"/>
            </a:endParaRPr>
          </a:p>
        </p:txBody>
      </p:sp>
      <p:pic>
        <p:nvPicPr>
          <p:cNvPr id="128" name="Google Shape;128;p22"/>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129" name="Google Shape;129;p22"/>
          <p:cNvPicPr preferRelativeResize="0"/>
          <p:nvPr/>
        </p:nvPicPr>
        <p:blipFill>
          <a:blip r:embed="rId4">
            <a:alphaModFix/>
          </a:blip>
          <a:stretch>
            <a:fillRect/>
          </a:stretch>
        </p:blipFill>
        <p:spPr>
          <a:xfrm>
            <a:off x="489850" y="244925"/>
            <a:ext cx="632725" cy="52115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COLLEGE OF ENGINEERING</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Karvenagar, Pune</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dirty="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dirty="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Department of Computer Engineering</a:t>
            </a:r>
            <a:endParaRPr sz="1200" b="1" dirty="0">
              <a:solidFill>
                <a:srgbClr val="00000A"/>
              </a:solidFill>
              <a:latin typeface="Times New Roman"/>
              <a:ea typeface="Times New Roman"/>
              <a:cs typeface="Times New Roman"/>
              <a:sym typeface="Times New Roman"/>
            </a:endParaRPr>
          </a:p>
        </p:txBody>
      </p:sp>
      <p:pic>
        <p:nvPicPr>
          <p:cNvPr id="96" name="Google Shape;96;p18"/>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97" name="Google Shape;97;p18"/>
          <p:cNvPicPr preferRelativeResize="0"/>
          <p:nvPr/>
        </p:nvPicPr>
        <p:blipFill>
          <a:blip r:embed="rId4">
            <a:alphaModFix/>
          </a:blip>
          <a:stretch>
            <a:fillRect/>
          </a:stretch>
        </p:blipFill>
        <p:spPr>
          <a:xfrm>
            <a:off x="489850" y="244925"/>
            <a:ext cx="632725" cy="521150"/>
          </a:xfrm>
          <a:prstGeom prst="rect">
            <a:avLst/>
          </a:prstGeom>
          <a:noFill/>
          <a:ln>
            <a:noFill/>
          </a:ln>
        </p:spPr>
      </p:pic>
      <p:graphicFrame>
        <p:nvGraphicFramePr>
          <p:cNvPr id="3" name="Table 2"/>
          <p:cNvGraphicFramePr>
            <a:graphicFrameLocks noGrp="1"/>
          </p:cNvGraphicFramePr>
          <p:nvPr>
            <p:extLst>
              <p:ext uri="{D42A27DB-BD31-4B8C-83A1-F6EECF244321}">
                <p14:modId xmlns:p14="http://schemas.microsoft.com/office/powerpoint/2010/main" val="3202122824"/>
              </p:ext>
            </p:extLst>
          </p:nvPr>
        </p:nvGraphicFramePr>
        <p:xfrm>
          <a:off x="489850" y="1387925"/>
          <a:ext cx="8413698" cy="3755575"/>
        </p:xfrm>
        <a:graphic>
          <a:graphicData uri="http://schemas.openxmlformats.org/drawingml/2006/table">
            <a:tbl>
              <a:tblPr firstRow="1" bandRow="1">
                <a:tableStyleId>{5FD0F851-EC5A-4D38-B0AD-8093EC10F338}</a:tableStyleId>
              </a:tblPr>
              <a:tblGrid>
                <a:gridCol w="410372">
                  <a:extLst>
                    <a:ext uri="{9D8B030D-6E8A-4147-A177-3AD203B41FA5}">
                      <a16:colId xmlns:a16="http://schemas.microsoft.com/office/drawing/2014/main" val="2701571877"/>
                    </a:ext>
                  </a:extLst>
                </a:gridCol>
                <a:gridCol w="2370444">
                  <a:extLst>
                    <a:ext uri="{9D8B030D-6E8A-4147-A177-3AD203B41FA5}">
                      <a16:colId xmlns:a16="http://schemas.microsoft.com/office/drawing/2014/main" val="1383110204"/>
                    </a:ext>
                  </a:extLst>
                </a:gridCol>
                <a:gridCol w="507435">
                  <a:extLst>
                    <a:ext uri="{9D8B030D-6E8A-4147-A177-3AD203B41FA5}">
                      <a16:colId xmlns:a16="http://schemas.microsoft.com/office/drawing/2014/main" val="531440852"/>
                    </a:ext>
                  </a:extLst>
                </a:gridCol>
                <a:gridCol w="1013638">
                  <a:extLst>
                    <a:ext uri="{9D8B030D-6E8A-4147-A177-3AD203B41FA5}">
                      <a16:colId xmlns:a16="http://schemas.microsoft.com/office/drawing/2014/main" val="2202608705"/>
                    </a:ext>
                  </a:extLst>
                </a:gridCol>
                <a:gridCol w="2473841">
                  <a:extLst>
                    <a:ext uri="{9D8B030D-6E8A-4147-A177-3AD203B41FA5}">
                      <a16:colId xmlns:a16="http://schemas.microsoft.com/office/drawing/2014/main" val="1162339284"/>
                    </a:ext>
                  </a:extLst>
                </a:gridCol>
                <a:gridCol w="1637968">
                  <a:extLst>
                    <a:ext uri="{9D8B030D-6E8A-4147-A177-3AD203B41FA5}">
                      <a16:colId xmlns:a16="http://schemas.microsoft.com/office/drawing/2014/main" val="3694245383"/>
                    </a:ext>
                  </a:extLst>
                </a:gridCol>
              </a:tblGrid>
              <a:tr h="296383">
                <a:tc>
                  <a:txBody>
                    <a:bodyPr/>
                    <a:lstStyle/>
                    <a:p>
                      <a:pPr algn="ctr"/>
                      <a:r>
                        <a:rPr lang="en-IN" sz="1100" u="none" strike="noStrike" cap="none" dirty="0" smtClean="0">
                          <a:effectLst/>
                          <a:latin typeface="Times New Roman" panose="02020603050405020304" pitchFamily="18" charset="0"/>
                          <a:cs typeface="Times New Roman" panose="02020603050405020304" pitchFamily="18" charset="0"/>
                          <a:sym typeface="Arial"/>
                        </a:rPr>
                        <a:t>No.</a:t>
                      </a:r>
                      <a:endParaRPr lang="en-IN" sz="1100" b="1" dirty="0">
                        <a:latin typeface="Times New Roman" panose="02020603050405020304" pitchFamily="18" charset="0"/>
                        <a:cs typeface="Times New Roman" panose="02020603050405020304" pitchFamily="18" charset="0"/>
                      </a:endParaRPr>
                    </a:p>
                  </a:txBody>
                  <a:tcPr/>
                </a:tc>
                <a:tc>
                  <a:txBody>
                    <a:bodyPr/>
                    <a:lstStyle/>
                    <a:p>
                      <a:pPr algn="ctr"/>
                      <a:r>
                        <a:rPr lang="en-IN" sz="1100" u="none" strike="noStrike" cap="none" dirty="0" smtClean="0">
                          <a:effectLst/>
                          <a:latin typeface="Times New Roman" panose="02020603050405020304" pitchFamily="18" charset="0"/>
                          <a:cs typeface="Times New Roman" panose="02020603050405020304" pitchFamily="18" charset="0"/>
                          <a:sym typeface="Arial"/>
                        </a:rPr>
                        <a:t>Title of paper</a:t>
                      </a:r>
                      <a:endParaRPr lang="en-IN" sz="1100" b="1" dirty="0">
                        <a:latin typeface="Times New Roman" panose="02020603050405020304" pitchFamily="18" charset="0"/>
                        <a:cs typeface="Times New Roman" panose="02020603050405020304" pitchFamily="18" charset="0"/>
                      </a:endParaRPr>
                    </a:p>
                  </a:txBody>
                  <a:tcPr/>
                </a:tc>
                <a:tc>
                  <a:txBody>
                    <a:bodyPr/>
                    <a:lstStyle/>
                    <a:p>
                      <a:pPr algn="ctr"/>
                      <a:r>
                        <a:rPr lang="en-IN" sz="1100" u="none" strike="noStrike" cap="none" dirty="0" smtClean="0">
                          <a:effectLst/>
                          <a:latin typeface="Times New Roman" panose="02020603050405020304" pitchFamily="18" charset="0"/>
                          <a:cs typeface="Times New Roman" panose="02020603050405020304" pitchFamily="18" charset="0"/>
                          <a:sym typeface="Arial"/>
                        </a:rPr>
                        <a:t>Year</a:t>
                      </a:r>
                      <a:endParaRPr lang="en-IN" sz="1100" b="1" dirty="0">
                        <a:latin typeface="Times New Roman" panose="02020603050405020304" pitchFamily="18" charset="0"/>
                        <a:cs typeface="Times New Roman" panose="02020603050405020304" pitchFamily="18" charset="0"/>
                      </a:endParaRPr>
                    </a:p>
                  </a:txBody>
                  <a:tcPr/>
                </a:tc>
                <a:tc>
                  <a:txBody>
                    <a:bodyPr/>
                    <a:lstStyle/>
                    <a:p>
                      <a:pPr algn="ctr"/>
                      <a:r>
                        <a:rPr lang="en-IN" sz="1100" u="none" strike="noStrike" cap="none" dirty="0" smtClean="0">
                          <a:effectLst/>
                          <a:latin typeface="Times New Roman" panose="02020603050405020304" pitchFamily="18" charset="0"/>
                          <a:cs typeface="Times New Roman" panose="02020603050405020304" pitchFamily="18" charset="0"/>
                          <a:sym typeface="Arial"/>
                        </a:rPr>
                        <a:t>Authors </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u="none" strike="noStrike" cap="none" dirty="0" smtClean="0">
                          <a:effectLst/>
                          <a:latin typeface="Times New Roman" panose="02020603050405020304" pitchFamily="18" charset="0"/>
                          <a:cs typeface="Times New Roman" panose="02020603050405020304" pitchFamily="18" charset="0"/>
                          <a:sym typeface="Arial"/>
                        </a:rPr>
                        <a:t>Findings</a:t>
                      </a:r>
                      <a:endParaRPr lang="en-IN" sz="1100" b="1" dirty="0">
                        <a:latin typeface="Times New Roman" panose="02020603050405020304" pitchFamily="18" charset="0"/>
                        <a:cs typeface="Times New Roman" panose="02020603050405020304" pitchFamily="18" charset="0"/>
                      </a:endParaRPr>
                    </a:p>
                  </a:txBody>
                  <a:tcPr/>
                </a:tc>
                <a:tc>
                  <a:txBody>
                    <a:bodyPr/>
                    <a:lstStyle/>
                    <a:p>
                      <a:pPr algn="ctr"/>
                      <a:r>
                        <a:rPr lang="en-GB" sz="1100" dirty="0" smtClean="0">
                          <a:latin typeface="Times New Roman" panose="02020603050405020304" pitchFamily="18" charset="0"/>
                          <a:cs typeface="Times New Roman" panose="02020603050405020304" pitchFamily="18" charset="0"/>
                        </a:rPr>
                        <a:t>Limitations</a:t>
                      </a:r>
                      <a:endParaRPr lang="en-IN" sz="11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07402503"/>
                  </a:ext>
                </a:extLst>
              </a:tr>
              <a:tr h="976283">
                <a:tc>
                  <a:txBody>
                    <a:bodyPr/>
                    <a:lstStyle/>
                    <a:p>
                      <a:pPr algn="ctr"/>
                      <a:endParaRPr lang="en-GB" sz="1100" dirty="0" smtClean="0">
                        <a:latin typeface="Times New Roman" panose="02020603050405020304" pitchFamily="18" charset="0"/>
                        <a:cs typeface="Times New Roman" panose="02020603050405020304" pitchFamily="18" charset="0"/>
                      </a:endParaRPr>
                    </a:p>
                    <a:p>
                      <a:pPr algn="ctr"/>
                      <a:endParaRPr lang="en-GB" sz="1100" dirty="0" smtClean="0">
                        <a:latin typeface="Times New Roman" panose="02020603050405020304" pitchFamily="18" charset="0"/>
                        <a:cs typeface="Times New Roman" panose="02020603050405020304" pitchFamily="18" charset="0"/>
                      </a:endParaRPr>
                    </a:p>
                    <a:p>
                      <a:pPr algn="ctr"/>
                      <a:r>
                        <a:rPr lang="en-GB" sz="1100" dirty="0" smtClean="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GB" sz="1100" dirty="0" smtClean="0">
                          <a:latin typeface="Times New Roman" panose="02020603050405020304" pitchFamily="18" charset="0"/>
                          <a:cs typeface="Times New Roman" panose="02020603050405020304" pitchFamily="18" charset="0"/>
                        </a:rPr>
                        <a:t>A lung cancer detection</a:t>
                      </a:r>
                      <a:r>
                        <a:rPr lang="en-GB" sz="1100" baseline="0" dirty="0" smtClean="0">
                          <a:latin typeface="Times New Roman" panose="02020603050405020304" pitchFamily="18" charset="0"/>
                          <a:cs typeface="Times New Roman" panose="02020603050405020304" pitchFamily="18" charset="0"/>
                        </a:rPr>
                        <a:t> </a:t>
                      </a:r>
                      <a:r>
                        <a:rPr lang="en-GB" sz="1100" dirty="0" smtClean="0">
                          <a:latin typeface="Times New Roman" panose="02020603050405020304" pitchFamily="18" charset="0"/>
                          <a:cs typeface="Times New Roman" panose="02020603050405020304" pitchFamily="18" charset="0"/>
                        </a:rPr>
                        <a:t>method</a:t>
                      </a:r>
                      <a:r>
                        <a:rPr lang="en-GB" sz="1100" baseline="0" dirty="0" smtClean="0">
                          <a:latin typeface="Times New Roman" panose="02020603050405020304" pitchFamily="18" charset="0"/>
                          <a:cs typeface="Times New Roman" panose="02020603050405020304" pitchFamily="18" charset="0"/>
                        </a:rPr>
                        <a:t> </a:t>
                      </a:r>
                      <a:r>
                        <a:rPr lang="en-GB" sz="1100" dirty="0" smtClean="0">
                          <a:latin typeface="Times New Roman" panose="02020603050405020304" pitchFamily="18" charset="0"/>
                          <a:cs typeface="Times New Roman" panose="02020603050405020304" pitchFamily="18" charset="0"/>
                        </a:rPr>
                        <a:t>using</a:t>
                      </a:r>
                      <a:r>
                        <a:rPr lang="en-GB" sz="1100" baseline="0" dirty="0" smtClean="0">
                          <a:latin typeface="Times New Roman" panose="02020603050405020304" pitchFamily="18" charset="0"/>
                          <a:cs typeface="Times New Roman" panose="02020603050405020304" pitchFamily="18" charset="0"/>
                        </a:rPr>
                        <a:t> </a:t>
                      </a:r>
                      <a:r>
                        <a:rPr lang="en-GB" sz="1100" dirty="0" smtClean="0">
                          <a:latin typeface="Times New Roman" panose="02020603050405020304" pitchFamily="18" charset="0"/>
                          <a:cs typeface="Times New Roman" panose="02020603050405020304" pitchFamily="18" charset="0"/>
                        </a:rPr>
                        <a:t>image retrieval</a:t>
                      </a:r>
                      <a:r>
                        <a:rPr lang="en-GB" sz="1100" baseline="0" dirty="0" smtClean="0">
                          <a:latin typeface="Times New Roman" panose="02020603050405020304" pitchFamily="18" charset="0"/>
                          <a:cs typeface="Times New Roman" panose="02020603050405020304" pitchFamily="18" charset="0"/>
                        </a:rPr>
                        <a:t> </a:t>
                      </a:r>
                      <a:r>
                        <a:rPr lang="en-GB" sz="1100" dirty="0" smtClean="0">
                          <a:latin typeface="Times New Roman" panose="02020603050405020304" pitchFamily="18" charset="0"/>
                          <a:cs typeface="Times New Roman" panose="02020603050405020304" pitchFamily="18" charset="0"/>
                        </a:rPr>
                        <a:t>and data</a:t>
                      </a:r>
                      <a:r>
                        <a:rPr lang="en-GB" sz="1100" baseline="0" dirty="0" smtClean="0">
                          <a:latin typeface="Times New Roman" panose="02020603050405020304" pitchFamily="18" charset="0"/>
                          <a:cs typeface="Times New Roman" panose="02020603050405020304" pitchFamily="18" charset="0"/>
                        </a:rPr>
                        <a:t> </a:t>
                      </a:r>
                      <a:r>
                        <a:rPr lang="en-GB" sz="1100" dirty="0" smtClean="0">
                          <a:latin typeface="Times New Roman" panose="02020603050405020304" pitchFamily="18" charset="0"/>
                          <a:cs typeface="Times New Roman" panose="02020603050405020304" pitchFamily="18" charset="0"/>
                        </a:rPr>
                        <a:t>mining</a:t>
                      </a:r>
                      <a:r>
                        <a:rPr lang="en-GB" sz="1100" baseline="0" dirty="0" smtClean="0">
                          <a:latin typeface="Times New Roman" panose="02020603050405020304" pitchFamily="18" charset="0"/>
                          <a:cs typeface="Times New Roman" panose="02020603050405020304" pitchFamily="18" charset="0"/>
                        </a:rPr>
                        <a:t> </a:t>
                      </a:r>
                      <a:r>
                        <a:rPr lang="en-GB" sz="1100" dirty="0" smtClean="0">
                          <a:latin typeface="Times New Roman" panose="02020603050405020304" pitchFamily="18" charset="0"/>
                          <a:cs typeface="Times New Roman" panose="02020603050405020304" pitchFamily="18" charset="0"/>
                        </a:rPr>
                        <a:t>techniques.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endParaRPr lang="en-GB" sz="1100" dirty="0" smtClean="0">
                        <a:latin typeface="Times New Roman" panose="02020603050405020304" pitchFamily="18" charset="0"/>
                        <a:cs typeface="Times New Roman" panose="02020603050405020304" pitchFamily="18" charset="0"/>
                      </a:endParaRPr>
                    </a:p>
                    <a:p>
                      <a:pPr algn="ctr"/>
                      <a:endParaRPr lang="en-GB" sz="1100" dirty="0" smtClean="0">
                        <a:latin typeface="Times New Roman" panose="02020603050405020304" pitchFamily="18" charset="0"/>
                        <a:cs typeface="Times New Roman" panose="02020603050405020304" pitchFamily="18" charset="0"/>
                      </a:endParaRPr>
                    </a:p>
                    <a:p>
                      <a:pPr algn="ctr"/>
                      <a:r>
                        <a:rPr lang="en-GB" sz="1100" dirty="0" smtClean="0">
                          <a:latin typeface="Times New Roman" panose="02020603050405020304" pitchFamily="18" charset="0"/>
                          <a:cs typeface="Times New Roman" panose="02020603050405020304" pitchFamily="18" charset="0"/>
                        </a:rPr>
                        <a:t>2021</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u="none" strike="noStrike" cap="none" dirty="0" smtClean="0">
                          <a:effectLst/>
                          <a:latin typeface="Times New Roman" panose="02020603050405020304" pitchFamily="18" charset="0"/>
                          <a:cs typeface="Times New Roman" panose="02020603050405020304" pitchFamily="18" charset="0"/>
                          <a:sym typeface="Arial"/>
                        </a:rPr>
                        <a:t>Muthazhagan B,</a:t>
                      </a:r>
                      <a:r>
                        <a:rPr lang="en-IN"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IN" sz="1100" u="none" strike="noStrike" cap="none" dirty="0" smtClean="0">
                          <a:effectLst/>
                          <a:latin typeface="Times New Roman" panose="02020603050405020304" pitchFamily="18" charset="0"/>
                          <a:cs typeface="Times New Roman" panose="02020603050405020304" pitchFamily="18" charset="0"/>
                          <a:sym typeface="Arial"/>
                        </a:rPr>
                        <a:t>Ravi T, Rajini</a:t>
                      </a:r>
                      <a:r>
                        <a:rPr lang="en-IN" sz="1100" u="none" strike="noStrike" cap="none" baseline="0" dirty="0" smtClean="0">
                          <a:effectLst/>
                          <a:latin typeface="Times New Roman" panose="02020603050405020304" pitchFamily="18" charset="0"/>
                          <a:cs typeface="Times New Roman" panose="02020603050405020304" pitchFamily="18" charset="0"/>
                          <a:sym typeface="Arial"/>
                        </a:rPr>
                        <a:t>-</a:t>
                      </a:r>
                      <a:r>
                        <a:rPr lang="en-IN" sz="1100" u="none" strike="noStrike" cap="none" dirty="0" smtClean="0">
                          <a:effectLst/>
                          <a:latin typeface="Times New Roman" panose="02020603050405020304" pitchFamily="18" charset="0"/>
                          <a:cs typeface="Times New Roman" panose="02020603050405020304" pitchFamily="18" charset="0"/>
                          <a:sym typeface="Arial"/>
                        </a:rPr>
                        <a:t>girinath D</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GB" sz="1100" u="none" strike="noStrike" cap="none" dirty="0" smtClean="0">
                          <a:effectLst/>
                          <a:latin typeface="Times New Roman" panose="02020603050405020304" pitchFamily="18" charset="0"/>
                          <a:cs typeface="Times New Roman" panose="02020603050405020304" pitchFamily="18" charset="0"/>
                          <a:sym typeface="Arial"/>
                        </a:rPr>
                        <a:t>proposed an Lung</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Cancer Detection Method Using Content-Based Image Retrieval and Data Mining Techniques methodology used is</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SVM algorithm.</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GB" sz="1100" u="none" strike="noStrike" cap="none" dirty="0" smtClean="0">
                          <a:effectLst/>
                          <a:latin typeface="Times New Roman" panose="02020603050405020304" pitchFamily="18" charset="0"/>
                          <a:cs typeface="Times New Roman" panose="02020603050405020304" pitchFamily="18" charset="0"/>
                          <a:sym typeface="Arial"/>
                        </a:rPr>
                        <a:t>Limitations are The</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malignancy is</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classified as</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‘Normal’ and</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‘Abnormal’, not as</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Stages 1-4.</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41414836"/>
                  </a:ext>
                </a:extLst>
              </a:tr>
              <a:tr h="771090">
                <a:tc>
                  <a:txBody>
                    <a:bodyPr/>
                    <a:lstStyle/>
                    <a:p>
                      <a:endParaRPr lang="en-GB" sz="1100" dirty="0" smtClean="0">
                        <a:latin typeface="Times New Roman" panose="02020603050405020304" pitchFamily="18" charset="0"/>
                        <a:cs typeface="Times New Roman" panose="02020603050405020304" pitchFamily="18" charset="0"/>
                      </a:endParaRPr>
                    </a:p>
                    <a:p>
                      <a:pPr algn="ctr"/>
                      <a:r>
                        <a:rPr lang="en-GB" sz="1100" dirty="0" smtClean="0">
                          <a:latin typeface="Times New Roman" panose="02020603050405020304" pitchFamily="18" charset="0"/>
                          <a:cs typeface="Times New Roman" panose="02020603050405020304" pitchFamily="18" charset="0"/>
                        </a:rPr>
                        <a:t>2.</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GB" sz="1100" u="none" strike="noStrike" cap="none" dirty="0" smtClean="0">
                          <a:effectLst/>
                          <a:latin typeface="Times New Roman" panose="02020603050405020304" pitchFamily="18" charset="0"/>
                          <a:cs typeface="Times New Roman" panose="02020603050405020304" pitchFamily="18" charset="0"/>
                          <a:sym typeface="Arial"/>
                        </a:rPr>
                        <a:t>A machine learning approach to diagnosing lung and colon cancer</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using a deep learning-based</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classification framework.</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endParaRPr lang="en-GB" sz="1100" dirty="0" smtClean="0">
                        <a:latin typeface="Times New Roman" panose="02020603050405020304" pitchFamily="18" charset="0"/>
                        <a:cs typeface="Times New Roman" panose="02020603050405020304" pitchFamily="18" charset="0"/>
                      </a:endParaRPr>
                    </a:p>
                    <a:p>
                      <a:pPr algn="ctr"/>
                      <a:r>
                        <a:rPr lang="en-GB" sz="1100" dirty="0" smtClean="0">
                          <a:latin typeface="Times New Roman" panose="02020603050405020304" pitchFamily="18" charset="0"/>
                          <a:cs typeface="Times New Roman" panose="02020603050405020304" pitchFamily="18" charset="0"/>
                        </a:rPr>
                        <a:t>2021</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u="none" strike="noStrike" cap="none" dirty="0" smtClean="0">
                          <a:effectLst/>
                          <a:latin typeface="Times New Roman" panose="02020603050405020304" pitchFamily="18" charset="0"/>
                          <a:cs typeface="Times New Roman" panose="02020603050405020304" pitchFamily="18" charset="0"/>
                          <a:sym typeface="Arial"/>
                        </a:rPr>
                        <a:t>Masud M, Sikder N,</a:t>
                      </a:r>
                    </a:p>
                    <a:p>
                      <a:pPr algn="ctr"/>
                      <a:r>
                        <a:rPr lang="en-IN" sz="1100" u="none" strike="noStrike" cap="none" dirty="0" smtClean="0">
                          <a:effectLst/>
                          <a:latin typeface="Times New Roman" panose="02020603050405020304" pitchFamily="18" charset="0"/>
                          <a:cs typeface="Times New Roman" panose="02020603050405020304" pitchFamily="18" charset="0"/>
                          <a:sym typeface="Arial"/>
                        </a:rPr>
                        <a:t> et al.</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GB" sz="1100" u="none" strike="noStrike" cap="none" dirty="0" smtClean="0">
                          <a:effectLst/>
                          <a:latin typeface="Times New Roman" panose="02020603050405020304" pitchFamily="18" charset="0"/>
                          <a:cs typeface="Times New Roman" panose="02020603050405020304" pitchFamily="18" charset="0"/>
                          <a:sym typeface="Arial"/>
                        </a:rPr>
                        <a:t>proposed research paper on A</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Machine Learning Approach</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to Diagnosing Lung cancer</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Using a Deep Learning Based</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Classification Framework</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GB" sz="1100" u="none" strike="noStrike" cap="none" dirty="0" smtClean="0">
                          <a:effectLst/>
                          <a:latin typeface="Times New Roman" panose="02020603050405020304" pitchFamily="18" charset="0"/>
                          <a:cs typeface="Times New Roman" panose="02020603050405020304" pitchFamily="18" charset="0"/>
                          <a:sym typeface="Arial"/>
                        </a:rPr>
                        <a:t>The limitations are Dataset uses microscopic cells images</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rather than CT/MRI scans.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5444327"/>
                  </a:ext>
                </a:extLst>
              </a:tr>
              <a:tr h="940729">
                <a:tc>
                  <a:txBody>
                    <a:bodyPr/>
                    <a:lstStyle/>
                    <a:p>
                      <a:pPr algn="ctr"/>
                      <a:endParaRPr lang="en-GB" sz="1100" dirty="0" smtClean="0">
                        <a:latin typeface="Times New Roman" panose="02020603050405020304" pitchFamily="18" charset="0"/>
                        <a:cs typeface="Times New Roman" panose="02020603050405020304" pitchFamily="18" charset="0"/>
                      </a:endParaRPr>
                    </a:p>
                    <a:p>
                      <a:pPr algn="ctr"/>
                      <a:r>
                        <a:rPr lang="en-GB" sz="1100" dirty="0" smtClean="0">
                          <a:latin typeface="Times New Roman" panose="02020603050405020304" pitchFamily="18" charset="0"/>
                          <a:cs typeface="Times New Roman" panose="02020603050405020304" pitchFamily="18" charset="0"/>
                        </a:rPr>
                        <a:t>3.</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GB" sz="1100" u="none" strike="noStrike" cap="none" dirty="0" smtClean="0">
                          <a:effectLst/>
                          <a:latin typeface="Times New Roman" panose="02020603050405020304" pitchFamily="18" charset="0"/>
                          <a:cs typeface="Times New Roman" panose="02020603050405020304" pitchFamily="18" charset="0"/>
                          <a:sym typeface="Arial"/>
                        </a:rPr>
                        <a:t>A comparative analysis of segmentation techniques for lung</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cancer detection. Pattern Recognition and Image Analysis. </a:t>
                      </a:r>
                      <a:endParaRPr lang="en-IN" sz="1100" dirty="0">
                        <a:latin typeface="Times New Roman" panose="02020603050405020304" pitchFamily="18" charset="0"/>
                        <a:cs typeface="Times New Roman" panose="02020603050405020304" pitchFamily="18" charset="0"/>
                      </a:endParaRPr>
                    </a:p>
                  </a:txBody>
                  <a:tcPr/>
                </a:tc>
                <a:tc>
                  <a:txBody>
                    <a:bodyPr/>
                    <a:lstStyle/>
                    <a:p>
                      <a:endParaRPr lang="en-GB" sz="1100" dirty="0" smtClean="0">
                        <a:latin typeface="Times New Roman" panose="02020603050405020304" pitchFamily="18" charset="0"/>
                        <a:cs typeface="Times New Roman" panose="02020603050405020304" pitchFamily="18" charset="0"/>
                      </a:endParaRPr>
                    </a:p>
                    <a:p>
                      <a:r>
                        <a:rPr lang="en-GB" sz="1100" dirty="0" smtClean="0">
                          <a:latin typeface="Times New Roman" panose="02020603050405020304" pitchFamily="18" charset="0"/>
                          <a:cs typeface="Times New Roman" panose="02020603050405020304" pitchFamily="18" charset="0"/>
                        </a:rPr>
                        <a:t>2019</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GB" sz="1100" dirty="0" smtClean="0">
                          <a:latin typeface="Times New Roman" panose="02020603050405020304" pitchFamily="18" charset="0"/>
                          <a:cs typeface="Times New Roman" panose="02020603050405020304" pitchFamily="18" charset="0"/>
                        </a:rPr>
                        <a:t>Tripathi P, Tyagi S, </a:t>
                      </a:r>
                    </a:p>
                    <a:p>
                      <a:pPr algn="ctr"/>
                      <a:r>
                        <a:rPr lang="en-GB" sz="1100" dirty="0" smtClean="0">
                          <a:latin typeface="Times New Roman" panose="02020603050405020304" pitchFamily="18" charset="0"/>
                          <a:cs typeface="Times New Roman" panose="02020603050405020304" pitchFamily="18" charset="0"/>
                        </a:rPr>
                        <a:t>Nath M</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GB" sz="1100" u="none" strike="noStrike" cap="none" dirty="0" smtClean="0">
                          <a:effectLst/>
                          <a:latin typeface="Times New Roman" panose="02020603050405020304" pitchFamily="18" charset="0"/>
                          <a:cs typeface="Times New Roman" panose="02020603050405020304" pitchFamily="18" charset="0"/>
                          <a:sym typeface="Arial"/>
                        </a:rPr>
                        <a:t>This paper proposed research</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paper on Comparative Analysis of Segmentation Techniques for Lung Cancer Detection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GB" sz="1100" u="none" strike="noStrike" cap="none" dirty="0" smtClean="0">
                          <a:effectLst/>
                          <a:latin typeface="Times New Roman" panose="02020603050405020304" pitchFamily="18" charset="0"/>
                          <a:cs typeface="Times New Roman" panose="02020603050405020304" pitchFamily="18" charset="0"/>
                          <a:sym typeface="Arial"/>
                        </a:rPr>
                        <a:t>The limitations are</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marker-controlled watershed segmentation provides less accurate</a:t>
                      </a:r>
                      <a:r>
                        <a:rPr lang="en-GB" sz="1100" dirty="0" smtClean="0">
                          <a:latin typeface="Times New Roman" panose="02020603050405020304" pitchFamily="18" charset="0"/>
                          <a:cs typeface="Times New Roman" panose="02020603050405020304" pitchFamily="18" charset="0"/>
                        </a:rPr>
                        <a:t/>
                      </a:r>
                      <a:br>
                        <a:rPr lang="en-GB" sz="1100" dirty="0" smtClean="0">
                          <a:latin typeface="Times New Roman" panose="02020603050405020304" pitchFamily="18" charset="0"/>
                          <a:cs typeface="Times New Roman" panose="02020603050405020304" pitchFamily="18" charset="0"/>
                        </a:rPr>
                      </a:br>
                      <a:r>
                        <a:rPr lang="en-GB" sz="1100" u="none" strike="noStrike" cap="none" dirty="0" smtClean="0">
                          <a:effectLst/>
                          <a:latin typeface="Times New Roman" panose="02020603050405020304" pitchFamily="18" charset="0"/>
                          <a:cs typeface="Times New Roman" panose="02020603050405020304" pitchFamily="18" charset="0"/>
                          <a:sym typeface="Arial"/>
                        </a:rPr>
                        <a:t>results.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5494147"/>
                  </a:ext>
                </a:extLst>
              </a:tr>
              <a:tr h="771090">
                <a:tc>
                  <a:txBody>
                    <a:bodyPr/>
                    <a:lstStyle/>
                    <a:p>
                      <a:pPr algn="ctr"/>
                      <a:endParaRPr lang="en-GB" sz="1100" dirty="0" smtClean="0">
                        <a:latin typeface="Times New Roman" panose="02020603050405020304" pitchFamily="18" charset="0"/>
                        <a:cs typeface="Times New Roman" panose="02020603050405020304" pitchFamily="18" charset="0"/>
                      </a:endParaRPr>
                    </a:p>
                    <a:p>
                      <a:pPr algn="ctr"/>
                      <a:r>
                        <a:rPr lang="en-GB" sz="1100" dirty="0" smtClean="0">
                          <a:latin typeface="Times New Roman" panose="02020603050405020304" pitchFamily="18" charset="0"/>
                          <a:cs typeface="Times New Roman" panose="02020603050405020304" pitchFamily="18" charset="0"/>
                        </a:rPr>
                        <a:t>4.</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GB" sz="1100" u="none" strike="noStrike" cap="none" dirty="0" smtClean="0">
                          <a:effectLst/>
                          <a:latin typeface="Times New Roman" panose="02020603050405020304" pitchFamily="18" charset="0"/>
                          <a:cs typeface="Times New Roman" panose="02020603050405020304" pitchFamily="18" charset="0"/>
                          <a:sym typeface="Arial"/>
                        </a:rPr>
                        <a:t>Use of Deep residual learning to detect lung cancer</a:t>
                      </a:r>
                      <a:endParaRPr lang="en-IN" sz="1100" dirty="0">
                        <a:latin typeface="Times New Roman" panose="02020603050405020304" pitchFamily="18" charset="0"/>
                        <a:cs typeface="Times New Roman" panose="02020603050405020304" pitchFamily="18" charset="0"/>
                      </a:endParaRPr>
                    </a:p>
                  </a:txBody>
                  <a:tcPr/>
                </a:tc>
                <a:tc>
                  <a:txBody>
                    <a:bodyPr/>
                    <a:lstStyle/>
                    <a:p>
                      <a:endParaRPr lang="en-GB" sz="1100" dirty="0" smtClean="0">
                        <a:latin typeface="Times New Roman" panose="02020603050405020304" pitchFamily="18" charset="0"/>
                        <a:cs typeface="Times New Roman" panose="02020603050405020304" pitchFamily="18" charset="0"/>
                      </a:endParaRPr>
                    </a:p>
                    <a:p>
                      <a:pPr algn="ctr"/>
                      <a:r>
                        <a:rPr lang="en-GB" sz="1100" dirty="0" smtClean="0">
                          <a:latin typeface="Times New Roman" panose="02020603050405020304" pitchFamily="18" charset="0"/>
                          <a:cs typeface="Times New Roman" panose="02020603050405020304" pitchFamily="18" charset="0"/>
                        </a:rPr>
                        <a:t>2019</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u="none" strike="noStrike" cap="none" dirty="0" smtClean="0">
                          <a:effectLst/>
                          <a:latin typeface="Times New Roman" panose="02020603050405020304" pitchFamily="18" charset="0"/>
                          <a:cs typeface="Times New Roman" panose="02020603050405020304" pitchFamily="18" charset="0"/>
                          <a:sym typeface="Arial"/>
                        </a:rPr>
                        <a:t>Siddharth Bhatia</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GB" sz="1100" u="none" strike="noStrike" cap="none" dirty="0" smtClean="0">
                          <a:effectLst/>
                          <a:latin typeface="Times New Roman" panose="02020603050405020304" pitchFamily="18" charset="0"/>
                          <a:cs typeface="Times New Roman" panose="02020603050405020304" pitchFamily="18" charset="0"/>
                          <a:sym typeface="Arial"/>
                        </a:rPr>
                        <a:t> They provide a set of</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pre-processing</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algorithms for</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obtaining cancer-vulnerable</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lung characteristics from images using UNet and ResNet</a:t>
                      </a:r>
                      <a:r>
                        <a:rPr lang="en-GB" sz="1100" u="none" strike="noStrike" cap="none" baseline="0" dirty="0" smtClean="0">
                          <a:effectLst/>
                          <a:latin typeface="Times New Roman" panose="02020603050405020304" pitchFamily="18" charset="0"/>
                          <a:cs typeface="Times New Roman" panose="02020603050405020304" pitchFamily="18" charset="0"/>
                          <a:sym typeface="Arial"/>
                        </a:rPr>
                        <a:t> </a:t>
                      </a:r>
                      <a:r>
                        <a:rPr lang="en-GB" sz="1100" u="none" strike="noStrike" cap="none" dirty="0" smtClean="0">
                          <a:effectLst/>
                          <a:latin typeface="Times New Roman" panose="02020603050405020304" pitchFamily="18" charset="0"/>
                          <a:cs typeface="Times New Roman" panose="02020603050405020304" pitchFamily="18" charset="0"/>
                          <a:sym typeface="Arial"/>
                        </a:rPr>
                        <a:t>models.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GB" sz="1100" dirty="0" smtClean="0">
                          <a:latin typeface="Times New Roman" panose="02020603050405020304" pitchFamily="18" charset="0"/>
                          <a:cs typeface="Times New Roman" panose="02020603050405020304" pitchFamily="18" charset="0"/>
                        </a:rPr>
                        <a:t>Accuracy is low.(around</a:t>
                      </a:r>
                      <a:r>
                        <a:rPr lang="en-GB" sz="1100" baseline="0" dirty="0" smtClean="0">
                          <a:latin typeface="Times New Roman" panose="02020603050405020304" pitchFamily="18" charset="0"/>
                          <a:cs typeface="Times New Roman" panose="02020603050405020304" pitchFamily="18" charset="0"/>
                        </a:rPr>
                        <a:t> 84%)</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3563755"/>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ctrTitle"/>
          </p:nvPr>
        </p:nvSpPr>
        <p:spPr>
          <a:xfrm>
            <a:off x="311700" y="142875"/>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COLLEGE OF ENGINEERING</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Karvenagar, Pune</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dirty="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dirty="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Department of Computer Engineering</a:t>
            </a:r>
            <a:endParaRPr sz="1200" b="1" dirty="0">
              <a:solidFill>
                <a:srgbClr val="00000A"/>
              </a:solidFill>
              <a:latin typeface="Times New Roman"/>
              <a:ea typeface="Times New Roman"/>
              <a:cs typeface="Times New Roman"/>
              <a:sym typeface="Times New Roman"/>
            </a:endParaRPr>
          </a:p>
        </p:txBody>
      </p:sp>
      <p:sp>
        <p:nvSpPr>
          <p:cNvPr id="95" name="Google Shape;95;p18"/>
          <p:cNvSpPr txBox="1">
            <a:spLocks noGrp="1"/>
          </p:cNvSpPr>
          <p:nvPr>
            <p:ph type="subTitle" idx="1"/>
          </p:nvPr>
        </p:nvSpPr>
        <p:spPr>
          <a:xfrm>
            <a:off x="311700" y="1375453"/>
            <a:ext cx="8520600" cy="3582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2000" b="1" dirty="0">
                <a:solidFill>
                  <a:schemeClr val="dk1"/>
                </a:solidFill>
                <a:latin typeface="Times New Roman"/>
                <a:ea typeface="Times New Roman"/>
                <a:cs typeface="Times New Roman"/>
                <a:sym typeface="Times New Roman"/>
              </a:rPr>
              <a:t>Software and Hardware Requirements:</a:t>
            </a:r>
          </a:p>
          <a:p>
            <a:pPr marL="0" lvl="0" indent="0" algn="l" rtl="0">
              <a:spcBef>
                <a:spcPts val="0"/>
              </a:spcBef>
              <a:spcAft>
                <a:spcPts val="0"/>
              </a:spcAft>
              <a:buNone/>
            </a:pPr>
            <a:endParaRPr lang="en" sz="2000" b="1" dirty="0">
              <a:solidFill>
                <a:schemeClr val="dk1"/>
              </a:solidFill>
              <a:latin typeface="Times New Roman"/>
              <a:ea typeface="Times New Roman"/>
              <a:cs typeface="Times New Roman"/>
              <a:sym typeface="Times New Roman"/>
            </a:endParaRPr>
          </a:p>
          <a:p>
            <a:pPr algn="just" fontAlgn="base"/>
            <a:r>
              <a:rPr lang="en-GB" sz="1800" b="1" dirty="0">
                <a:solidFill>
                  <a:schemeClr val="tx1">
                    <a:lumMod val="65000"/>
                    <a:lumOff val="35000"/>
                  </a:schemeClr>
                </a:solidFill>
                <a:latin typeface="Times New Roman" panose="02020603050405020304" pitchFamily="18" charset="0"/>
                <a:cs typeface="Times New Roman" panose="02020603050405020304" pitchFamily="18" charset="0"/>
              </a:rPr>
              <a:t>Software Requirement:</a:t>
            </a:r>
          </a:p>
          <a:p>
            <a:pPr algn="just" fontAlgn="base">
              <a:buSzPct val="100000"/>
              <a:buFont typeface="Arial" panose="020B0604020202020204" pitchFamily="34" charset="0"/>
              <a:buChar char="•"/>
            </a:pPr>
            <a:endParaRPr lang="en-GB" sz="1800" b="1" dirty="0">
              <a:solidFill>
                <a:schemeClr val="tx1">
                  <a:lumMod val="65000"/>
                  <a:lumOff val="35000"/>
                </a:schemeClr>
              </a:solidFill>
              <a:latin typeface="Times New Roman" panose="02020603050405020304" pitchFamily="18" charset="0"/>
              <a:cs typeface="Times New Roman" panose="02020603050405020304" pitchFamily="18" charset="0"/>
            </a:endParaRPr>
          </a:p>
          <a:p>
            <a:pPr marL="400050" indent="-285750" algn="just" fontAlgn="base">
              <a:lnSpc>
                <a:spcPct val="160000"/>
              </a:lnSpc>
              <a:buSzPct val="100000"/>
              <a:buFont typeface="Arial" panose="020B0604020202020204" pitchFamily="34" charset="0"/>
              <a:buChar char="•"/>
            </a:pPr>
            <a:r>
              <a:rPr lang="en-GB" sz="1800" dirty="0" smtClean="0">
                <a:solidFill>
                  <a:schemeClr val="tx1">
                    <a:lumMod val="65000"/>
                    <a:lumOff val="35000"/>
                  </a:schemeClr>
                </a:solidFill>
                <a:latin typeface="Times New Roman" panose="02020603050405020304" pitchFamily="18" charset="0"/>
                <a:cs typeface="Times New Roman" panose="02020603050405020304" pitchFamily="18" charset="0"/>
              </a:rPr>
              <a:t>IDE:		Visual-studio-code</a:t>
            </a:r>
            <a:endParaRPr lang="en-GB"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400050" indent="-285750" algn="just" fontAlgn="base">
              <a:lnSpc>
                <a:spcPct val="160000"/>
              </a:lnSpc>
              <a:buSzPct val="100000"/>
              <a:buFont typeface="Arial" panose="020B0604020202020204" pitchFamily="34" charset="0"/>
              <a:buChar char="•"/>
            </a:pPr>
            <a:r>
              <a:rPr lang="en-GB" sz="1800" dirty="0" smtClean="0">
                <a:solidFill>
                  <a:schemeClr val="tx1">
                    <a:lumMod val="65000"/>
                    <a:lumOff val="35000"/>
                  </a:schemeClr>
                </a:solidFill>
                <a:latin typeface="Times New Roman" panose="02020603050405020304" pitchFamily="18" charset="0"/>
                <a:cs typeface="Times New Roman" panose="02020603050405020304" pitchFamily="18" charset="0"/>
              </a:rPr>
              <a:t>Language:	Python </a:t>
            </a:r>
            <a:r>
              <a:rPr lang="en-GB" sz="1800" dirty="0">
                <a:solidFill>
                  <a:schemeClr val="tx1">
                    <a:lumMod val="65000"/>
                    <a:lumOff val="35000"/>
                  </a:schemeClr>
                </a:solidFill>
                <a:latin typeface="Times New Roman" panose="02020603050405020304" pitchFamily="18" charset="0"/>
                <a:cs typeface="Times New Roman" panose="02020603050405020304" pitchFamily="18" charset="0"/>
              </a:rPr>
              <a:t>3.8</a:t>
            </a:r>
          </a:p>
          <a:p>
            <a:pPr marL="400050" indent="-285750" algn="just" fontAlgn="base">
              <a:lnSpc>
                <a:spcPct val="160000"/>
              </a:lnSpc>
              <a:buSzPct val="100000"/>
              <a:buFont typeface="Arial" panose="020B0604020202020204" pitchFamily="34" charset="0"/>
              <a:buChar char="•"/>
            </a:pPr>
            <a:r>
              <a:rPr lang="en-GB" sz="1800" dirty="0" smtClean="0">
                <a:solidFill>
                  <a:schemeClr val="tx1">
                    <a:lumMod val="65000"/>
                    <a:lumOff val="35000"/>
                  </a:schemeClr>
                </a:solidFill>
                <a:latin typeface="Times New Roman" panose="02020603050405020304" pitchFamily="18" charset="0"/>
                <a:cs typeface="Times New Roman" panose="02020603050405020304" pitchFamily="18" charset="0"/>
              </a:rPr>
              <a:t>Framework:	Django </a:t>
            </a:r>
            <a:endParaRPr lang="en-GB"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114300" indent="0" algn="just" fontAlgn="base"/>
            <a:endParaRPr lang="en-GB"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just" fontAlgn="base"/>
            <a:r>
              <a:rPr lang="en-GB" sz="1800" b="1" dirty="0">
                <a:solidFill>
                  <a:schemeClr val="tx1">
                    <a:lumMod val="65000"/>
                    <a:lumOff val="35000"/>
                  </a:schemeClr>
                </a:solidFill>
                <a:latin typeface="Times New Roman" panose="02020603050405020304" pitchFamily="18" charset="0"/>
                <a:cs typeface="Times New Roman" panose="02020603050405020304" pitchFamily="18" charset="0"/>
              </a:rPr>
              <a:t>Hardware Requirements:</a:t>
            </a:r>
          </a:p>
          <a:p>
            <a:pPr algn="just" fontAlgn="base"/>
            <a:endParaRPr lang="en-GB"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400050" indent="-285750" algn="just" fontAlgn="base">
              <a:lnSpc>
                <a:spcPct val="170000"/>
              </a:lnSpc>
              <a:buSzPct val="100000"/>
              <a:buFont typeface="Arial" panose="020B0604020202020204" pitchFamily="34" charset="0"/>
              <a:buChar char="•"/>
            </a:pPr>
            <a:r>
              <a:rPr lang="en-GB" sz="1800" dirty="0">
                <a:solidFill>
                  <a:schemeClr val="tx1">
                    <a:lumMod val="65000"/>
                    <a:lumOff val="35000"/>
                  </a:schemeClr>
                </a:solidFill>
                <a:latin typeface="Times New Roman" panose="02020603050405020304" pitchFamily="18" charset="0"/>
                <a:cs typeface="Times New Roman" panose="02020603050405020304" pitchFamily="18" charset="0"/>
              </a:rPr>
              <a:t>Hard Disk: </a:t>
            </a:r>
            <a:r>
              <a:rPr lang="en-GB" sz="1800" dirty="0" smtClean="0">
                <a:solidFill>
                  <a:schemeClr val="tx1">
                    <a:lumMod val="65000"/>
                    <a:lumOff val="35000"/>
                  </a:schemeClr>
                </a:solidFill>
                <a:latin typeface="Times New Roman" panose="02020603050405020304" pitchFamily="18" charset="0"/>
                <a:cs typeface="Times New Roman" panose="02020603050405020304" pitchFamily="18" charset="0"/>
              </a:rPr>
              <a:t>	Greater </a:t>
            </a:r>
            <a:r>
              <a:rPr lang="en-GB" sz="1800">
                <a:solidFill>
                  <a:schemeClr val="tx1">
                    <a:lumMod val="65000"/>
                    <a:lumOff val="35000"/>
                  </a:schemeClr>
                </a:solidFill>
                <a:latin typeface="Times New Roman" panose="02020603050405020304" pitchFamily="18" charset="0"/>
                <a:cs typeface="Times New Roman" panose="02020603050405020304" pitchFamily="18" charset="0"/>
              </a:rPr>
              <a:t>than </a:t>
            </a:r>
            <a:r>
              <a:rPr lang="en-GB" sz="1800" smtClean="0">
                <a:solidFill>
                  <a:schemeClr val="tx1">
                    <a:lumMod val="65000"/>
                    <a:lumOff val="35000"/>
                  </a:schemeClr>
                </a:solidFill>
                <a:latin typeface="Times New Roman" panose="02020603050405020304" pitchFamily="18" charset="0"/>
                <a:cs typeface="Times New Roman" panose="02020603050405020304" pitchFamily="18" charset="0"/>
              </a:rPr>
              <a:t>5 </a:t>
            </a:r>
            <a:r>
              <a:rPr lang="en-GB" sz="1800" dirty="0">
                <a:solidFill>
                  <a:schemeClr val="tx1">
                    <a:lumMod val="65000"/>
                    <a:lumOff val="35000"/>
                  </a:schemeClr>
                </a:solidFill>
                <a:latin typeface="Times New Roman" panose="02020603050405020304" pitchFamily="18" charset="0"/>
                <a:cs typeface="Times New Roman" panose="02020603050405020304" pitchFamily="18" charset="0"/>
              </a:rPr>
              <a:t>GB</a:t>
            </a:r>
          </a:p>
          <a:p>
            <a:pPr marL="400050" indent="-285750" algn="just" fontAlgn="base">
              <a:lnSpc>
                <a:spcPct val="170000"/>
              </a:lnSpc>
              <a:buSzPct val="100000"/>
              <a:buFont typeface="Arial" panose="020B0604020202020204" pitchFamily="34" charset="0"/>
              <a:buChar char="•"/>
            </a:pPr>
            <a:r>
              <a:rPr lang="en-GB" sz="1800" dirty="0">
                <a:solidFill>
                  <a:schemeClr val="tx1">
                    <a:lumMod val="65000"/>
                    <a:lumOff val="35000"/>
                  </a:schemeClr>
                </a:solidFill>
                <a:latin typeface="Times New Roman" panose="02020603050405020304" pitchFamily="18" charset="0"/>
                <a:cs typeface="Times New Roman" panose="02020603050405020304" pitchFamily="18" charset="0"/>
              </a:rPr>
              <a:t>RAM: </a:t>
            </a:r>
            <a:r>
              <a:rPr lang="en-GB" sz="1800" dirty="0" smtClean="0">
                <a:solidFill>
                  <a:schemeClr val="tx1">
                    <a:lumMod val="65000"/>
                    <a:lumOff val="35000"/>
                  </a:schemeClr>
                </a:solidFill>
                <a:latin typeface="Times New Roman" panose="02020603050405020304" pitchFamily="18" charset="0"/>
                <a:cs typeface="Times New Roman" panose="02020603050405020304" pitchFamily="18" charset="0"/>
              </a:rPr>
              <a:t>		Greater </a:t>
            </a:r>
            <a:r>
              <a:rPr lang="en-GB" sz="1800" dirty="0">
                <a:solidFill>
                  <a:schemeClr val="tx1">
                    <a:lumMod val="65000"/>
                    <a:lumOff val="35000"/>
                  </a:schemeClr>
                </a:solidFill>
                <a:latin typeface="Times New Roman" panose="02020603050405020304" pitchFamily="18" charset="0"/>
                <a:cs typeface="Times New Roman" panose="02020603050405020304" pitchFamily="18" charset="0"/>
              </a:rPr>
              <a:t>than 4 GB</a:t>
            </a:r>
          </a:p>
          <a:p>
            <a:pPr marL="400050" indent="-285750" algn="just" fontAlgn="base">
              <a:lnSpc>
                <a:spcPct val="170000"/>
              </a:lnSpc>
              <a:buSzPct val="100000"/>
              <a:buFont typeface="Arial" panose="020B0604020202020204" pitchFamily="34" charset="0"/>
              <a:buChar char="•"/>
            </a:pPr>
            <a:r>
              <a:rPr lang="en-GB" sz="1800" dirty="0">
                <a:solidFill>
                  <a:schemeClr val="tx1">
                    <a:lumMod val="65000"/>
                    <a:lumOff val="35000"/>
                  </a:schemeClr>
                </a:solidFill>
                <a:latin typeface="Times New Roman" panose="02020603050405020304" pitchFamily="18" charset="0"/>
                <a:cs typeface="Times New Roman" panose="02020603050405020304" pitchFamily="18" charset="0"/>
              </a:rPr>
              <a:t>Processor: </a:t>
            </a:r>
            <a:r>
              <a:rPr lang="en-GB" sz="1800" dirty="0" smtClean="0">
                <a:solidFill>
                  <a:schemeClr val="tx1">
                    <a:lumMod val="65000"/>
                    <a:lumOff val="35000"/>
                  </a:schemeClr>
                </a:solidFill>
                <a:latin typeface="Times New Roman" panose="02020603050405020304" pitchFamily="18" charset="0"/>
                <a:cs typeface="Times New Roman" panose="02020603050405020304" pitchFamily="18" charset="0"/>
              </a:rPr>
              <a:t>	I3 </a:t>
            </a:r>
            <a:r>
              <a:rPr lang="en-GB" sz="1800" dirty="0">
                <a:solidFill>
                  <a:schemeClr val="tx1">
                    <a:lumMod val="65000"/>
                    <a:lumOff val="35000"/>
                  </a:schemeClr>
                </a:solidFill>
                <a:latin typeface="Times New Roman" panose="02020603050405020304" pitchFamily="18" charset="0"/>
                <a:cs typeface="Times New Roman" panose="02020603050405020304" pitchFamily="18" charset="0"/>
              </a:rPr>
              <a:t>and Above</a:t>
            </a:r>
          </a:p>
          <a:p>
            <a:pPr marL="0" lvl="0" indent="0" algn="l" rtl="0">
              <a:lnSpc>
                <a:spcPct val="150000"/>
              </a:lnSpc>
              <a:spcBef>
                <a:spcPts val="0"/>
              </a:spcBef>
              <a:spcAft>
                <a:spcPts val="0"/>
              </a:spcAft>
              <a:buNone/>
            </a:pPr>
            <a:r>
              <a:rPr lang="en" sz="1800" dirty="0">
                <a:latin typeface="Times New Roman"/>
                <a:ea typeface="Times New Roman"/>
                <a:cs typeface="Times New Roman"/>
                <a:sym typeface="Times New Roman"/>
              </a:rPr>
              <a:t> </a:t>
            </a:r>
            <a:endParaRPr sz="1800" dirty="0">
              <a:solidFill>
                <a:srgbClr val="00000A"/>
              </a:solidFill>
              <a:latin typeface="Times New Roman"/>
              <a:ea typeface="Times New Roman"/>
              <a:cs typeface="Times New Roman"/>
              <a:sym typeface="Times New Roman"/>
            </a:endParaRPr>
          </a:p>
        </p:txBody>
      </p:sp>
      <p:pic>
        <p:nvPicPr>
          <p:cNvPr id="96" name="Google Shape;96;p18"/>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97" name="Google Shape;97;p18"/>
          <p:cNvPicPr preferRelativeResize="0"/>
          <p:nvPr/>
        </p:nvPicPr>
        <p:blipFill>
          <a:blip r:embed="rId4">
            <a:alphaModFix/>
          </a:blip>
          <a:stretch>
            <a:fillRect/>
          </a:stretch>
        </p:blipFill>
        <p:spPr>
          <a:xfrm>
            <a:off x="489850" y="244925"/>
            <a:ext cx="632725" cy="521150"/>
          </a:xfrm>
          <a:prstGeom prst="rect">
            <a:avLst/>
          </a:prstGeom>
          <a:noFill/>
          <a:ln>
            <a:noFill/>
          </a:ln>
        </p:spPr>
      </p:pic>
    </p:spTree>
    <p:extLst>
      <p:ext uri="{BB962C8B-B14F-4D97-AF65-F5344CB8AC3E}">
        <p14:creationId xmlns:p14="http://schemas.microsoft.com/office/powerpoint/2010/main" val="4233222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311700" y="114522"/>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19" name="Google Shape;119;p21"/>
          <p:cNvSpPr txBox="1">
            <a:spLocks noGrp="1"/>
          </p:cNvSpPr>
          <p:nvPr>
            <p:ph type="subTitle" idx="1"/>
          </p:nvPr>
        </p:nvSpPr>
        <p:spPr>
          <a:xfrm>
            <a:off x="240816" y="1257522"/>
            <a:ext cx="8520600" cy="3501347"/>
          </a:xfrm>
          <a:prstGeom prst="rect">
            <a:avLst/>
          </a:prstGeom>
        </p:spPr>
        <p:txBody>
          <a:bodyPr spcFirstLastPara="1" wrap="square" lIns="91425" tIns="91425" rIns="91425" bIns="91425" anchor="t" anchorCtr="0">
            <a:normAutofit/>
          </a:bodyPr>
          <a:lstStyle/>
          <a:p>
            <a:pPr algn="l">
              <a:lnSpc>
                <a:spcPts val="2388"/>
              </a:lnSpc>
              <a:spcBef>
                <a:spcPts val="713"/>
              </a:spcBef>
            </a:pPr>
            <a:r>
              <a:rPr lang="en-US" altLang="en-US" sz="1400" b="1" dirty="0">
                <a:solidFill>
                  <a:schemeClr val="tx1"/>
                </a:solidFill>
                <a:latin typeface="Times New Roman" panose="02020603050405020304" pitchFamily="18" charset="0"/>
                <a:cs typeface="Times New Roman" panose="02020603050405020304" pitchFamily="18" charset="0"/>
              </a:rPr>
              <a:t>Technical Risks or Technical Feasibility :</a:t>
            </a:r>
          </a:p>
          <a:p>
            <a:pPr algn="l">
              <a:lnSpc>
                <a:spcPts val="2388"/>
              </a:lnSpc>
              <a:spcBef>
                <a:spcPts val="713"/>
              </a:spcBef>
              <a:buSzPct val="100000"/>
              <a:buFont typeface="Arial" panose="020B0604020202020204" pitchFamily="34" charset="0"/>
              <a:buChar char="•"/>
            </a:pPr>
            <a:r>
              <a:rPr lang="en-US" altLang="en-US" sz="1400" dirty="0">
                <a:solidFill>
                  <a:schemeClr val="tx1">
                    <a:lumMod val="65000"/>
                    <a:lumOff val="35000"/>
                  </a:schemeClr>
                </a:solidFill>
                <a:latin typeface="Times New Roman" panose="02020603050405020304" pitchFamily="18" charset="0"/>
                <a:cs typeface="Times New Roman" panose="02020603050405020304" pitchFamily="18" charset="0"/>
              </a:rPr>
              <a:t>Image might be unclear or distorted.</a:t>
            </a:r>
          </a:p>
          <a:p>
            <a:pPr algn="l">
              <a:lnSpc>
                <a:spcPts val="2388"/>
              </a:lnSpc>
              <a:spcBef>
                <a:spcPts val="713"/>
              </a:spcBef>
              <a:buSzPct val="100000"/>
              <a:buFont typeface="Arial" panose="020B0604020202020204" pitchFamily="34" charset="0"/>
              <a:buChar char="•"/>
            </a:pPr>
            <a:r>
              <a:rPr lang="en-US" altLang="en-US" sz="1400" dirty="0">
                <a:solidFill>
                  <a:schemeClr val="tx1">
                    <a:lumMod val="65000"/>
                    <a:lumOff val="35000"/>
                  </a:schemeClr>
                </a:solidFill>
                <a:latin typeface="Times New Roman" panose="02020603050405020304" pitchFamily="18" charset="0"/>
                <a:cs typeface="Times New Roman" panose="02020603050405020304" pitchFamily="18" charset="0"/>
              </a:rPr>
              <a:t>Neural network might over fit the data.</a:t>
            </a:r>
          </a:p>
          <a:p>
            <a:pPr algn="l">
              <a:lnSpc>
                <a:spcPts val="2388"/>
              </a:lnSpc>
              <a:spcBef>
                <a:spcPts val="713"/>
              </a:spcBef>
              <a:buSzPct val="100000"/>
              <a:buFont typeface="Arial" panose="020B0604020202020204" pitchFamily="34" charset="0"/>
              <a:buChar char="•"/>
            </a:pPr>
            <a:r>
              <a:rPr lang="en-US" altLang="en-US" sz="1400" dirty="0">
                <a:solidFill>
                  <a:schemeClr val="tx1">
                    <a:lumMod val="65000"/>
                    <a:lumOff val="35000"/>
                  </a:schemeClr>
                </a:solidFill>
                <a:latin typeface="Times New Roman" panose="02020603050405020304" pitchFamily="18" charset="0"/>
                <a:cs typeface="Times New Roman" panose="02020603050405020304" pitchFamily="18" charset="0"/>
              </a:rPr>
              <a:t>Neural network might under fit the data.</a:t>
            </a:r>
          </a:p>
          <a:p>
            <a:pPr marL="114300" indent="0" algn="l">
              <a:lnSpc>
                <a:spcPts val="2388"/>
              </a:lnSpc>
              <a:spcBef>
                <a:spcPts val="713"/>
              </a:spcBef>
            </a:pPr>
            <a:r>
              <a:rPr lang="en-GB" sz="1400" b="1" spc="-20" dirty="0">
                <a:solidFill>
                  <a:schemeClr val="tx1"/>
                </a:solidFill>
                <a:latin typeface="Times New Roman"/>
                <a:cs typeface="Times New Roman"/>
              </a:rPr>
              <a:t>B</a:t>
            </a:r>
            <a:r>
              <a:rPr lang="en-GB" sz="1400" b="1" dirty="0">
                <a:solidFill>
                  <a:schemeClr val="tx1"/>
                </a:solidFill>
                <a:latin typeface="Times New Roman"/>
                <a:cs typeface="Times New Roman"/>
              </a:rPr>
              <a:t>a</a:t>
            </a:r>
            <a:r>
              <a:rPr lang="en-GB" sz="1400" b="1" spc="-20" dirty="0">
                <a:solidFill>
                  <a:schemeClr val="tx1"/>
                </a:solidFill>
                <a:latin typeface="Times New Roman"/>
                <a:cs typeface="Times New Roman"/>
              </a:rPr>
              <a:t>c</a:t>
            </a:r>
            <a:r>
              <a:rPr lang="en-GB" sz="1400" b="1" dirty="0">
                <a:solidFill>
                  <a:schemeClr val="tx1"/>
                </a:solidFill>
                <a:latin typeface="Times New Roman"/>
                <a:cs typeface="Times New Roman"/>
              </a:rPr>
              <a:t>k</a:t>
            </a:r>
            <a:r>
              <a:rPr lang="en-GB" sz="1400" b="1" spc="-30" dirty="0">
                <a:solidFill>
                  <a:schemeClr val="tx1"/>
                </a:solidFill>
                <a:latin typeface="Times New Roman"/>
                <a:cs typeface="Times New Roman"/>
              </a:rPr>
              <a:t> </a:t>
            </a:r>
            <a:r>
              <a:rPr lang="en-GB" sz="1400" b="1" spc="-15" dirty="0">
                <a:solidFill>
                  <a:schemeClr val="tx1"/>
                </a:solidFill>
                <a:latin typeface="Times New Roman"/>
                <a:cs typeface="Times New Roman"/>
              </a:rPr>
              <a:t>u</a:t>
            </a:r>
            <a:r>
              <a:rPr lang="en-GB" sz="1400" b="1" dirty="0">
                <a:solidFill>
                  <a:schemeClr val="tx1"/>
                </a:solidFill>
                <a:latin typeface="Times New Roman"/>
                <a:cs typeface="Times New Roman"/>
              </a:rPr>
              <a:t>p</a:t>
            </a:r>
            <a:r>
              <a:rPr lang="en-GB" sz="1400" b="1" spc="-35" dirty="0">
                <a:solidFill>
                  <a:schemeClr val="tx1"/>
                </a:solidFill>
                <a:latin typeface="Times New Roman"/>
                <a:cs typeface="Times New Roman"/>
              </a:rPr>
              <a:t> </a:t>
            </a:r>
            <a:r>
              <a:rPr lang="en-GB" sz="1400" b="1" dirty="0">
                <a:solidFill>
                  <a:schemeClr val="tx1"/>
                </a:solidFill>
                <a:latin typeface="Times New Roman"/>
                <a:cs typeface="Times New Roman"/>
              </a:rPr>
              <a:t>p</a:t>
            </a:r>
            <a:r>
              <a:rPr lang="en-GB" sz="1400" b="1" spc="-20" dirty="0">
                <a:solidFill>
                  <a:schemeClr val="tx1"/>
                </a:solidFill>
                <a:latin typeface="Times New Roman"/>
                <a:cs typeface="Times New Roman"/>
              </a:rPr>
              <a:t>l</a:t>
            </a:r>
            <a:r>
              <a:rPr lang="en-GB" sz="1400" b="1" dirty="0">
                <a:solidFill>
                  <a:schemeClr val="tx1"/>
                </a:solidFill>
                <a:latin typeface="Times New Roman"/>
                <a:cs typeface="Times New Roman"/>
              </a:rPr>
              <a:t>an</a:t>
            </a:r>
            <a:r>
              <a:rPr lang="en-GB" sz="1400" b="1" spc="-40" dirty="0">
                <a:solidFill>
                  <a:schemeClr val="tx1"/>
                </a:solidFill>
                <a:latin typeface="Times New Roman"/>
                <a:cs typeface="Times New Roman"/>
              </a:rPr>
              <a:t> </a:t>
            </a:r>
            <a:r>
              <a:rPr lang="en-GB" sz="1400" b="1" spc="-10" dirty="0">
                <a:solidFill>
                  <a:schemeClr val="tx1"/>
                </a:solidFill>
                <a:latin typeface="Times New Roman"/>
                <a:cs typeface="Times New Roman"/>
              </a:rPr>
              <a:t>t</a:t>
            </a:r>
            <a:r>
              <a:rPr lang="en-GB" sz="1400" b="1" dirty="0">
                <a:solidFill>
                  <a:schemeClr val="tx1"/>
                </a:solidFill>
                <a:latin typeface="Times New Roman"/>
                <a:cs typeface="Times New Roman"/>
              </a:rPr>
              <a:t>o</a:t>
            </a:r>
            <a:r>
              <a:rPr lang="en-GB" sz="1400" b="1" spc="-125" dirty="0">
                <a:solidFill>
                  <a:schemeClr val="tx1"/>
                </a:solidFill>
                <a:latin typeface="Times New Roman"/>
                <a:cs typeface="Times New Roman"/>
              </a:rPr>
              <a:t> </a:t>
            </a:r>
            <a:r>
              <a:rPr lang="en-GB" sz="1400" b="1" spc="-10" dirty="0">
                <a:solidFill>
                  <a:schemeClr val="tx1"/>
                </a:solidFill>
                <a:latin typeface="Times New Roman"/>
                <a:cs typeface="Times New Roman"/>
              </a:rPr>
              <a:t>A</a:t>
            </a:r>
            <a:r>
              <a:rPr lang="en-GB" sz="1400" b="1" dirty="0">
                <a:solidFill>
                  <a:schemeClr val="tx1"/>
                </a:solidFill>
                <a:latin typeface="Times New Roman"/>
                <a:cs typeface="Times New Roman"/>
              </a:rPr>
              <a:t>v</a:t>
            </a:r>
            <a:r>
              <a:rPr lang="en-GB" sz="1400" b="1" spc="-15" dirty="0">
                <a:solidFill>
                  <a:schemeClr val="tx1"/>
                </a:solidFill>
                <a:latin typeface="Times New Roman"/>
                <a:cs typeface="Times New Roman"/>
              </a:rPr>
              <a:t>o</a:t>
            </a:r>
            <a:r>
              <a:rPr lang="en-GB" sz="1400" b="1" dirty="0">
                <a:solidFill>
                  <a:schemeClr val="tx1"/>
                </a:solidFill>
                <a:latin typeface="Times New Roman"/>
                <a:cs typeface="Times New Roman"/>
              </a:rPr>
              <a:t>i</a:t>
            </a:r>
            <a:r>
              <a:rPr lang="en-GB" sz="1400" b="1" spc="-20" dirty="0">
                <a:solidFill>
                  <a:schemeClr val="tx1"/>
                </a:solidFill>
                <a:latin typeface="Times New Roman"/>
                <a:cs typeface="Times New Roman"/>
              </a:rPr>
              <a:t>d</a:t>
            </a:r>
            <a:r>
              <a:rPr lang="en-GB" sz="1400" b="1" dirty="0">
                <a:solidFill>
                  <a:schemeClr val="tx1"/>
                </a:solidFill>
                <a:latin typeface="Times New Roman"/>
                <a:cs typeface="Times New Roman"/>
              </a:rPr>
              <a:t>:</a:t>
            </a:r>
          </a:p>
          <a:p>
            <a:pPr algn="l">
              <a:lnSpc>
                <a:spcPts val="2388"/>
              </a:lnSpc>
              <a:spcBef>
                <a:spcPts val="713"/>
              </a:spcBef>
              <a:buSzPct val="100000"/>
              <a:buFont typeface="Arial" panose="020B0604020202020204" pitchFamily="34" charset="0"/>
              <a:buChar char="•"/>
            </a:pPr>
            <a:r>
              <a:rPr lang="en-GB" sz="1400" dirty="0">
                <a:solidFill>
                  <a:schemeClr val="tx1">
                    <a:lumMod val="65000"/>
                    <a:lumOff val="35000"/>
                  </a:schemeClr>
                </a:solidFill>
                <a:latin typeface="Times New Roman"/>
                <a:cs typeface="Times New Roman"/>
              </a:rPr>
              <a:t>Image processing.</a:t>
            </a:r>
          </a:p>
          <a:p>
            <a:pPr algn="l">
              <a:lnSpc>
                <a:spcPts val="2388"/>
              </a:lnSpc>
              <a:spcBef>
                <a:spcPts val="713"/>
              </a:spcBef>
              <a:buSzPct val="100000"/>
              <a:buFont typeface="Arial" panose="020B0604020202020204" pitchFamily="34" charset="0"/>
              <a:buChar char="•"/>
            </a:pPr>
            <a:r>
              <a:rPr lang="en-GB" sz="1400" dirty="0">
                <a:solidFill>
                  <a:schemeClr val="tx1">
                    <a:lumMod val="65000"/>
                    <a:lumOff val="35000"/>
                  </a:schemeClr>
                </a:solidFill>
                <a:latin typeface="Times New Roman"/>
                <a:cs typeface="Times New Roman"/>
              </a:rPr>
              <a:t>Use of regularizers.</a:t>
            </a:r>
          </a:p>
          <a:p>
            <a:pPr algn="l">
              <a:lnSpc>
                <a:spcPts val="2388"/>
              </a:lnSpc>
              <a:spcBef>
                <a:spcPts val="713"/>
              </a:spcBef>
              <a:buSzPct val="100000"/>
              <a:buFont typeface="Arial" panose="020B0604020202020204" pitchFamily="34" charset="0"/>
              <a:buChar char="•"/>
            </a:pPr>
            <a:r>
              <a:rPr lang="en-GB" sz="1400" dirty="0">
                <a:solidFill>
                  <a:schemeClr val="tx1">
                    <a:lumMod val="65000"/>
                    <a:lumOff val="35000"/>
                  </a:schemeClr>
                </a:solidFill>
                <a:latin typeface="Times New Roman"/>
                <a:cs typeface="Times New Roman"/>
              </a:rPr>
              <a:t>Get more amount of data.</a:t>
            </a:r>
          </a:p>
          <a:p>
            <a:pPr algn="l">
              <a:lnSpc>
                <a:spcPts val="2388"/>
              </a:lnSpc>
              <a:spcBef>
                <a:spcPts val="713"/>
              </a:spcBef>
              <a:buFont typeface="Arial" panose="020B0604020202020204" pitchFamily="34" charset="0"/>
              <a:buChar char="•"/>
            </a:pPr>
            <a:endParaRPr lang="en-GB" sz="2000" b="1" dirty="0">
              <a:solidFill>
                <a:schemeClr val="tx1"/>
              </a:solidFill>
              <a:latin typeface="Times New Roman"/>
              <a:cs typeface="Times New Roman"/>
            </a:endParaRPr>
          </a:p>
          <a:p>
            <a:pPr marL="114300" indent="0" algn="l">
              <a:lnSpc>
                <a:spcPts val="2388"/>
              </a:lnSpc>
              <a:spcBef>
                <a:spcPts val="713"/>
              </a:spcBef>
            </a:pPr>
            <a:endParaRPr lang="en-US" altLang="en-US"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114300" indent="0" algn="l">
              <a:lnSpc>
                <a:spcPts val="2388"/>
              </a:lnSpc>
              <a:spcBef>
                <a:spcPts val="713"/>
              </a:spcBef>
            </a:pPr>
            <a:endParaRPr lang="en-US" altLang="en-US" sz="2000" b="1" dirty="0">
              <a:solidFill>
                <a:schemeClr val="tx1"/>
              </a:solidFill>
              <a:latin typeface="Times New Roman" panose="02020603050405020304" pitchFamily="18" charset="0"/>
              <a:cs typeface="Times New Roman" panose="02020603050405020304" pitchFamily="18" charset="0"/>
            </a:endParaRPr>
          </a:p>
        </p:txBody>
      </p:sp>
      <p:pic>
        <p:nvPicPr>
          <p:cNvPr id="120" name="Google Shape;120;p21"/>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121" name="Google Shape;121;p21"/>
          <p:cNvPicPr preferRelativeResize="0"/>
          <p:nvPr/>
        </p:nvPicPr>
        <p:blipFill>
          <a:blip r:embed="rId4">
            <a:alphaModFix/>
          </a:blip>
          <a:stretch>
            <a:fillRect/>
          </a:stretch>
        </p:blipFill>
        <p:spPr>
          <a:xfrm>
            <a:off x="489850" y="244925"/>
            <a:ext cx="632725" cy="521150"/>
          </a:xfrm>
          <a:prstGeom prst="rect">
            <a:avLst/>
          </a:prstGeom>
          <a:noFill/>
          <a:ln>
            <a:noFill/>
          </a:ln>
        </p:spPr>
      </p:pic>
    </p:spTree>
    <p:extLst>
      <p:ext uri="{BB962C8B-B14F-4D97-AF65-F5344CB8AC3E}">
        <p14:creationId xmlns:p14="http://schemas.microsoft.com/office/powerpoint/2010/main" val="2493502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311700" y="114522"/>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19" name="Google Shape;119;p21"/>
          <p:cNvSpPr txBox="1">
            <a:spLocks noGrp="1"/>
          </p:cNvSpPr>
          <p:nvPr>
            <p:ph type="subTitle" idx="1"/>
          </p:nvPr>
        </p:nvSpPr>
        <p:spPr>
          <a:xfrm>
            <a:off x="311700" y="1347100"/>
            <a:ext cx="8520600" cy="3501347"/>
          </a:xfrm>
          <a:prstGeom prst="rect">
            <a:avLst/>
          </a:prstGeom>
        </p:spPr>
        <p:txBody>
          <a:bodyPr spcFirstLastPara="1" wrap="square" lIns="91425" tIns="91425" rIns="91425" bIns="91425" anchor="t" anchorCtr="0">
            <a:normAutofit/>
          </a:bodyPr>
          <a:lstStyle/>
          <a:p>
            <a:pPr algn="l">
              <a:lnSpc>
                <a:spcPts val="2388"/>
              </a:lnSpc>
              <a:spcBef>
                <a:spcPts val="725"/>
              </a:spcBef>
            </a:pPr>
            <a:endParaRPr lang="en-US" altLang="en-US" sz="2000" b="1" dirty="0" smtClean="0">
              <a:solidFill>
                <a:schemeClr val="tx1"/>
              </a:solidFill>
              <a:latin typeface="Times New Roman" panose="02020603050405020304" pitchFamily="18" charset="0"/>
              <a:cs typeface="Times New Roman" panose="02020603050405020304" pitchFamily="18" charset="0"/>
            </a:endParaRPr>
          </a:p>
          <a:p>
            <a:pPr algn="l">
              <a:lnSpc>
                <a:spcPts val="2388"/>
              </a:lnSpc>
              <a:spcBef>
                <a:spcPts val="725"/>
              </a:spcBef>
            </a:pPr>
            <a:r>
              <a:rPr lang="en-US" altLang="en-US" sz="2000" b="1" dirty="0" smtClean="0">
                <a:solidFill>
                  <a:schemeClr val="tx1"/>
                </a:solidFill>
                <a:latin typeface="Times New Roman" panose="02020603050405020304" pitchFamily="18" charset="0"/>
                <a:cs typeface="Times New Roman" panose="02020603050405020304" pitchFamily="18" charset="0"/>
              </a:rPr>
              <a:t>Cost </a:t>
            </a:r>
            <a:r>
              <a:rPr lang="en-US" altLang="en-US" sz="2000" b="1" dirty="0">
                <a:solidFill>
                  <a:schemeClr val="tx1"/>
                </a:solidFill>
                <a:latin typeface="Times New Roman" panose="02020603050405020304" pitchFamily="18" charset="0"/>
                <a:cs typeface="Times New Roman" panose="02020603050405020304" pitchFamily="18" charset="0"/>
              </a:rPr>
              <a:t>Risks or Cost Feasibility</a:t>
            </a:r>
            <a:r>
              <a:rPr lang="en-US" altLang="en-US" sz="2000" b="1" dirty="0" smtClean="0">
                <a:solidFill>
                  <a:schemeClr val="tx1"/>
                </a:solidFill>
                <a:latin typeface="Times New Roman" panose="02020603050405020304" pitchFamily="18" charset="0"/>
                <a:cs typeface="Times New Roman" panose="02020603050405020304" pitchFamily="18" charset="0"/>
              </a:rPr>
              <a:t>:</a:t>
            </a:r>
            <a:endParaRPr lang="en-US" altLang="en-US" sz="2000" b="1" dirty="0">
              <a:solidFill>
                <a:schemeClr val="tx1"/>
              </a:solidFill>
              <a:latin typeface="Times New Roman" panose="02020603050405020304" pitchFamily="18" charset="0"/>
              <a:cs typeface="Times New Roman" panose="02020603050405020304" pitchFamily="18" charset="0"/>
            </a:endParaRPr>
          </a:p>
          <a:p>
            <a:pPr algn="l">
              <a:lnSpc>
                <a:spcPts val="2388"/>
              </a:lnSpc>
              <a:spcBef>
                <a:spcPts val="725"/>
              </a:spcBef>
              <a:buSzPct val="100000"/>
              <a:buFont typeface="Arial" panose="020B0604020202020204" pitchFamily="34" charset="0"/>
              <a:buChar char="•"/>
            </a:pPr>
            <a:r>
              <a:rPr lang="en-GB" altLang="en-US" sz="1400" dirty="0" smtClean="0">
                <a:solidFill>
                  <a:schemeClr val="tx1">
                    <a:lumMod val="65000"/>
                    <a:lumOff val="35000"/>
                  </a:schemeClr>
                </a:solidFill>
                <a:latin typeface="Times New Roman" panose="02020603050405020304" pitchFamily="18" charset="0"/>
                <a:cs typeface="Times New Roman" panose="02020603050405020304" pitchFamily="18" charset="0"/>
              </a:rPr>
              <a:t>We </a:t>
            </a:r>
            <a:r>
              <a:rPr lang="en-GB" altLang="en-US" sz="1400" dirty="0">
                <a:solidFill>
                  <a:schemeClr val="tx1">
                    <a:lumMod val="65000"/>
                    <a:lumOff val="35000"/>
                  </a:schemeClr>
                </a:solidFill>
                <a:latin typeface="Times New Roman" panose="02020603050405020304" pitchFamily="18" charset="0"/>
                <a:cs typeface="Times New Roman" panose="02020603050405020304" pitchFamily="18" charset="0"/>
              </a:rPr>
              <a:t>are using all open source technologies for our project development </a:t>
            </a:r>
            <a:r>
              <a:rPr lang="en-GB" altLang="en-US" sz="1400" dirty="0" smtClean="0">
                <a:solidFill>
                  <a:schemeClr val="tx1">
                    <a:lumMod val="65000"/>
                    <a:lumOff val="35000"/>
                  </a:schemeClr>
                </a:solidFill>
                <a:latin typeface="Times New Roman" panose="02020603050405020304" pitchFamily="18" charset="0"/>
                <a:cs typeface="Times New Roman" panose="02020603050405020304" pitchFamily="18" charset="0"/>
              </a:rPr>
              <a:t>like python</a:t>
            </a:r>
            <a:r>
              <a:rPr lang="en-GB" altLang="en-US" sz="1400" dirty="0">
                <a:solidFill>
                  <a:schemeClr val="tx1">
                    <a:lumMod val="65000"/>
                    <a:lumOff val="35000"/>
                  </a:schemeClr>
                </a:solidFill>
                <a:latin typeface="Times New Roman" panose="02020603050405020304" pitchFamily="18" charset="0"/>
                <a:cs typeface="Times New Roman" panose="02020603050405020304" pitchFamily="18" charset="0"/>
              </a:rPr>
              <a:t>, CNN algorithm and </a:t>
            </a:r>
            <a:r>
              <a:rPr lang="en-GB" altLang="en-US" sz="1400" dirty="0" smtClean="0">
                <a:solidFill>
                  <a:schemeClr val="tx1">
                    <a:lumMod val="65000"/>
                    <a:lumOff val="35000"/>
                  </a:schemeClr>
                </a:solidFill>
                <a:latin typeface="Times New Roman" panose="02020603050405020304" pitchFamily="18" charset="0"/>
                <a:cs typeface="Times New Roman" panose="02020603050405020304" pitchFamily="18" charset="0"/>
              </a:rPr>
              <a:t>Django framework </a:t>
            </a:r>
            <a:r>
              <a:rPr lang="en-GB" altLang="en-US" sz="1400" dirty="0">
                <a:solidFill>
                  <a:schemeClr val="tx1">
                    <a:lumMod val="65000"/>
                    <a:lumOff val="35000"/>
                  </a:schemeClr>
                </a:solidFill>
                <a:latin typeface="Times New Roman" panose="02020603050405020304" pitchFamily="18" charset="0"/>
                <a:cs typeface="Times New Roman" panose="02020603050405020304" pitchFamily="18" charset="0"/>
              </a:rPr>
              <a:t>for better </a:t>
            </a:r>
            <a:r>
              <a:rPr lang="en-GB" altLang="en-US" sz="1400" dirty="0" smtClean="0">
                <a:solidFill>
                  <a:schemeClr val="tx1">
                    <a:lumMod val="65000"/>
                    <a:lumOff val="35000"/>
                  </a:schemeClr>
                </a:solidFill>
                <a:latin typeface="Times New Roman" panose="02020603050405020304" pitchFamily="18" charset="0"/>
                <a:cs typeface="Times New Roman" panose="02020603050405020304" pitchFamily="18" charset="0"/>
              </a:rPr>
              <a:t>interface. So </a:t>
            </a:r>
            <a:r>
              <a:rPr lang="en-GB" altLang="en-US" sz="1400" dirty="0">
                <a:solidFill>
                  <a:schemeClr val="tx1">
                    <a:lumMod val="65000"/>
                    <a:lumOff val="35000"/>
                  </a:schemeClr>
                </a:solidFill>
                <a:latin typeface="Times New Roman" panose="02020603050405020304" pitchFamily="18" charset="0"/>
                <a:cs typeface="Times New Roman" panose="02020603050405020304" pitchFamily="18" charset="0"/>
              </a:rPr>
              <a:t>there is no cost risk.</a:t>
            </a:r>
            <a:endParaRPr lang="en-US"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0" name="Google Shape;120;p21"/>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121" name="Google Shape;121;p21"/>
          <p:cNvPicPr preferRelativeResize="0"/>
          <p:nvPr/>
        </p:nvPicPr>
        <p:blipFill>
          <a:blip r:embed="rId4">
            <a:alphaModFix/>
          </a:blip>
          <a:stretch>
            <a:fillRect/>
          </a:stretch>
        </p:blipFill>
        <p:spPr>
          <a:xfrm>
            <a:off x="489850" y="244925"/>
            <a:ext cx="632725" cy="521150"/>
          </a:xfrm>
          <a:prstGeom prst="rect">
            <a:avLst/>
          </a:prstGeom>
          <a:noFill/>
          <a:ln>
            <a:noFill/>
          </a:ln>
        </p:spPr>
      </p:pic>
    </p:spTree>
    <p:extLst>
      <p:ext uri="{BB962C8B-B14F-4D97-AF65-F5344CB8AC3E}">
        <p14:creationId xmlns:p14="http://schemas.microsoft.com/office/powerpoint/2010/main" val="3128500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244244" y="-140951"/>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COLLEGE OF ENGINEERING</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Karvenagar, Pune</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dirty="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dirty="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Department of Computer Engineering</a:t>
            </a:r>
            <a:endParaRPr sz="1200" b="1" dirty="0">
              <a:solidFill>
                <a:srgbClr val="00000A"/>
              </a:solidFill>
              <a:latin typeface="Times New Roman"/>
              <a:ea typeface="Times New Roman"/>
              <a:cs typeface="Times New Roman"/>
              <a:sym typeface="Times New Roman"/>
            </a:endParaRPr>
          </a:p>
        </p:txBody>
      </p:sp>
      <p:sp>
        <p:nvSpPr>
          <p:cNvPr id="119" name="Google Shape;119;p21"/>
          <p:cNvSpPr txBox="1">
            <a:spLocks noGrp="1"/>
          </p:cNvSpPr>
          <p:nvPr>
            <p:ph type="subTitle" idx="1"/>
          </p:nvPr>
        </p:nvSpPr>
        <p:spPr>
          <a:xfrm>
            <a:off x="311700" y="1049902"/>
            <a:ext cx="8520600" cy="3798546"/>
          </a:xfrm>
          <a:prstGeom prst="rect">
            <a:avLst/>
          </a:prstGeom>
        </p:spPr>
        <p:txBody>
          <a:bodyPr spcFirstLastPara="1" wrap="square" lIns="91425" tIns="91425" rIns="91425" bIns="91425" anchor="t" anchorCtr="0">
            <a:normAutofit/>
          </a:bodyPr>
          <a:lstStyle/>
          <a:p>
            <a:pPr algn="l">
              <a:lnSpc>
                <a:spcPts val="2388"/>
              </a:lnSpc>
              <a:spcBef>
                <a:spcPts val="738"/>
              </a:spcBef>
            </a:pPr>
            <a:r>
              <a:rPr lang="en-US" altLang="en-US" sz="2000" b="1" dirty="0">
                <a:solidFill>
                  <a:schemeClr val="tx1"/>
                </a:solidFill>
                <a:latin typeface="Times New Roman" panose="02020603050405020304" pitchFamily="18" charset="0"/>
                <a:cs typeface="Times New Roman" panose="02020603050405020304" pitchFamily="18" charset="0"/>
              </a:rPr>
              <a:t>Software Development Process:</a:t>
            </a:r>
          </a:p>
          <a:p>
            <a:pPr algn="l">
              <a:lnSpc>
                <a:spcPts val="2388"/>
              </a:lnSpc>
              <a:spcBef>
                <a:spcPts val="738"/>
              </a:spcBef>
            </a:pPr>
            <a:r>
              <a:rPr lang="en-US" altLang="en-US" sz="2000" b="1" dirty="0">
                <a:solidFill>
                  <a:schemeClr val="tx1"/>
                </a:solidFill>
                <a:latin typeface="Times New Roman" panose="02020603050405020304" pitchFamily="18" charset="0"/>
                <a:cs typeface="Times New Roman" panose="02020603050405020304" pitchFamily="18" charset="0"/>
              </a:rPr>
              <a:t> </a:t>
            </a:r>
            <a:endParaRPr lang="en-US" altLang="en-US" sz="2000" dirty="0">
              <a:solidFill>
                <a:schemeClr val="tx1"/>
              </a:solidFill>
              <a:latin typeface="Times New Roman" panose="02020603050405020304" pitchFamily="18" charset="0"/>
              <a:cs typeface="Times New Roman" panose="02020603050405020304" pitchFamily="18" charset="0"/>
            </a:endParaRPr>
          </a:p>
        </p:txBody>
      </p:sp>
      <p:pic>
        <p:nvPicPr>
          <p:cNvPr id="120" name="Google Shape;120;p21"/>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121" name="Google Shape;121;p21"/>
          <p:cNvPicPr preferRelativeResize="0"/>
          <p:nvPr/>
        </p:nvPicPr>
        <p:blipFill>
          <a:blip r:embed="rId4">
            <a:alphaModFix/>
          </a:blip>
          <a:stretch>
            <a:fillRect/>
          </a:stretch>
        </p:blipFill>
        <p:spPr>
          <a:xfrm>
            <a:off x="489850" y="244925"/>
            <a:ext cx="632725" cy="521150"/>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6186" y="1761652"/>
            <a:ext cx="5056716" cy="3086796"/>
          </a:xfrm>
          <a:prstGeom prst="rect">
            <a:avLst/>
          </a:prstGeom>
        </p:spPr>
      </p:pic>
    </p:spTree>
    <p:extLst>
      <p:ext uri="{BB962C8B-B14F-4D97-AF65-F5344CB8AC3E}">
        <p14:creationId xmlns:p14="http://schemas.microsoft.com/office/powerpoint/2010/main" val="2880547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079" y="1257522"/>
            <a:ext cx="4159011" cy="3664815"/>
          </a:xfrm>
          <a:prstGeom prst="rect">
            <a:avLst/>
          </a:prstGeom>
        </p:spPr>
      </p:pic>
      <p:sp>
        <p:nvSpPr>
          <p:cNvPr id="118" name="Google Shape;118;p21"/>
          <p:cNvSpPr txBox="1">
            <a:spLocks noGrp="1"/>
          </p:cNvSpPr>
          <p:nvPr>
            <p:ph type="ctrTitle"/>
          </p:nvPr>
        </p:nvSpPr>
        <p:spPr>
          <a:xfrm>
            <a:off x="311700" y="114522"/>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COLLEGE OF ENGINEERING</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Karvenagar, Pune</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dirty="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dirty="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Department of Computer Engineering</a:t>
            </a:r>
            <a:endParaRPr sz="1200" b="1" dirty="0">
              <a:solidFill>
                <a:srgbClr val="00000A"/>
              </a:solidFill>
              <a:latin typeface="Times New Roman"/>
              <a:ea typeface="Times New Roman"/>
              <a:cs typeface="Times New Roman"/>
              <a:sym typeface="Times New Roman"/>
            </a:endParaRPr>
          </a:p>
        </p:txBody>
      </p:sp>
      <p:sp>
        <p:nvSpPr>
          <p:cNvPr id="119" name="Google Shape;119;p21"/>
          <p:cNvSpPr txBox="1">
            <a:spLocks noGrp="1"/>
          </p:cNvSpPr>
          <p:nvPr>
            <p:ph type="subTitle" idx="1"/>
          </p:nvPr>
        </p:nvSpPr>
        <p:spPr>
          <a:xfrm>
            <a:off x="311700" y="1347100"/>
            <a:ext cx="8520600" cy="3501347"/>
          </a:xfrm>
          <a:prstGeom prst="rect">
            <a:avLst/>
          </a:prstGeom>
        </p:spPr>
        <p:txBody>
          <a:bodyPr spcFirstLastPara="1" wrap="square" lIns="91425" tIns="91425" rIns="91425" bIns="91425" anchor="t" anchorCtr="0">
            <a:normAutofit/>
          </a:bodyPr>
          <a:lstStyle/>
          <a:p>
            <a:pPr marL="12700" algn="l">
              <a:spcBef>
                <a:spcPts val="660"/>
              </a:spcBef>
              <a:defRPr/>
            </a:pPr>
            <a:r>
              <a:rPr lang="en-IN" sz="2000" b="1" dirty="0">
                <a:solidFill>
                  <a:schemeClr val="tx1"/>
                </a:solidFill>
                <a:latin typeface="Times New Roman"/>
                <a:cs typeface="Times New Roman"/>
              </a:rPr>
              <a:t>Architecture Diagram :</a:t>
            </a:r>
            <a:endParaRPr lang="en-IN" sz="2000" dirty="0">
              <a:solidFill>
                <a:schemeClr val="tx1"/>
              </a:solidFill>
              <a:latin typeface="Times New Roman"/>
              <a:cs typeface="Times New Roman"/>
            </a:endParaRPr>
          </a:p>
        </p:txBody>
      </p:sp>
      <p:pic>
        <p:nvPicPr>
          <p:cNvPr id="120" name="Google Shape;120;p21"/>
          <p:cNvPicPr preferRelativeResize="0"/>
          <p:nvPr/>
        </p:nvPicPr>
        <p:blipFill>
          <a:blip r:embed="rId4">
            <a:alphaModFix/>
          </a:blip>
          <a:stretch>
            <a:fillRect/>
          </a:stretch>
        </p:blipFill>
        <p:spPr>
          <a:xfrm>
            <a:off x="7960875" y="142875"/>
            <a:ext cx="581025" cy="623200"/>
          </a:xfrm>
          <a:prstGeom prst="rect">
            <a:avLst/>
          </a:prstGeom>
          <a:noFill/>
          <a:ln>
            <a:noFill/>
          </a:ln>
        </p:spPr>
      </p:pic>
      <p:pic>
        <p:nvPicPr>
          <p:cNvPr id="121" name="Google Shape;121;p21"/>
          <p:cNvPicPr preferRelativeResize="0"/>
          <p:nvPr/>
        </p:nvPicPr>
        <p:blipFill>
          <a:blip r:embed="rId5">
            <a:alphaModFix/>
          </a:blip>
          <a:stretch>
            <a:fillRect/>
          </a:stretch>
        </p:blipFill>
        <p:spPr>
          <a:xfrm>
            <a:off x="489850" y="244925"/>
            <a:ext cx="632725" cy="521150"/>
          </a:xfrm>
          <a:prstGeom prst="rect">
            <a:avLst/>
          </a:prstGeom>
          <a:noFill/>
          <a:ln>
            <a:noFill/>
          </a:ln>
        </p:spPr>
      </p:pic>
    </p:spTree>
    <p:extLst>
      <p:ext uri="{BB962C8B-B14F-4D97-AF65-F5344CB8AC3E}">
        <p14:creationId xmlns:p14="http://schemas.microsoft.com/office/powerpoint/2010/main" val="2638052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311700" y="114522"/>
            <a:ext cx="8520600" cy="11430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COLLEGE OF ENGINEERING</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Karvenagar, Pune</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dirty="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dirty="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b="1" dirty="0">
                <a:solidFill>
                  <a:srgbClr val="00000A"/>
                </a:solidFill>
                <a:latin typeface="Times New Roman"/>
                <a:ea typeface="Times New Roman"/>
                <a:cs typeface="Times New Roman"/>
                <a:sym typeface="Times New Roman"/>
              </a:rPr>
              <a:t>Department of Computer Engineering</a:t>
            </a:r>
            <a:endParaRPr sz="1200" b="1" dirty="0">
              <a:solidFill>
                <a:srgbClr val="00000A"/>
              </a:solidFill>
              <a:latin typeface="Times New Roman"/>
              <a:ea typeface="Times New Roman"/>
              <a:cs typeface="Times New Roman"/>
              <a:sym typeface="Times New Roman"/>
            </a:endParaRPr>
          </a:p>
        </p:txBody>
      </p:sp>
      <p:sp>
        <p:nvSpPr>
          <p:cNvPr id="119" name="Google Shape;119;p21"/>
          <p:cNvSpPr txBox="1">
            <a:spLocks noGrp="1"/>
          </p:cNvSpPr>
          <p:nvPr>
            <p:ph type="subTitle" idx="1"/>
          </p:nvPr>
        </p:nvSpPr>
        <p:spPr>
          <a:xfrm>
            <a:off x="311700" y="1347100"/>
            <a:ext cx="8520600" cy="3501347"/>
          </a:xfrm>
          <a:prstGeom prst="rect">
            <a:avLst/>
          </a:prstGeom>
        </p:spPr>
        <p:txBody>
          <a:bodyPr spcFirstLastPara="1" wrap="square" lIns="91425" tIns="91425" rIns="91425" bIns="91425" anchor="t" anchorCtr="0">
            <a:normAutofit/>
          </a:bodyPr>
          <a:lstStyle/>
          <a:p>
            <a:pPr algn="l">
              <a:spcBef>
                <a:spcPts val="650"/>
              </a:spcBef>
            </a:pPr>
            <a:r>
              <a:rPr lang="en-US" altLang="en-US" sz="2000" b="1" dirty="0">
                <a:solidFill>
                  <a:schemeClr val="tx1"/>
                </a:solidFill>
                <a:latin typeface="Times New Roman" panose="02020603050405020304" pitchFamily="18" charset="0"/>
                <a:cs typeface="Times New Roman" panose="02020603050405020304" pitchFamily="18" charset="0"/>
              </a:rPr>
              <a:t>Feature Extraction:</a:t>
            </a:r>
          </a:p>
          <a:p>
            <a:pPr marL="0" lvl="0" indent="0" algn="l"/>
            <a:r>
              <a:rPr lang="en-GB" sz="1800"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GB" sz="16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l">
              <a:spcBef>
                <a:spcPts val="650"/>
              </a:spcBef>
            </a:pPr>
            <a:endParaRPr lang="en-US" altLang="en-US" sz="2000" dirty="0">
              <a:solidFill>
                <a:schemeClr val="tx1"/>
              </a:solidFill>
              <a:latin typeface="Times New Roman" panose="02020603050405020304" pitchFamily="18" charset="0"/>
              <a:cs typeface="Times New Roman" panose="02020603050405020304" pitchFamily="18" charset="0"/>
            </a:endParaRPr>
          </a:p>
        </p:txBody>
      </p:sp>
      <p:pic>
        <p:nvPicPr>
          <p:cNvPr id="120" name="Google Shape;120;p21"/>
          <p:cNvPicPr preferRelativeResize="0"/>
          <p:nvPr/>
        </p:nvPicPr>
        <p:blipFill>
          <a:blip r:embed="rId3">
            <a:alphaModFix/>
          </a:blip>
          <a:stretch>
            <a:fillRect/>
          </a:stretch>
        </p:blipFill>
        <p:spPr>
          <a:xfrm>
            <a:off x="7960875" y="142875"/>
            <a:ext cx="581025" cy="623200"/>
          </a:xfrm>
          <a:prstGeom prst="rect">
            <a:avLst/>
          </a:prstGeom>
          <a:noFill/>
          <a:ln>
            <a:noFill/>
          </a:ln>
        </p:spPr>
      </p:pic>
      <p:pic>
        <p:nvPicPr>
          <p:cNvPr id="121" name="Google Shape;121;p21"/>
          <p:cNvPicPr preferRelativeResize="0"/>
          <p:nvPr/>
        </p:nvPicPr>
        <p:blipFill>
          <a:blip r:embed="rId4">
            <a:alphaModFix/>
          </a:blip>
          <a:stretch>
            <a:fillRect/>
          </a:stretch>
        </p:blipFill>
        <p:spPr>
          <a:xfrm>
            <a:off x="489850" y="244925"/>
            <a:ext cx="632725" cy="521150"/>
          </a:xfrm>
          <a:prstGeom prst="rect">
            <a:avLst/>
          </a:prstGeom>
          <a:noFill/>
          <a:ln>
            <a:noFill/>
          </a:ln>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7120" t="11990" r="6371" b="24617"/>
          <a:stretch/>
        </p:blipFill>
        <p:spPr>
          <a:xfrm>
            <a:off x="2268280" y="2063392"/>
            <a:ext cx="4898065" cy="2785055"/>
          </a:xfrm>
          <a:prstGeom prst="rect">
            <a:avLst/>
          </a:prstGeom>
        </p:spPr>
      </p:pic>
    </p:spTree>
    <p:extLst>
      <p:ext uri="{BB962C8B-B14F-4D97-AF65-F5344CB8AC3E}">
        <p14:creationId xmlns:p14="http://schemas.microsoft.com/office/powerpoint/2010/main" val="1147524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1353</TotalTime>
  <Words>2105</Words>
  <Application>Microsoft Office PowerPoint</Application>
  <PresentationFormat>On-screen Show (16:9)</PresentationFormat>
  <Paragraphs>256</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Times New Roman</vt:lpstr>
      <vt:lpstr>Simple Light</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dc:title>
  <dc:creator>SWAPNIL BANDAL</dc:creator>
  <cp:lastModifiedBy>SWAPNIL BANDAL</cp:lastModifiedBy>
  <cp:revision>163</cp:revision>
  <dcterms:modified xsi:type="dcterms:W3CDTF">2022-11-29T06:24:09Z</dcterms:modified>
</cp:coreProperties>
</file>