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84" r:id="rId4"/>
    <p:sldId id="268" r:id="rId5"/>
    <p:sldId id="273" r:id="rId6"/>
    <p:sldId id="272" r:id="rId7"/>
    <p:sldId id="270" r:id="rId8"/>
    <p:sldId id="275" r:id="rId9"/>
    <p:sldId id="288" r:id="rId10"/>
    <p:sldId id="289" r:id="rId11"/>
    <p:sldId id="290" r:id="rId12"/>
    <p:sldId id="266" r:id="rId13"/>
    <p:sldId id="291" r:id="rId14"/>
    <p:sldId id="259" r:id="rId15"/>
    <p:sldId id="26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CB025-30A0-4A31-8327-DC9D578B294F}" v="10" dt="2022-11-13T08:01:51.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69" autoAdjust="0"/>
    <p:restoredTop sz="94660"/>
  </p:normalViewPr>
  <p:slideViewPr>
    <p:cSldViewPr snapToGrid="0">
      <p:cViewPr varScale="1">
        <p:scale>
          <a:sx n="108" d="100"/>
          <a:sy n="108" d="100"/>
        </p:scale>
        <p:origin x="47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sh Deshmukh" userId="b19db251bf9da9fe" providerId="LiveId" clId="{0CECB025-30A0-4A31-8327-DC9D578B294F}"/>
    <pc:docChg chg="undo custSel modSld sldOrd modMainMaster">
      <pc:chgData name="Aakash Deshmukh" userId="b19db251bf9da9fe" providerId="LiveId" clId="{0CECB025-30A0-4A31-8327-DC9D578B294F}" dt="2022-11-13T08:03:02.817" v="677" actId="14100"/>
      <pc:docMkLst>
        <pc:docMk/>
      </pc:docMkLst>
      <pc:sldChg chg="setBg">
        <pc:chgData name="Aakash Deshmukh" userId="b19db251bf9da9fe" providerId="LiveId" clId="{0CECB025-30A0-4A31-8327-DC9D578B294F}" dt="2022-11-13T08:01:51.842" v="672"/>
        <pc:sldMkLst>
          <pc:docMk/>
          <pc:sldMk cId="0" sldId="256"/>
        </pc:sldMkLst>
      </pc:sldChg>
      <pc:sldChg chg="modSp mod setBg">
        <pc:chgData name="Aakash Deshmukh" userId="b19db251bf9da9fe" providerId="LiveId" clId="{0CECB025-30A0-4A31-8327-DC9D578B294F}" dt="2022-11-13T08:01:51.842" v="672"/>
        <pc:sldMkLst>
          <pc:docMk/>
          <pc:sldMk cId="0" sldId="257"/>
        </pc:sldMkLst>
        <pc:spChg chg="mod">
          <ac:chgData name="Aakash Deshmukh" userId="b19db251bf9da9fe" providerId="LiveId" clId="{0CECB025-30A0-4A31-8327-DC9D578B294F}" dt="2022-11-13T07:19:41.301" v="477" actId="20577"/>
          <ac:spMkLst>
            <pc:docMk/>
            <pc:sldMk cId="0" sldId="257"/>
            <ac:spMk id="63" creationId="{00000000-0000-0000-0000-000000000000}"/>
          </ac:spMkLst>
        </pc:spChg>
      </pc:sldChg>
      <pc:sldChg chg="ord setBg">
        <pc:chgData name="Aakash Deshmukh" userId="b19db251bf9da9fe" providerId="LiveId" clId="{0CECB025-30A0-4A31-8327-DC9D578B294F}" dt="2022-11-13T08:01:51.842" v="672"/>
        <pc:sldMkLst>
          <pc:docMk/>
          <pc:sldMk cId="0" sldId="259"/>
        </pc:sldMkLst>
      </pc:sldChg>
      <pc:sldChg chg="modSp mod setBg">
        <pc:chgData name="Aakash Deshmukh" userId="b19db251bf9da9fe" providerId="LiveId" clId="{0CECB025-30A0-4A31-8327-DC9D578B294F}" dt="2022-11-13T08:01:51.842" v="672"/>
        <pc:sldMkLst>
          <pc:docMk/>
          <pc:sldMk cId="0" sldId="261"/>
        </pc:sldMkLst>
        <pc:spChg chg="mod">
          <ac:chgData name="Aakash Deshmukh" userId="b19db251bf9da9fe" providerId="LiveId" clId="{0CECB025-30A0-4A31-8327-DC9D578B294F}" dt="2022-11-13T07:26:53.852" v="615" actId="12"/>
          <ac:spMkLst>
            <pc:docMk/>
            <pc:sldMk cId="0" sldId="261"/>
            <ac:spMk id="95" creationId="{00000000-0000-0000-0000-000000000000}"/>
          </ac:spMkLst>
        </pc:spChg>
      </pc:sldChg>
      <pc:sldChg chg="setBg">
        <pc:chgData name="Aakash Deshmukh" userId="b19db251bf9da9fe" providerId="LiveId" clId="{0CECB025-30A0-4A31-8327-DC9D578B294F}" dt="2022-11-13T08:01:51.842" v="672"/>
        <pc:sldMkLst>
          <pc:docMk/>
          <pc:sldMk cId="0" sldId="265"/>
        </pc:sldMkLst>
      </pc:sldChg>
      <pc:sldChg chg="ord setBg">
        <pc:chgData name="Aakash Deshmukh" userId="b19db251bf9da9fe" providerId="LiveId" clId="{0CECB025-30A0-4A31-8327-DC9D578B294F}" dt="2022-11-13T08:01:51.842" v="672"/>
        <pc:sldMkLst>
          <pc:docMk/>
          <pc:sldMk cId="2146764610" sldId="266"/>
        </pc:sldMkLst>
      </pc:sldChg>
      <pc:sldChg chg="ord setBg">
        <pc:chgData name="Aakash Deshmukh" userId="b19db251bf9da9fe" providerId="LiveId" clId="{0CECB025-30A0-4A31-8327-DC9D578B294F}" dt="2022-11-13T08:01:51.842" v="672"/>
        <pc:sldMkLst>
          <pc:docMk/>
          <pc:sldMk cId="78497859" sldId="267"/>
        </pc:sldMkLst>
      </pc:sldChg>
      <pc:sldChg chg="setBg">
        <pc:chgData name="Aakash Deshmukh" userId="b19db251bf9da9fe" providerId="LiveId" clId="{0CECB025-30A0-4A31-8327-DC9D578B294F}" dt="2022-11-13T08:01:51.842" v="672"/>
        <pc:sldMkLst>
          <pc:docMk/>
          <pc:sldMk cId="2493502888" sldId="268"/>
        </pc:sldMkLst>
      </pc:sldChg>
      <pc:sldChg chg="modSp mod ord setBg">
        <pc:chgData name="Aakash Deshmukh" userId="b19db251bf9da9fe" providerId="LiveId" clId="{0CECB025-30A0-4A31-8327-DC9D578B294F}" dt="2022-11-13T08:01:51.842" v="672"/>
        <pc:sldMkLst>
          <pc:docMk/>
          <pc:sldMk cId="2638052027" sldId="270"/>
        </pc:sldMkLst>
        <pc:spChg chg="mod">
          <ac:chgData name="Aakash Deshmukh" userId="b19db251bf9da9fe" providerId="LiveId" clId="{0CECB025-30A0-4A31-8327-DC9D578B294F}" dt="2022-11-13T07:03:20.999" v="46" actId="20577"/>
          <ac:spMkLst>
            <pc:docMk/>
            <pc:sldMk cId="2638052027" sldId="270"/>
            <ac:spMk id="119" creationId="{00000000-0000-0000-0000-000000000000}"/>
          </ac:spMkLst>
        </pc:spChg>
      </pc:sldChg>
      <pc:sldChg chg="ord setBg">
        <pc:chgData name="Aakash Deshmukh" userId="b19db251bf9da9fe" providerId="LiveId" clId="{0CECB025-30A0-4A31-8327-DC9D578B294F}" dt="2022-11-13T08:01:51.842" v="672"/>
        <pc:sldMkLst>
          <pc:docMk/>
          <pc:sldMk cId="1147524322" sldId="271"/>
        </pc:sldMkLst>
      </pc:sldChg>
      <pc:sldChg chg="addSp delSp modSp mod setBg">
        <pc:chgData name="Aakash Deshmukh" userId="b19db251bf9da9fe" providerId="LiveId" clId="{0CECB025-30A0-4A31-8327-DC9D578B294F}" dt="2022-11-13T08:03:02.817" v="677" actId="14100"/>
        <pc:sldMkLst>
          <pc:docMk/>
          <pc:sldMk cId="2880547669" sldId="272"/>
        </pc:sldMkLst>
        <pc:spChg chg="mod">
          <ac:chgData name="Aakash Deshmukh" userId="b19db251bf9da9fe" providerId="LiveId" clId="{0CECB025-30A0-4A31-8327-DC9D578B294F}" dt="2022-11-13T07:56:44.411" v="664" actId="1076"/>
          <ac:spMkLst>
            <pc:docMk/>
            <pc:sldMk cId="2880547669" sldId="272"/>
            <ac:spMk id="118" creationId="{00000000-0000-0000-0000-000000000000}"/>
          </ac:spMkLst>
        </pc:spChg>
        <pc:spChg chg="mod">
          <ac:chgData name="Aakash Deshmukh" userId="b19db251bf9da9fe" providerId="LiveId" clId="{0CECB025-30A0-4A31-8327-DC9D578B294F}" dt="2022-11-13T08:02:30.195" v="674" actId="14100"/>
          <ac:spMkLst>
            <pc:docMk/>
            <pc:sldMk cId="2880547669" sldId="272"/>
            <ac:spMk id="119" creationId="{00000000-0000-0000-0000-000000000000}"/>
          </ac:spMkLst>
        </pc:spChg>
        <pc:graphicFrameChg chg="del">
          <ac:chgData name="Aakash Deshmukh" userId="b19db251bf9da9fe" providerId="LiveId" clId="{0CECB025-30A0-4A31-8327-DC9D578B294F}" dt="2022-11-13T07:52:16.150" v="647" actId="21"/>
          <ac:graphicFrameMkLst>
            <pc:docMk/>
            <pc:sldMk cId="2880547669" sldId="272"/>
            <ac:graphicFrameMk id="4" creationId="{00000000-0000-0000-0000-000000000000}"/>
          </ac:graphicFrameMkLst>
        </pc:graphicFrameChg>
        <pc:picChg chg="add del mod">
          <ac:chgData name="Aakash Deshmukh" userId="b19db251bf9da9fe" providerId="LiveId" clId="{0CECB025-30A0-4A31-8327-DC9D578B294F}" dt="2022-11-13T07:51:24.033" v="646" actId="21"/>
          <ac:picMkLst>
            <pc:docMk/>
            <pc:sldMk cId="2880547669" sldId="272"/>
            <ac:picMk id="3" creationId="{1ED5D326-627E-6440-034E-8AB7C1EC5C5C}"/>
          </ac:picMkLst>
        </pc:picChg>
        <pc:picChg chg="add mod modCrop">
          <ac:chgData name="Aakash Deshmukh" userId="b19db251bf9da9fe" providerId="LiveId" clId="{0CECB025-30A0-4A31-8327-DC9D578B294F}" dt="2022-11-13T08:03:02.817" v="677" actId="14100"/>
          <ac:picMkLst>
            <pc:docMk/>
            <pc:sldMk cId="2880547669" sldId="272"/>
            <ac:picMk id="6" creationId="{F02C4688-AB53-9F55-BABC-3F5172C57D27}"/>
          </ac:picMkLst>
        </pc:picChg>
      </pc:sldChg>
      <pc:sldChg chg="setBg">
        <pc:chgData name="Aakash Deshmukh" userId="b19db251bf9da9fe" providerId="LiveId" clId="{0CECB025-30A0-4A31-8327-DC9D578B294F}" dt="2022-11-13T08:01:51.842" v="672"/>
        <pc:sldMkLst>
          <pc:docMk/>
          <pc:sldMk cId="3128500870" sldId="273"/>
        </pc:sldMkLst>
      </pc:sldChg>
      <pc:sldChg chg="ord setBg">
        <pc:chgData name="Aakash Deshmukh" userId="b19db251bf9da9fe" providerId="LiveId" clId="{0CECB025-30A0-4A31-8327-DC9D578B294F}" dt="2022-11-13T08:01:51.842" v="672"/>
        <pc:sldMkLst>
          <pc:docMk/>
          <pc:sldMk cId="2830296366" sldId="274"/>
        </pc:sldMkLst>
      </pc:sldChg>
      <pc:sldChg chg="ord setBg">
        <pc:chgData name="Aakash Deshmukh" userId="b19db251bf9da9fe" providerId="LiveId" clId="{0CECB025-30A0-4A31-8327-DC9D578B294F}" dt="2022-11-13T08:01:51.842" v="672"/>
        <pc:sldMkLst>
          <pc:docMk/>
          <pc:sldMk cId="3984966406" sldId="275"/>
        </pc:sldMkLst>
      </pc:sldChg>
      <pc:sldChg chg="setBg">
        <pc:chgData name="Aakash Deshmukh" userId="b19db251bf9da9fe" providerId="LiveId" clId="{0CECB025-30A0-4A31-8327-DC9D578B294F}" dt="2022-11-13T08:01:51.842" v="672"/>
        <pc:sldMkLst>
          <pc:docMk/>
          <pc:sldMk cId="2550989624" sldId="276"/>
        </pc:sldMkLst>
      </pc:sldChg>
      <pc:sldMasterChg chg="setBg modSldLayout">
        <pc:chgData name="Aakash Deshmukh" userId="b19db251bf9da9fe" providerId="LiveId" clId="{0CECB025-30A0-4A31-8327-DC9D578B294F}" dt="2022-11-13T08:01:51.842" v="672"/>
        <pc:sldMasterMkLst>
          <pc:docMk/>
          <pc:sldMasterMk cId="0" sldId="2147483659"/>
        </pc:sldMasterMkLst>
        <pc:sldLayoutChg chg="setBg">
          <pc:chgData name="Aakash Deshmukh" userId="b19db251bf9da9fe" providerId="LiveId" clId="{0CECB025-30A0-4A31-8327-DC9D578B294F}" dt="2022-11-13T08:01:51.842" v="672"/>
          <pc:sldLayoutMkLst>
            <pc:docMk/>
            <pc:sldMasterMk cId="0" sldId="2147483659"/>
            <pc:sldLayoutMk cId="0" sldId="2147483648"/>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0"/>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1"/>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2"/>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3"/>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4"/>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5"/>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6"/>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7"/>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26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48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89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4283ee7b3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4283ee7b3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4283ee7b3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4283ee7b3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283ee7b3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4283ee7b3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34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0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2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519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65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969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31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ct val="91666"/>
              <a:buFont typeface="Arial"/>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ct val="91666"/>
              <a:buFont typeface="Arial"/>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Group ID: P34</a:t>
            </a:r>
            <a:endParaRPr sz="1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Name of Guide:</a:t>
            </a:r>
            <a:r>
              <a:rPr lang="en" sz="1800" dirty="0">
                <a:solidFill>
                  <a:srgbClr val="000000"/>
                </a:solidFill>
                <a:latin typeface="Times New Roman"/>
                <a:ea typeface="Times New Roman"/>
                <a:cs typeface="Times New Roman"/>
                <a:sym typeface="Times New Roman"/>
              </a:rPr>
              <a:t> </a:t>
            </a:r>
            <a:r>
              <a:rPr lang="en-IN" sz="1800" dirty="0">
                <a:solidFill>
                  <a:srgbClr val="000000"/>
                </a:solidFill>
                <a:latin typeface="Times New Roman"/>
                <a:ea typeface="Times New Roman"/>
                <a:cs typeface="Times New Roman"/>
                <a:sym typeface="Times New Roman"/>
              </a:rPr>
              <a:t> </a:t>
            </a:r>
            <a:r>
              <a:rPr lang="en-IN" sz="1800" dirty="0">
                <a:solidFill>
                  <a:schemeClr val="tx1">
                    <a:lumMod val="65000"/>
                    <a:lumOff val="35000"/>
                  </a:schemeClr>
                </a:solidFill>
                <a:latin typeface="Times New Roman"/>
                <a:ea typeface="Times New Roman"/>
                <a:cs typeface="Times New Roman"/>
                <a:sym typeface="Times New Roman"/>
              </a:rPr>
              <a:t>Dr. Smita Chaudhari</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Title of BE-Project:</a:t>
            </a:r>
            <a:r>
              <a:rPr lang="en-IN" sz="1800" dirty="0">
                <a:solidFill>
                  <a:srgbClr val="000000"/>
                </a:solidFill>
                <a:latin typeface="Times New Roman"/>
                <a:ea typeface="Times New Roman"/>
                <a:cs typeface="Times New Roman"/>
                <a:sym typeface="Times New Roman"/>
              </a:rPr>
              <a:t> </a:t>
            </a:r>
            <a:r>
              <a:rPr lang="en-IN" sz="1800" dirty="0">
                <a:solidFill>
                  <a:schemeClr val="tx1">
                    <a:lumMod val="65000"/>
                    <a:lumOff val="35000"/>
                  </a:schemeClr>
                </a:solidFill>
                <a:latin typeface="Times New Roman"/>
                <a:ea typeface="Times New Roman"/>
                <a:cs typeface="Times New Roman"/>
                <a:sym typeface="Times New Roman"/>
              </a:rPr>
              <a:t>Lung Cancer Detection Using Deep Learning</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Domain of Project: </a:t>
            </a:r>
            <a:r>
              <a:rPr lang="en-IN" sz="1800" dirty="0">
                <a:solidFill>
                  <a:srgbClr val="000000"/>
                </a:solidFill>
                <a:latin typeface="Times New Roman"/>
                <a:ea typeface="Times New Roman"/>
                <a:cs typeface="Times New Roman"/>
                <a:sym typeface="Times New Roman"/>
              </a:rPr>
              <a:t> </a:t>
            </a:r>
            <a:r>
              <a:rPr lang="en-IN" sz="1800" dirty="0">
                <a:solidFill>
                  <a:schemeClr val="tx1">
                    <a:lumMod val="65000"/>
                    <a:lumOff val="35000"/>
                  </a:schemeClr>
                </a:solidFill>
                <a:latin typeface="Times New Roman"/>
                <a:ea typeface="Times New Roman"/>
                <a:cs typeface="Times New Roman"/>
                <a:sym typeface="Times New Roman"/>
              </a:rPr>
              <a:t>Deep Learning</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Names of Group Members: 		</a:t>
            </a:r>
            <a:r>
              <a:rPr lang="en" sz="1800" dirty="0">
                <a:solidFill>
                  <a:schemeClr val="tx1">
                    <a:lumMod val="65000"/>
                    <a:lumOff val="35000"/>
                  </a:schemeClr>
                </a:solidFill>
                <a:latin typeface="Times New Roman"/>
                <a:ea typeface="Times New Roman"/>
                <a:cs typeface="Times New Roman"/>
                <a:sym typeface="Times New Roman"/>
              </a:rPr>
              <a:t>1. Swapnil Bandal	</a:t>
            </a:r>
            <a:r>
              <a:rPr lang="en-GB" sz="1800" dirty="0">
                <a:solidFill>
                  <a:schemeClr val="tx1">
                    <a:lumMod val="65000"/>
                    <a:lumOff val="35000"/>
                  </a:schemeClr>
                </a:solidFill>
                <a:latin typeface="Times New Roman"/>
                <a:ea typeface="Times New Roman"/>
                <a:cs typeface="Times New Roman"/>
                <a:sym typeface="Times New Roman"/>
              </a:rPr>
              <a:t> </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tx1">
                    <a:lumMod val="65000"/>
                    <a:lumOff val="35000"/>
                  </a:schemeClr>
                </a:solidFill>
                <a:latin typeface="Times New Roman"/>
                <a:ea typeface="Times New Roman"/>
                <a:cs typeface="Times New Roman"/>
                <a:sym typeface="Times New Roman"/>
              </a:rPr>
              <a:t>				2. Shreyas Padmawar	</a:t>
            </a:r>
            <a:r>
              <a:rPr lang="en-GB" sz="1800" dirty="0">
                <a:solidFill>
                  <a:schemeClr val="tx1">
                    <a:lumMod val="65000"/>
                    <a:lumOff val="35000"/>
                  </a:schemeClr>
                </a:solidFill>
                <a:latin typeface="Times New Roman"/>
                <a:ea typeface="Times New Roman"/>
                <a:cs typeface="Times New Roman"/>
                <a:sym typeface="Times New Roman"/>
              </a:rPr>
              <a:t> </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tx1">
                    <a:lumMod val="65000"/>
                    <a:lumOff val="35000"/>
                  </a:schemeClr>
                </a:solidFill>
                <a:latin typeface="Times New Roman"/>
                <a:ea typeface="Times New Roman"/>
                <a:cs typeface="Times New Roman"/>
                <a:sym typeface="Times New Roman"/>
              </a:rPr>
              <a:t>				3. Akash Deshmukh</a:t>
            </a:r>
            <a:endParaRPr sz="1800" dirty="0">
              <a:solidFill>
                <a:schemeClr val="tx1">
                  <a:lumMod val="65000"/>
                  <a:lumOff val="35000"/>
                </a:schemeClr>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57" name="Google Shape;57;p13"/>
          <p:cNvPicPr preferRelativeResize="0"/>
          <p:nvPr/>
        </p:nvPicPr>
        <p:blipFill>
          <a:blip r:embed="rId4">
            <a:alphaModFix/>
          </a:blip>
          <a:stretch>
            <a:fillRect/>
          </a:stretch>
        </p:blipFill>
        <p:spPr>
          <a:xfrm>
            <a:off x="489850" y="244925"/>
            <a:ext cx="632725" cy="521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a:solidFill>
                  <a:schemeClr val="tx1"/>
                </a:solidFill>
                <a:latin typeface="Times New Roman"/>
                <a:ea typeface="Times New Roman"/>
                <a:cs typeface="Times New Roman"/>
                <a:sym typeface="Times New Roman"/>
              </a:rPr>
              <a:t> </a:t>
            </a: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
        <p:nvSpPr>
          <p:cNvPr id="2" name="Rectangle 1"/>
          <p:cNvSpPr/>
          <p:nvPr/>
        </p:nvSpPr>
        <p:spPr>
          <a:xfrm>
            <a:off x="489850" y="1509168"/>
            <a:ext cx="1007007" cy="307777"/>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Input Page:</a:t>
            </a:r>
            <a:endParaRPr lang="en-IN"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85" y="1865857"/>
            <a:ext cx="5358809" cy="3014330"/>
          </a:xfrm>
          <a:prstGeom prst="rect">
            <a:avLst/>
          </a:prstGeom>
        </p:spPr>
      </p:pic>
    </p:spTree>
    <p:extLst>
      <p:ext uri="{BB962C8B-B14F-4D97-AF65-F5344CB8AC3E}">
        <p14:creationId xmlns:p14="http://schemas.microsoft.com/office/powerpoint/2010/main" val="396133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a:solidFill>
                  <a:schemeClr val="tx1"/>
                </a:solidFill>
                <a:latin typeface="Times New Roman"/>
                <a:ea typeface="Times New Roman"/>
                <a:cs typeface="Times New Roman"/>
                <a:sym typeface="Times New Roman"/>
              </a:rPr>
              <a:t> </a:t>
            </a: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
        <p:nvSpPr>
          <p:cNvPr id="2" name="Rectangle 1"/>
          <p:cNvSpPr/>
          <p:nvPr/>
        </p:nvSpPr>
        <p:spPr>
          <a:xfrm>
            <a:off x="489850" y="1509168"/>
            <a:ext cx="1088760" cy="307777"/>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Result Page:</a:t>
            </a:r>
            <a:endParaRPr lang="en-IN"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7273" y="1585082"/>
            <a:ext cx="5521842" cy="3106036"/>
          </a:xfrm>
          <a:prstGeom prst="rect">
            <a:avLst/>
          </a:prstGeom>
        </p:spPr>
      </p:pic>
    </p:spTree>
    <p:extLst>
      <p:ext uri="{BB962C8B-B14F-4D97-AF65-F5344CB8AC3E}">
        <p14:creationId xmlns:p14="http://schemas.microsoft.com/office/powerpoint/2010/main" val="1512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a:solidFill>
                  <a:schemeClr val="tx1"/>
                </a:solidFill>
                <a:latin typeface="Times New Roman"/>
                <a:ea typeface="Times New Roman"/>
                <a:cs typeface="Times New Roman"/>
                <a:sym typeface="Times New Roman"/>
              </a:rPr>
              <a:t> </a:t>
            </a:r>
            <a:r>
              <a:rPr lang="en-GB" sz="1400" b="1" dirty="0" smtClean="0">
                <a:solidFill>
                  <a:schemeClr val="tx1"/>
                </a:solidFill>
                <a:latin typeface="Times New Roman"/>
                <a:ea typeface="Times New Roman"/>
                <a:cs typeface="Times New Roman"/>
              </a:rPr>
              <a:t>Problem Faced:</a:t>
            </a:r>
          </a:p>
          <a:p>
            <a:pPr marL="12700" algn="l">
              <a:lnSpc>
                <a:spcPts val="2390"/>
              </a:lnSpc>
              <a:spcBef>
                <a:spcPts val="650"/>
              </a:spcBef>
              <a:buSzPct val="100000"/>
              <a:buFont typeface="Arial" panose="020B0604020202020204" pitchFamily="34" charset="0"/>
              <a:buChar char="•"/>
              <a:defRPr/>
            </a:pPr>
            <a:r>
              <a:rPr lang="en-GB" sz="1400" dirty="0" smtClean="0">
                <a:solidFill>
                  <a:schemeClr val="bg2"/>
                </a:solidFill>
                <a:latin typeface="Times New Roman"/>
                <a:ea typeface="Times New Roman"/>
                <a:cs typeface="Times New Roman"/>
              </a:rPr>
              <a:t>Data Overfitting </a:t>
            </a:r>
          </a:p>
          <a:p>
            <a:pPr marL="12700" algn="l">
              <a:lnSpc>
                <a:spcPts val="2390"/>
              </a:lnSpc>
              <a:spcBef>
                <a:spcPts val="650"/>
              </a:spcBef>
              <a:defRPr/>
            </a:pPr>
            <a:r>
              <a:rPr lang="en-GB" sz="1400" b="1" dirty="0" smtClean="0">
                <a:solidFill>
                  <a:schemeClr val="tx1"/>
                </a:solidFill>
                <a:latin typeface="Times New Roman"/>
                <a:ea typeface="Times New Roman"/>
                <a:cs typeface="Times New Roman"/>
              </a:rPr>
              <a:t>Plan to avoid </a:t>
            </a:r>
          </a:p>
          <a:p>
            <a:pPr marL="12700" algn="l">
              <a:lnSpc>
                <a:spcPts val="2390"/>
              </a:lnSpc>
              <a:spcBef>
                <a:spcPts val="650"/>
              </a:spcBef>
              <a:buSzPct val="100000"/>
              <a:buFont typeface="Arial" panose="020B0604020202020204" pitchFamily="34" charset="0"/>
              <a:buChar char="•"/>
              <a:defRPr/>
            </a:pPr>
            <a:r>
              <a:rPr lang="en-GB" sz="1400" dirty="0" smtClean="0">
                <a:solidFill>
                  <a:schemeClr val="bg2"/>
                </a:solidFill>
                <a:latin typeface="Times New Roman"/>
                <a:ea typeface="Times New Roman"/>
                <a:cs typeface="Times New Roman"/>
              </a:rPr>
              <a:t>Obtain </a:t>
            </a:r>
            <a:r>
              <a:rPr lang="en-GB" sz="1400" smtClean="0">
                <a:solidFill>
                  <a:schemeClr val="bg2"/>
                </a:solidFill>
                <a:latin typeface="Times New Roman"/>
                <a:ea typeface="Times New Roman"/>
                <a:cs typeface="Times New Roman"/>
              </a:rPr>
              <a:t>more data.</a:t>
            </a:r>
            <a:endParaRPr lang="en-GB" sz="1400" dirty="0" smtClean="0">
              <a:solidFill>
                <a:schemeClr val="bg2"/>
              </a:solidFill>
              <a:latin typeface="Times New Roman"/>
              <a:ea typeface="Times New Roman"/>
              <a:cs typeface="Times New Roman"/>
            </a:endParaRPr>
          </a:p>
          <a:p>
            <a:pPr marL="12700" algn="l">
              <a:lnSpc>
                <a:spcPts val="2390"/>
              </a:lnSpc>
              <a:spcBef>
                <a:spcPts val="650"/>
              </a:spcBef>
              <a:buSzPct val="100000"/>
              <a:buFont typeface="Arial" panose="020B0604020202020204" pitchFamily="34" charset="0"/>
              <a:buChar char="•"/>
              <a:defRPr/>
            </a:pPr>
            <a:r>
              <a:rPr lang="en-GB" sz="1400" dirty="0" smtClean="0">
                <a:solidFill>
                  <a:schemeClr val="bg2"/>
                </a:solidFill>
                <a:latin typeface="Times New Roman"/>
                <a:ea typeface="Times New Roman"/>
                <a:cs typeface="Times New Roman"/>
              </a:rPr>
              <a:t>Decrease the number of features.</a:t>
            </a:r>
          </a:p>
          <a:p>
            <a:pPr marL="12700" algn="l">
              <a:lnSpc>
                <a:spcPts val="2390"/>
              </a:lnSpc>
              <a:spcBef>
                <a:spcPts val="650"/>
              </a:spcBef>
              <a:buSzPct val="100000"/>
              <a:buFont typeface="Arial" panose="020B0604020202020204" pitchFamily="34" charset="0"/>
              <a:buChar char="•"/>
              <a:defRPr/>
            </a:pPr>
            <a:r>
              <a:rPr lang="en-GB" sz="1400" dirty="0" smtClean="0">
                <a:solidFill>
                  <a:schemeClr val="bg2"/>
                </a:solidFill>
                <a:latin typeface="Times New Roman"/>
                <a:ea typeface="Times New Roman"/>
                <a:cs typeface="Times New Roman"/>
              </a:rPr>
              <a:t>Increase regularization. </a:t>
            </a:r>
          </a:p>
          <a:p>
            <a:pPr marL="12700" algn="l">
              <a:lnSpc>
                <a:spcPts val="2390"/>
              </a:lnSpc>
              <a:spcBef>
                <a:spcPts val="650"/>
              </a:spcBef>
              <a:buSzPct val="100000"/>
              <a:buFont typeface="Arial" panose="020B0604020202020204" pitchFamily="34" charset="0"/>
              <a:buChar char="•"/>
              <a:defRPr/>
            </a:pPr>
            <a:r>
              <a:rPr lang="en-GB" sz="1400" dirty="0" smtClean="0">
                <a:solidFill>
                  <a:schemeClr val="bg2"/>
                </a:solidFill>
                <a:latin typeface="Times New Roman"/>
                <a:ea typeface="Times New Roman"/>
                <a:cs typeface="Times New Roman"/>
              </a:rPr>
              <a:t>Use dropouts activation function in fully connected layer.</a:t>
            </a:r>
          </a:p>
          <a:p>
            <a:pPr marL="12700" algn="l">
              <a:lnSpc>
                <a:spcPts val="2390"/>
              </a:lnSpc>
              <a:spcBef>
                <a:spcPts val="650"/>
              </a:spcBef>
              <a:defRPr/>
            </a:pPr>
            <a:endParaRPr lang="en-GB" sz="1400" dirty="0">
              <a:solidFill>
                <a:schemeClr val="tx1"/>
              </a:solidFill>
              <a:latin typeface="Times New Roman"/>
              <a:cs typeface="Times New Roman"/>
            </a:endParaRPr>
          </a:p>
          <a:p>
            <a:pPr marL="0" lvl="0" indent="0" algn="l" rtl="0">
              <a:spcBef>
                <a:spcPts val="0"/>
              </a:spcBef>
              <a:spcAft>
                <a:spcPts val="0"/>
              </a:spcAft>
              <a:buNone/>
            </a:pP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214676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a:solidFill>
                  <a:schemeClr val="tx1"/>
                </a:solidFill>
                <a:latin typeface="Times New Roman"/>
                <a:ea typeface="Times New Roman"/>
                <a:cs typeface="Times New Roman"/>
                <a:sym typeface="Times New Roman"/>
              </a:rPr>
              <a:t> </a:t>
            </a:r>
            <a:r>
              <a:rPr lang="en-GB" sz="1400" b="1" dirty="0">
                <a:solidFill>
                  <a:schemeClr val="tx1"/>
                </a:solidFill>
                <a:latin typeface="Times New Roman"/>
                <a:cs typeface="Times New Roman"/>
              </a:rPr>
              <a:t>Plan</a:t>
            </a:r>
            <a:r>
              <a:rPr lang="en-GB" sz="1400" b="1" spc="-40" dirty="0">
                <a:solidFill>
                  <a:schemeClr val="tx1"/>
                </a:solidFill>
                <a:latin typeface="Times New Roman"/>
                <a:cs typeface="Times New Roman"/>
              </a:rPr>
              <a:t> </a:t>
            </a:r>
            <a:r>
              <a:rPr lang="en-GB" sz="1400" b="1" spc="-10" dirty="0">
                <a:solidFill>
                  <a:schemeClr val="tx1"/>
                </a:solidFill>
                <a:latin typeface="Times New Roman"/>
                <a:cs typeface="Times New Roman"/>
              </a:rPr>
              <a:t>o</a:t>
            </a:r>
            <a:r>
              <a:rPr lang="en-GB" sz="1400" b="1" dirty="0">
                <a:solidFill>
                  <a:schemeClr val="tx1"/>
                </a:solidFill>
                <a:latin typeface="Times New Roman"/>
                <a:cs typeface="Times New Roman"/>
              </a:rPr>
              <a:t>f</a:t>
            </a:r>
            <a:r>
              <a:rPr lang="en-GB" sz="1400" b="1" spc="-30" dirty="0">
                <a:solidFill>
                  <a:schemeClr val="tx1"/>
                </a:solidFill>
                <a:latin typeface="Times New Roman"/>
                <a:cs typeface="Times New Roman"/>
              </a:rPr>
              <a:t> </a:t>
            </a:r>
            <a:r>
              <a:rPr lang="en-GB" sz="1400" b="1" dirty="0">
                <a:solidFill>
                  <a:schemeClr val="tx1"/>
                </a:solidFill>
                <a:latin typeface="Times New Roman"/>
                <a:cs typeface="Times New Roman"/>
              </a:rPr>
              <a:t>P</a:t>
            </a:r>
            <a:r>
              <a:rPr lang="en-GB" sz="1400" b="1" spc="-10" dirty="0">
                <a:solidFill>
                  <a:schemeClr val="tx1"/>
                </a:solidFill>
                <a:latin typeface="Times New Roman"/>
                <a:cs typeface="Times New Roman"/>
              </a:rPr>
              <a:t>a</a:t>
            </a:r>
            <a:r>
              <a:rPr lang="en-GB" sz="1400" b="1" dirty="0">
                <a:solidFill>
                  <a:schemeClr val="tx1"/>
                </a:solidFill>
                <a:latin typeface="Times New Roman"/>
                <a:cs typeface="Times New Roman"/>
              </a:rPr>
              <a:t>per</a:t>
            </a:r>
            <a:r>
              <a:rPr lang="en-GB" sz="1400" b="1" spc="-75" dirty="0">
                <a:solidFill>
                  <a:schemeClr val="tx1"/>
                </a:solidFill>
                <a:latin typeface="Times New Roman"/>
                <a:cs typeface="Times New Roman"/>
              </a:rPr>
              <a:t> </a:t>
            </a:r>
            <a:r>
              <a:rPr lang="en-GB" sz="1400" b="1" dirty="0">
                <a:solidFill>
                  <a:schemeClr val="tx1"/>
                </a:solidFill>
                <a:latin typeface="Times New Roman"/>
                <a:cs typeface="Times New Roman"/>
              </a:rPr>
              <a:t>Publ</a:t>
            </a:r>
            <a:r>
              <a:rPr lang="en-GB" sz="1400" b="1" spc="-10" dirty="0">
                <a:solidFill>
                  <a:schemeClr val="tx1"/>
                </a:solidFill>
                <a:latin typeface="Times New Roman"/>
                <a:cs typeface="Times New Roman"/>
              </a:rPr>
              <a:t>i</a:t>
            </a:r>
            <a:r>
              <a:rPr lang="en-GB" sz="1400" b="1" dirty="0">
                <a:solidFill>
                  <a:schemeClr val="tx1"/>
                </a:solidFill>
                <a:latin typeface="Times New Roman"/>
                <a:cs typeface="Times New Roman"/>
              </a:rPr>
              <a:t>ca</a:t>
            </a:r>
            <a:r>
              <a:rPr lang="en-GB" sz="1400" b="1" spc="5" dirty="0">
                <a:solidFill>
                  <a:schemeClr val="tx1"/>
                </a:solidFill>
                <a:latin typeface="Times New Roman"/>
                <a:cs typeface="Times New Roman"/>
              </a:rPr>
              <a:t>t</a:t>
            </a:r>
            <a:r>
              <a:rPr lang="en-GB" sz="1400" b="1" spc="-20" dirty="0">
                <a:solidFill>
                  <a:schemeClr val="tx1"/>
                </a:solidFill>
                <a:latin typeface="Times New Roman"/>
                <a:cs typeface="Times New Roman"/>
              </a:rPr>
              <a:t>i</a:t>
            </a:r>
            <a:r>
              <a:rPr lang="en-GB" sz="1400" b="1" dirty="0">
                <a:solidFill>
                  <a:schemeClr val="tx1"/>
                </a:solidFill>
                <a:latin typeface="Times New Roman"/>
                <a:cs typeface="Times New Roman"/>
              </a:rPr>
              <a:t>on</a:t>
            </a:r>
            <a:r>
              <a:rPr lang="en-GB" sz="1400" b="1" spc="-20" dirty="0">
                <a:solidFill>
                  <a:schemeClr val="tx1"/>
                </a:solidFill>
                <a:latin typeface="Times New Roman"/>
                <a:cs typeface="Times New Roman"/>
              </a:rPr>
              <a:t> </a:t>
            </a:r>
            <a:r>
              <a:rPr lang="en-GB" sz="1400" b="1" spc="-10" dirty="0">
                <a:solidFill>
                  <a:schemeClr val="tx1"/>
                </a:solidFill>
                <a:latin typeface="Times New Roman"/>
                <a:cs typeface="Times New Roman"/>
              </a:rPr>
              <a:t>i</a:t>
            </a:r>
            <a:r>
              <a:rPr lang="en-GB" sz="1400" b="1" dirty="0">
                <a:solidFill>
                  <a:schemeClr val="tx1"/>
                </a:solidFill>
                <a:latin typeface="Times New Roman"/>
                <a:cs typeface="Times New Roman"/>
              </a:rPr>
              <a:t>n</a:t>
            </a:r>
            <a:r>
              <a:rPr lang="en-GB" sz="1400" b="1" spc="-45" dirty="0">
                <a:solidFill>
                  <a:schemeClr val="tx1"/>
                </a:solidFill>
                <a:latin typeface="Times New Roman"/>
                <a:cs typeface="Times New Roman"/>
              </a:rPr>
              <a:t> </a:t>
            </a:r>
            <a:r>
              <a:rPr lang="en-GB" sz="1400" b="1" dirty="0">
                <a:solidFill>
                  <a:schemeClr val="tx1"/>
                </a:solidFill>
                <a:latin typeface="Times New Roman"/>
                <a:cs typeface="Times New Roman"/>
              </a:rPr>
              <a:t>Inte</a:t>
            </a:r>
            <a:r>
              <a:rPr lang="en-GB" sz="1400" b="1" spc="-20" dirty="0">
                <a:solidFill>
                  <a:schemeClr val="tx1"/>
                </a:solidFill>
                <a:latin typeface="Times New Roman"/>
                <a:cs typeface="Times New Roman"/>
              </a:rPr>
              <a:t>r</a:t>
            </a:r>
            <a:r>
              <a:rPr lang="en-GB" sz="1400" b="1" dirty="0">
                <a:solidFill>
                  <a:schemeClr val="tx1"/>
                </a:solidFill>
                <a:latin typeface="Times New Roman"/>
                <a:cs typeface="Times New Roman"/>
              </a:rPr>
              <a:t>natio</a:t>
            </a:r>
            <a:r>
              <a:rPr lang="en-GB" sz="1400" b="1" spc="-10" dirty="0">
                <a:solidFill>
                  <a:schemeClr val="tx1"/>
                </a:solidFill>
                <a:latin typeface="Times New Roman"/>
                <a:cs typeface="Times New Roman"/>
              </a:rPr>
              <a:t>n</a:t>
            </a:r>
            <a:r>
              <a:rPr lang="en-GB" sz="1400" b="1" dirty="0">
                <a:solidFill>
                  <a:schemeClr val="tx1"/>
                </a:solidFill>
                <a:latin typeface="Times New Roman"/>
                <a:cs typeface="Times New Roman"/>
              </a:rPr>
              <a:t>al</a:t>
            </a:r>
            <a:r>
              <a:rPr lang="en-GB" sz="1400" b="1" spc="-40" dirty="0">
                <a:solidFill>
                  <a:schemeClr val="tx1"/>
                </a:solidFill>
                <a:latin typeface="Times New Roman"/>
                <a:cs typeface="Times New Roman"/>
              </a:rPr>
              <a:t> </a:t>
            </a:r>
            <a:r>
              <a:rPr lang="en-GB" sz="1400" b="1" dirty="0">
                <a:solidFill>
                  <a:schemeClr val="tx1"/>
                </a:solidFill>
                <a:latin typeface="Times New Roman"/>
                <a:cs typeface="Times New Roman"/>
              </a:rPr>
              <a:t>Jour</a:t>
            </a:r>
            <a:r>
              <a:rPr lang="en-GB" sz="1400" b="1" spc="-10" dirty="0">
                <a:solidFill>
                  <a:schemeClr val="tx1"/>
                </a:solidFill>
                <a:latin typeface="Times New Roman"/>
                <a:cs typeface="Times New Roman"/>
              </a:rPr>
              <a:t>n</a:t>
            </a:r>
            <a:r>
              <a:rPr lang="en-GB" sz="1400" b="1" dirty="0">
                <a:solidFill>
                  <a:schemeClr val="tx1"/>
                </a:solidFill>
                <a:latin typeface="Times New Roman"/>
                <a:cs typeface="Times New Roman"/>
              </a:rPr>
              <a:t>als/Con</a:t>
            </a:r>
            <a:r>
              <a:rPr lang="en-GB" sz="1400" b="1" spc="-10" dirty="0">
                <a:solidFill>
                  <a:schemeClr val="tx1"/>
                </a:solidFill>
                <a:latin typeface="Times New Roman"/>
                <a:cs typeface="Times New Roman"/>
              </a:rPr>
              <a:t>f</a:t>
            </a:r>
            <a:r>
              <a:rPr lang="en-GB" sz="1400" b="1" dirty="0">
                <a:solidFill>
                  <a:schemeClr val="tx1"/>
                </a:solidFill>
                <a:latin typeface="Times New Roman"/>
                <a:cs typeface="Times New Roman"/>
              </a:rPr>
              <a:t>erenc</a:t>
            </a:r>
            <a:r>
              <a:rPr lang="en-GB" sz="1400" b="1" spc="-10" dirty="0">
                <a:solidFill>
                  <a:schemeClr val="tx1"/>
                </a:solidFill>
                <a:latin typeface="Times New Roman"/>
                <a:cs typeface="Times New Roman"/>
              </a:rPr>
              <a:t>e</a:t>
            </a:r>
            <a:r>
              <a:rPr lang="en-GB" sz="1400" b="1" dirty="0">
                <a:solidFill>
                  <a:schemeClr val="tx1"/>
                </a:solidFill>
                <a:latin typeface="Times New Roman"/>
                <a:cs typeface="Times New Roman"/>
              </a:rPr>
              <a:t>s:</a:t>
            </a:r>
            <a:endParaRPr lang="en-GB" sz="1400" dirty="0">
              <a:solidFill>
                <a:schemeClr val="tx1"/>
              </a:solidFill>
              <a:latin typeface="Times New Roman"/>
              <a:cs typeface="Times New Roman"/>
            </a:endParaRPr>
          </a:p>
          <a:p>
            <a:pPr marL="86995" indent="0" algn="l">
              <a:lnSpc>
                <a:spcPts val="2390"/>
              </a:lnSpc>
              <a:tabLst>
                <a:tab pos="469900" algn="l"/>
              </a:tabLst>
              <a:defRPr/>
            </a:pPr>
            <a:r>
              <a:rPr lang="en-GB" sz="1400" dirty="0">
                <a:solidFill>
                  <a:schemeClr val="tx1"/>
                </a:solidFill>
                <a:latin typeface="Times New Roman"/>
                <a:cs typeface="Times New Roman"/>
              </a:rPr>
              <a:t>Title: 	Lung Cancer Detection using Deep Learning</a:t>
            </a:r>
          </a:p>
          <a:p>
            <a:pPr marL="86995" indent="0" algn="l">
              <a:tabLst>
                <a:tab pos="469900" algn="l"/>
              </a:tabLst>
              <a:defRPr/>
            </a:pPr>
            <a:r>
              <a:rPr lang="en-GB" sz="1400" dirty="0">
                <a:solidFill>
                  <a:schemeClr val="tx1"/>
                </a:solidFill>
                <a:latin typeface="Times New Roman"/>
                <a:cs typeface="Times New Roman"/>
              </a:rPr>
              <a:t>Journal: 	International Journal of Advanced Research in Science, Communication and </a:t>
            </a:r>
          </a:p>
          <a:p>
            <a:pPr marL="86995" indent="0" algn="l">
              <a:tabLst>
                <a:tab pos="469900" algn="l"/>
              </a:tabLst>
              <a:defRPr/>
            </a:pPr>
            <a:r>
              <a:rPr lang="en-GB" sz="1400" dirty="0">
                <a:solidFill>
                  <a:schemeClr val="tx1"/>
                </a:solidFill>
                <a:latin typeface="Times New Roman"/>
                <a:cs typeface="Times New Roman"/>
              </a:rPr>
              <a:t>		Technology (IEEE).</a:t>
            </a:r>
          </a:p>
          <a:p>
            <a:pPr marL="86995" indent="0" algn="l">
              <a:tabLst>
                <a:tab pos="469900" algn="l"/>
              </a:tabLst>
              <a:defRPr/>
            </a:pPr>
            <a:r>
              <a:rPr lang="en-GB" sz="1400" dirty="0">
                <a:solidFill>
                  <a:schemeClr val="tx1"/>
                </a:solidFill>
                <a:latin typeface="Times New Roman"/>
                <a:cs typeface="Times New Roman"/>
              </a:rPr>
              <a:t>Year:	2022</a:t>
            </a:r>
          </a:p>
          <a:p>
            <a:pPr marL="86995" indent="0" algn="l">
              <a:tabLst>
                <a:tab pos="469900" algn="l"/>
              </a:tabLst>
              <a:defRPr/>
            </a:pPr>
            <a:r>
              <a:rPr lang="en-GB" sz="1400" dirty="0">
                <a:solidFill>
                  <a:schemeClr val="tx1"/>
                </a:solidFill>
                <a:latin typeface="Times New Roman"/>
                <a:cs typeface="Times New Roman"/>
              </a:rPr>
              <a:t>Status:	Submitted at IEEE waiting for approval.</a:t>
            </a:r>
          </a:p>
          <a:p>
            <a:pPr marL="0" lvl="0" indent="0" algn="l" rtl="0">
              <a:spcBef>
                <a:spcPts val="0"/>
              </a:spcBef>
              <a:spcAft>
                <a:spcPts val="0"/>
              </a:spcAft>
              <a:buNone/>
            </a:pP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111052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chemeClr val="dk1"/>
                </a:solidFill>
                <a:latin typeface="Times New Roman"/>
                <a:ea typeface="Times New Roman"/>
                <a:cs typeface="Times New Roman"/>
                <a:sym typeface="Times New Roman"/>
              </a:rPr>
              <a:t>References Used:</a:t>
            </a:r>
            <a:r>
              <a:rPr lang="en" sz="2000" dirty="0">
                <a:solidFill>
                  <a:schemeClr val="dk1"/>
                </a:solidFill>
                <a:latin typeface="Times New Roman"/>
                <a:ea typeface="Times New Roman"/>
                <a:cs typeface="Times New Roman"/>
                <a:sym typeface="Times New Roman"/>
              </a:rPr>
              <a:t> </a:t>
            </a:r>
          </a:p>
          <a:p>
            <a:pPr marL="0" lvl="0" indent="0" algn="l" rtl="0">
              <a:spcBef>
                <a:spcPts val="0"/>
              </a:spcBef>
              <a:spcAft>
                <a:spcPts val="0"/>
              </a:spcAft>
              <a:buNone/>
            </a:pPr>
            <a:endParaRPr lang="en" sz="1400" dirty="0">
              <a:solidFill>
                <a:schemeClr val="dk1"/>
              </a:solidFill>
              <a:latin typeface="Times New Roman"/>
              <a:ea typeface="Times New Roman"/>
              <a:cs typeface="Times New Roman"/>
              <a:sym typeface="Times New Roman"/>
            </a:endParaRPr>
          </a:p>
          <a:p>
            <a:pPr marL="342900" lvl="0" algn="l">
              <a:buSzPct val="100000"/>
              <a:buFont typeface="Arial" panose="020B0604020202020204" pitchFamily="34" charset="0"/>
              <a:buChar char="•"/>
            </a:pPr>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Muthazhagan B, Ravi T, Rajinigirinath D. An enhanced computer-assisted lung cancer detection method using content-based image retrieval and data mining techniques. Journal of Ambient Intelligence and Humanized Computing. 2020 Jun 2:1-9.</a:t>
            </a:r>
          </a:p>
          <a:p>
            <a:pPr marL="342900" lvl="0" algn="l">
              <a:buSzPct val="100000"/>
              <a:buFont typeface="Arial" panose="020B0604020202020204" pitchFamily="34" charset="0"/>
              <a:buChar char="•"/>
            </a:pP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lvl="0" algn="l">
              <a:buSzPct val="100000"/>
              <a:buFont typeface="Arial" panose="020B0604020202020204" pitchFamily="34" charset="0"/>
              <a:buChar char="•"/>
            </a:pPr>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Sajja T, Devarapalli R, Kalluri H. Lung Cancer Detection Based on CT Scan Images by Using Deep Transfer Learning. Traitement du Signal. 2019 Oct;36(4):339-44.</a:t>
            </a:r>
          </a:p>
          <a:p>
            <a:pPr marL="342900" lvl="0" algn="l">
              <a:buSzPct val="100000"/>
              <a:buFont typeface="Arial" panose="020B0604020202020204" pitchFamily="34" charset="0"/>
              <a:buChar char="•"/>
            </a:pP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lvl="0" algn="l">
              <a:buSzPct val="100000"/>
              <a:buFont typeface="Arial" panose="020B0604020202020204" pitchFamily="34" charset="0"/>
              <a:buChar char="•"/>
            </a:pPr>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Masud M, Sikder N, Nahid AA, Bairagi AK, AlZain MA. A machine learning approach to diagnosing lung and colon cancer using a deep learning-based classification framework. Sensors. 2021 Jan;21(3):748.  </a:t>
            </a:r>
          </a:p>
          <a:p>
            <a:pPr marL="342900" lvl="0" algn="l">
              <a:buSzPct val="100000"/>
              <a:buFont typeface="Arial" panose="020B0604020202020204" pitchFamily="34" charset="0"/>
              <a:buChar char="•"/>
            </a:pPr>
            <a:endParaRPr lang="en-IN" sz="1400" dirty="0">
              <a:solidFill>
                <a:schemeClr val="tx1">
                  <a:lumMod val="65000"/>
                  <a:lumOff val="35000"/>
                </a:schemeClr>
              </a:solidFill>
              <a:latin typeface="Times New Roman" panose="02020603050405020304" pitchFamily="18" charset="0"/>
              <a:ea typeface="Times New Roman"/>
              <a:cs typeface="Times New Roman" panose="02020603050405020304" pitchFamily="18" charset="0"/>
              <a:sym typeface="Times New Roman"/>
            </a:endParaRPr>
          </a:p>
          <a:p>
            <a:pPr marL="342900" lvl="0" algn="l">
              <a:buSzPct val="100000"/>
              <a:buFont typeface="Arial" panose="020B0604020202020204" pitchFamily="34" charset="0"/>
              <a:buChar char="•"/>
            </a:pPr>
            <a:r>
              <a:rPr lang="en-GB" sz="1400" dirty="0">
                <a:solidFill>
                  <a:schemeClr val="tx1">
                    <a:lumMod val="65000"/>
                    <a:lumOff val="35000"/>
                  </a:schemeClr>
                </a:solidFill>
                <a:latin typeface="Times New Roman" panose="02020603050405020304" pitchFamily="18" charset="0"/>
                <a:cs typeface="Times New Roman" panose="02020603050405020304" pitchFamily="18" charset="0"/>
              </a:rPr>
              <a:t>Tripathi P, Tyagi S, Nath M. A comparative analysis of segmentation techniques for lung cancer detection. Pattern Recognition and Image Analysis. 2019 Jan;29(1):167-73. </a:t>
            </a:r>
          </a:p>
          <a:p>
            <a:pPr marL="0" lvl="0" indent="0" algn="l"/>
            <a:endParaRPr sz="1400" dirty="0">
              <a:solidFill>
                <a:srgbClr val="00000A"/>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27" name="Google Shape;127;p22"/>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2000" b="1">
              <a:solidFill>
                <a:schemeClr val="dk1"/>
              </a:solidFill>
            </a:endParaRPr>
          </a:p>
          <a:p>
            <a:pPr marL="0" lvl="0" indent="0" algn="ctr" rtl="0">
              <a:spcBef>
                <a:spcPts val="0"/>
              </a:spcBef>
              <a:spcAft>
                <a:spcPts val="0"/>
              </a:spcAft>
              <a:buNone/>
            </a:pPr>
            <a:endParaRPr sz="2000" b="1">
              <a:solidFill>
                <a:schemeClr val="dk1"/>
              </a:solidFill>
            </a:endParaRPr>
          </a:p>
          <a:p>
            <a:pPr marL="0" lvl="0" indent="0" algn="ctr" rtl="0">
              <a:spcBef>
                <a:spcPts val="0"/>
              </a:spcBef>
              <a:spcAft>
                <a:spcPts val="0"/>
              </a:spcAft>
              <a:buNone/>
            </a:pPr>
            <a:endParaRPr sz="2000" b="1">
              <a:solidFill>
                <a:schemeClr val="dk1"/>
              </a:solidFill>
            </a:endParaRPr>
          </a:p>
          <a:p>
            <a:pPr marL="0" lvl="0" indent="0" algn="ctr" rtl="0">
              <a:spcBef>
                <a:spcPts val="0"/>
              </a:spcBef>
              <a:spcAft>
                <a:spcPts val="0"/>
              </a:spcAft>
              <a:buNone/>
            </a:pPr>
            <a:endParaRPr sz="2000" b="1">
              <a:solidFill>
                <a:schemeClr val="dk1"/>
              </a:solidFill>
            </a:endParaRPr>
          </a:p>
          <a:p>
            <a:pPr marL="0" lvl="0" indent="0" algn="ctr" rtl="0">
              <a:spcBef>
                <a:spcPts val="0"/>
              </a:spcBef>
              <a:spcAft>
                <a:spcPts val="0"/>
              </a:spcAft>
              <a:buNone/>
            </a:pPr>
            <a:r>
              <a:rPr lang="en" sz="4400" b="1">
                <a:solidFill>
                  <a:schemeClr val="dk1"/>
                </a:solidFill>
                <a:latin typeface="Times New Roman"/>
                <a:ea typeface="Times New Roman"/>
                <a:cs typeface="Times New Roman"/>
                <a:sym typeface="Times New Roman"/>
              </a:rPr>
              <a:t>THANK YOU!!!</a:t>
            </a:r>
            <a:endParaRPr sz="4400">
              <a:solidFill>
                <a:srgbClr val="00000A"/>
              </a:solidFill>
              <a:latin typeface="Times New Roman"/>
              <a:ea typeface="Times New Roman"/>
              <a:cs typeface="Times New Roman"/>
              <a:sym typeface="Times New Roman"/>
            </a:endParaRPr>
          </a:p>
        </p:txBody>
      </p:sp>
      <p:pic>
        <p:nvPicPr>
          <p:cNvPr id="128" name="Google Shape;128;p22"/>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9" name="Google Shape;129;p22"/>
          <p:cNvPicPr preferRelativeResize="0"/>
          <p:nvPr/>
        </p:nvPicPr>
        <p:blipFill>
          <a:blip r:embed="rId4">
            <a:alphaModFix/>
          </a:blip>
          <a:stretch>
            <a:fillRect/>
          </a:stretch>
        </p:blipFill>
        <p:spPr>
          <a:xfrm>
            <a:off x="489850" y="244925"/>
            <a:ext cx="632725" cy="52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63" name="Google Shape;63;p14"/>
          <p:cNvSpPr txBox="1">
            <a:spLocks noGrp="1"/>
          </p:cNvSpPr>
          <p:nvPr>
            <p:ph type="subTitle" idx="1"/>
          </p:nvPr>
        </p:nvSpPr>
        <p:spPr>
          <a:xfrm>
            <a:off x="311700" y="1347100"/>
            <a:ext cx="8520600" cy="3796400"/>
          </a:xfrm>
          <a:prstGeom prst="rect">
            <a:avLst/>
          </a:prstGeom>
        </p:spPr>
        <p:txBody>
          <a:bodyPr spcFirstLastPara="1" wrap="square" lIns="91425" tIns="91425" rIns="91425" bIns="91425" anchor="t" anchorCtr="0">
            <a:normAutofit fontScale="92500" lnSpcReduction="20000"/>
          </a:bodyPr>
          <a:lstStyle/>
          <a:p>
            <a:pPr marL="0" indent="0" algn="l">
              <a:lnSpc>
                <a:spcPct val="90000"/>
              </a:lnSpc>
            </a:pPr>
            <a:r>
              <a:rPr lang="en-IN" sz="1700" b="1" dirty="0">
                <a:solidFill>
                  <a:schemeClr val="tx1"/>
                </a:solidFill>
                <a:latin typeface="Times New Roman"/>
                <a:cs typeface="Times New Roman"/>
              </a:rPr>
              <a:t>Resea</a:t>
            </a:r>
            <a:r>
              <a:rPr lang="en-IN" sz="1700" b="1" spc="5" dirty="0">
                <a:solidFill>
                  <a:schemeClr val="tx1"/>
                </a:solidFill>
                <a:latin typeface="Times New Roman"/>
                <a:cs typeface="Times New Roman"/>
              </a:rPr>
              <a:t>r</a:t>
            </a:r>
            <a:r>
              <a:rPr lang="en-IN" sz="1700" b="1" dirty="0">
                <a:solidFill>
                  <a:schemeClr val="tx1"/>
                </a:solidFill>
                <a:latin typeface="Times New Roman"/>
                <a:cs typeface="Times New Roman"/>
              </a:rPr>
              <a:t>ch</a:t>
            </a:r>
            <a:r>
              <a:rPr lang="en-IN" sz="1700" b="1" spc="-40" dirty="0">
                <a:solidFill>
                  <a:schemeClr val="tx1"/>
                </a:solidFill>
                <a:latin typeface="Times New Roman"/>
                <a:cs typeface="Times New Roman"/>
              </a:rPr>
              <a:t> </a:t>
            </a:r>
            <a:r>
              <a:rPr lang="en-IN" sz="1700" b="1" dirty="0">
                <a:solidFill>
                  <a:schemeClr val="tx1"/>
                </a:solidFill>
                <a:latin typeface="Times New Roman"/>
                <a:cs typeface="Times New Roman"/>
              </a:rPr>
              <a:t>Gap</a:t>
            </a:r>
            <a:r>
              <a:rPr lang="en-IN" sz="1700" b="1" spc="-45" dirty="0">
                <a:solidFill>
                  <a:schemeClr val="tx1"/>
                </a:solidFill>
                <a:latin typeface="Times New Roman"/>
                <a:cs typeface="Times New Roman"/>
              </a:rPr>
              <a:t> </a:t>
            </a:r>
            <a:r>
              <a:rPr lang="en-IN" sz="1700" b="1" spc="-20" dirty="0">
                <a:solidFill>
                  <a:schemeClr val="tx1"/>
                </a:solidFill>
                <a:latin typeface="Times New Roman"/>
                <a:cs typeface="Times New Roman"/>
              </a:rPr>
              <a:t>I</a:t>
            </a:r>
            <a:r>
              <a:rPr lang="en-IN" sz="1700" b="1" dirty="0">
                <a:solidFill>
                  <a:schemeClr val="tx1"/>
                </a:solidFill>
                <a:latin typeface="Times New Roman"/>
                <a:cs typeface="Times New Roman"/>
              </a:rPr>
              <a:t>dentifi</a:t>
            </a:r>
            <a:r>
              <a:rPr lang="en-IN" sz="1700" b="1" spc="5" dirty="0">
                <a:solidFill>
                  <a:schemeClr val="tx1"/>
                </a:solidFill>
                <a:latin typeface="Times New Roman"/>
                <a:cs typeface="Times New Roman"/>
              </a:rPr>
              <a:t>e</a:t>
            </a:r>
            <a:r>
              <a:rPr lang="en-IN" sz="1700" b="1" dirty="0">
                <a:solidFill>
                  <a:schemeClr val="tx1"/>
                </a:solidFill>
                <a:latin typeface="Times New Roman"/>
                <a:cs typeface="Times New Roman"/>
              </a:rPr>
              <a:t>d: </a:t>
            </a:r>
            <a:r>
              <a:rPr lang="en-IN" sz="1800" b="1" dirty="0">
                <a:solidFill>
                  <a:schemeClr val="tx1"/>
                </a:solidFill>
                <a:latin typeface="Times New Roman"/>
                <a:cs typeface="Times New Roman"/>
              </a:rPr>
              <a:t>	</a:t>
            </a:r>
            <a:r>
              <a:rPr lang="en-IN" sz="1400" dirty="0">
                <a:solidFill>
                  <a:schemeClr val="tx1">
                    <a:lumMod val="65000"/>
                    <a:lumOff val="35000"/>
                  </a:schemeClr>
                </a:solidFill>
                <a:latin typeface="Times New Roman"/>
                <a:cs typeface="Times New Roman"/>
              </a:rPr>
              <a:t>1) Accuracy.</a:t>
            </a:r>
          </a:p>
          <a:p>
            <a:pPr marL="0" indent="0" algn="l">
              <a:lnSpc>
                <a:spcPct val="90000"/>
              </a:lnSpc>
            </a:pPr>
            <a:r>
              <a:rPr lang="en-IN" sz="1400" dirty="0">
                <a:solidFill>
                  <a:schemeClr val="tx1">
                    <a:lumMod val="65000"/>
                    <a:lumOff val="35000"/>
                  </a:schemeClr>
                </a:solidFill>
                <a:latin typeface="Times New Roman"/>
                <a:cs typeface="Times New Roman"/>
              </a:rPr>
              <a:t>                                                                   2) Existing model didn’t detect the stage of lung cancer.</a:t>
            </a:r>
          </a:p>
          <a:p>
            <a:pPr marL="0" lvl="0" indent="0" algn="l" rtl="0">
              <a:lnSpc>
                <a:spcPct val="90000"/>
              </a:lnSpc>
              <a:spcBef>
                <a:spcPts val="0"/>
              </a:spcBef>
              <a:spcAft>
                <a:spcPts val="0"/>
              </a:spcAft>
            </a:pPr>
            <a:endParaRPr lang="en-IN" sz="1800" dirty="0">
              <a:solidFill>
                <a:schemeClr val="tx1"/>
              </a:solidFill>
              <a:latin typeface="Times New Roman"/>
              <a:ea typeface="Times New Roman"/>
              <a:cs typeface="Times New Roman"/>
            </a:endParaRPr>
          </a:p>
          <a:p>
            <a:pPr marL="0" lvl="0" indent="0" algn="l" rtl="0">
              <a:lnSpc>
                <a:spcPct val="90000"/>
              </a:lnSpc>
              <a:spcBef>
                <a:spcPts val="0"/>
              </a:spcBef>
              <a:spcAft>
                <a:spcPts val="0"/>
              </a:spcAft>
            </a:pPr>
            <a:r>
              <a:rPr lang="en" sz="1700" b="1" dirty="0">
                <a:solidFill>
                  <a:srgbClr val="000000"/>
                </a:solidFill>
                <a:latin typeface="Times New Roman"/>
                <a:ea typeface="Times New Roman"/>
                <a:cs typeface="Times New Roman"/>
                <a:sym typeface="Times New Roman"/>
              </a:rPr>
              <a:t>Motivation of the Project:</a:t>
            </a:r>
          </a:p>
          <a:p>
            <a:pPr marL="0" lvl="0" indent="0" algn="l" rtl="0">
              <a:lnSpc>
                <a:spcPct val="90000"/>
              </a:lnSpc>
              <a:spcBef>
                <a:spcPts val="0"/>
              </a:spcBef>
              <a:spcAft>
                <a:spcPts val="0"/>
              </a:spcAft>
            </a:pPr>
            <a:r>
              <a:rPr lang="en" sz="1800" b="1" dirty="0">
                <a:solidFill>
                  <a:srgbClr val="000000"/>
                </a:solidFill>
                <a:latin typeface="Times New Roman"/>
                <a:ea typeface="Times New Roman"/>
                <a:cs typeface="Times New Roman"/>
                <a:sym typeface="Times New Roman"/>
              </a:rPr>
              <a:t> </a:t>
            </a:r>
          </a:p>
          <a:p>
            <a:pPr marL="0" lvl="0" indent="0" algn="l" rtl="0">
              <a:lnSpc>
                <a:spcPct val="90000"/>
              </a:lnSpc>
              <a:spcBef>
                <a:spcPts val="0"/>
              </a:spcBef>
              <a:spcAft>
                <a:spcPts val="0"/>
              </a:spcAft>
            </a:pP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1) The mortality rate is even higher than breast cancer and prostate cancer combination.  </a:t>
            </a:r>
          </a:p>
          <a:p>
            <a:pPr marL="0" lvl="0" indent="0" algn="l" rtl="0">
              <a:lnSpc>
                <a:spcPct val="90000"/>
              </a:lnSpc>
              <a:spcBef>
                <a:spcPts val="0"/>
              </a:spcBef>
              <a:spcAft>
                <a:spcPts val="0"/>
              </a:spcAft>
            </a:pP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 </a:t>
            </a:r>
          </a:p>
          <a:p>
            <a:pPr marL="0" indent="0" algn="l">
              <a:lnSpc>
                <a:spcPct val="120000"/>
              </a:lnSpc>
            </a:pP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2) Lung cancer is one of the key causes of death amongst humans globally, with a mortality rate of approximately five million cases annually.</a:t>
            </a:r>
          </a:p>
          <a:p>
            <a:pPr marL="0" lvl="0" indent="0" algn="l" rtl="0">
              <a:lnSpc>
                <a:spcPct val="90000"/>
              </a:lnSpc>
              <a:spcBef>
                <a:spcPts val="0"/>
              </a:spcBef>
              <a:spcAft>
                <a:spcPts val="0"/>
              </a:spcAft>
            </a:pPr>
            <a:endParaRPr 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pP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3) However, early detection and diagnosis can improve the survival rate. </a:t>
            </a:r>
            <a:endParaRPr sz="1400" dirty="0">
              <a:solidFill>
                <a:schemeClr val="tx1">
                  <a:lumMod val="65000"/>
                  <a:lumOff val="35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pPr>
            <a:endParaRPr sz="1800" b="1"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700" b="1" dirty="0">
              <a:solidFill>
                <a:srgbClr val="00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 sz="1700" b="1" dirty="0">
                <a:solidFill>
                  <a:srgbClr val="000000"/>
                </a:solidFill>
                <a:latin typeface="Times New Roman"/>
                <a:ea typeface="Times New Roman"/>
                <a:cs typeface="Times New Roman"/>
                <a:sym typeface="Times New Roman"/>
              </a:rPr>
              <a:t>Objective of the Project:</a:t>
            </a:r>
          </a:p>
          <a:p>
            <a:pPr marL="0" lvl="0" indent="0" algn="just" rtl="0">
              <a:lnSpc>
                <a:spcPct val="170000"/>
              </a:lnSpc>
              <a:spcBef>
                <a:spcPts val="0"/>
              </a:spcBef>
              <a:spcAft>
                <a:spcPts val="0"/>
              </a:spcAft>
            </a:pPr>
            <a:r>
              <a:rPr lang="en-US" sz="1400" dirty="0">
                <a:solidFill>
                  <a:schemeClr val="tx1">
                    <a:lumMod val="65000"/>
                    <a:lumOff val="35000"/>
                  </a:schemeClr>
                </a:solidFill>
                <a:latin typeface="Times New Roman"/>
                <a:ea typeface="Times New Roman"/>
                <a:cs typeface="Times New Roman"/>
                <a:sym typeface="Times New Roman"/>
              </a:rPr>
              <a:t>1) The main purpose of the lung cancer detection by using CNN algorithm is to detect the lung cancer at the earlier stage. </a:t>
            </a:r>
          </a:p>
          <a:p>
            <a:pPr marL="0" lvl="0" indent="0" algn="just" rtl="0">
              <a:lnSpc>
                <a:spcPct val="170000"/>
              </a:lnSpc>
              <a:spcBef>
                <a:spcPts val="0"/>
              </a:spcBef>
              <a:spcAft>
                <a:spcPts val="0"/>
              </a:spcAft>
            </a:pPr>
            <a:r>
              <a:rPr lang="en-US" sz="1400" dirty="0">
                <a:solidFill>
                  <a:schemeClr val="tx1">
                    <a:lumMod val="65000"/>
                    <a:lumOff val="35000"/>
                  </a:schemeClr>
                </a:solidFill>
                <a:latin typeface="Times New Roman"/>
                <a:ea typeface="Times New Roman"/>
                <a:cs typeface="Times New Roman"/>
                <a:sym typeface="Times New Roman"/>
              </a:rPr>
              <a:t>2) Give the premedical treatment to that patient for early recovery from lung cancer. </a:t>
            </a:r>
          </a:p>
          <a:p>
            <a:pPr marL="0" lvl="0" indent="0" algn="just" rtl="0">
              <a:lnSpc>
                <a:spcPct val="170000"/>
              </a:lnSpc>
              <a:spcBef>
                <a:spcPts val="0"/>
              </a:spcBef>
              <a:spcAft>
                <a:spcPts val="0"/>
              </a:spcAft>
            </a:pPr>
            <a:r>
              <a:rPr lang="en-US" sz="1400" dirty="0">
                <a:solidFill>
                  <a:schemeClr val="tx1">
                    <a:lumMod val="65000"/>
                    <a:lumOff val="35000"/>
                  </a:schemeClr>
                </a:solidFill>
                <a:latin typeface="Times New Roman"/>
                <a:ea typeface="Times New Roman"/>
                <a:cs typeface="Times New Roman"/>
                <a:sym typeface="Times New Roman"/>
              </a:rPr>
              <a:t>3) We are using the CNN algorithm to improve the accuracy rate for lung cancer detection.</a:t>
            </a:r>
          </a:p>
          <a:p>
            <a:pPr marL="0" lvl="0" indent="0" algn="just" rtl="0">
              <a:lnSpc>
                <a:spcPct val="90000"/>
              </a:lnSpc>
              <a:spcBef>
                <a:spcPts val="0"/>
              </a:spcBef>
              <a:spcAft>
                <a:spcPts val="0"/>
              </a:spcAft>
              <a:buNone/>
            </a:pPr>
            <a:endParaRPr sz="14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 sz="1700" b="1" dirty="0">
                <a:solidFill>
                  <a:srgbClr val="000000"/>
                </a:solidFill>
                <a:latin typeface="Times New Roman"/>
                <a:ea typeface="Times New Roman"/>
                <a:cs typeface="Times New Roman"/>
                <a:sym typeface="Times New Roman"/>
              </a:rPr>
              <a:t>Does the project contribute to our society by any means?   </a:t>
            </a:r>
            <a:r>
              <a:rPr lang="en" sz="1400" dirty="0">
                <a:solidFill>
                  <a:schemeClr val="tx1">
                    <a:lumMod val="65000"/>
                    <a:lumOff val="35000"/>
                  </a:schemeClr>
                </a:solidFill>
                <a:latin typeface="Times New Roman"/>
                <a:ea typeface="Times New Roman"/>
                <a:cs typeface="Times New Roman"/>
                <a:sym typeface="Times New Roman"/>
              </a:rPr>
              <a:t>Yes.</a:t>
            </a:r>
          </a:p>
        </p:txBody>
      </p:sp>
      <p:pic>
        <p:nvPicPr>
          <p:cNvPr id="64" name="Google Shape;64;p14"/>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65" name="Google Shape;65;p14"/>
          <p:cNvPicPr preferRelativeResize="0"/>
          <p:nvPr/>
        </p:nvPicPr>
        <p:blipFill>
          <a:blip r:embed="rId4">
            <a:alphaModFix/>
          </a:blip>
          <a:stretch>
            <a:fillRect/>
          </a:stretch>
        </p:blipFill>
        <p:spPr>
          <a:xfrm>
            <a:off x="489850" y="244925"/>
            <a:ext cx="632725" cy="52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sp>
        <p:nvSpPr>
          <p:cNvPr id="95" name="Google Shape;95;p18"/>
          <p:cNvSpPr txBox="1">
            <a:spLocks noGrp="1"/>
          </p:cNvSpPr>
          <p:nvPr>
            <p:ph type="subTitle" idx="1"/>
          </p:nvPr>
        </p:nvSpPr>
        <p:spPr>
          <a:xfrm>
            <a:off x="311700" y="1375453"/>
            <a:ext cx="8520600" cy="3582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000" b="1" dirty="0">
                <a:solidFill>
                  <a:schemeClr val="dk1"/>
                </a:solidFill>
                <a:latin typeface="Times New Roman"/>
                <a:ea typeface="Times New Roman"/>
                <a:cs typeface="Times New Roman"/>
                <a:sym typeface="Times New Roman"/>
              </a:rPr>
              <a:t>Software and Hardware Requirements:</a:t>
            </a:r>
          </a:p>
          <a:p>
            <a:pPr marL="0" lvl="0" indent="0" algn="l" rtl="0">
              <a:spcBef>
                <a:spcPts val="0"/>
              </a:spcBef>
              <a:spcAft>
                <a:spcPts val="0"/>
              </a:spcAft>
              <a:buNone/>
            </a:pPr>
            <a:endParaRPr lang="en" sz="2000" b="1" dirty="0">
              <a:solidFill>
                <a:schemeClr val="dk1"/>
              </a:solidFill>
              <a:latin typeface="Times New Roman"/>
              <a:ea typeface="Times New Roman"/>
              <a:cs typeface="Times New Roman"/>
              <a:sym typeface="Times New Roman"/>
            </a:endParaRPr>
          </a:p>
          <a:p>
            <a:pPr algn="just" fontAlgn="base"/>
            <a:r>
              <a:rPr lang="en-GB" sz="1800" b="1" dirty="0">
                <a:solidFill>
                  <a:schemeClr val="tx1">
                    <a:lumMod val="65000"/>
                    <a:lumOff val="35000"/>
                  </a:schemeClr>
                </a:solidFill>
                <a:latin typeface="Times New Roman" panose="02020603050405020304" pitchFamily="18" charset="0"/>
                <a:cs typeface="Times New Roman" panose="02020603050405020304" pitchFamily="18" charset="0"/>
              </a:rPr>
              <a:t>Software Requirement:</a:t>
            </a:r>
          </a:p>
          <a:p>
            <a:pPr algn="just" fontAlgn="base">
              <a:buSzPct val="100000"/>
              <a:buFont typeface="Arial" panose="020B0604020202020204" pitchFamily="34" charset="0"/>
              <a:buChar char="•"/>
            </a:pPr>
            <a:endParaRPr lang="en-GB"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400050" indent="-285750" algn="just" fontAlgn="base">
              <a:lnSpc>
                <a:spcPct val="16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IDE:		Visual-studio-code</a:t>
            </a:r>
          </a:p>
          <a:p>
            <a:pPr marL="400050" indent="-285750" algn="just" fontAlgn="base">
              <a:lnSpc>
                <a:spcPct val="16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Language:	Python 3.8</a:t>
            </a:r>
          </a:p>
          <a:p>
            <a:pPr marL="400050" indent="-285750" algn="just" fontAlgn="base">
              <a:lnSpc>
                <a:spcPct val="16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Framework:	Django </a:t>
            </a:r>
          </a:p>
          <a:p>
            <a:pPr marL="114300" indent="0" algn="just" fontAlgn="base"/>
            <a:endParaRPr lang="en-GB"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fontAlgn="base"/>
            <a:r>
              <a:rPr lang="en-GB" sz="1800" b="1" dirty="0">
                <a:solidFill>
                  <a:schemeClr val="tx1">
                    <a:lumMod val="65000"/>
                    <a:lumOff val="35000"/>
                  </a:schemeClr>
                </a:solidFill>
                <a:latin typeface="Times New Roman" panose="02020603050405020304" pitchFamily="18" charset="0"/>
                <a:cs typeface="Times New Roman" panose="02020603050405020304" pitchFamily="18" charset="0"/>
              </a:rPr>
              <a:t>Hardware Requirements:</a:t>
            </a:r>
          </a:p>
          <a:p>
            <a:pPr algn="just" fontAlgn="base"/>
            <a:endParaRPr lang="en-GB"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400050" indent="-285750" algn="just" fontAlgn="base">
              <a:lnSpc>
                <a:spcPct val="17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Hard Disk: 	Greater </a:t>
            </a:r>
            <a:r>
              <a:rPr lang="en-GB" sz="1800">
                <a:solidFill>
                  <a:schemeClr val="tx1">
                    <a:lumMod val="65000"/>
                    <a:lumOff val="35000"/>
                  </a:schemeClr>
                </a:solidFill>
                <a:latin typeface="Times New Roman" panose="02020603050405020304" pitchFamily="18" charset="0"/>
                <a:cs typeface="Times New Roman" panose="02020603050405020304" pitchFamily="18" charset="0"/>
              </a:rPr>
              <a:t>than 5</a:t>
            </a:r>
            <a:r>
              <a:rPr lang="en-GB" sz="1800"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GB</a:t>
            </a:r>
          </a:p>
          <a:p>
            <a:pPr marL="400050" indent="-285750" algn="just" fontAlgn="base">
              <a:lnSpc>
                <a:spcPct val="17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RAM: 		Greater than 4 GB</a:t>
            </a:r>
          </a:p>
          <a:p>
            <a:pPr marL="400050" indent="-285750" algn="just" fontAlgn="base">
              <a:lnSpc>
                <a:spcPct val="17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Processor: 	I3 and Above</a:t>
            </a:r>
          </a:p>
          <a:p>
            <a:pPr marL="0" lvl="0" indent="0" algn="l" rtl="0">
              <a:lnSpc>
                <a:spcPct val="150000"/>
              </a:lnSpc>
              <a:spcBef>
                <a:spcPts val="0"/>
              </a:spcBef>
              <a:spcAft>
                <a:spcPts val="0"/>
              </a:spcAft>
              <a:buNone/>
            </a:pPr>
            <a:r>
              <a:rPr lang="en" sz="1800" dirty="0">
                <a:latin typeface="Times New Roman"/>
                <a:ea typeface="Times New Roman"/>
                <a:cs typeface="Times New Roman"/>
                <a:sym typeface="Times New Roman"/>
              </a:rPr>
              <a:t> </a:t>
            </a:r>
            <a:endParaRPr sz="1800" dirty="0">
              <a:solidFill>
                <a:srgbClr val="00000A"/>
              </a:solidFill>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97" name="Google Shape;97;p18"/>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423322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240816" y="1257522"/>
            <a:ext cx="8520600" cy="3501347"/>
          </a:xfrm>
          <a:prstGeom prst="rect">
            <a:avLst/>
          </a:prstGeom>
        </p:spPr>
        <p:txBody>
          <a:bodyPr spcFirstLastPara="1" wrap="square" lIns="91425" tIns="91425" rIns="91425" bIns="91425" anchor="t" anchorCtr="0">
            <a:normAutofit/>
          </a:bodyPr>
          <a:lstStyle/>
          <a:p>
            <a:pPr algn="l">
              <a:lnSpc>
                <a:spcPts val="2388"/>
              </a:lnSpc>
              <a:spcBef>
                <a:spcPts val="713"/>
              </a:spcBef>
            </a:pPr>
            <a:r>
              <a:rPr lang="en-US" altLang="en-US" sz="1400" b="1" dirty="0">
                <a:solidFill>
                  <a:schemeClr val="tx1"/>
                </a:solidFill>
                <a:latin typeface="Times New Roman" panose="02020603050405020304" pitchFamily="18" charset="0"/>
                <a:cs typeface="Times New Roman" panose="02020603050405020304" pitchFamily="18" charset="0"/>
              </a:rPr>
              <a:t>Technical Risks or Technical Feasibility :</a:t>
            </a:r>
          </a:p>
          <a:p>
            <a:pPr algn="l">
              <a:lnSpc>
                <a:spcPts val="2388"/>
              </a:lnSpc>
              <a:spcBef>
                <a:spcPts val="713"/>
              </a:spcBef>
              <a:buSzPct val="100000"/>
              <a:buFont typeface="Arial" panose="020B0604020202020204" pitchFamily="34" charset="0"/>
              <a:buChar char="•"/>
            </a:pPr>
            <a:r>
              <a:rPr lang="en-US" altLang="en-US" sz="1400" dirty="0">
                <a:solidFill>
                  <a:schemeClr val="tx1">
                    <a:lumMod val="65000"/>
                    <a:lumOff val="35000"/>
                  </a:schemeClr>
                </a:solidFill>
                <a:latin typeface="Times New Roman" panose="02020603050405020304" pitchFamily="18" charset="0"/>
                <a:cs typeface="Times New Roman" panose="02020603050405020304" pitchFamily="18" charset="0"/>
              </a:rPr>
              <a:t>Image might be unclear or distorted.</a:t>
            </a:r>
          </a:p>
          <a:p>
            <a:pPr algn="l">
              <a:lnSpc>
                <a:spcPts val="2388"/>
              </a:lnSpc>
              <a:spcBef>
                <a:spcPts val="713"/>
              </a:spcBef>
              <a:buSzPct val="100000"/>
              <a:buFont typeface="Arial" panose="020B0604020202020204" pitchFamily="34" charset="0"/>
              <a:buChar char="•"/>
            </a:pPr>
            <a:r>
              <a:rPr lang="en-US" altLang="en-US" sz="1400" dirty="0">
                <a:solidFill>
                  <a:schemeClr val="tx1">
                    <a:lumMod val="65000"/>
                    <a:lumOff val="35000"/>
                  </a:schemeClr>
                </a:solidFill>
                <a:latin typeface="Times New Roman" panose="02020603050405020304" pitchFamily="18" charset="0"/>
                <a:cs typeface="Times New Roman" panose="02020603050405020304" pitchFamily="18" charset="0"/>
              </a:rPr>
              <a:t>Neural network might over fit the data.</a:t>
            </a:r>
          </a:p>
          <a:p>
            <a:pPr algn="l">
              <a:lnSpc>
                <a:spcPts val="2388"/>
              </a:lnSpc>
              <a:spcBef>
                <a:spcPts val="713"/>
              </a:spcBef>
              <a:buSzPct val="100000"/>
              <a:buFont typeface="Arial" panose="020B0604020202020204" pitchFamily="34" charset="0"/>
              <a:buChar char="•"/>
            </a:pPr>
            <a:r>
              <a:rPr lang="en-US" altLang="en-US" sz="1400" dirty="0">
                <a:solidFill>
                  <a:schemeClr val="tx1">
                    <a:lumMod val="65000"/>
                    <a:lumOff val="35000"/>
                  </a:schemeClr>
                </a:solidFill>
                <a:latin typeface="Times New Roman" panose="02020603050405020304" pitchFamily="18" charset="0"/>
                <a:cs typeface="Times New Roman" panose="02020603050405020304" pitchFamily="18" charset="0"/>
              </a:rPr>
              <a:t>Neural network might under fit the data.</a:t>
            </a:r>
          </a:p>
          <a:p>
            <a:pPr marL="114300" indent="0" algn="l">
              <a:lnSpc>
                <a:spcPts val="2388"/>
              </a:lnSpc>
              <a:spcBef>
                <a:spcPts val="713"/>
              </a:spcBef>
            </a:pPr>
            <a:r>
              <a:rPr lang="en-GB" sz="1400" b="1" spc="-20" dirty="0">
                <a:solidFill>
                  <a:schemeClr val="tx1"/>
                </a:solidFill>
                <a:latin typeface="Times New Roman"/>
                <a:cs typeface="Times New Roman"/>
              </a:rPr>
              <a:t>B</a:t>
            </a:r>
            <a:r>
              <a:rPr lang="en-GB" sz="1400" b="1" dirty="0">
                <a:solidFill>
                  <a:schemeClr val="tx1"/>
                </a:solidFill>
                <a:latin typeface="Times New Roman"/>
                <a:cs typeface="Times New Roman"/>
              </a:rPr>
              <a:t>a</a:t>
            </a:r>
            <a:r>
              <a:rPr lang="en-GB" sz="1400" b="1" spc="-20" dirty="0">
                <a:solidFill>
                  <a:schemeClr val="tx1"/>
                </a:solidFill>
                <a:latin typeface="Times New Roman"/>
                <a:cs typeface="Times New Roman"/>
              </a:rPr>
              <a:t>c</a:t>
            </a:r>
            <a:r>
              <a:rPr lang="en-GB" sz="1400" b="1" dirty="0">
                <a:solidFill>
                  <a:schemeClr val="tx1"/>
                </a:solidFill>
                <a:latin typeface="Times New Roman"/>
                <a:cs typeface="Times New Roman"/>
              </a:rPr>
              <a:t>k</a:t>
            </a:r>
            <a:r>
              <a:rPr lang="en-GB" sz="1400" b="1" spc="-30" dirty="0">
                <a:solidFill>
                  <a:schemeClr val="tx1"/>
                </a:solidFill>
                <a:latin typeface="Times New Roman"/>
                <a:cs typeface="Times New Roman"/>
              </a:rPr>
              <a:t> </a:t>
            </a:r>
            <a:r>
              <a:rPr lang="en-GB" sz="1400" b="1" spc="-15" dirty="0">
                <a:solidFill>
                  <a:schemeClr val="tx1"/>
                </a:solidFill>
                <a:latin typeface="Times New Roman"/>
                <a:cs typeface="Times New Roman"/>
              </a:rPr>
              <a:t>u</a:t>
            </a:r>
            <a:r>
              <a:rPr lang="en-GB" sz="1400" b="1" dirty="0">
                <a:solidFill>
                  <a:schemeClr val="tx1"/>
                </a:solidFill>
                <a:latin typeface="Times New Roman"/>
                <a:cs typeface="Times New Roman"/>
              </a:rPr>
              <a:t>p</a:t>
            </a:r>
            <a:r>
              <a:rPr lang="en-GB" sz="1400" b="1" spc="-35" dirty="0">
                <a:solidFill>
                  <a:schemeClr val="tx1"/>
                </a:solidFill>
                <a:latin typeface="Times New Roman"/>
                <a:cs typeface="Times New Roman"/>
              </a:rPr>
              <a:t> </a:t>
            </a:r>
            <a:r>
              <a:rPr lang="en-GB" sz="1400" b="1" dirty="0">
                <a:solidFill>
                  <a:schemeClr val="tx1"/>
                </a:solidFill>
                <a:latin typeface="Times New Roman"/>
                <a:cs typeface="Times New Roman"/>
              </a:rPr>
              <a:t>p</a:t>
            </a:r>
            <a:r>
              <a:rPr lang="en-GB" sz="1400" b="1" spc="-20" dirty="0">
                <a:solidFill>
                  <a:schemeClr val="tx1"/>
                </a:solidFill>
                <a:latin typeface="Times New Roman"/>
                <a:cs typeface="Times New Roman"/>
              </a:rPr>
              <a:t>l</a:t>
            </a:r>
            <a:r>
              <a:rPr lang="en-GB" sz="1400" b="1" dirty="0">
                <a:solidFill>
                  <a:schemeClr val="tx1"/>
                </a:solidFill>
                <a:latin typeface="Times New Roman"/>
                <a:cs typeface="Times New Roman"/>
              </a:rPr>
              <a:t>an</a:t>
            </a:r>
            <a:r>
              <a:rPr lang="en-GB" sz="1400" b="1" spc="-40" dirty="0">
                <a:solidFill>
                  <a:schemeClr val="tx1"/>
                </a:solidFill>
                <a:latin typeface="Times New Roman"/>
                <a:cs typeface="Times New Roman"/>
              </a:rPr>
              <a:t> </a:t>
            </a:r>
            <a:r>
              <a:rPr lang="en-GB" sz="1400" b="1" spc="-10" dirty="0">
                <a:solidFill>
                  <a:schemeClr val="tx1"/>
                </a:solidFill>
                <a:latin typeface="Times New Roman"/>
                <a:cs typeface="Times New Roman"/>
              </a:rPr>
              <a:t>t</a:t>
            </a:r>
            <a:r>
              <a:rPr lang="en-GB" sz="1400" b="1" dirty="0">
                <a:solidFill>
                  <a:schemeClr val="tx1"/>
                </a:solidFill>
                <a:latin typeface="Times New Roman"/>
                <a:cs typeface="Times New Roman"/>
              </a:rPr>
              <a:t>o</a:t>
            </a:r>
            <a:r>
              <a:rPr lang="en-GB" sz="1400" b="1" spc="-125" dirty="0">
                <a:solidFill>
                  <a:schemeClr val="tx1"/>
                </a:solidFill>
                <a:latin typeface="Times New Roman"/>
                <a:cs typeface="Times New Roman"/>
              </a:rPr>
              <a:t> </a:t>
            </a:r>
            <a:r>
              <a:rPr lang="en-GB" sz="1400" b="1" spc="-10" dirty="0">
                <a:solidFill>
                  <a:schemeClr val="tx1"/>
                </a:solidFill>
                <a:latin typeface="Times New Roman"/>
                <a:cs typeface="Times New Roman"/>
              </a:rPr>
              <a:t>A</a:t>
            </a:r>
            <a:r>
              <a:rPr lang="en-GB" sz="1400" b="1" dirty="0">
                <a:solidFill>
                  <a:schemeClr val="tx1"/>
                </a:solidFill>
                <a:latin typeface="Times New Roman"/>
                <a:cs typeface="Times New Roman"/>
              </a:rPr>
              <a:t>v</a:t>
            </a:r>
            <a:r>
              <a:rPr lang="en-GB" sz="1400" b="1" spc="-15" dirty="0">
                <a:solidFill>
                  <a:schemeClr val="tx1"/>
                </a:solidFill>
                <a:latin typeface="Times New Roman"/>
                <a:cs typeface="Times New Roman"/>
              </a:rPr>
              <a:t>o</a:t>
            </a:r>
            <a:r>
              <a:rPr lang="en-GB" sz="1400" b="1" dirty="0">
                <a:solidFill>
                  <a:schemeClr val="tx1"/>
                </a:solidFill>
                <a:latin typeface="Times New Roman"/>
                <a:cs typeface="Times New Roman"/>
              </a:rPr>
              <a:t>i</a:t>
            </a:r>
            <a:r>
              <a:rPr lang="en-GB" sz="1400" b="1" spc="-20" dirty="0">
                <a:solidFill>
                  <a:schemeClr val="tx1"/>
                </a:solidFill>
                <a:latin typeface="Times New Roman"/>
                <a:cs typeface="Times New Roman"/>
              </a:rPr>
              <a:t>d</a:t>
            </a:r>
            <a:r>
              <a:rPr lang="en-GB" sz="1400" b="1" dirty="0">
                <a:solidFill>
                  <a:schemeClr val="tx1"/>
                </a:solidFill>
                <a:latin typeface="Times New Roman"/>
                <a:cs typeface="Times New Roman"/>
              </a:rPr>
              <a:t>:</a:t>
            </a:r>
          </a:p>
          <a:p>
            <a:pPr algn="l">
              <a:lnSpc>
                <a:spcPts val="2388"/>
              </a:lnSpc>
              <a:spcBef>
                <a:spcPts val="713"/>
              </a:spcBef>
              <a:buSzPct val="100000"/>
              <a:buFont typeface="Arial" panose="020B0604020202020204" pitchFamily="34" charset="0"/>
              <a:buChar char="•"/>
            </a:pPr>
            <a:r>
              <a:rPr lang="en-GB" sz="1400" dirty="0">
                <a:solidFill>
                  <a:schemeClr val="tx1">
                    <a:lumMod val="65000"/>
                    <a:lumOff val="35000"/>
                  </a:schemeClr>
                </a:solidFill>
                <a:latin typeface="Times New Roman"/>
                <a:cs typeface="Times New Roman"/>
              </a:rPr>
              <a:t>Image processing.</a:t>
            </a:r>
          </a:p>
          <a:p>
            <a:pPr algn="l">
              <a:lnSpc>
                <a:spcPts val="2388"/>
              </a:lnSpc>
              <a:spcBef>
                <a:spcPts val="713"/>
              </a:spcBef>
              <a:buSzPct val="100000"/>
              <a:buFont typeface="Arial" panose="020B0604020202020204" pitchFamily="34" charset="0"/>
              <a:buChar char="•"/>
            </a:pPr>
            <a:r>
              <a:rPr lang="en-GB" sz="1400" dirty="0">
                <a:solidFill>
                  <a:schemeClr val="tx1">
                    <a:lumMod val="65000"/>
                    <a:lumOff val="35000"/>
                  </a:schemeClr>
                </a:solidFill>
                <a:latin typeface="Times New Roman"/>
                <a:cs typeface="Times New Roman"/>
              </a:rPr>
              <a:t>Use of regularizers.</a:t>
            </a:r>
          </a:p>
          <a:p>
            <a:pPr algn="l">
              <a:lnSpc>
                <a:spcPts val="2388"/>
              </a:lnSpc>
              <a:spcBef>
                <a:spcPts val="713"/>
              </a:spcBef>
              <a:buSzPct val="100000"/>
              <a:buFont typeface="Arial" panose="020B0604020202020204" pitchFamily="34" charset="0"/>
              <a:buChar char="•"/>
            </a:pPr>
            <a:r>
              <a:rPr lang="en-GB" sz="1400" dirty="0">
                <a:solidFill>
                  <a:schemeClr val="tx1">
                    <a:lumMod val="65000"/>
                    <a:lumOff val="35000"/>
                  </a:schemeClr>
                </a:solidFill>
                <a:latin typeface="Times New Roman"/>
                <a:cs typeface="Times New Roman"/>
              </a:rPr>
              <a:t>Get more amount of data.</a:t>
            </a:r>
          </a:p>
          <a:p>
            <a:pPr algn="l">
              <a:lnSpc>
                <a:spcPts val="2388"/>
              </a:lnSpc>
              <a:spcBef>
                <a:spcPts val="713"/>
              </a:spcBef>
              <a:buFont typeface="Arial" panose="020B0604020202020204" pitchFamily="34" charset="0"/>
              <a:buChar char="•"/>
            </a:pPr>
            <a:endParaRPr lang="en-GB" sz="2000" b="1" dirty="0">
              <a:solidFill>
                <a:schemeClr val="tx1"/>
              </a:solidFill>
              <a:latin typeface="Times New Roman"/>
              <a:cs typeface="Times New Roman"/>
            </a:endParaRPr>
          </a:p>
          <a:p>
            <a:pPr marL="114300" indent="0" algn="l">
              <a:lnSpc>
                <a:spcPts val="2388"/>
              </a:lnSpc>
              <a:spcBef>
                <a:spcPts val="713"/>
              </a:spcBef>
            </a:pPr>
            <a:endParaRPr lang="en-US" alt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114300" indent="0" algn="l">
              <a:lnSpc>
                <a:spcPts val="2388"/>
              </a:lnSpc>
              <a:spcBef>
                <a:spcPts val="713"/>
              </a:spcBef>
            </a:pPr>
            <a:endParaRPr lang="en-US" altLang="en-US" sz="2000" b="1"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249350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347100"/>
            <a:ext cx="8520600" cy="3501347"/>
          </a:xfrm>
          <a:prstGeom prst="rect">
            <a:avLst/>
          </a:prstGeom>
        </p:spPr>
        <p:txBody>
          <a:bodyPr spcFirstLastPara="1" wrap="square" lIns="91425" tIns="91425" rIns="91425" bIns="91425" anchor="t" anchorCtr="0">
            <a:normAutofit/>
          </a:bodyPr>
          <a:lstStyle/>
          <a:p>
            <a:pPr algn="l">
              <a:lnSpc>
                <a:spcPts val="2388"/>
              </a:lnSpc>
              <a:spcBef>
                <a:spcPts val="725"/>
              </a:spcBef>
            </a:pPr>
            <a:endParaRPr lang="en-US" altLang="en-US" sz="2000" b="1" dirty="0">
              <a:solidFill>
                <a:schemeClr val="tx1"/>
              </a:solidFill>
              <a:latin typeface="Times New Roman" panose="02020603050405020304" pitchFamily="18" charset="0"/>
              <a:cs typeface="Times New Roman" panose="02020603050405020304" pitchFamily="18" charset="0"/>
            </a:endParaRPr>
          </a:p>
          <a:p>
            <a:pPr algn="l">
              <a:lnSpc>
                <a:spcPts val="2388"/>
              </a:lnSpc>
              <a:spcBef>
                <a:spcPts val="725"/>
              </a:spcBef>
            </a:pPr>
            <a:r>
              <a:rPr lang="en-US" altLang="en-US" sz="2000" b="1" dirty="0">
                <a:solidFill>
                  <a:schemeClr val="tx1"/>
                </a:solidFill>
                <a:latin typeface="Times New Roman" panose="02020603050405020304" pitchFamily="18" charset="0"/>
                <a:cs typeface="Times New Roman" panose="02020603050405020304" pitchFamily="18" charset="0"/>
              </a:rPr>
              <a:t>Cost Risks or Cost Feasibility:</a:t>
            </a:r>
          </a:p>
          <a:p>
            <a:pPr algn="l">
              <a:lnSpc>
                <a:spcPts val="2388"/>
              </a:lnSpc>
              <a:spcBef>
                <a:spcPts val="725"/>
              </a:spcBef>
              <a:buSzPct val="100000"/>
              <a:buFont typeface="Arial" panose="020B0604020202020204" pitchFamily="34" charset="0"/>
              <a:buChar char="•"/>
            </a:pPr>
            <a:r>
              <a:rPr lang="en-GB" altLang="en-US" sz="1400" dirty="0">
                <a:solidFill>
                  <a:schemeClr val="tx1">
                    <a:lumMod val="65000"/>
                    <a:lumOff val="35000"/>
                  </a:schemeClr>
                </a:solidFill>
                <a:latin typeface="Times New Roman" panose="02020603050405020304" pitchFamily="18" charset="0"/>
                <a:cs typeface="Times New Roman" panose="02020603050405020304" pitchFamily="18" charset="0"/>
              </a:rPr>
              <a:t>We are using all open source technologies for our project development like python, CNN algorithm and Django framework for better interface. So there is no cost risk.</a:t>
            </a:r>
            <a:endParaRPr lang="en-US"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312850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244244" y="-140951"/>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049902"/>
            <a:ext cx="8520600" cy="3798546"/>
          </a:xfrm>
          <a:prstGeom prst="rect">
            <a:avLst/>
          </a:prstGeom>
        </p:spPr>
        <p:txBody>
          <a:bodyPr spcFirstLastPara="1" wrap="square" lIns="91425" tIns="91425" rIns="91425" bIns="91425" anchor="t" anchorCtr="0">
            <a:normAutofit/>
          </a:bodyPr>
          <a:lstStyle/>
          <a:p>
            <a:pPr algn="l">
              <a:lnSpc>
                <a:spcPts val="2388"/>
              </a:lnSpc>
              <a:spcBef>
                <a:spcPts val="738"/>
              </a:spcBef>
            </a:pPr>
            <a:r>
              <a:rPr lang="en-US" altLang="en-US" sz="2000" b="1" dirty="0">
                <a:solidFill>
                  <a:schemeClr val="tx1"/>
                </a:solidFill>
                <a:latin typeface="Times New Roman" panose="02020603050405020304" pitchFamily="18" charset="0"/>
                <a:cs typeface="Times New Roman" panose="02020603050405020304" pitchFamily="18" charset="0"/>
              </a:rPr>
              <a:t>Software Development Process:</a:t>
            </a:r>
          </a:p>
          <a:p>
            <a:pPr algn="l">
              <a:lnSpc>
                <a:spcPts val="2388"/>
              </a:lnSpc>
              <a:spcBef>
                <a:spcPts val="738"/>
              </a:spcBef>
            </a:pP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6186" y="1761652"/>
            <a:ext cx="5056716" cy="3086796"/>
          </a:xfrm>
          <a:prstGeom prst="rect">
            <a:avLst/>
          </a:prstGeom>
        </p:spPr>
      </p:pic>
    </p:spTree>
    <p:extLst>
      <p:ext uri="{BB962C8B-B14F-4D97-AF65-F5344CB8AC3E}">
        <p14:creationId xmlns:p14="http://schemas.microsoft.com/office/powerpoint/2010/main" val="288054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347100"/>
            <a:ext cx="8520600" cy="3501347"/>
          </a:xfrm>
          <a:prstGeom prst="rect">
            <a:avLst/>
          </a:prstGeom>
        </p:spPr>
        <p:txBody>
          <a:bodyPr spcFirstLastPara="1" wrap="square" lIns="91425" tIns="91425" rIns="91425" bIns="91425" anchor="t" anchorCtr="0">
            <a:normAutofit/>
          </a:bodyPr>
          <a:lstStyle/>
          <a:p>
            <a:pPr marL="12700" algn="l">
              <a:spcBef>
                <a:spcPts val="660"/>
              </a:spcBef>
              <a:defRPr/>
            </a:pPr>
            <a:r>
              <a:rPr lang="en-IN" sz="2000" b="1" dirty="0">
                <a:solidFill>
                  <a:schemeClr val="tx1"/>
                </a:solidFill>
                <a:latin typeface="Times New Roman"/>
                <a:cs typeface="Times New Roman"/>
              </a:rPr>
              <a:t>Architecture Diagram :</a:t>
            </a:r>
            <a:endParaRPr lang="en-IN" sz="2000" dirty="0">
              <a:solidFill>
                <a:schemeClr val="tx1"/>
              </a:solidFill>
              <a:latin typeface="Times New Roman"/>
              <a:cs typeface="Times New Roman"/>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483" y="1946740"/>
            <a:ext cx="4913571" cy="3062080"/>
          </a:xfrm>
          <a:prstGeom prst="rect">
            <a:avLst/>
          </a:prstGeom>
        </p:spPr>
      </p:pic>
    </p:spTree>
    <p:extLst>
      <p:ext uri="{BB962C8B-B14F-4D97-AF65-F5344CB8AC3E}">
        <p14:creationId xmlns:p14="http://schemas.microsoft.com/office/powerpoint/2010/main" val="263805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347100"/>
            <a:ext cx="8520600" cy="3501347"/>
          </a:xfrm>
          <a:prstGeom prst="rect">
            <a:avLst/>
          </a:prstGeom>
        </p:spPr>
        <p:txBody>
          <a:bodyPr spcFirstLastPara="1" wrap="square" lIns="91425" tIns="91425" rIns="91425" bIns="91425" anchor="t" anchorCtr="0">
            <a:normAutofit/>
          </a:bodyPr>
          <a:lstStyle/>
          <a:p>
            <a:pPr algn="l">
              <a:spcBef>
                <a:spcPts val="650"/>
              </a:spcBef>
            </a:pPr>
            <a:r>
              <a:rPr lang="en-US" altLang="en-US" sz="2000" b="1" dirty="0">
                <a:solidFill>
                  <a:schemeClr val="tx1"/>
                </a:solidFill>
                <a:latin typeface="Times New Roman" panose="02020603050405020304" pitchFamily="18" charset="0"/>
                <a:cs typeface="Times New Roman" panose="02020603050405020304" pitchFamily="18" charset="0"/>
              </a:rPr>
              <a:t>Analysis of Algorithms which are used in the project:</a:t>
            </a:r>
          </a:p>
          <a:p>
            <a:pPr marL="0" lvl="0" indent="0" algn="l"/>
            <a:r>
              <a:rPr lang="en-GB" sz="1800" dirty="0">
                <a:solidFill>
                  <a:schemeClr val="tx1">
                    <a:lumMod val="95000"/>
                    <a:lumOff val="5000"/>
                  </a:schemeClr>
                </a:solidFill>
                <a:latin typeface="Times New Roman" panose="02020603050405020304" pitchFamily="18" charset="0"/>
                <a:cs typeface="Times New Roman" panose="02020603050405020304" pitchFamily="18" charset="0"/>
              </a:rPr>
              <a:t>Convolutional Neural Network:</a:t>
            </a:r>
          </a:p>
          <a:p>
            <a:pPr marL="0" lvl="0" indent="0" algn="l"/>
            <a:endParaRPr lang="en-GB"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lvl="0" indent="0" algn="just"/>
            <a:r>
              <a:rPr lang="en-GB" sz="1600" dirty="0">
                <a:solidFill>
                  <a:schemeClr val="tx1">
                    <a:lumMod val="65000"/>
                    <a:lumOff val="35000"/>
                  </a:schemeClr>
                </a:solidFill>
                <a:latin typeface="Times New Roman" panose="02020603050405020304" pitchFamily="18" charset="0"/>
                <a:cs typeface="Times New Roman" panose="02020603050405020304" pitchFamily="18" charset="0"/>
              </a:rPr>
              <a:t>CNN image classification takes an input image and process it, and then classify it into different categories. For example, let’s say that we need to build a Cat and Dog classifier that inputs an image, assign importance to various aspects in the image and then predict the probability of both classes. We choose the appropriate class based on the output probability. The pre-processing in CNN is much lesser as compared to other algorithms.</a:t>
            </a:r>
          </a:p>
          <a:p>
            <a:pPr algn="l">
              <a:spcBef>
                <a:spcPts val="650"/>
              </a:spcBef>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398496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D54EDA-3A90-6F16-4BAC-7DCE7D8536B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204330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1514</TotalTime>
  <Words>1282</Words>
  <Application>Microsoft Office PowerPoint</Application>
  <PresentationFormat>On-screen Show (16:9)</PresentationFormat>
  <Paragraphs>160</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PowerPoint Presentation</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dc:title>
  <dc:creator>SWAPNIL BANDAL</dc:creator>
  <cp:lastModifiedBy>SWAPNIL BANDAL</cp:lastModifiedBy>
  <cp:revision>171</cp:revision>
  <dcterms:modified xsi:type="dcterms:W3CDTF">2023-02-17T07:19:40Z</dcterms:modified>
</cp:coreProperties>
</file>