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6"/>
  </p:notesMasterIdLst>
  <p:handoutMasterIdLst>
    <p:handoutMasterId r:id="rId7"/>
  </p:handoutMasterIdLst>
  <p:sldIdLst>
    <p:sldId id="256" r:id="rId4"/>
    <p:sldId id="257" r:id="rId5"/>
  </p:sldIdLst>
  <p:sldSz cx="12192000" cy="6858000"/>
  <p:notesSz cx="6797675" cy="992632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45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customXml" Target="../customXml/item3.xml"/><Relationship Id="rId13" Type="http://schemas.openxmlformats.org/officeDocument/2006/relationships/customXml" Target="../customXml/item2.xml"/><Relationship Id="rId12" Type="http://schemas.openxmlformats.org/officeDocument/2006/relationships/customXml" Target="../customXml/item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</p:txBody>
      </p:sp>
      <p:sp>
        <p:nvSpPr>
          <p:cNvPr id="5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</a:fld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8255" indent="0">
              <a:buNone/>
              <a:defRPr sz="1400"/>
            </a:lvl2pPr>
            <a:lvl3pPr marL="447675" indent="-189230">
              <a:defRPr sz="1200"/>
            </a:lvl3pPr>
            <a:lvl4pPr marL="716280" indent="-233680">
              <a:defRPr sz="1100"/>
            </a:lvl4pPr>
            <a:lvl5pPr marL="984250" indent="-233680">
              <a:defRPr sz="1100"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/>
          <p:cNvSpPr txBox="1"/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  <a:endParaRPr lang="en-US" sz="600" b="0" i="0" spc="0" dirty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GB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24000" y="6218472"/>
            <a:ext cx="9144000" cy="299085"/>
          </a:xfrm>
        </p:spPr>
        <p:txBody>
          <a:bodyPr/>
          <a:lstStyle/>
          <a:p>
            <a:r>
              <a:rPr lang="en-GB" dirty="0"/>
              <a:t>202</a:t>
            </a:r>
            <a:r>
              <a:rPr lang="en-IN" altLang="en-GB" dirty="0"/>
              <a:t>3</a:t>
            </a:r>
            <a:r>
              <a:rPr lang="en-GB" dirty="0"/>
              <a:t>-</a:t>
            </a:r>
            <a:r>
              <a:rPr lang="en-IN" altLang="en-GB" dirty="0"/>
              <a:t>12</a:t>
            </a:r>
            <a:r>
              <a:rPr lang="en-GB" dirty="0"/>
              <a:t>-</a:t>
            </a:r>
            <a:r>
              <a:rPr lang="en-IN" altLang="en-GB" dirty="0"/>
              <a:t>25</a:t>
            </a:r>
            <a:endParaRPr lang="en-IN" alt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Predictive modelling results</a:t>
            </a:r>
            <a:endParaRPr lang="en-GB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183637" y="1217006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60%</a:t>
            </a:r>
            <a:endParaRPr lang="en-CA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2667368" y="1218426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</a:t>
            </a:r>
            <a:r>
              <a:rPr lang="en-IN" altLang="en-CA" sz="2400" b="1" dirty="0">
                <a:solidFill>
                  <a:schemeClr val="tx1">
                    <a:lumMod val="75000"/>
                  </a:schemeClr>
                </a:solidFill>
              </a:rPr>
              <a:t>4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%</a:t>
            </a:r>
            <a:endParaRPr lang="en-CA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Content Placeholder 2"/>
          <p:cNvSpPr txBox="1"/>
          <p:nvPr/>
        </p:nvSpPr>
        <p:spPr>
          <a:xfrm>
            <a:off x="114364" y="2350320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15" name="Content Placeholder 2"/>
          <p:cNvSpPr txBox="1"/>
          <p:nvPr/>
        </p:nvSpPr>
        <p:spPr>
          <a:xfrm>
            <a:off x="2591537" y="2350319"/>
            <a:ext cx="2292190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Will be predicted as actually completed bookings out of all successfully completed bookings. </a:t>
            </a:r>
            <a:endParaRPr lang="en-GB" sz="1200" dirty="0"/>
          </a:p>
        </p:txBody>
      </p:sp>
      <p:sp>
        <p:nvSpPr>
          <p:cNvPr id="22" name="Content Placeholder 2"/>
          <p:cNvSpPr txBox="1"/>
          <p:nvPr/>
        </p:nvSpPr>
        <p:spPr>
          <a:xfrm>
            <a:off x="113755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23" name="Rectangle: Rounded Corners 22"/>
          <p:cNvSpPr/>
          <p:nvPr/>
        </p:nvSpPr>
        <p:spPr>
          <a:xfrm>
            <a:off x="2601864" y="4015624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</a:t>
            </a:r>
            <a:r>
              <a:rPr lang="en-IN" altLang="en-CA" sz="2400" b="1" dirty="0">
                <a:solidFill>
                  <a:schemeClr val="tx1">
                    <a:lumMod val="75000"/>
                  </a:schemeClr>
                </a:solidFill>
              </a:rPr>
              <a:t>4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%</a:t>
            </a:r>
            <a:endParaRPr lang="en-CA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4" name="Content Placeholder 2"/>
          <p:cNvSpPr txBox="1"/>
          <p:nvPr/>
        </p:nvSpPr>
        <p:spPr>
          <a:xfrm>
            <a:off x="114364" y="2350319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25" name="Content Placeholder 2"/>
          <p:cNvSpPr txBox="1"/>
          <p:nvPr/>
        </p:nvSpPr>
        <p:spPr>
          <a:xfrm>
            <a:off x="114364" y="3110344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66% Chance of predicting true incomplete bookings correctly. </a:t>
            </a:r>
            <a:endParaRPr lang="en-GB" sz="12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0114" y="1171558"/>
            <a:ext cx="6467522" cy="4514883"/>
          </a:xfrm>
          <a:prstGeom prst="rect">
            <a:avLst/>
          </a:prstGeom>
        </p:spPr>
      </p:pic>
      <p:sp>
        <p:nvSpPr>
          <p:cNvPr id="30" name="Content Placeholder 2"/>
          <p:cNvSpPr txBox="1"/>
          <p:nvPr/>
        </p:nvSpPr>
        <p:spPr>
          <a:xfrm>
            <a:off x="114364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31" name="Content Placeholder 2"/>
          <p:cNvSpPr txBox="1"/>
          <p:nvPr/>
        </p:nvSpPr>
        <p:spPr>
          <a:xfrm>
            <a:off x="6459746" y="5686441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Top features that can drive successful flight bookings.</a:t>
            </a:r>
            <a:endParaRPr lang="en-GB" sz="1050" dirty="0"/>
          </a:p>
        </p:txBody>
      </p:sp>
      <p:sp>
        <p:nvSpPr>
          <p:cNvPr id="32" name="Content Placeholder 2"/>
          <p:cNvSpPr txBox="1"/>
          <p:nvPr/>
        </p:nvSpPr>
        <p:spPr>
          <a:xfrm>
            <a:off x="169781" y="5380534"/>
            <a:ext cx="4713945" cy="1153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We are concerned with not predicting the successful bookings correctly. Imbalance dataset drives higher accuracy but it does not accurately predict the successful bookings. 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Dataset was balanced with 8k labelled as incomplete bookings and 7k as complete bookings. </a:t>
            </a:r>
            <a:endParaRPr lang="en-GB" sz="1200" dirty="0"/>
          </a:p>
          <a:p>
            <a:endParaRPr lang="en-GB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8 2 5 9 4 2 5 5 C 9 F 4 7 0 4 9 B 3 6 7 F 0 0 9 1 3 B E D 9 6 9 "   m a : c o n t e n t T y p e V e r s i o n = " 8 "   m a : c o n t e n t T y p e D e s c r i p t i o n = " C r e a t e   a   n e w   d o c u m e n t . "   m a : c o n t e n t T y p e S c o p e = " "   m a : v e r s i o n I D = " 6 6 9 9 7 6 1 2 7 e 9 d 9 9 0 5 4 e e 2 0 9 5 d 1 8 7 e c 2 4 b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4 8 0 b d a 1 8 6 5 d b c 1 f 7 e a d 8 2 4 d a c 0 6 b 1 2 5 f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8 6 1 7 7 0 7 2 - a c f 3 - 4 6 9 b - b e 5 f - 1 2 0 1 d e 6 4 1 0 b b "   x m l n s : n s 3 = " 8 1 b 8 5 e 4 6 - b e 1 c - 4 d 4 d - a f 3 f - 3 f f 4 7 4 9 b a e 0 8 " >  
 < x s d : i m p o r t   n a m e s p a c e = " 8 6 1 7 7 0 7 2 - a c f 3 - 4 6 9 b - b e 5 f - 1 2 0 1 d e 6 4 1 0 b b " / >  
 < x s d : i m p o r t   n a m e s p a c e = " 8 1 b 8 5 e 4 6 - b e 1 c - 4 d 4 d - a f 3 f - 3 f f 4 7 4 9 b a e 0 8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2 : M e d i a L e n g t h I n S e c o n d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8 6 1 7 7 0 7 2 - a c f 3 - 4 6 9 b - b e 5 f - 1 2 0 1 d e 6 4 1 0 b b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K e y P o i n t s "   m a : i n d e x = " 1 2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3 "   n i l l a b l e = " t r u e "   m a : d i s p l a y N a m e = " K e y P o i n t s "   m a : i n t e r n a l N a m e = " M e d i a S e r v i c e K e y P o i n t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4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1 5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/ x s d : s c h e m a >  
 < x s d : s c h e m a   t a r g e t N a m e s p a c e = " 8 1 b 8 5 e 4 6 - b e 1 c - 4 d 4 d - a f 3 f - 3 f f 4 7 4 9 b a e 0 8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0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1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S h a r e d W i t h U s e r s   x m l n s = " 8 1 b 8 5 e 4 6 - b e 1 c - 4 d 4 d - a f 3 f - 3 f f 4 7 4 9 b a e 0 8 " > < U s e r I n f o > < D i s p l a y N a m e > S a r a h   B a r r   M i l l e r < / D i s p l a y N a m e > < A c c o u n t I d > 1 0 < / A c c o u n t I d > < A c c o u n t T y p e / > < / U s e r I n f o > < U s e r I n f o > < D i s p l a y N a m e > S a n d r a   G r e e n < / D i s p l a y N a m e > < A c c o u n t I d > 4 1 < / A c c o u n t I d > < A c c o u n t T y p e / > < / U s e r I n f o > < U s e r I n f o > < D i s p l a y N a m e > H a z e l   C h e s t e r s < / D i s p l a y N a m e > < A c c o u n t I d > 4 2 < / A c c o u n t I d > < A c c o u n t T y p e / > < / U s e r I n f o > < / S h a r e d W i t h U s e r s > < / d o c u m e n t M a n a g e m e n t > < / p : p r o p e r t i e s > 
</file>

<file path=customXml/itemProps1.xml><?xml version="1.0" encoding="utf-8"?>
<ds:datastoreItem xmlns:ds="http://schemas.openxmlformats.org/officeDocument/2006/customXml" ds:itemID="{751A6194-F0BD-4282-83C9-95DFBAD1B667}">
  <ds:schemaRefs/>
</ds:datastoreItem>
</file>

<file path=customXml/itemProps2.xml><?xml version="1.0" encoding="utf-8"?>
<ds:datastoreItem xmlns:ds="http://schemas.openxmlformats.org/officeDocument/2006/customXml" ds:itemID="{473D82A4-28C2-4B97-A470-A3247BBF4BEB}">
  <ds:schemaRefs/>
</ds:datastoreItem>
</file>

<file path=customXml/itemProps3.xml><?xml version="1.0" encoding="utf-8"?>
<ds:datastoreItem xmlns:ds="http://schemas.openxmlformats.org/officeDocument/2006/customXml" ds:itemID="{FA0A2C6C-ACEB-4D76-A29E-B1C9FEC52B8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WPS Presentation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Mylius Modern</vt:lpstr>
      <vt:lpstr>Yu Gothic UI</vt:lpstr>
      <vt:lpstr>Calibri</vt:lpstr>
      <vt:lpstr>Microsoft YaHei</vt:lpstr>
      <vt:lpstr>Arial Unicode MS</vt:lpstr>
      <vt:lpstr>Section Heading</vt:lpstr>
      <vt:lpstr>Slide Body - Curious Blue (ABBA)</vt:lpstr>
      <vt:lpstr>British Airways</vt:lpstr>
      <vt:lpstr>Predictive modelling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creator>Jake Pearce</dc:creator>
  <cp:lastModifiedBy>All about tech</cp:lastModifiedBy>
  <cp:revision>29</cp:revision>
  <cp:lastPrinted>2022-06-09T07:44:00Z</cp:lastPrinted>
  <dcterms:created xsi:type="dcterms:W3CDTF">2022-02-22T07:39:00Z</dcterms:created>
  <dcterms:modified xsi:type="dcterms:W3CDTF">2023-12-25T06:57:31Z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  <property fmtid="{D5CDD505-2E9C-101B-9397-08002B2CF9AE}" pid="3" name="ICV">
    <vt:lpwstr>A02A7D28D0144676BE41022EE412186A_12</vt:lpwstr>
  </property>
  <property fmtid="{D5CDD505-2E9C-101B-9397-08002B2CF9AE}" pid="4" name="KSOProductBuildVer">
    <vt:lpwstr>1033-12.2.0.13359</vt:lpwstr>
  </property>
</Properties>
</file>