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35"/>
  </p:notesMasterIdLst>
  <p:handoutMasterIdLst>
    <p:handoutMasterId r:id="rId36"/>
  </p:handoutMasterIdLst>
  <p:sldIdLst>
    <p:sldId id="256" r:id="rId3"/>
    <p:sldId id="263" r:id="rId4"/>
    <p:sldId id="257" r:id="rId5"/>
    <p:sldId id="258" r:id="rId6"/>
    <p:sldId id="264" r:id="rId7"/>
    <p:sldId id="278" r:id="rId8"/>
    <p:sldId id="279" r:id="rId9"/>
    <p:sldId id="287" r:id="rId10"/>
    <p:sldId id="259" r:id="rId11"/>
    <p:sldId id="286" r:id="rId12"/>
    <p:sldId id="272" r:id="rId13"/>
    <p:sldId id="271" r:id="rId14"/>
    <p:sldId id="267" r:id="rId15"/>
    <p:sldId id="266" r:id="rId16"/>
    <p:sldId id="260" r:id="rId17"/>
    <p:sldId id="274" r:id="rId18"/>
    <p:sldId id="261" r:id="rId19"/>
    <p:sldId id="290" r:id="rId20"/>
    <p:sldId id="291" r:id="rId21"/>
    <p:sldId id="281" r:id="rId22"/>
    <p:sldId id="282" r:id="rId23"/>
    <p:sldId id="269" r:id="rId24"/>
    <p:sldId id="270" r:id="rId25"/>
    <p:sldId id="296" r:id="rId26"/>
    <p:sldId id="297" r:id="rId27"/>
    <p:sldId id="298" r:id="rId28"/>
    <p:sldId id="283" r:id="rId29"/>
    <p:sldId id="284" r:id="rId30"/>
    <p:sldId id="285" r:id="rId31"/>
    <p:sldId id="288" r:id="rId32"/>
    <p:sldId id="276"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2A9FC-99EB-4069-8B50-86F939A8C1D8}" type="doc">
      <dgm:prSet loTypeId="urn:microsoft.com/office/officeart/2005/8/layout/process5" loCatId="process" qsTypeId="urn:microsoft.com/office/officeart/2005/8/quickstyle/3d2" qsCatId="3D" csTypeId="urn:microsoft.com/office/officeart/2005/8/colors/colorful3" csCatId="colorful" phldr="1"/>
      <dgm:spPr/>
      <dgm:t>
        <a:bodyPr/>
        <a:lstStyle/>
        <a:p>
          <a:endParaRPr lang="en-IN"/>
        </a:p>
      </dgm:t>
    </dgm:pt>
    <dgm:pt modelId="{7B41AF9F-777E-4A81-99B3-827ED3DD0945}">
      <dgm:prSet phldrT="[Text]"/>
      <dgm:spPr/>
      <dgm:t>
        <a:bodyPr/>
        <a:lstStyle/>
        <a:p>
          <a:r>
            <a:rPr lang="en-IN" dirty="0">
              <a:solidFill>
                <a:schemeClr val="tx2">
                  <a:lumMod val="25000"/>
                </a:schemeClr>
              </a:solidFill>
            </a:rPr>
            <a:t>Data Collection</a:t>
          </a:r>
        </a:p>
      </dgm:t>
    </dgm:pt>
    <dgm:pt modelId="{33C26C82-D409-483C-B74C-9D1C058D5706}" type="parTrans" cxnId="{58D1BF93-2A15-4B47-AB21-789FC48FE38C}">
      <dgm:prSet/>
      <dgm:spPr/>
      <dgm:t>
        <a:bodyPr/>
        <a:lstStyle/>
        <a:p>
          <a:endParaRPr lang="en-IN"/>
        </a:p>
      </dgm:t>
    </dgm:pt>
    <dgm:pt modelId="{B805AC61-C848-4AB8-AB04-A8A9DE9E3ECB}" type="sibTrans" cxnId="{58D1BF93-2A15-4B47-AB21-789FC48FE38C}">
      <dgm:prSet/>
      <dgm:spPr/>
      <dgm:t>
        <a:bodyPr/>
        <a:lstStyle/>
        <a:p>
          <a:endParaRPr lang="en-IN"/>
        </a:p>
      </dgm:t>
    </dgm:pt>
    <dgm:pt modelId="{AAA9E009-5FAC-4E1E-9FA5-4A09B6319BB8}">
      <dgm:prSet phldrT="[Text]"/>
      <dgm:spPr/>
      <dgm:t>
        <a:bodyPr/>
        <a:lstStyle/>
        <a:p>
          <a:r>
            <a:rPr lang="en-IN" dirty="0">
              <a:solidFill>
                <a:schemeClr val="tx2">
                  <a:lumMod val="25000"/>
                </a:schemeClr>
              </a:solidFill>
            </a:rPr>
            <a:t>Data Preparation</a:t>
          </a:r>
        </a:p>
      </dgm:t>
    </dgm:pt>
    <dgm:pt modelId="{8E5B30E7-6473-4074-9B54-5E64ED583F0B}" type="parTrans" cxnId="{FDEC89F6-001C-442E-996D-100944CEA4D3}">
      <dgm:prSet/>
      <dgm:spPr/>
      <dgm:t>
        <a:bodyPr/>
        <a:lstStyle/>
        <a:p>
          <a:endParaRPr lang="en-IN"/>
        </a:p>
      </dgm:t>
    </dgm:pt>
    <dgm:pt modelId="{B63CCF2E-B15E-4ABF-B9D4-177FFECEBF5C}" type="sibTrans" cxnId="{FDEC89F6-001C-442E-996D-100944CEA4D3}">
      <dgm:prSet/>
      <dgm:spPr/>
      <dgm:t>
        <a:bodyPr/>
        <a:lstStyle/>
        <a:p>
          <a:endParaRPr lang="en-IN"/>
        </a:p>
      </dgm:t>
    </dgm:pt>
    <dgm:pt modelId="{DD75EF8D-01DB-4B96-B626-1780B9759B4C}">
      <dgm:prSet phldrT="[Text]"/>
      <dgm:spPr/>
      <dgm:t>
        <a:bodyPr/>
        <a:lstStyle/>
        <a:p>
          <a:r>
            <a:rPr lang="en-IN" dirty="0">
              <a:solidFill>
                <a:schemeClr val="tx2">
                  <a:lumMod val="25000"/>
                </a:schemeClr>
              </a:solidFill>
            </a:rPr>
            <a:t>Feature Scaling</a:t>
          </a:r>
        </a:p>
        <a:p>
          <a:r>
            <a:rPr lang="en-IN" dirty="0">
              <a:solidFill>
                <a:schemeClr val="tx2">
                  <a:lumMod val="25000"/>
                </a:schemeClr>
              </a:solidFill>
            </a:rPr>
            <a:t>&amp;</a:t>
          </a:r>
        </a:p>
        <a:p>
          <a:r>
            <a:rPr lang="en-IN" dirty="0">
              <a:solidFill>
                <a:schemeClr val="tx2">
                  <a:lumMod val="25000"/>
                </a:schemeClr>
              </a:solidFill>
            </a:rPr>
            <a:t>Splitting the dataset</a:t>
          </a:r>
        </a:p>
      </dgm:t>
    </dgm:pt>
    <dgm:pt modelId="{C716EA79-7F0A-4201-B037-FA7C82B9F8D6}" type="parTrans" cxnId="{C22C441D-0F7B-486B-9651-F85F2064CF94}">
      <dgm:prSet/>
      <dgm:spPr/>
      <dgm:t>
        <a:bodyPr/>
        <a:lstStyle/>
        <a:p>
          <a:endParaRPr lang="en-IN"/>
        </a:p>
      </dgm:t>
    </dgm:pt>
    <dgm:pt modelId="{E748FB61-8A6F-4213-A779-50663F7D931F}" type="sibTrans" cxnId="{C22C441D-0F7B-486B-9651-F85F2064CF94}">
      <dgm:prSet/>
      <dgm:spPr/>
      <dgm:t>
        <a:bodyPr/>
        <a:lstStyle/>
        <a:p>
          <a:endParaRPr lang="en-IN"/>
        </a:p>
      </dgm:t>
    </dgm:pt>
    <dgm:pt modelId="{53DEC50F-0272-4D1E-9A55-7D7800285740}">
      <dgm:prSet phldrT="[Text]"/>
      <dgm:spPr/>
      <dgm:t>
        <a:bodyPr/>
        <a:lstStyle/>
        <a:p>
          <a:r>
            <a:rPr lang="en-IN" dirty="0">
              <a:solidFill>
                <a:schemeClr val="tx2">
                  <a:lumMod val="25000"/>
                </a:schemeClr>
              </a:solidFill>
            </a:rPr>
            <a:t>Studying the data features</a:t>
          </a:r>
        </a:p>
      </dgm:t>
    </dgm:pt>
    <dgm:pt modelId="{20062455-5D28-43E4-AE9D-039E7AECD537}" type="parTrans" cxnId="{C4D2220E-EEB1-4D54-994A-189BA1A0ED28}">
      <dgm:prSet/>
      <dgm:spPr/>
      <dgm:t>
        <a:bodyPr/>
        <a:lstStyle/>
        <a:p>
          <a:endParaRPr lang="en-IN"/>
        </a:p>
      </dgm:t>
    </dgm:pt>
    <dgm:pt modelId="{72555AFE-8252-4804-A0AF-90D3C0D9366D}" type="sibTrans" cxnId="{C4D2220E-EEB1-4D54-994A-189BA1A0ED28}">
      <dgm:prSet/>
      <dgm:spPr/>
      <dgm:t>
        <a:bodyPr/>
        <a:lstStyle/>
        <a:p>
          <a:endParaRPr lang="en-IN"/>
        </a:p>
      </dgm:t>
    </dgm:pt>
    <dgm:pt modelId="{1C628CC5-9939-4E27-AF83-2DB12C47D2DD}">
      <dgm:prSet phldrT="[Text]"/>
      <dgm:spPr/>
      <dgm:t>
        <a:bodyPr/>
        <a:lstStyle/>
        <a:p>
          <a:r>
            <a:rPr lang="en-IN" dirty="0">
              <a:solidFill>
                <a:schemeClr val="tx2">
                  <a:lumMod val="25000"/>
                </a:schemeClr>
              </a:solidFill>
            </a:rPr>
            <a:t>Model Selection</a:t>
          </a:r>
        </a:p>
      </dgm:t>
    </dgm:pt>
    <dgm:pt modelId="{4DEFFA82-8C0F-48CD-B0BA-D9667B4CC756}" type="parTrans" cxnId="{3CD9A729-91E7-49B6-BCE0-D15DDD77E30E}">
      <dgm:prSet/>
      <dgm:spPr/>
      <dgm:t>
        <a:bodyPr/>
        <a:lstStyle/>
        <a:p>
          <a:endParaRPr lang="en-IN"/>
        </a:p>
      </dgm:t>
    </dgm:pt>
    <dgm:pt modelId="{D98BADC0-AF4E-421E-909B-B293FE9ED739}" type="sibTrans" cxnId="{3CD9A729-91E7-49B6-BCE0-D15DDD77E30E}">
      <dgm:prSet/>
      <dgm:spPr/>
      <dgm:t>
        <a:bodyPr/>
        <a:lstStyle/>
        <a:p>
          <a:endParaRPr lang="en-IN"/>
        </a:p>
      </dgm:t>
    </dgm:pt>
    <dgm:pt modelId="{7C7F4967-F3A8-4FAB-BFEA-4A6E78C802DF}">
      <dgm:prSet phldrT="[Text]"/>
      <dgm:spPr/>
      <dgm:t>
        <a:bodyPr/>
        <a:lstStyle/>
        <a:p>
          <a:endParaRPr lang="en-IN" dirty="0"/>
        </a:p>
      </dgm:t>
    </dgm:pt>
    <dgm:pt modelId="{F76B5093-21E8-4022-87E3-A332D0BFFC9F}" type="parTrans" cxnId="{D4C847F2-B9E8-4209-8301-029B85F9DEA4}">
      <dgm:prSet/>
      <dgm:spPr/>
      <dgm:t>
        <a:bodyPr/>
        <a:lstStyle/>
        <a:p>
          <a:endParaRPr lang="en-IN"/>
        </a:p>
      </dgm:t>
    </dgm:pt>
    <dgm:pt modelId="{40B27AB8-4DB1-4CEC-AB12-B4B2609A3A21}" type="sibTrans" cxnId="{D4C847F2-B9E8-4209-8301-029B85F9DEA4}">
      <dgm:prSet/>
      <dgm:spPr/>
      <dgm:t>
        <a:bodyPr/>
        <a:lstStyle/>
        <a:p>
          <a:endParaRPr lang="en-IN"/>
        </a:p>
      </dgm:t>
    </dgm:pt>
    <dgm:pt modelId="{4AB7D6EB-D7C0-4C1F-BEB1-A67180BDFD9B}">
      <dgm:prSet phldrT="[Text]"/>
      <dgm:spPr/>
      <dgm:t>
        <a:bodyPr/>
        <a:lstStyle/>
        <a:p>
          <a:r>
            <a:rPr lang="en-IN" dirty="0">
              <a:solidFill>
                <a:schemeClr val="tx2">
                  <a:lumMod val="25000"/>
                </a:schemeClr>
              </a:solidFill>
            </a:rPr>
            <a:t>Prediction</a:t>
          </a:r>
        </a:p>
      </dgm:t>
    </dgm:pt>
    <dgm:pt modelId="{68BA9CDF-1C2B-439B-BF5C-3EEA308B0374}" type="parTrans" cxnId="{8C9EA029-BA93-47B2-80A9-30A00A77A8D0}">
      <dgm:prSet/>
      <dgm:spPr/>
      <dgm:t>
        <a:bodyPr/>
        <a:lstStyle/>
        <a:p>
          <a:endParaRPr lang="en-IN"/>
        </a:p>
      </dgm:t>
    </dgm:pt>
    <dgm:pt modelId="{931A12B7-D77B-496C-94BB-10548AC63EB6}" type="sibTrans" cxnId="{8C9EA029-BA93-47B2-80A9-30A00A77A8D0}">
      <dgm:prSet/>
      <dgm:spPr/>
      <dgm:t>
        <a:bodyPr/>
        <a:lstStyle/>
        <a:p>
          <a:endParaRPr lang="en-IN"/>
        </a:p>
      </dgm:t>
    </dgm:pt>
    <dgm:pt modelId="{698620C3-F435-443B-A8C9-34330F1B4510}">
      <dgm:prSet phldrT="[Text]"/>
      <dgm:spPr/>
      <dgm:t>
        <a:bodyPr/>
        <a:lstStyle/>
        <a:p>
          <a:r>
            <a:rPr lang="en-IN" dirty="0">
              <a:solidFill>
                <a:schemeClr val="tx2">
                  <a:lumMod val="25000"/>
                </a:schemeClr>
              </a:solidFill>
            </a:rPr>
            <a:t>Result</a:t>
          </a:r>
        </a:p>
      </dgm:t>
    </dgm:pt>
    <dgm:pt modelId="{2E2D2FBE-C839-49FD-8626-226D52768A82}" type="parTrans" cxnId="{BE2C495E-185A-45B3-BE12-DAB01DEAE379}">
      <dgm:prSet/>
      <dgm:spPr/>
      <dgm:t>
        <a:bodyPr/>
        <a:lstStyle/>
        <a:p>
          <a:endParaRPr lang="en-IN"/>
        </a:p>
      </dgm:t>
    </dgm:pt>
    <dgm:pt modelId="{30B2A5F0-B5FF-4BFD-92D3-7D1C944D905F}" type="sibTrans" cxnId="{BE2C495E-185A-45B3-BE12-DAB01DEAE379}">
      <dgm:prSet/>
      <dgm:spPr/>
      <dgm:t>
        <a:bodyPr/>
        <a:lstStyle/>
        <a:p>
          <a:endParaRPr lang="en-IN"/>
        </a:p>
      </dgm:t>
    </dgm:pt>
    <dgm:pt modelId="{077F9F3A-E6DC-45D5-818F-D4679C93F6CB}">
      <dgm:prSet phldrT="[Text]"/>
      <dgm:spPr/>
      <dgm:t>
        <a:bodyPr/>
        <a:lstStyle/>
        <a:p>
          <a:endParaRPr lang="en-IN" dirty="0"/>
        </a:p>
      </dgm:t>
    </dgm:pt>
    <dgm:pt modelId="{BCAC65A8-0822-4143-87F3-76241A79886D}" type="parTrans" cxnId="{EC2CF4E5-C10D-4DBB-BABB-E5A6903113B5}">
      <dgm:prSet/>
      <dgm:spPr/>
      <dgm:t>
        <a:bodyPr/>
        <a:lstStyle/>
        <a:p>
          <a:endParaRPr lang="en-IN"/>
        </a:p>
      </dgm:t>
    </dgm:pt>
    <dgm:pt modelId="{4EB59C77-7C49-475F-A301-E76300007381}" type="sibTrans" cxnId="{EC2CF4E5-C10D-4DBB-BABB-E5A6903113B5}">
      <dgm:prSet/>
      <dgm:spPr/>
      <dgm:t>
        <a:bodyPr/>
        <a:lstStyle/>
        <a:p>
          <a:endParaRPr lang="en-IN"/>
        </a:p>
      </dgm:t>
    </dgm:pt>
    <dgm:pt modelId="{AEC78065-DE40-4D8F-AFC4-976DAE3E21EB}">
      <dgm:prSet phldrT="[Text]"/>
      <dgm:spPr/>
      <dgm:t>
        <a:bodyPr/>
        <a:lstStyle/>
        <a:p>
          <a:r>
            <a:rPr lang="en-IN" dirty="0">
              <a:solidFill>
                <a:schemeClr val="tx2">
                  <a:lumMod val="25000"/>
                </a:schemeClr>
              </a:solidFill>
            </a:rPr>
            <a:t>Conclusion</a:t>
          </a:r>
        </a:p>
      </dgm:t>
    </dgm:pt>
    <dgm:pt modelId="{EBAC8760-043E-4332-9AD8-232B14249923}" type="parTrans" cxnId="{4BD11F83-76E7-4DE7-B2EA-CBF318F6235E}">
      <dgm:prSet/>
      <dgm:spPr/>
      <dgm:t>
        <a:bodyPr/>
        <a:lstStyle/>
        <a:p>
          <a:endParaRPr lang="en-IN"/>
        </a:p>
      </dgm:t>
    </dgm:pt>
    <dgm:pt modelId="{C0BCB7BC-46EA-4C4C-AB68-28DD52C4962F}" type="sibTrans" cxnId="{4BD11F83-76E7-4DE7-B2EA-CBF318F6235E}">
      <dgm:prSet/>
      <dgm:spPr/>
      <dgm:t>
        <a:bodyPr/>
        <a:lstStyle/>
        <a:p>
          <a:endParaRPr lang="en-IN"/>
        </a:p>
      </dgm:t>
    </dgm:pt>
    <dgm:pt modelId="{D3CA67A6-5B6B-40E6-90C5-2411AAFEEBB1}">
      <dgm:prSet phldrT="[Text]"/>
      <dgm:spPr/>
      <dgm:t>
        <a:bodyPr/>
        <a:lstStyle/>
        <a:p>
          <a:r>
            <a:rPr lang="en-IN" dirty="0">
              <a:solidFill>
                <a:schemeClr val="tx2">
                  <a:lumMod val="25000"/>
                </a:schemeClr>
              </a:solidFill>
            </a:rPr>
            <a:t>Data Cleaning</a:t>
          </a:r>
        </a:p>
      </dgm:t>
    </dgm:pt>
    <dgm:pt modelId="{C24771A6-6E93-43AF-AEDA-E1A2F4810718}" type="parTrans" cxnId="{7562CAC8-6FB0-4287-AE62-08E483F65A5C}">
      <dgm:prSet/>
      <dgm:spPr/>
      <dgm:t>
        <a:bodyPr/>
        <a:lstStyle/>
        <a:p>
          <a:endParaRPr lang="en-IN"/>
        </a:p>
      </dgm:t>
    </dgm:pt>
    <dgm:pt modelId="{4FB5E2F4-356B-40F0-A415-4C81250F73AF}" type="sibTrans" cxnId="{7562CAC8-6FB0-4287-AE62-08E483F65A5C}">
      <dgm:prSet/>
      <dgm:spPr/>
      <dgm:t>
        <a:bodyPr/>
        <a:lstStyle/>
        <a:p>
          <a:endParaRPr lang="en-IN"/>
        </a:p>
      </dgm:t>
    </dgm:pt>
    <dgm:pt modelId="{224BCDDC-C927-4A01-B445-72611B81BF71}">
      <dgm:prSet phldrT="[Text]"/>
      <dgm:spPr/>
      <dgm:t>
        <a:bodyPr/>
        <a:lstStyle/>
        <a:p>
          <a:r>
            <a:rPr lang="en-IN" dirty="0">
              <a:solidFill>
                <a:schemeClr val="tx2">
                  <a:lumMod val="25000"/>
                </a:schemeClr>
              </a:solidFill>
            </a:rPr>
            <a:t>Data </a:t>
          </a:r>
          <a:r>
            <a:rPr lang="en-IN" dirty="0" err="1">
              <a:solidFill>
                <a:schemeClr val="tx2">
                  <a:lumMod val="25000"/>
                </a:schemeClr>
              </a:solidFill>
            </a:rPr>
            <a:t>Preprocessing</a:t>
          </a:r>
          <a:endParaRPr lang="en-IN" dirty="0">
            <a:solidFill>
              <a:schemeClr val="tx2">
                <a:lumMod val="25000"/>
              </a:schemeClr>
            </a:solidFill>
          </a:endParaRPr>
        </a:p>
      </dgm:t>
    </dgm:pt>
    <dgm:pt modelId="{0B95938E-626E-4FD6-9CAE-AD1DE865BE8F}" type="parTrans" cxnId="{7F6282C9-ED19-460F-9274-083B12A05494}">
      <dgm:prSet/>
      <dgm:spPr/>
      <dgm:t>
        <a:bodyPr/>
        <a:lstStyle/>
        <a:p>
          <a:endParaRPr lang="en-IN"/>
        </a:p>
      </dgm:t>
    </dgm:pt>
    <dgm:pt modelId="{F426A728-008A-4120-BA8F-6E9C37BE2B37}" type="sibTrans" cxnId="{7F6282C9-ED19-460F-9274-083B12A05494}">
      <dgm:prSet/>
      <dgm:spPr/>
      <dgm:t>
        <a:bodyPr/>
        <a:lstStyle/>
        <a:p>
          <a:endParaRPr lang="en-IN"/>
        </a:p>
      </dgm:t>
    </dgm:pt>
    <dgm:pt modelId="{24ACF6FB-AB10-4F07-ABF2-3F6E46F0A9FD}" type="pres">
      <dgm:prSet presAssocID="{1CC2A9FC-99EB-4069-8B50-86F939A8C1D8}" presName="diagram" presStyleCnt="0">
        <dgm:presLayoutVars>
          <dgm:dir/>
          <dgm:resizeHandles val="exact"/>
        </dgm:presLayoutVars>
      </dgm:prSet>
      <dgm:spPr/>
    </dgm:pt>
    <dgm:pt modelId="{32A804B2-D088-417D-9873-3FB5B672C584}" type="pres">
      <dgm:prSet presAssocID="{7B41AF9F-777E-4A81-99B3-827ED3DD0945}" presName="node" presStyleLbl="node1" presStyleIdx="0" presStyleCnt="5">
        <dgm:presLayoutVars>
          <dgm:bulletEnabled val="1"/>
        </dgm:presLayoutVars>
      </dgm:prSet>
      <dgm:spPr/>
    </dgm:pt>
    <dgm:pt modelId="{58958E82-2F72-451B-8019-4343DD85F468}" type="pres">
      <dgm:prSet presAssocID="{B805AC61-C848-4AB8-AB04-A8A9DE9E3ECB}" presName="sibTrans" presStyleLbl="sibTrans2D1" presStyleIdx="0" presStyleCnt="4"/>
      <dgm:spPr/>
    </dgm:pt>
    <dgm:pt modelId="{FA5EABAA-3FCD-49B3-A486-26A87C24393F}" type="pres">
      <dgm:prSet presAssocID="{B805AC61-C848-4AB8-AB04-A8A9DE9E3ECB}" presName="connectorText" presStyleLbl="sibTrans2D1" presStyleIdx="0" presStyleCnt="4"/>
      <dgm:spPr/>
    </dgm:pt>
    <dgm:pt modelId="{7DFEDDA6-54C0-4E94-A2A0-86F5A228DAC1}" type="pres">
      <dgm:prSet presAssocID="{AAA9E009-5FAC-4E1E-9FA5-4A09B6319BB8}" presName="node" presStyleLbl="node1" presStyleIdx="1" presStyleCnt="5">
        <dgm:presLayoutVars>
          <dgm:bulletEnabled val="1"/>
        </dgm:presLayoutVars>
      </dgm:prSet>
      <dgm:spPr/>
    </dgm:pt>
    <dgm:pt modelId="{8CEF78E1-C8CD-42F6-8620-DC9A986C1A48}" type="pres">
      <dgm:prSet presAssocID="{B63CCF2E-B15E-4ABF-B9D4-177FFECEBF5C}" presName="sibTrans" presStyleLbl="sibTrans2D1" presStyleIdx="1" presStyleCnt="4"/>
      <dgm:spPr/>
    </dgm:pt>
    <dgm:pt modelId="{01D76787-CA41-4873-97BB-A88BE05EA2C8}" type="pres">
      <dgm:prSet presAssocID="{B63CCF2E-B15E-4ABF-B9D4-177FFECEBF5C}" presName="connectorText" presStyleLbl="sibTrans2D1" presStyleIdx="1" presStyleCnt="4"/>
      <dgm:spPr/>
    </dgm:pt>
    <dgm:pt modelId="{79133FEE-2FB5-45C8-947A-9FCDC10F1B62}" type="pres">
      <dgm:prSet presAssocID="{DD75EF8D-01DB-4B96-B626-1780B9759B4C}" presName="node" presStyleLbl="node1" presStyleIdx="2" presStyleCnt="5">
        <dgm:presLayoutVars>
          <dgm:bulletEnabled val="1"/>
        </dgm:presLayoutVars>
      </dgm:prSet>
      <dgm:spPr/>
    </dgm:pt>
    <dgm:pt modelId="{9DB44913-9405-4B38-859B-370E5DF7AF57}" type="pres">
      <dgm:prSet presAssocID="{E748FB61-8A6F-4213-A779-50663F7D931F}" presName="sibTrans" presStyleLbl="sibTrans2D1" presStyleIdx="2" presStyleCnt="4"/>
      <dgm:spPr/>
    </dgm:pt>
    <dgm:pt modelId="{59D85068-7DBB-46A4-A53F-1011C2559BDB}" type="pres">
      <dgm:prSet presAssocID="{E748FB61-8A6F-4213-A779-50663F7D931F}" presName="connectorText" presStyleLbl="sibTrans2D1" presStyleIdx="2" presStyleCnt="4"/>
      <dgm:spPr/>
    </dgm:pt>
    <dgm:pt modelId="{67725C3B-1506-4BAD-93FD-883DB83D8D54}" type="pres">
      <dgm:prSet presAssocID="{7C7F4967-F3A8-4FAB-BFEA-4A6E78C802DF}" presName="node" presStyleLbl="node1" presStyleIdx="3" presStyleCnt="5">
        <dgm:presLayoutVars>
          <dgm:bulletEnabled val="1"/>
        </dgm:presLayoutVars>
      </dgm:prSet>
      <dgm:spPr/>
    </dgm:pt>
    <dgm:pt modelId="{C3BDAF07-F839-4CEA-8049-FEF86E04A101}" type="pres">
      <dgm:prSet presAssocID="{40B27AB8-4DB1-4CEC-AB12-B4B2609A3A21}" presName="sibTrans" presStyleLbl="sibTrans2D1" presStyleIdx="3" presStyleCnt="4"/>
      <dgm:spPr/>
    </dgm:pt>
    <dgm:pt modelId="{A84B9D37-6669-4802-B126-0ADBE27BFCA8}" type="pres">
      <dgm:prSet presAssocID="{40B27AB8-4DB1-4CEC-AB12-B4B2609A3A21}" presName="connectorText" presStyleLbl="sibTrans2D1" presStyleIdx="3" presStyleCnt="4"/>
      <dgm:spPr/>
    </dgm:pt>
    <dgm:pt modelId="{3A118DB2-C8CF-4724-80BC-B1BB35C05011}" type="pres">
      <dgm:prSet presAssocID="{077F9F3A-E6DC-45D5-818F-D4679C93F6CB}" presName="node" presStyleLbl="node1" presStyleIdx="4" presStyleCnt="5">
        <dgm:presLayoutVars>
          <dgm:bulletEnabled val="1"/>
        </dgm:presLayoutVars>
      </dgm:prSet>
      <dgm:spPr/>
    </dgm:pt>
  </dgm:ptLst>
  <dgm:cxnLst>
    <dgm:cxn modelId="{C4D2220E-EEB1-4D54-994A-189BA1A0ED28}" srcId="{7B41AF9F-777E-4A81-99B3-827ED3DD0945}" destId="{53DEC50F-0272-4D1E-9A55-7D7800285740}" srcOrd="0" destOrd="0" parTransId="{20062455-5D28-43E4-AE9D-039E7AECD537}" sibTransId="{72555AFE-8252-4804-A0AF-90D3C0D9366D}"/>
    <dgm:cxn modelId="{C22C441D-0F7B-486B-9651-F85F2064CF94}" srcId="{1CC2A9FC-99EB-4069-8B50-86F939A8C1D8}" destId="{DD75EF8D-01DB-4B96-B626-1780B9759B4C}" srcOrd="2" destOrd="0" parTransId="{C716EA79-7F0A-4201-B037-FA7C82B9F8D6}" sibTransId="{E748FB61-8A6F-4213-A779-50663F7D931F}"/>
    <dgm:cxn modelId="{03328127-6296-40C2-9034-FC6A5E5EB8AC}" type="presOf" srcId="{40B27AB8-4DB1-4CEC-AB12-B4B2609A3A21}" destId="{C3BDAF07-F839-4CEA-8049-FEF86E04A101}" srcOrd="0" destOrd="0" presId="urn:microsoft.com/office/officeart/2005/8/layout/process5"/>
    <dgm:cxn modelId="{8C9EA029-BA93-47B2-80A9-30A00A77A8D0}" srcId="{7C7F4967-F3A8-4FAB-BFEA-4A6E78C802DF}" destId="{4AB7D6EB-D7C0-4C1F-BEB1-A67180BDFD9B}" srcOrd="1" destOrd="0" parTransId="{68BA9CDF-1C2B-439B-BF5C-3EEA308B0374}" sibTransId="{931A12B7-D77B-496C-94BB-10548AC63EB6}"/>
    <dgm:cxn modelId="{3CD9A729-91E7-49B6-BCE0-D15DDD77E30E}" srcId="{7C7F4967-F3A8-4FAB-BFEA-4A6E78C802DF}" destId="{1C628CC5-9939-4E27-AF83-2DB12C47D2DD}" srcOrd="0" destOrd="0" parTransId="{4DEFFA82-8C0F-48CD-B0BA-D9667B4CC756}" sibTransId="{D98BADC0-AF4E-421E-909B-B293FE9ED739}"/>
    <dgm:cxn modelId="{3A739C2A-F5E4-458F-9E79-F2DEBA3620C6}" type="presOf" srcId="{E748FB61-8A6F-4213-A779-50663F7D931F}" destId="{59D85068-7DBB-46A4-A53F-1011C2559BDB}" srcOrd="1" destOrd="0" presId="urn:microsoft.com/office/officeart/2005/8/layout/process5"/>
    <dgm:cxn modelId="{53EB6D2F-2748-482E-99A4-13429DA9B8BE}" type="presOf" srcId="{D3CA67A6-5B6B-40E6-90C5-2411AAFEEBB1}" destId="{7DFEDDA6-54C0-4E94-A2A0-86F5A228DAC1}" srcOrd="0" destOrd="1" presId="urn:microsoft.com/office/officeart/2005/8/layout/process5"/>
    <dgm:cxn modelId="{B9A4D536-8190-4631-8138-8352E47691D3}" type="presOf" srcId="{B805AC61-C848-4AB8-AB04-A8A9DE9E3ECB}" destId="{58958E82-2F72-451B-8019-4343DD85F468}" srcOrd="0" destOrd="0" presId="urn:microsoft.com/office/officeart/2005/8/layout/process5"/>
    <dgm:cxn modelId="{957F7638-A6A1-4D64-8296-4A6354BA2D16}" type="presOf" srcId="{1CC2A9FC-99EB-4069-8B50-86F939A8C1D8}" destId="{24ACF6FB-AB10-4F07-ABF2-3F6E46F0A9FD}" srcOrd="0" destOrd="0" presId="urn:microsoft.com/office/officeart/2005/8/layout/process5"/>
    <dgm:cxn modelId="{0ED7E73D-89C6-44E0-88BD-41BC316E525A}" type="presOf" srcId="{B63CCF2E-B15E-4ABF-B9D4-177FFECEBF5C}" destId="{01D76787-CA41-4873-97BB-A88BE05EA2C8}" srcOrd="1" destOrd="0" presId="urn:microsoft.com/office/officeart/2005/8/layout/process5"/>
    <dgm:cxn modelId="{1786CD5B-63B6-421B-9F65-4E78F1210C5F}" type="presOf" srcId="{B805AC61-C848-4AB8-AB04-A8A9DE9E3ECB}" destId="{FA5EABAA-3FCD-49B3-A486-26A87C24393F}" srcOrd="1" destOrd="0" presId="urn:microsoft.com/office/officeart/2005/8/layout/process5"/>
    <dgm:cxn modelId="{BE2C495E-185A-45B3-BE12-DAB01DEAE379}" srcId="{077F9F3A-E6DC-45D5-818F-D4679C93F6CB}" destId="{698620C3-F435-443B-A8C9-34330F1B4510}" srcOrd="0" destOrd="0" parTransId="{2E2D2FBE-C839-49FD-8626-226D52768A82}" sibTransId="{30B2A5F0-B5FF-4BFD-92D3-7D1C944D905F}"/>
    <dgm:cxn modelId="{DB83964A-26F0-4DA9-A319-3680BB1ABC57}" type="presOf" srcId="{224BCDDC-C927-4A01-B445-72611B81BF71}" destId="{32A804B2-D088-417D-9873-3FB5B672C584}" srcOrd="0" destOrd="2" presId="urn:microsoft.com/office/officeart/2005/8/layout/process5"/>
    <dgm:cxn modelId="{8D9A7C4F-A42C-40D7-A121-17939CCA5F2E}" type="presOf" srcId="{7B41AF9F-777E-4A81-99B3-827ED3DD0945}" destId="{32A804B2-D088-417D-9873-3FB5B672C584}" srcOrd="0" destOrd="0" presId="urn:microsoft.com/office/officeart/2005/8/layout/process5"/>
    <dgm:cxn modelId="{748D2B51-53CB-4F27-8770-DDBCABFC1AA0}" type="presOf" srcId="{53DEC50F-0272-4D1E-9A55-7D7800285740}" destId="{32A804B2-D088-417D-9873-3FB5B672C584}" srcOrd="0" destOrd="1" presId="urn:microsoft.com/office/officeart/2005/8/layout/process5"/>
    <dgm:cxn modelId="{410CE873-C6D4-4B77-BF24-3059862C5779}" type="presOf" srcId="{077F9F3A-E6DC-45D5-818F-D4679C93F6CB}" destId="{3A118DB2-C8CF-4724-80BC-B1BB35C05011}" srcOrd="0" destOrd="0" presId="urn:microsoft.com/office/officeart/2005/8/layout/process5"/>
    <dgm:cxn modelId="{4BD11F83-76E7-4DE7-B2EA-CBF318F6235E}" srcId="{077F9F3A-E6DC-45D5-818F-D4679C93F6CB}" destId="{AEC78065-DE40-4D8F-AFC4-976DAE3E21EB}" srcOrd="1" destOrd="0" parTransId="{EBAC8760-043E-4332-9AD8-232B14249923}" sibTransId="{C0BCB7BC-46EA-4C4C-AB68-28DD52C4962F}"/>
    <dgm:cxn modelId="{91AD3F86-05F6-40E1-ADF7-4436F4CF7A6E}" type="presOf" srcId="{1C628CC5-9939-4E27-AF83-2DB12C47D2DD}" destId="{67725C3B-1506-4BAD-93FD-883DB83D8D54}" srcOrd="0" destOrd="1" presId="urn:microsoft.com/office/officeart/2005/8/layout/process5"/>
    <dgm:cxn modelId="{A1B47490-8465-444A-B9C0-2939708F1F94}" type="presOf" srcId="{40B27AB8-4DB1-4CEC-AB12-B4B2609A3A21}" destId="{A84B9D37-6669-4802-B126-0ADBE27BFCA8}" srcOrd="1" destOrd="0" presId="urn:microsoft.com/office/officeart/2005/8/layout/process5"/>
    <dgm:cxn modelId="{58D1BF93-2A15-4B47-AB21-789FC48FE38C}" srcId="{1CC2A9FC-99EB-4069-8B50-86F939A8C1D8}" destId="{7B41AF9F-777E-4A81-99B3-827ED3DD0945}" srcOrd="0" destOrd="0" parTransId="{33C26C82-D409-483C-B74C-9D1C058D5706}" sibTransId="{B805AC61-C848-4AB8-AB04-A8A9DE9E3ECB}"/>
    <dgm:cxn modelId="{2BFB839C-6956-4955-A612-428B0FA111F9}" type="presOf" srcId="{E748FB61-8A6F-4213-A779-50663F7D931F}" destId="{9DB44913-9405-4B38-859B-370E5DF7AF57}" srcOrd="0" destOrd="0" presId="urn:microsoft.com/office/officeart/2005/8/layout/process5"/>
    <dgm:cxn modelId="{57F5859C-AC64-4C95-BC8C-0135F22BB1C0}" type="presOf" srcId="{4AB7D6EB-D7C0-4C1F-BEB1-A67180BDFD9B}" destId="{67725C3B-1506-4BAD-93FD-883DB83D8D54}" srcOrd="0" destOrd="2" presId="urn:microsoft.com/office/officeart/2005/8/layout/process5"/>
    <dgm:cxn modelId="{13607EB3-3D5B-4E76-BDBE-6CE791CF40BC}" type="presOf" srcId="{AEC78065-DE40-4D8F-AFC4-976DAE3E21EB}" destId="{3A118DB2-C8CF-4724-80BC-B1BB35C05011}" srcOrd="0" destOrd="2" presId="urn:microsoft.com/office/officeart/2005/8/layout/process5"/>
    <dgm:cxn modelId="{582C7EC0-4813-4A46-AE9E-9EA9BAA5124A}" type="presOf" srcId="{B63CCF2E-B15E-4ABF-B9D4-177FFECEBF5C}" destId="{8CEF78E1-C8CD-42F6-8620-DC9A986C1A48}" srcOrd="0" destOrd="0" presId="urn:microsoft.com/office/officeart/2005/8/layout/process5"/>
    <dgm:cxn modelId="{7562CAC8-6FB0-4287-AE62-08E483F65A5C}" srcId="{AAA9E009-5FAC-4E1E-9FA5-4A09B6319BB8}" destId="{D3CA67A6-5B6B-40E6-90C5-2411AAFEEBB1}" srcOrd="0" destOrd="0" parTransId="{C24771A6-6E93-43AF-AEDA-E1A2F4810718}" sibTransId="{4FB5E2F4-356B-40F0-A415-4C81250F73AF}"/>
    <dgm:cxn modelId="{7F6282C9-ED19-460F-9274-083B12A05494}" srcId="{7B41AF9F-777E-4A81-99B3-827ED3DD0945}" destId="{224BCDDC-C927-4A01-B445-72611B81BF71}" srcOrd="1" destOrd="0" parTransId="{0B95938E-626E-4FD6-9CAE-AD1DE865BE8F}" sibTransId="{F426A728-008A-4120-BA8F-6E9C37BE2B37}"/>
    <dgm:cxn modelId="{55CFEAD0-770F-4B9C-9A74-CEA0180273D5}" type="presOf" srcId="{698620C3-F435-443B-A8C9-34330F1B4510}" destId="{3A118DB2-C8CF-4724-80BC-B1BB35C05011}" srcOrd="0" destOrd="1" presId="urn:microsoft.com/office/officeart/2005/8/layout/process5"/>
    <dgm:cxn modelId="{BAC80CD4-B3A9-490E-AAF3-C833C49839CB}" type="presOf" srcId="{DD75EF8D-01DB-4B96-B626-1780B9759B4C}" destId="{79133FEE-2FB5-45C8-947A-9FCDC10F1B62}" srcOrd="0" destOrd="0" presId="urn:microsoft.com/office/officeart/2005/8/layout/process5"/>
    <dgm:cxn modelId="{4093C5E2-8A62-42B6-A741-F2A8ADBD9179}" type="presOf" srcId="{AAA9E009-5FAC-4E1E-9FA5-4A09B6319BB8}" destId="{7DFEDDA6-54C0-4E94-A2A0-86F5A228DAC1}" srcOrd="0" destOrd="0" presId="urn:microsoft.com/office/officeart/2005/8/layout/process5"/>
    <dgm:cxn modelId="{EC2CF4E5-C10D-4DBB-BABB-E5A6903113B5}" srcId="{1CC2A9FC-99EB-4069-8B50-86F939A8C1D8}" destId="{077F9F3A-E6DC-45D5-818F-D4679C93F6CB}" srcOrd="4" destOrd="0" parTransId="{BCAC65A8-0822-4143-87F3-76241A79886D}" sibTransId="{4EB59C77-7C49-475F-A301-E76300007381}"/>
    <dgm:cxn modelId="{D4C847F2-B9E8-4209-8301-029B85F9DEA4}" srcId="{1CC2A9FC-99EB-4069-8B50-86F939A8C1D8}" destId="{7C7F4967-F3A8-4FAB-BFEA-4A6E78C802DF}" srcOrd="3" destOrd="0" parTransId="{F76B5093-21E8-4022-87E3-A332D0BFFC9F}" sibTransId="{40B27AB8-4DB1-4CEC-AB12-B4B2609A3A21}"/>
    <dgm:cxn modelId="{FDEC89F6-001C-442E-996D-100944CEA4D3}" srcId="{1CC2A9FC-99EB-4069-8B50-86F939A8C1D8}" destId="{AAA9E009-5FAC-4E1E-9FA5-4A09B6319BB8}" srcOrd="1" destOrd="0" parTransId="{8E5B30E7-6473-4074-9B54-5E64ED583F0B}" sibTransId="{B63CCF2E-B15E-4ABF-B9D4-177FFECEBF5C}"/>
    <dgm:cxn modelId="{D0C59DFD-2178-45C1-BBE3-E95E5E24114C}" type="presOf" srcId="{7C7F4967-F3A8-4FAB-BFEA-4A6E78C802DF}" destId="{67725C3B-1506-4BAD-93FD-883DB83D8D54}" srcOrd="0" destOrd="0" presId="urn:microsoft.com/office/officeart/2005/8/layout/process5"/>
    <dgm:cxn modelId="{26D13E2C-2C13-4A1E-B6CA-DC681B6EBFEA}" type="presParOf" srcId="{24ACF6FB-AB10-4F07-ABF2-3F6E46F0A9FD}" destId="{32A804B2-D088-417D-9873-3FB5B672C584}" srcOrd="0" destOrd="0" presId="urn:microsoft.com/office/officeart/2005/8/layout/process5"/>
    <dgm:cxn modelId="{96BE92B3-93FB-43E2-8E6A-F14B86772DFC}" type="presParOf" srcId="{24ACF6FB-AB10-4F07-ABF2-3F6E46F0A9FD}" destId="{58958E82-2F72-451B-8019-4343DD85F468}" srcOrd="1" destOrd="0" presId="urn:microsoft.com/office/officeart/2005/8/layout/process5"/>
    <dgm:cxn modelId="{D841968B-55D2-44ED-897F-D1CBE1D0F3C3}" type="presParOf" srcId="{58958E82-2F72-451B-8019-4343DD85F468}" destId="{FA5EABAA-3FCD-49B3-A486-26A87C24393F}" srcOrd="0" destOrd="0" presId="urn:microsoft.com/office/officeart/2005/8/layout/process5"/>
    <dgm:cxn modelId="{38F7D2DB-CD95-46D7-8863-C49347BC205E}" type="presParOf" srcId="{24ACF6FB-AB10-4F07-ABF2-3F6E46F0A9FD}" destId="{7DFEDDA6-54C0-4E94-A2A0-86F5A228DAC1}" srcOrd="2" destOrd="0" presId="urn:microsoft.com/office/officeart/2005/8/layout/process5"/>
    <dgm:cxn modelId="{B09F59B8-BEED-4A6C-8FDD-776997F20AE2}" type="presParOf" srcId="{24ACF6FB-AB10-4F07-ABF2-3F6E46F0A9FD}" destId="{8CEF78E1-C8CD-42F6-8620-DC9A986C1A48}" srcOrd="3" destOrd="0" presId="urn:microsoft.com/office/officeart/2005/8/layout/process5"/>
    <dgm:cxn modelId="{62ECF869-FE4B-4677-90DE-2B347D6DCA14}" type="presParOf" srcId="{8CEF78E1-C8CD-42F6-8620-DC9A986C1A48}" destId="{01D76787-CA41-4873-97BB-A88BE05EA2C8}" srcOrd="0" destOrd="0" presId="urn:microsoft.com/office/officeart/2005/8/layout/process5"/>
    <dgm:cxn modelId="{E9EC6DE3-41E1-4CD3-B580-933F8EF23D62}" type="presParOf" srcId="{24ACF6FB-AB10-4F07-ABF2-3F6E46F0A9FD}" destId="{79133FEE-2FB5-45C8-947A-9FCDC10F1B62}" srcOrd="4" destOrd="0" presId="urn:microsoft.com/office/officeart/2005/8/layout/process5"/>
    <dgm:cxn modelId="{5004C51F-2436-492E-ADFF-554B431B4DA8}" type="presParOf" srcId="{24ACF6FB-AB10-4F07-ABF2-3F6E46F0A9FD}" destId="{9DB44913-9405-4B38-859B-370E5DF7AF57}" srcOrd="5" destOrd="0" presId="urn:microsoft.com/office/officeart/2005/8/layout/process5"/>
    <dgm:cxn modelId="{5BEDD28D-F120-4F85-B929-19ADFC73364D}" type="presParOf" srcId="{9DB44913-9405-4B38-859B-370E5DF7AF57}" destId="{59D85068-7DBB-46A4-A53F-1011C2559BDB}" srcOrd="0" destOrd="0" presId="urn:microsoft.com/office/officeart/2005/8/layout/process5"/>
    <dgm:cxn modelId="{F0A063A1-E445-4E40-802A-7B7B889BA6C9}" type="presParOf" srcId="{24ACF6FB-AB10-4F07-ABF2-3F6E46F0A9FD}" destId="{67725C3B-1506-4BAD-93FD-883DB83D8D54}" srcOrd="6" destOrd="0" presId="urn:microsoft.com/office/officeart/2005/8/layout/process5"/>
    <dgm:cxn modelId="{DD106506-4657-418E-8B84-3D8EF6071FA4}" type="presParOf" srcId="{24ACF6FB-AB10-4F07-ABF2-3F6E46F0A9FD}" destId="{C3BDAF07-F839-4CEA-8049-FEF86E04A101}" srcOrd="7" destOrd="0" presId="urn:microsoft.com/office/officeart/2005/8/layout/process5"/>
    <dgm:cxn modelId="{846AA48E-975E-4B01-A23C-2DCC5C1E6ABB}" type="presParOf" srcId="{C3BDAF07-F839-4CEA-8049-FEF86E04A101}" destId="{A84B9D37-6669-4802-B126-0ADBE27BFCA8}" srcOrd="0" destOrd="0" presId="urn:microsoft.com/office/officeart/2005/8/layout/process5"/>
    <dgm:cxn modelId="{47853921-F143-4B5E-8FBB-0981FF455DDC}" type="presParOf" srcId="{24ACF6FB-AB10-4F07-ABF2-3F6E46F0A9FD}" destId="{3A118DB2-C8CF-4724-80BC-B1BB35C05011}" srcOrd="8"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04B2-D088-417D-9873-3FB5B672C584}">
      <dsp:nvSpPr>
        <dsp:cNvPr id="0" name=""/>
        <dsp:cNvSpPr/>
      </dsp:nvSpPr>
      <dsp:spPr>
        <a:xfrm>
          <a:off x="10617" y="845233"/>
          <a:ext cx="3173343" cy="1904006"/>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solidFill>
                <a:schemeClr val="tx2">
                  <a:lumMod val="25000"/>
                </a:schemeClr>
              </a:solidFill>
            </a:rPr>
            <a:t>Data Collection</a:t>
          </a:r>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Studying the data features</a:t>
          </a:r>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Data </a:t>
          </a:r>
          <a:r>
            <a:rPr lang="en-IN" sz="1900" kern="1200" dirty="0" err="1">
              <a:solidFill>
                <a:schemeClr val="tx2">
                  <a:lumMod val="25000"/>
                </a:schemeClr>
              </a:solidFill>
            </a:rPr>
            <a:t>Preprocessing</a:t>
          </a:r>
          <a:endParaRPr lang="en-IN" sz="1900" kern="1200" dirty="0">
            <a:solidFill>
              <a:schemeClr val="tx2">
                <a:lumMod val="25000"/>
              </a:schemeClr>
            </a:solidFill>
          </a:endParaRPr>
        </a:p>
      </dsp:txBody>
      <dsp:txXfrm>
        <a:off x="66383" y="900999"/>
        <a:ext cx="3061811" cy="1792474"/>
      </dsp:txXfrm>
    </dsp:sp>
    <dsp:sp modelId="{58958E82-2F72-451B-8019-4343DD85F468}">
      <dsp:nvSpPr>
        <dsp:cNvPr id="0" name=""/>
        <dsp:cNvSpPr/>
      </dsp:nvSpPr>
      <dsp:spPr>
        <a:xfrm>
          <a:off x="3463215" y="1403741"/>
          <a:ext cx="672748" cy="786989"/>
        </a:xfrm>
        <a:prstGeom prst="rightArrow">
          <a:avLst>
            <a:gd name="adj1" fmla="val 60000"/>
            <a:gd name="adj2" fmla="val 5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3463215" y="1561139"/>
        <a:ext cx="470924" cy="472193"/>
      </dsp:txXfrm>
    </dsp:sp>
    <dsp:sp modelId="{7DFEDDA6-54C0-4E94-A2A0-86F5A228DAC1}">
      <dsp:nvSpPr>
        <dsp:cNvPr id="0" name=""/>
        <dsp:cNvSpPr/>
      </dsp:nvSpPr>
      <dsp:spPr>
        <a:xfrm>
          <a:off x="4453298" y="845233"/>
          <a:ext cx="3173343" cy="1904006"/>
        </a:xfrm>
        <a:prstGeom prst="roundRect">
          <a:avLst>
            <a:gd name="adj" fmla="val 10000"/>
          </a:avLst>
        </a:prstGeom>
        <a:gradFill rotWithShape="0">
          <a:gsLst>
            <a:gs pos="0">
              <a:schemeClr val="accent3">
                <a:hueOff val="2812261"/>
                <a:satOff val="547"/>
                <a:lumOff val="2941"/>
                <a:alphaOff val="0"/>
                <a:tint val="98000"/>
                <a:lumMod val="114000"/>
              </a:schemeClr>
            </a:gs>
            <a:gs pos="100000">
              <a:schemeClr val="accent3">
                <a:hueOff val="2812261"/>
                <a:satOff val="547"/>
                <a:lumOff val="294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solidFill>
                <a:schemeClr val="tx2">
                  <a:lumMod val="25000"/>
                </a:schemeClr>
              </a:solidFill>
            </a:rPr>
            <a:t>Data Preparation</a:t>
          </a:r>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Data Cleaning</a:t>
          </a:r>
        </a:p>
      </dsp:txBody>
      <dsp:txXfrm>
        <a:off x="4509064" y="900999"/>
        <a:ext cx="3061811" cy="1792474"/>
      </dsp:txXfrm>
    </dsp:sp>
    <dsp:sp modelId="{8CEF78E1-C8CD-42F6-8620-DC9A986C1A48}">
      <dsp:nvSpPr>
        <dsp:cNvPr id="0" name=""/>
        <dsp:cNvSpPr/>
      </dsp:nvSpPr>
      <dsp:spPr>
        <a:xfrm>
          <a:off x="7905896" y="1403741"/>
          <a:ext cx="672748" cy="786989"/>
        </a:xfrm>
        <a:prstGeom prst="rightArrow">
          <a:avLst>
            <a:gd name="adj1" fmla="val 60000"/>
            <a:gd name="adj2" fmla="val 50000"/>
          </a:avLst>
        </a:prstGeom>
        <a:solidFill>
          <a:schemeClr val="accent3">
            <a:hueOff val="3749681"/>
            <a:satOff val="730"/>
            <a:lumOff val="3922"/>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7905896" y="1561139"/>
        <a:ext cx="470924" cy="472193"/>
      </dsp:txXfrm>
    </dsp:sp>
    <dsp:sp modelId="{79133FEE-2FB5-45C8-947A-9FCDC10F1B62}">
      <dsp:nvSpPr>
        <dsp:cNvPr id="0" name=""/>
        <dsp:cNvSpPr/>
      </dsp:nvSpPr>
      <dsp:spPr>
        <a:xfrm>
          <a:off x="8895979" y="845233"/>
          <a:ext cx="3173343" cy="1904006"/>
        </a:xfrm>
        <a:prstGeom prst="roundRect">
          <a:avLst>
            <a:gd name="adj" fmla="val 10000"/>
          </a:avLst>
        </a:prstGeom>
        <a:gradFill rotWithShape="0">
          <a:gsLst>
            <a:gs pos="0">
              <a:schemeClr val="accent3">
                <a:hueOff val="5624522"/>
                <a:satOff val="1095"/>
                <a:lumOff val="5882"/>
                <a:alphaOff val="0"/>
                <a:tint val="98000"/>
                <a:lumMod val="114000"/>
              </a:schemeClr>
            </a:gs>
            <a:gs pos="100000">
              <a:schemeClr val="accent3">
                <a:hueOff val="5624522"/>
                <a:satOff val="1095"/>
                <a:lumOff val="5882"/>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schemeClr val="tx2">
                  <a:lumMod val="25000"/>
                </a:schemeClr>
              </a:solidFill>
            </a:rPr>
            <a:t>Feature Scaling</a:t>
          </a:r>
        </a:p>
        <a:p>
          <a:pPr marL="0" lvl="0" indent="0" algn="ctr" defTabSz="1066800">
            <a:lnSpc>
              <a:spcPct val="90000"/>
            </a:lnSpc>
            <a:spcBef>
              <a:spcPct val="0"/>
            </a:spcBef>
            <a:spcAft>
              <a:spcPct val="35000"/>
            </a:spcAft>
            <a:buNone/>
          </a:pPr>
          <a:r>
            <a:rPr lang="en-IN" sz="2400" kern="1200" dirty="0">
              <a:solidFill>
                <a:schemeClr val="tx2">
                  <a:lumMod val="25000"/>
                </a:schemeClr>
              </a:solidFill>
            </a:rPr>
            <a:t>&amp;</a:t>
          </a:r>
        </a:p>
        <a:p>
          <a:pPr marL="0" lvl="0" indent="0" algn="ctr" defTabSz="1066800">
            <a:lnSpc>
              <a:spcPct val="90000"/>
            </a:lnSpc>
            <a:spcBef>
              <a:spcPct val="0"/>
            </a:spcBef>
            <a:spcAft>
              <a:spcPct val="35000"/>
            </a:spcAft>
            <a:buNone/>
          </a:pPr>
          <a:r>
            <a:rPr lang="en-IN" sz="2400" kern="1200" dirty="0">
              <a:solidFill>
                <a:schemeClr val="tx2">
                  <a:lumMod val="25000"/>
                </a:schemeClr>
              </a:solidFill>
            </a:rPr>
            <a:t>Splitting the dataset</a:t>
          </a:r>
        </a:p>
      </dsp:txBody>
      <dsp:txXfrm>
        <a:off x="8951745" y="900999"/>
        <a:ext cx="3061811" cy="1792474"/>
      </dsp:txXfrm>
    </dsp:sp>
    <dsp:sp modelId="{9DB44913-9405-4B38-859B-370E5DF7AF57}">
      <dsp:nvSpPr>
        <dsp:cNvPr id="0" name=""/>
        <dsp:cNvSpPr/>
      </dsp:nvSpPr>
      <dsp:spPr>
        <a:xfrm rot="5400000">
          <a:off x="10146277" y="2971373"/>
          <a:ext cx="672748" cy="786989"/>
        </a:xfrm>
        <a:prstGeom prst="rightArrow">
          <a:avLst>
            <a:gd name="adj1" fmla="val 60000"/>
            <a:gd name="adj2" fmla="val 50000"/>
          </a:avLst>
        </a:prstGeom>
        <a:solidFill>
          <a:schemeClr val="accent3">
            <a:hueOff val="7499362"/>
            <a:satOff val="1459"/>
            <a:lumOff val="7843"/>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5400000">
        <a:off x="10246555" y="3028493"/>
        <a:ext cx="472193" cy="470924"/>
      </dsp:txXfrm>
    </dsp:sp>
    <dsp:sp modelId="{67725C3B-1506-4BAD-93FD-883DB83D8D54}">
      <dsp:nvSpPr>
        <dsp:cNvPr id="0" name=""/>
        <dsp:cNvSpPr/>
      </dsp:nvSpPr>
      <dsp:spPr>
        <a:xfrm>
          <a:off x="8895979" y="4018577"/>
          <a:ext cx="3173343" cy="1904006"/>
        </a:xfrm>
        <a:prstGeom prst="roundRect">
          <a:avLst>
            <a:gd name="adj" fmla="val 10000"/>
          </a:avLst>
        </a:prstGeom>
        <a:gradFill rotWithShape="0">
          <a:gsLst>
            <a:gs pos="0">
              <a:schemeClr val="accent3">
                <a:hueOff val="8436782"/>
                <a:satOff val="1642"/>
                <a:lumOff val="8824"/>
                <a:alphaOff val="0"/>
                <a:tint val="98000"/>
                <a:lumMod val="114000"/>
              </a:schemeClr>
            </a:gs>
            <a:gs pos="100000">
              <a:schemeClr val="accent3">
                <a:hueOff val="8436782"/>
                <a:satOff val="1642"/>
                <a:lumOff val="8824"/>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kern="1200" dirty="0"/>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Model Selection</a:t>
          </a:r>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Prediction</a:t>
          </a:r>
        </a:p>
      </dsp:txBody>
      <dsp:txXfrm>
        <a:off x="8951745" y="4074343"/>
        <a:ext cx="3061811" cy="1792474"/>
      </dsp:txXfrm>
    </dsp:sp>
    <dsp:sp modelId="{C3BDAF07-F839-4CEA-8049-FEF86E04A101}">
      <dsp:nvSpPr>
        <dsp:cNvPr id="0" name=""/>
        <dsp:cNvSpPr/>
      </dsp:nvSpPr>
      <dsp:spPr>
        <a:xfrm rot="10800000">
          <a:off x="7943976" y="4577085"/>
          <a:ext cx="672748" cy="786989"/>
        </a:xfrm>
        <a:prstGeom prst="rightArrow">
          <a:avLst>
            <a:gd name="adj1" fmla="val 60000"/>
            <a:gd name="adj2" fmla="val 50000"/>
          </a:avLst>
        </a:prstGeom>
        <a:solidFill>
          <a:schemeClr val="accent3">
            <a:hueOff val="11249043"/>
            <a:satOff val="2189"/>
            <a:lumOff val="11765"/>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8145800" y="4734483"/>
        <a:ext cx="470924" cy="472193"/>
      </dsp:txXfrm>
    </dsp:sp>
    <dsp:sp modelId="{3A118DB2-C8CF-4724-80BC-B1BB35C05011}">
      <dsp:nvSpPr>
        <dsp:cNvPr id="0" name=""/>
        <dsp:cNvSpPr/>
      </dsp:nvSpPr>
      <dsp:spPr>
        <a:xfrm>
          <a:off x="4453298" y="4018577"/>
          <a:ext cx="3173343" cy="1904006"/>
        </a:xfrm>
        <a:prstGeom prst="roundRect">
          <a:avLst>
            <a:gd name="adj" fmla="val 10000"/>
          </a:avLst>
        </a:prstGeom>
        <a:gradFill rotWithShape="0">
          <a:gsLst>
            <a:gs pos="0">
              <a:schemeClr val="accent3">
                <a:hueOff val="11249043"/>
                <a:satOff val="2189"/>
                <a:lumOff val="11765"/>
                <a:alphaOff val="0"/>
                <a:tint val="98000"/>
                <a:lumMod val="114000"/>
              </a:schemeClr>
            </a:gs>
            <a:gs pos="100000">
              <a:schemeClr val="accent3">
                <a:hueOff val="11249043"/>
                <a:satOff val="2189"/>
                <a:lumOff val="11765"/>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kern="1200" dirty="0"/>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Result</a:t>
          </a:r>
        </a:p>
        <a:p>
          <a:pPr marL="171450" lvl="1" indent="-171450" algn="l" defTabSz="844550">
            <a:lnSpc>
              <a:spcPct val="90000"/>
            </a:lnSpc>
            <a:spcBef>
              <a:spcPct val="0"/>
            </a:spcBef>
            <a:spcAft>
              <a:spcPct val="15000"/>
            </a:spcAft>
            <a:buChar char="•"/>
          </a:pPr>
          <a:r>
            <a:rPr lang="en-IN" sz="1900" kern="1200" dirty="0">
              <a:solidFill>
                <a:schemeClr val="tx2">
                  <a:lumMod val="25000"/>
                </a:schemeClr>
              </a:solidFill>
            </a:rPr>
            <a:t>Conclusion</a:t>
          </a:r>
        </a:p>
      </dsp:txBody>
      <dsp:txXfrm>
        <a:off x="4509064" y="4074343"/>
        <a:ext cx="3061811" cy="17924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848277-6908-4B8A-BCE9-5425914E12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DY PATIL COLLEGE OF ENGINEERING, AKURDI , PUNE</a:t>
            </a:r>
          </a:p>
        </p:txBody>
      </p:sp>
      <p:sp>
        <p:nvSpPr>
          <p:cNvPr id="3" name="Date Placeholder 2">
            <a:extLst>
              <a:ext uri="{FF2B5EF4-FFF2-40B4-BE49-F238E27FC236}">
                <a16:creationId xmlns:a16="http://schemas.microsoft.com/office/drawing/2014/main" id="{49BC6AE8-18A3-45A7-AF7A-AB49813935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769EE-B798-4FCB-991E-EBB110E5E889}" type="datetimeFigureOut">
              <a:rPr lang="en-US" smtClean="0"/>
              <a:t>5/6/2022</a:t>
            </a:fld>
            <a:endParaRPr lang="en-US"/>
          </a:p>
        </p:txBody>
      </p:sp>
      <p:sp>
        <p:nvSpPr>
          <p:cNvPr id="4" name="Footer Placeholder 3">
            <a:extLst>
              <a:ext uri="{FF2B5EF4-FFF2-40B4-BE49-F238E27FC236}">
                <a16:creationId xmlns:a16="http://schemas.microsoft.com/office/drawing/2014/main" id="{C9592496-00D6-4A87-A26A-90CFB02871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EA41B1D-0D50-4A3E-9BB2-CFD78C7D54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AF3AF8-AF08-4FEE-87C9-651D417B4C82}" type="slidenum">
              <a:rPr lang="en-US" smtClean="0"/>
              <a:t>‹#›</a:t>
            </a:fld>
            <a:endParaRPr lang="en-US"/>
          </a:p>
        </p:txBody>
      </p:sp>
    </p:spTree>
    <p:extLst>
      <p:ext uri="{BB962C8B-B14F-4D97-AF65-F5344CB8AC3E}">
        <p14:creationId xmlns:p14="http://schemas.microsoft.com/office/powerpoint/2010/main" val="30485086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DY PATIL COLLEGE OF ENGINEERING, AKURDI , PUNE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51B07-E9DB-4F2C-AE75-E91B3044D5B7}"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36F81-EB2A-479E-903E-E7CF2B44F191}" type="slidenum">
              <a:rPr lang="en-US" smtClean="0"/>
              <a:t>‹#›</a:t>
            </a:fld>
            <a:endParaRPr lang="en-US"/>
          </a:p>
        </p:txBody>
      </p:sp>
    </p:spTree>
    <p:extLst>
      <p:ext uri="{BB962C8B-B14F-4D97-AF65-F5344CB8AC3E}">
        <p14:creationId xmlns:p14="http://schemas.microsoft.com/office/powerpoint/2010/main" val="1191247136"/>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FCBD24-E9C3-4D37-B7B6-CE937FBBA693}"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81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396385-B8EF-44EE-B942-B6C6DD656DFE}" type="datetime1">
              <a:rPr lang="en-US" smtClean="0"/>
              <a:t>5/6/2022</a:t>
            </a:fld>
            <a:endParaRPr lang="en-US" dirty="0"/>
          </a:p>
        </p:txBody>
      </p:sp>
      <p:sp>
        <p:nvSpPr>
          <p:cNvPr id="4" name="Footer Placeholder 3"/>
          <p:cNvSpPr>
            <a:spLocks noGrp="1"/>
          </p:cNvSpPr>
          <p:nvPr>
            <p:ph type="ftr" sz="quarter" idx="11"/>
          </p:nvPr>
        </p:nvSpPr>
        <p:spPr/>
        <p:txBody>
          <a:bodyPr/>
          <a:lstStyle/>
          <a:p>
            <a:r>
              <a:rPr lang="en-US"/>
              <a:t>Date</a:t>
            </a:r>
            <a:endParaRPr lang="en-US" dirty="0"/>
          </a:p>
        </p:txBody>
      </p:sp>
      <p:sp>
        <p:nvSpPr>
          <p:cNvPr id="5" name="Slide Number Placeholder 4"/>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168552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73F88-4476-4274-A15F-2AE07D6C8AA2}"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393567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AD14E-53FD-4D62-BDAD-DD9309399B37}"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5287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0789-7517-4FED-8A09-3B6A85DB4F8A}"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2482395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3BBA9-A8C4-4463-A2DA-8A4BC26040AF}"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0324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67FD5-B508-4DB7-B25E-4938E34D752C}"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1104711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D9F524-DD5B-4F47-992F-BC6EF272BF03}"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399675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BD13A-F5CE-4599-A17A-D305C857B64F}"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4145286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6DF15-99A6-4273-B676-DEC80D6CA5AC}"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169102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64598-A7DA-4290-B689-030291546454}" type="datetime1">
              <a:rPr lang="en-US" smtClean="0"/>
              <a:t>5/6/2022</a:t>
            </a:fld>
            <a:endParaRPr lang="en-US" dirty="0"/>
          </a:p>
        </p:txBody>
      </p:sp>
      <p:sp>
        <p:nvSpPr>
          <p:cNvPr id="5" name="Footer Placeholder 4"/>
          <p:cNvSpPr>
            <a:spLocks noGrp="1"/>
          </p:cNvSpPr>
          <p:nvPr>
            <p:ph type="ftr" sz="quarter" idx="11"/>
          </p:nvPr>
        </p:nvSpPr>
        <p:spPr/>
        <p:txBody>
          <a:bodyPr/>
          <a:lstStyle/>
          <a:p>
            <a:r>
              <a:rPr lang="en-US"/>
              <a:t>Date</a:t>
            </a:r>
            <a:endParaRPr lang="en-US" dirty="0"/>
          </a:p>
        </p:txBody>
      </p:sp>
      <p:sp>
        <p:nvSpPr>
          <p:cNvPr id="6" name="Slide Number Placeholder 5"/>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429036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A2901-36DE-425C-A732-CCB8BEF53B56}" type="datetime1">
              <a:rPr lang="en-US" smtClean="0"/>
              <a:t>5/6/2022</a:t>
            </a:fld>
            <a:endParaRPr lang="en-US" dirty="0"/>
          </a:p>
        </p:txBody>
      </p:sp>
      <p:sp>
        <p:nvSpPr>
          <p:cNvPr id="6" name="Footer Placeholder 5"/>
          <p:cNvSpPr>
            <a:spLocks noGrp="1"/>
          </p:cNvSpPr>
          <p:nvPr>
            <p:ph type="ftr" sz="quarter" idx="11"/>
          </p:nvPr>
        </p:nvSpPr>
        <p:spPr/>
        <p:txBody>
          <a:bodyPr/>
          <a:lstStyle/>
          <a:p>
            <a:r>
              <a:rPr lang="en-US"/>
              <a:t>Date</a:t>
            </a:r>
            <a:endParaRPr lang="en-US" dirty="0"/>
          </a:p>
        </p:txBody>
      </p:sp>
      <p:sp>
        <p:nvSpPr>
          <p:cNvPr id="7" name="Slide Number Placeholder 6"/>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427811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94BEF7-62BA-4520-B610-DD2D46392D03}" type="datetime1">
              <a:rPr lang="en-US" smtClean="0"/>
              <a:t>5/6/2022</a:t>
            </a:fld>
            <a:endParaRPr lang="en-US" dirty="0"/>
          </a:p>
        </p:txBody>
      </p:sp>
      <p:sp>
        <p:nvSpPr>
          <p:cNvPr id="8" name="Footer Placeholder 7"/>
          <p:cNvSpPr>
            <a:spLocks noGrp="1"/>
          </p:cNvSpPr>
          <p:nvPr>
            <p:ph type="ftr" sz="quarter" idx="11"/>
          </p:nvPr>
        </p:nvSpPr>
        <p:spPr/>
        <p:txBody>
          <a:bodyPr/>
          <a:lstStyle/>
          <a:p>
            <a:r>
              <a:rPr lang="en-US"/>
              <a:t>Date</a:t>
            </a:r>
            <a:endParaRPr lang="en-US" dirty="0"/>
          </a:p>
        </p:txBody>
      </p:sp>
      <p:sp>
        <p:nvSpPr>
          <p:cNvPr id="9" name="Slide Number Placeholder 8"/>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227373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01D7CA-E4DA-48E4-BA62-3F8D7A989674}" type="datetime1">
              <a:rPr lang="en-US" smtClean="0"/>
              <a:t>5/6/2022</a:t>
            </a:fld>
            <a:endParaRPr lang="en-US" dirty="0"/>
          </a:p>
        </p:txBody>
      </p:sp>
      <p:sp>
        <p:nvSpPr>
          <p:cNvPr id="4" name="Footer Placeholder 3"/>
          <p:cNvSpPr>
            <a:spLocks noGrp="1"/>
          </p:cNvSpPr>
          <p:nvPr>
            <p:ph type="ftr" sz="quarter" idx="11"/>
          </p:nvPr>
        </p:nvSpPr>
        <p:spPr/>
        <p:txBody>
          <a:bodyPr/>
          <a:lstStyle/>
          <a:p>
            <a:r>
              <a:rPr lang="en-US"/>
              <a:t>Date</a:t>
            </a:r>
            <a:endParaRPr lang="en-US" dirty="0"/>
          </a:p>
        </p:txBody>
      </p:sp>
      <p:sp>
        <p:nvSpPr>
          <p:cNvPr id="5" name="Slide Number Placeholder 4"/>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350137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27FA0-77D3-4CD2-8A72-0EB55E9AB30D}" type="datetime1">
              <a:rPr lang="en-US" smtClean="0"/>
              <a:t>5/6/2022</a:t>
            </a:fld>
            <a:endParaRPr lang="en-US" dirty="0"/>
          </a:p>
        </p:txBody>
      </p:sp>
      <p:sp>
        <p:nvSpPr>
          <p:cNvPr id="3" name="Footer Placeholder 2"/>
          <p:cNvSpPr>
            <a:spLocks noGrp="1"/>
          </p:cNvSpPr>
          <p:nvPr>
            <p:ph type="ftr" sz="quarter" idx="11"/>
          </p:nvPr>
        </p:nvSpPr>
        <p:spPr/>
        <p:txBody>
          <a:bodyPr/>
          <a:lstStyle/>
          <a:p>
            <a:r>
              <a:rPr lang="en-US"/>
              <a:t>Date</a:t>
            </a:r>
            <a:endParaRPr lang="en-US" dirty="0"/>
          </a:p>
        </p:txBody>
      </p:sp>
      <p:sp>
        <p:nvSpPr>
          <p:cNvPr id="4" name="Slide Number Placeholder 3"/>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242111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42810C-6650-412F-ACF9-80DF40717524}" type="datetime1">
              <a:rPr lang="en-US" smtClean="0"/>
              <a:t>5/6/2022</a:t>
            </a:fld>
            <a:endParaRPr lang="en-US" dirty="0"/>
          </a:p>
        </p:txBody>
      </p:sp>
      <p:sp>
        <p:nvSpPr>
          <p:cNvPr id="6" name="Footer Placeholder 5"/>
          <p:cNvSpPr>
            <a:spLocks noGrp="1"/>
          </p:cNvSpPr>
          <p:nvPr>
            <p:ph type="ftr" sz="quarter" idx="11"/>
          </p:nvPr>
        </p:nvSpPr>
        <p:spPr/>
        <p:txBody>
          <a:bodyPr/>
          <a:lstStyle/>
          <a:p>
            <a:r>
              <a:rPr lang="en-US"/>
              <a:t>Date</a:t>
            </a:r>
            <a:endParaRPr lang="en-US" dirty="0"/>
          </a:p>
        </p:txBody>
      </p:sp>
      <p:sp>
        <p:nvSpPr>
          <p:cNvPr id="7" name="Slide Number Placeholder 6"/>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122442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75D3F-C909-40F1-A689-0697B2ED9808}" type="datetime1">
              <a:rPr lang="en-US" smtClean="0"/>
              <a:t>5/6/2022</a:t>
            </a:fld>
            <a:endParaRPr lang="en-US" dirty="0"/>
          </a:p>
        </p:txBody>
      </p:sp>
      <p:sp>
        <p:nvSpPr>
          <p:cNvPr id="6" name="Footer Placeholder 5"/>
          <p:cNvSpPr>
            <a:spLocks noGrp="1"/>
          </p:cNvSpPr>
          <p:nvPr>
            <p:ph type="ftr" sz="quarter" idx="11"/>
          </p:nvPr>
        </p:nvSpPr>
        <p:spPr/>
        <p:txBody>
          <a:bodyPr/>
          <a:lstStyle/>
          <a:p>
            <a:r>
              <a:rPr lang="en-US"/>
              <a:t>Date</a:t>
            </a:r>
            <a:endParaRPr lang="en-US" dirty="0"/>
          </a:p>
        </p:txBody>
      </p:sp>
      <p:sp>
        <p:nvSpPr>
          <p:cNvPr id="7" name="Slide Number Placeholder 6"/>
          <p:cNvSpPr>
            <a:spLocks noGrp="1"/>
          </p:cNvSpPr>
          <p:nvPr>
            <p:ph type="sldNum" sz="quarter" idx="12"/>
          </p:nvPr>
        </p:nvSpPr>
        <p:spPr/>
        <p:txBody>
          <a:bodyPr/>
          <a:lstStyle/>
          <a:p>
            <a:fld id="{93FEA544-5F12-4EB4-951E-1C208DABE530}" type="slidenum">
              <a:rPr lang="en-US" smtClean="0"/>
              <a:t>‹#›</a:t>
            </a:fld>
            <a:endParaRPr lang="en-US" dirty="0"/>
          </a:p>
        </p:txBody>
      </p:sp>
    </p:spTree>
    <p:extLst>
      <p:ext uri="{BB962C8B-B14F-4D97-AF65-F5344CB8AC3E}">
        <p14:creationId xmlns:p14="http://schemas.microsoft.com/office/powerpoint/2010/main" val="332982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5.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138932C-3EE9-46F8-BEE1-3296FD11A9E7}" type="datetime1">
              <a:rPr lang="en-US" smtClean="0"/>
              <a:t>5/6/2022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Date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3FEA544-5F12-4EB4-951E-1C208DABE530}" type="slidenum">
              <a:rPr lang="en-US" smtClean="0"/>
              <a:t>‹#›</a:t>
            </a:fld>
            <a:endParaRPr lang="en-US" dirty="0"/>
          </a:p>
        </p:txBody>
      </p:sp>
    </p:spTree>
    <p:extLst>
      <p:ext uri="{BB962C8B-B14F-4D97-AF65-F5344CB8AC3E}">
        <p14:creationId xmlns:p14="http://schemas.microsoft.com/office/powerpoint/2010/main" val="1042607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50" r:id="rId1"/>
    <p:sldLayoutId id="2147483649" r:id="rId2"/>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ieeexplore.ieee.org/abstract/document/8769187/" TargetMode="External"/><Relationship Id="rId2" Type="http://schemas.openxmlformats.org/officeDocument/2006/relationships/hyperlink" Target="https://www.kaggle.com/datasets/uciml/breast-cancer-wisconsin-data" TargetMode="External"/><Relationship Id="rId1" Type="http://schemas.openxmlformats.org/officeDocument/2006/relationships/slideLayout" Target="../slideLayouts/slideLayout7.xml"/><Relationship Id="rId6" Type="http://schemas.openxmlformats.org/officeDocument/2006/relationships/hyperlink" Target="https://ieeexplore.ieee.org/document/8741990" TargetMode="External"/><Relationship Id="rId5" Type="http://schemas.openxmlformats.org/officeDocument/2006/relationships/hyperlink" Target="https://www.sciencedirect.com/science/article/pii/S1877050921014629" TargetMode="External"/><Relationship Id="rId4" Type="http://schemas.openxmlformats.org/officeDocument/2006/relationships/hyperlink" Target="https://link.springer.com/chapter/10.1007/978-981-15-7205-0_1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pi.seer.cancer.gov/rest/glossary/latest/id/546cedfae4b0d965832a8c22" TargetMode="External"/><Relationship Id="rId2" Type="http://schemas.openxmlformats.org/officeDocument/2006/relationships/hyperlink" Target="https://api.seer.cancer.gov/rest/glossary/latest/id/55231cc9e4b0bc5c16c09eb5"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5FB2-2AF0-4456-A059-128C4AAF45E3}"/>
              </a:ext>
            </a:extLst>
          </p:cNvPr>
          <p:cNvSpPr>
            <a:spLocks noGrp="1"/>
          </p:cNvSpPr>
          <p:nvPr>
            <p:ph type="ctrTitle"/>
          </p:nvPr>
        </p:nvSpPr>
        <p:spPr>
          <a:xfrm>
            <a:off x="3218329" y="2119494"/>
            <a:ext cx="4746911" cy="449932"/>
          </a:xfrm>
        </p:spPr>
        <p:txBody>
          <a:bodyPr>
            <a:noAutofit/>
          </a:bodyPr>
          <a:lstStyle/>
          <a:p>
            <a:r>
              <a:rPr lang="en-US" sz="2400" b="1" dirty="0">
                <a:latin typeface="Arial" panose="020B0604020202020204" pitchFamily="34" charset="0"/>
                <a:cs typeface="Arial" panose="020B0604020202020204" pitchFamily="34" charset="0"/>
              </a:rPr>
              <a:t>PROJECT BASED LEARNING-ii</a:t>
            </a:r>
          </a:p>
        </p:txBody>
      </p:sp>
      <p:sp>
        <p:nvSpPr>
          <p:cNvPr id="3" name="Subtitle 2">
            <a:extLst>
              <a:ext uri="{FF2B5EF4-FFF2-40B4-BE49-F238E27FC236}">
                <a16:creationId xmlns:a16="http://schemas.microsoft.com/office/drawing/2014/main" id="{373EF6AF-1D58-4E78-9919-A6E3C9D2C5D6}"/>
              </a:ext>
            </a:extLst>
          </p:cNvPr>
          <p:cNvSpPr>
            <a:spLocks noGrp="1"/>
          </p:cNvSpPr>
          <p:nvPr>
            <p:ph type="subTitle" idx="1"/>
          </p:nvPr>
        </p:nvSpPr>
        <p:spPr>
          <a:xfrm>
            <a:off x="379411" y="4181597"/>
            <a:ext cx="4873907" cy="2337539"/>
          </a:xfrm>
        </p:spPr>
        <p:txBody>
          <a:bodyPr>
            <a:normAutofit/>
          </a:bodyPr>
          <a:lstStyle/>
          <a:p>
            <a:r>
              <a:rPr lang="en-US" sz="1600" dirty="0">
                <a:solidFill>
                  <a:schemeClr val="tx1"/>
                </a:solidFill>
              </a:rPr>
              <a:t>GROUP MEMBERS :</a:t>
            </a:r>
          </a:p>
          <a:p>
            <a:r>
              <a:rPr lang="en-US" sz="1600" dirty="0">
                <a:solidFill>
                  <a:schemeClr val="tx1"/>
                </a:solidFill>
              </a:rPr>
              <a:t>Aditya Sadakal – SECO2122A001</a:t>
            </a:r>
          </a:p>
          <a:p>
            <a:r>
              <a:rPr lang="en-US" sz="1600" dirty="0">
                <a:solidFill>
                  <a:schemeClr val="tx1"/>
                </a:solidFill>
              </a:rPr>
              <a:t>Aman Shukla – SECO2122A003</a:t>
            </a:r>
          </a:p>
          <a:p>
            <a:r>
              <a:rPr lang="en-US" sz="1600" dirty="0">
                <a:solidFill>
                  <a:schemeClr val="tx1"/>
                </a:solidFill>
              </a:rPr>
              <a:t>Shrishti Sethi – SECO2122A013</a:t>
            </a:r>
          </a:p>
          <a:p>
            <a:r>
              <a:rPr lang="en-US" sz="1600" dirty="0">
                <a:solidFill>
                  <a:schemeClr val="tx1"/>
                </a:solidFill>
              </a:rPr>
              <a:t>Swapnil Bonde – SECO2122A018</a:t>
            </a:r>
          </a:p>
          <a:p>
            <a:endParaRPr lang="en-US" sz="1600" dirty="0">
              <a:solidFill>
                <a:schemeClr val="tx1"/>
              </a:solidFill>
            </a:endParaRPr>
          </a:p>
        </p:txBody>
      </p:sp>
      <p:sp>
        <p:nvSpPr>
          <p:cNvPr id="4" name="TextBox 3">
            <a:extLst>
              <a:ext uri="{FF2B5EF4-FFF2-40B4-BE49-F238E27FC236}">
                <a16:creationId xmlns:a16="http://schemas.microsoft.com/office/drawing/2014/main" id="{EC5FE920-349C-4ACB-B549-639CA752D3AC}"/>
              </a:ext>
            </a:extLst>
          </p:cNvPr>
          <p:cNvSpPr txBox="1"/>
          <p:nvPr/>
        </p:nvSpPr>
        <p:spPr>
          <a:xfrm>
            <a:off x="8661017" y="4181597"/>
            <a:ext cx="3151572" cy="707886"/>
          </a:xfrm>
          <a:prstGeom prst="rect">
            <a:avLst/>
          </a:prstGeom>
          <a:noFill/>
        </p:spPr>
        <p:txBody>
          <a:bodyPr wrap="square" rtlCol="0">
            <a:spAutoFit/>
          </a:bodyPr>
          <a:lstStyle/>
          <a:p>
            <a:r>
              <a:rPr lang="en-US" sz="2000" u="sng" dirty="0"/>
              <a:t>GUIDED BY :</a:t>
            </a:r>
          </a:p>
          <a:p>
            <a:r>
              <a:rPr lang="en-US" sz="2000" dirty="0"/>
              <a:t>Mrs. Dhanashree Phalke</a:t>
            </a:r>
          </a:p>
        </p:txBody>
      </p:sp>
      <p:pic>
        <p:nvPicPr>
          <p:cNvPr id="1026" name="Picture 2" descr="D Y Patil College of Engineering Akurdi Pune - Education Professional - D.  Y. Patil College of Engineering ( DYPCOE ) , Akurdi, Pune | LinkedIn">
            <a:extLst>
              <a:ext uri="{FF2B5EF4-FFF2-40B4-BE49-F238E27FC236}">
                <a16:creationId xmlns:a16="http://schemas.microsoft.com/office/drawing/2014/main" id="{76839817-7882-4E97-AE08-CEA166A0C96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29286" y="253570"/>
            <a:ext cx="1465044" cy="16676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8F2998-86B9-4295-8AA9-B24B53CB7DA8}"/>
              </a:ext>
            </a:extLst>
          </p:cNvPr>
          <p:cNvSpPr txBox="1"/>
          <p:nvPr/>
        </p:nvSpPr>
        <p:spPr>
          <a:xfrm>
            <a:off x="1916858" y="282357"/>
            <a:ext cx="10336306" cy="1938992"/>
          </a:xfrm>
          <a:prstGeom prst="rect">
            <a:avLst/>
          </a:prstGeom>
          <a:noFill/>
        </p:spPr>
        <p:txBody>
          <a:bodyPr wrap="square" rtlCol="0">
            <a:spAutoFit/>
          </a:bodyPr>
          <a:lstStyle/>
          <a:p>
            <a:pPr algn="ctr"/>
            <a:r>
              <a:rPr lang="en-IN" sz="2400" dirty="0" err="1"/>
              <a:t>Dr.</a:t>
            </a:r>
            <a:r>
              <a:rPr lang="en-IN" sz="2400" dirty="0"/>
              <a:t> D. Y. Patil </a:t>
            </a:r>
            <a:r>
              <a:rPr lang="en-IN" sz="2400" dirty="0" err="1"/>
              <a:t>Pratishthan’s</a:t>
            </a:r>
            <a:endParaRPr lang="en-IN" sz="2400" dirty="0"/>
          </a:p>
          <a:p>
            <a:r>
              <a:rPr lang="en-IN" sz="3200" dirty="0"/>
              <a:t>D. Y. Patil College of Engineering, </a:t>
            </a:r>
            <a:r>
              <a:rPr lang="en-IN" sz="3200" dirty="0" err="1"/>
              <a:t>Akurdi</a:t>
            </a:r>
            <a:r>
              <a:rPr lang="en-IN" sz="3200" dirty="0"/>
              <a:t>, Pune-44</a:t>
            </a:r>
          </a:p>
          <a:p>
            <a:pPr algn="ctr"/>
            <a:r>
              <a:rPr lang="en-IN" sz="3200" dirty="0"/>
              <a:t>Department of Computer Engineering</a:t>
            </a:r>
          </a:p>
          <a:p>
            <a:endParaRPr lang="en-IN" sz="3200" dirty="0"/>
          </a:p>
        </p:txBody>
      </p:sp>
      <p:sp>
        <p:nvSpPr>
          <p:cNvPr id="6" name="TextBox 5">
            <a:extLst>
              <a:ext uri="{FF2B5EF4-FFF2-40B4-BE49-F238E27FC236}">
                <a16:creationId xmlns:a16="http://schemas.microsoft.com/office/drawing/2014/main" id="{6D93C058-ED5A-4109-B759-5103106D3723}"/>
              </a:ext>
            </a:extLst>
          </p:cNvPr>
          <p:cNvSpPr txBox="1"/>
          <p:nvPr/>
        </p:nvSpPr>
        <p:spPr>
          <a:xfrm>
            <a:off x="197415" y="2081843"/>
            <a:ext cx="1641796" cy="646331"/>
          </a:xfrm>
          <a:prstGeom prst="rect">
            <a:avLst/>
          </a:prstGeom>
          <a:noFill/>
        </p:spPr>
        <p:txBody>
          <a:bodyPr wrap="none" rtlCol="0">
            <a:spAutoFit/>
          </a:bodyPr>
          <a:lstStyle/>
          <a:p>
            <a:pPr marL="342900" indent="-342900">
              <a:buAutoNum type="alphaUcPeriod"/>
            </a:pPr>
            <a:r>
              <a:rPr lang="en-IN" dirty="0">
                <a:solidFill>
                  <a:srgbClr val="FF0000"/>
                </a:solidFill>
              </a:rPr>
              <a:t>Y. 2021-22</a:t>
            </a:r>
          </a:p>
          <a:p>
            <a:r>
              <a:rPr lang="en-IN" dirty="0">
                <a:solidFill>
                  <a:srgbClr val="FF0000"/>
                </a:solidFill>
              </a:rPr>
              <a:t>Sem - 2</a:t>
            </a:r>
          </a:p>
        </p:txBody>
      </p:sp>
      <p:sp>
        <p:nvSpPr>
          <p:cNvPr id="7" name="TextBox 6">
            <a:extLst>
              <a:ext uri="{FF2B5EF4-FFF2-40B4-BE49-F238E27FC236}">
                <a16:creationId xmlns:a16="http://schemas.microsoft.com/office/drawing/2014/main" id="{F53446A7-7D4E-41CB-BF85-4539F911F60B}"/>
              </a:ext>
            </a:extLst>
          </p:cNvPr>
          <p:cNvSpPr txBox="1"/>
          <p:nvPr/>
        </p:nvSpPr>
        <p:spPr>
          <a:xfrm>
            <a:off x="9234082" y="1990517"/>
            <a:ext cx="2728632" cy="707886"/>
          </a:xfrm>
          <a:prstGeom prst="rect">
            <a:avLst/>
          </a:prstGeom>
          <a:noFill/>
        </p:spPr>
        <p:txBody>
          <a:bodyPr wrap="none" rtlCol="0">
            <a:spAutoFit/>
          </a:bodyPr>
          <a:lstStyle/>
          <a:p>
            <a:r>
              <a:rPr lang="en-IN" sz="2000" dirty="0">
                <a:solidFill>
                  <a:srgbClr val="FF0000"/>
                </a:solidFill>
              </a:rPr>
              <a:t>Class- S.E. Computer</a:t>
            </a:r>
          </a:p>
          <a:p>
            <a:r>
              <a:rPr lang="en-IN" sz="2000" dirty="0">
                <a:solidFill>
                  <a:srgbClr val="FF0000"/>
                </a:solidFill>
              </a:rPr>
              <a:t>Division - A</a:t>
            </a:r>
          </a:p>
        </p:txBody>
      </p:sp>
      <p:sp>
        <p:nvSpPr>
          <p:cNvPr id="9" name="Title 1">
            <a:extLst>
              <a:ext uri="{FF2B5EF4-FFF2-40B4-BE49-F238E27FC236}">
                <a16:creationId xmlns:a16="http://schemas.microsoft.com/office/drawing/2014/main" id="{8F287274-E2CC-43B6-ADE5-BED0456ED7CD}"/>
              </a:ext>
            </a:extLst>
          </p:cNvPr>
          <p:cNvSpPr txBox="1">
            <a:spLocks/>
          </p:cNvSpPr>
          <p:nvPr/>
        </p:nvSpPr>
        <p:spPr>
          <a:xfrm>
            <a:off x="3299011" y="2698403"/>
            <a:ext cx="4746911" cy="44993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Group Number: A1_1 </a:t>
            </a:r>
          </a:p>
        </p:txBody>
      </p:sp>
      <p:sp>
        <p:nvSpPr>
          <p:cNvPr id="10" name="Title 1">
            <a:extLst>
              <a:ext uri="{FF2B5EF4-FFF2-40B4-BE49-F238E27FC236}">
                <a16:creationId xmlns:a16="http://schemas.microsoft.com/office/drawing/2014/main" id="{3375A90F-B46F-4CDB-9FF8-0E22F7FC53BE}"/>
              </a:ext>
            </a:extLst>
          </p:cNvPr>
          <p:cNvSpPr txBox="1">
            <a:spLocks/>
          </p:cNvSpPr>
          <p:nvPr/>
        </p:nvSpPr>
        <p:spPr>
          <a:xfrm>
            <a:off x="379411" y="2298880"/>
            <a:ext cx="11507789" cy="1309507"/>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latin typeface="Arial" panose="020B0604020202020204" pitchFamily="34" charset="0"/>
                <a:cs typeface="Arial" panose="020B0604020202020204" pitchFamily="34" charset="0"/>
              </a:rPr>
              <a:t>Breast Cancer Detection Using Machine Learning Algorithms</a:t>
            </a:r>
          </a:p>
        </p:txBody>
      </p:sp>
    </p:spTree>
    <p:extLst>
      <p:ext uri="{BB962C8B-B14F-4D97-AF65-F5344CB8AC3E}">
        <p14:creationId xmlns:p14="http://schemas.microsoft.com/office/powerpoint/2010/main" val="84549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74D3-E3A3-53D5-8FDB-A41A2D4DC528}"/>
              </a:ext>
            </a:extLst>
          </p:cNvPr>
          <p:cNvSpPr>
            <a:spLocks noGrp="1"/>
          </p:cNvSpPr>
          <p:nvPr>
            <p:ph type="title"/>
          </p:nvPr>
        </p:nvSpPr>
        <p:spPr>
          <a:xfrm>
            <a:off x="268942" y="211167"/>
            <a:ext cx="8534400" cy="1061821"/>
          </a:xfrm>
        </p:spPr>
        <p:txBody>
          <a:bodyPr>
            <a:normAutofit/>
          </a:bodyPr>
          <a:lstStyle/>
          <a:p>
            <a:r>
              <a:rPr lang="en-IN" sz="4400" u="sng" dirty="0">
                <a:solidFill>
                  <a:schemeClr val="bg1"/>
                </a:solidFill>
                <a:latin typeface="+mn-lt"/>
              </a:rPr>
              <a:t>Scope of project</a:t>
            </a:r>
          </a:p>
        </p:txBody>
      </p:sp>
      <p:sp>
        <p:nvSpPr>
          <p:cNvPr id="2" name="Date Placeholder 1">
            <a:extLst>
              <a:ext uri="{FF2B5EF4-FFF2-40B4-BE49-F238E27FC236}">
                <a16:creationId xmlns:a16="http://schemas.microsoft.com/office/drawing/2014/main" id="{C5C862EB-7226-D173-DE54-67DC045D0B8C}"/>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6DC301C-BB9D-A862-8D8A-AC9C5B2CF58E}"/>
              </a:ext>
            </a:extLst>
          </p:cNvPr>
          <p:cNvSpPr>
            <a:spLocks noGrp="1"/>
          </p:cNvSpPr>
          <p:nvPr>
            <p:ph type="sldNum" sz="quarter" idx="12"/>
          </p:nvPr>
        </p:nvSpPr>
        <p:spPr/>
        <p:txBody>
          <a:bodyPr/>
          <a:lstStyle/>
          <a:p>
            <a:fld id="{93FEA544-5F12-4EB4-951E-1C208DABE530}" type="slidenum">
              <a:rPr lang="en-US" smtClean="0"/>
              <a:t>10</a:t>
            </a:fld>
            <a:endParaRPr lang="en-US" dirty="0"/>
          </a:p>
        </p:txBody>
      </p:sp>
      <p:sp>
        <p:nvSpPr>
          <p:cNvPr id="5" name="TextBox 4">
            <a:extLst>
              <a:ext uri="{FF2B5EF4-FFF2-40B4-BE49-F238E27FC236}">
                <a16:creationId xmlns:a16="http://schemas.microsoft.com/office/drawing/2014/main" id="{FAA4B85D-DE95-1368-3FCB-2C09C8CF559D}"/>
              </a:ext>
            </a:extLst>
          </p:cNvPr>
          <p:cNvSpPr txBox="1"/>
          <p:nvPr/>
        </p:nvSpPr>
        <p:spPr>
          <a:xfrm>
            <a:off x="268942" y="1553448"/>
            <a:ext cx="10811434" cy="5078313"/>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analysis of the results signify that the dataset when put together with different machine learning techniques provide best suited models for inference in this domain. </a:t>
            </a:r>
          </a:p>
          <a:p>
            <a:pPr algn="just"/>
            <a:endParaRPr lang="en-IN" dirty="0"/>
          </a:p>
          <a:p>
            <a:pPr marL="285750" indent="-285750" algn="just">
              <a:buFont typeface="Arial" panose="020B0604020202020204" pitchFamily="34" charset="0"/>
              <a:buChar char="•"/>
            </a:pPr>
            <a:r>
              <a:rPr lang="en-IN" dirty="0"/>
              <a:t>For Future research, we plan to evaluate different algorithms that can help us assist in accurate classification of breast cancer as either benign or malignant. In future more data could be added to the proposed dataset which would help in better training of the machine learning models and would work more accurately. Also, to improve the performance of proposed algorithm , applying other datasets for breast cancer classification can prove useful. </a:t>
            </a:r>
          </a:p>
          <a:p>
            <a:pPr algn="just"/>
            <a:endParaRPr lang="en-IN" dirty="0"/>
          </a:p>
          <a:p>
            <a:pPr marL="285750" indent="-285750" algn="just">
              <a:buFont typeface="Arial" panose="020B0604020202020204" pitchFamily="34" charset="0"/>
              <a:buChar char="•"/>
            </a:pPr>
            <a:r>
              <a:rPr lang="en-IN" dirty="0"/>
              <a:t>The findings of the present study can be a good starting point for breast cancer classification. Better results can be achieved by looking into other datasets and various machine learning algorithms. The aim is to reduce the error rates and attain maximum accuracy in future.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3660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78572-5799-4F2D-B126-6C0884C008A9}"/>
              </a:ext>
            </a:extLst>
          </p:cNvPr>
          <p:cNvSpPr txBox="1"/>
          <p:nvPr/>
        </p:nvSpPr>
        <p:spPr>
          <a:xfrm>
            <a:off x="219329" y="451456"/>
            <a:ext cx="8046128" cy="830997"/>
          </a:xfrm>
          <a:prstGeom prst="rect">
            <a:avLst/>
          </a:prstGeom>
          <a:noFill/>
        </p:spPr>
        <p:txBody>
          <a:bodyPr wrap="square" rtlCol="0">
            <a:spAutoFit/>
          </a:bodyPr>
          <a:lstStyle/>
          <a:p>
            <a:r>
              <a:rPr lang="en-US" sz="4800" u="sng" dirty="0">
                <a:solidFill>
                  <a:schemeClr val="bg1">
                    <a:lumMod val="85000"/>
                    <a:lumOff val="15000"/>
                  </a:schemeClr>
                </a:solidFill>
              </a:rPr>
              <a:t>Literature Review:</a:t>
            </a:r>
          </a:p>
        </p:txBody>
      </p:sp>
      <p:sp>
        <p:nvSpPr>
          <p:cNvPr id="3" name="TextBox 2">
            <a:extLst>
              <a:ext uri="{FF2B5EF4-FFF2-40B4-BE49-F238E27FC236}">
                <a16:creationId xmlns:a16="http://schemas.microsoft.com/office/drawing/2014/main" id="{251AF1D8-C97D-44F3-8ECA-0B7F5F9FDDDF}"/>
              </a:ext>
            </a:extLst>
          </p:cNvPr>
          <p:cNvSpPr txBox="1"/>
          <p:nvPr/>
        </p:nvSpPr>
        <p:spPr>
          <a:xfrm>
            <a:off x="219329" y="1783714"/>
            <a:ext cx="9587883" cy="6494085"/>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rPr>
              <a:t>In recent years, several studies have applied Machine Learning algorithms on different medical datasets to classify Breast Cancer. These algorithms show good classification results, and encourage many researchers to apply these kind of algorithms to solve challenging tasks.</a:t>
            </a:r>
          </a:p>
          <a:p>
            <a:pPr algn="just"/>
            <a:endParaRPr lang="en-US" sz="2000" b="0" i="0" dirty="0">
              <a:effectLst/>
            </a:endParaRPr>
          </a:p>
          <a:p>
            <a:pPr marL="285750" indent="-285750" algn="just">
              <a:buFont typeface="Arial" panose="020B0604020202020204" pitchFamily="34" charset="0"/>
              <a:buChar char="•"/>
            </a:pPr>
            <a:r>
              <a:rPr lang="en-US" sz="2000" b="0" i="0" dirty="0">
                <a:effectLst/>
              </a:rPr>
              <a:t>Moreover, Machine Learning algorithms are used widely in medical fields to predict and classify abnormal events to create a better understanding of any incurable diseases such as cancer. The outcomes of using Machine Learning in classification are promising for breast cancer detection.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0" i="0" dirty="0">
                <a:effectLst/>
              </a:rPr>
              <a:t>Therefore, Machine Learning approach is used in this work. A list of some literature studies related to this method is presented in the following table:</a:t>
            </a:r>
          </a:p>
          <a:p>
            <a:pPr marL="285750" indent="-285750" algn="just">
              <a:buFont typeface="Arial" panose="020B0604020202020204" pitchFamily="34" charset="0"/>
              <a:buChar char="•"/>
            </a:pPr>
            <a:endParaRPr lang="en-US" sz="2000" b="0" i="0" dirty="0">
              <a:effectLst/>
            </a:endParaRP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endParaRPr lang="en-US" sz="2000" b="0" i="0" dirty="0">
              <a:effectLst/>
            </a:endParaRPr>
          </a:p>
          <a:p>
            <a:pPr marL="285750" indent="-285750" algn="just">
              <a:buFont typeface="Arial" panose="020B0604020202020204" pitchFamily="34" charset="0"/>
              <a:buChar char="•"/>
            </a:pPr>
            <a:endParaRPr lang="en-US" sz="2000" b="0" i="0" dirty="0">
              <a:effectLst/>
            </a:endParaRPr>
          </a:p>
          <a:p>
            <a:pPr marL="285750" indent="-285750" algn="just">
              <a:buFont typeface="Arial" panose="020B0604020202020204" pitchFamily="34" charset="0"/>
              <a:buChar char="•"/>
            </a:pPr>
            <a:endParaRPr lang="en-US" sz="2000" b="0" i="0" dirty="0">
              <a:effectLst/>
            </a:endParaRPr>
          </a:p>
          <a:p>
            <a:pPr algn="just"/>
            <a:endParaRPr lang="en-US" sz="2000" b="0" i="0" dirty="0">
              <a:effectLst/>
            </a:endParaRPr>
          </a:p>
          <a:p>
            <a:pPr marL="285750" indent="-285750" algn="just">
              <a:buFont typeface="Arial" panose="020B0604020202020204" pitchFamily="34" charset="0"/>
              <a:buChar char="•"/>
            </a:pPr>
            <a:endParaRPr lang="en-US" sz="2000" dirty="0">
              <a:latin typeface="NexusSerif"/>
            </a:endParaRPr>
          </a:p>
          <a:p>
            <a:pPr algn="just"/>
            <a:endParaRPr lang="en-US" sz="2000" dirty="0"/>
          </a:p>
        </p:txBody>
      </p:sp>
      <p:sp>
        <p:nvSpPr>
          <p:cNvPr id="4" name="Date Placeholder 3">
            <a:extLst>
              <a:ext uri="{FF2B5EF4-FFF2-40B4-BE49-F238E27FC236}">
                <a16:creationId xmlns:a16="http://schemas.microsoft.com/office/drawing/2014/main" id="{020B7C80-A940-4410-8168-5A788A878D86}"/>
              </a:ext>
            </a:extLst>
          </p:cNvPr>
          <p:cNvSpPr>
            <a:spLocks noGrp="1"/>
          </p:cNvSpPr>
          <p:nvPr>
            <p:ph type="dt" sz="half" idx="10"/>
          </p:nvPr>
        </p:nvSpPr>
        <p:spPr/>
        <p:txBody>
          <a:bodyPr/>
          <a:lstStyle/>
          <a:p>
            <a:fld id="{EA664307-2A04-4252-8D06-B8B60097A168}" type="datetime1">
              <a:rPr lang="en-US" smtClean="0"/>
              <a:t>5/6/2022</a:t>
            </a:fld>
            <a:endParaRPr lang="en-US" dirty="0"/>
          </a:p>
        </p:txBody>
      </p:sp>
      <p:sp>
        <p:nvSpPr>
          <p:cNvPr id="5" name="Slide Number Placeholder 4">
            <a:extLst>
              <a:ext uri="{FF2B5EF4-FFF2-40B4-BE49-F238E27FC236}">
                <a16:creationId xmlns:a16="http://schemas.microsoft.com/office/drawing/2014/main" id="{87289D6A-9441-4DB4-821B-D04C6EA98072}"/>
              </a:ext>
            </a:extLst>
          </p:cNvPr>
          <p:cNvSpPr>
            <a:spLocks noGrp="1"/>
          </p:cNvSpPr>
          <p:nvPr>
            <p:ph type="sldNum" sz="quarter" idx="12"/>
          </p:nvPr>
        </p:nvSpPr>
        <p:spPr/>
        <p:txBody>
          <a:bodyPr/>
          <a:lstStyle/>
          <a:p>
            <a:fld id="{93FEA544-5F12-4EB4-951E-1C208DABE530}" type="slidenum">
              <a:rPr lang="en-US" smtClean="0"/>
              <a:t>11</a:t>
            </a:fld>
            <a:endParaRPr lang="en-US" dirty="0"/>
          </a:p>
        </p:txBody>
      </p:sp>
    </p:spTree>
    <p:extLst>
      <p:ext uri="{BB962C8B-B14F-4D97-AF65-F5344CB8AC3E}">
        <p14:creationId xmlns:p14="http://schemas.microsoft.com/office/powerpoint/2010/main" val="3735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F92B885A-EAD5-4B5F-BCC4-37BCC9957CCF}"/>
              </a:ext>
            </a:extLst>
          </p:cNvPr>
          <p:cNvGraphicFramePr>
            <a:graphicFrameLocks noGrp="1"/>
          </p:cNvGraphicFramePr>
          <p:nvPr>
            <p:ph idx="1"/>
            <p:extLst>
              <p:ext uri="{D42A27DB-BD31-4B8C-83A1-F6EECF244321}">
                <p14:modId xmlns:p14="http://schemas.microsoft.com/office/powerpoint/2010/main" val="1558462580"/>
              </p:ext>
            </p:extLst>
          </p:nvPr>
        </p:nvGraphicFramePr>
        <p:xfrm>
          <a:off x="415270" y="300317"/>
          <a:ext cx="9643128" cy="6312050"/>
        </p:xfrm>
        <a:graphic>
          <a:graphicData uri="http://schemas.openxmlformats.org/drawingml/2006/table">
            <a:tbl>
              <a:tblPr firstRow="1" bandRow="1">
                <a:tableStyleId>{5C22544A-7EE6-4342-B048-85BDC9FD1C3A}</a:tableStyleId>
              </a:tblPr>
              <a:tblGrid>
                <a:gridCol w="2410782">
                  <a:extLst>
                    <a:ext uri="{9D8B030D-6E8A-4147-A177-3AD203B41FA5}">
                      <a16:colId xmlns:a16="http://schemas.microsoft.com/office/drawing/2014/main" val="1968711495"/>
                    </a:ext>
                  </a:extLst>
                </a:gridCol>
                <a:gridCol w="2410782">
                  <a:extLst>
                    <a:ext uri="{9D8B030D-6E8A-4147-A177-3AD203B41FA5}">
                      <a16:colId xmlns:a16="http://schemas.microsoft.com/office/drawing/2014/main" val="3955960969"/>
                    </a:ext>
                  </a:extLst>
                </a:gridCol>
                <a:gridCol w="2410782">
                  <a:extLst>
                    <a:ext uri="{9D8B030D-6E8A-4147-A177-3AD203B41FA5}">
                      <a16:colId xmlns:a16="http://schemas.microsoft.com/office/drawing/2014/main" val="1439593976"/>
                    </a:ext>
                  </a:extLst>
                </a:gridCol>
                <a:gridCol w="2410782">
                  <a:extLst>
                    <a:ext uri="{9D8B030D-6E8A-4147-A177-3AD203B41FA5}">
                      <a16:colId xmlns:a16="http://schemas.microsoft.com/office/drawing/2014/main" val="2223157590"/>
                    </a:ext>
                  </a:extLst>
                </a:gridCol>
              </a:tblGrid>
              <a:tr h="551330">
                <a:tc>
                  <a:txBody>
                    <a:bodyPr/>
                    <a:lstStyle/>
                    <a:p>
                      <a:r>
                        <a:rPr lang="en-IN" sz="1800" b="0" i="0" u="none" strike="noStrike" kern="1200" baseline="0" dirty="0">
                          <a:solidFill>
                            <a:schemeClr val="lt1"/>
                          </a:solidFill>
                          <a:latin typeface="+mn-lt"/>
                          <a:ea typeface="+mn-ea"/>
                          <a:cs typeface="+mn-cs"/>
                        </a:rPr>
                        <a:t>Paper title</a:t>
                      </a:r>
                      <a:endParaRPr lang="en-IN" dirty="0"/>
                    </a:p>
                  </a:txBody>
                  <a:tcPr/>
                </a:tc>
                <a:tc>
                  <a:txBody>
                    <a:bodyPr/>
                    <a:lstStyle/>
                    <a:p>
                      <a:r>
                        <a:rPr lang="en-IN" sz="1800" b="0" i="0" u="none" strike="noStrike" kern="1200" baseline="0" dirty="0">
                          <a:solidFill>
                            <a:schemeClr val="lt1"/>
                          </a:solidFill>
                          <a:latin typeface="+mn-lt"/>
                          <a:ea typeface="+mn-ea"/>
                          <a:cs typeface="+mn-cs"/>
                        </a:rPr>
                        <a:t>Datasets</a:t>
                      </a:r>
                      <a:endParaRPr lang="en-IN" dirty="0"/>
                    </a:p>
                  </a:txBody>
                  <a:tcPr/>
                </a:tc>
                <a:tc>
                  <a:txBody>
                    <a:bodyPr/>
                    <a:lstStyle/>
                    <a:p>
                      <a:r>
                        <a:rPr lang="en-IN" sz="1800" b="0" i="0" u="none" strike="noStrike" kern="1200" baseline="0" dirty="0">
                          <a:solidFill>
                            <a:schemeClr val="lt1"/>
                          </a:solidFill>
                          <a:latin typeface="+mn-lt"/>
                          <a:ea typeface="+mn-ea"/>
                          <a:cs typeface="+mn-cs"/>
                        </a:rPr>
                        <a:t>Algorithms</a:t>
                      </a:r>
                      <a:endParaRPr lang="en-IN" dirty="0"/>
                    </a:p>
                  </a:txBody>
                  <a:tcPr/>
                </a:tc>
                <a:tc>
                  <a:txBody>
                    <a:bodyPr/>
                    <a:lstStyle/>
                    <a:p>
                      <a:r>
                        <a:rPr lang="en-IN" sz="1800" b="0" i="0" u="none" strike="noStrike" kern="1200" baseline="0" dirty="0">
                          <a:solidFill>
                            <a:schemeClr val="lt1"/>
                          </a:solidFill>
                          <a:latin typeface="+mn-lt"/>
                          <a:ea typeface="+mn-ea"/>
                          <a:cs typeface="+mn-cs"/>
                        </a:rPr>
                        <a:t>Results</a:t>
                      </a:r>
                      <a:endParaRPr lang="en-IN" dirty="0"/>
                    </a:p>
                  </a:txBody>
                  <a:tcPr/>
                </a:tc>
                <a:extLst>
                  <a:ext uri="{0D108BD9-81ED-4DB2-BD59-A6C34878D82A}">
                    <a16:rowId xmlns:a16="http://schemas.microsoft.com/office/drawing/2014/main" val="2073953838"/>
                  </a:ext>
                </a:extLst>
              </a:tr>
              <a:tr h="560208">
                <a:tc>
                  <a:txBody>
                    <a:bodyPr/>
                    <a:lstStyle/>
                    <a:p>
                      <a:r>
                        <a:rPr lang="en-IN" sz="1800" b="0" i="0" u="none" strike="noStrike" kern="1200" baseline="0" dirty="0">
                          <a:solidFill>
                            <a:schemeClr val="dk1"/>
                          </a:solidFill>
                          <a:latin typeface="+mn-lt"/>
                          <a:ea typeface="+mn-ea"/>
                          <a:cs typeface="+mn-cs"/>
                        </a:rPr>
                        <a:t>ML classification techniques and ensemble learning for </a:t>
                      </a:r>
                      <a:r>
                        <a:rPr lang="en-US" sz="1800" b="0" i="0" u="none" strike="noStrike" kern="1200" baseline="0" dirty="0">
                          <a:solidFill>
                            <a:schemeClr val="dk1"/>
                          </a:solidFill>
                          <a:latin typeface="+mn-lt"/>
                          <a:ea typeface="+mn-ea"/>
                          <a:cs typeface="+mn-cs"/>
                        </a:rPr>
                        <a:t>predicting the type of breast </a:t>
                      </a:r>
                      <a:r>
                        <a:rPr lang="en-IN" sz="1800" b="0" i="0" u="none" strike="noStrike" kern="1200" baseline="0" dirty="0">
                          <a:solidFill>
                            <a:schemeClr val="dk1"/>
                          </a:solidFill>
                          <a:latin typeface="+mn-lt"/>
                          <a:ea typeface="+mn-ea"/>
                          <a:cs typeface="+mn-cs"/>
                        </a:rPr>
                        <a:t>cancer recurrence, 2019</a:t>
                      </a:r>
                      <a:endParaRPr lang="en-IN" sz="1800" dirty="0"/>
                    </a:p>
                  </a:txBody>
                  <a:tcPr/>
                </a:tc>
                <a:tc>
                  <a:txBody>
                    <a:bodyPr/>
                    <a:lstStyle/>
                    <a:p>
                      <a:r>
                        <a:rPr lang="en-IN" sz="1800" b="0" i="0" u="none" strike="noStrike" kern="1200" baseline="0" dirty="0">
                          <a:solidFill>
                            <a:schemeClr val="dk1"/>
                          </a:solidFill>
                          <a:latin typeface="+mn-lt"/>
                          <a:ea typeface="+mn-ea"/>
                          <a:cs typeface="+mn-cs"/>
                        </a:rPr>
                        <a:t>Breast Cancer</a:t>
                      </a:r>
                      <a:endParaRPr lang="en-IN" dirty="0"/>
                    </a:p>
                  </a:txBody>
                  <a:tcPr/>
                </a:tc>
                <a:tc>
                  <a:txBody>
                    <a:bodyPr/>
                    <a:lstStyle/>
                    <a:p>
                      <a:r>
                        <a:rPr lang="en-US" sz="1800" b="0" i="0" u="none" strike="noStrike" kern="1200" baseline="0" dirty="0">
                          <a:solidFill>
                            <a:schemeClr val="dk1"/>
                          </a:solidFill>
                          <a:latin typeface="+mn-lt"/>
                          <a:ea typeface="+mn-ea"/>
                          <a:cs typeface="+mn-cs"/>
                        </a:rPr>
                        <a:t>NB, SVM, GRNN and J48</a:t>
                      </a:r>
                      <a:endParaRPr lang="en-IN" dirty="0"/>
                    </a:p>
                  </a:txBody>
                  <a:tcPr/>
                </a:tc>
                <a:tc>
                  <a:txBody>
                    <a:bodyPr/>
                    <a:lstStyle/>
                    <a:p>
                      <a:r>
                        <a:rPr lang="en-IN" sz="1800" b="0" i="0" u="none" strike="noStrike" kern="1200" baseline="0" dirty="0">
                          <a:solidFill>
                            <a:schemeClr val="dk1"/>
                          </a:solidFill>
                          <a:latin typeface="+mn-lt"/>
                          <a:ea typeface="+mn-ea"/>
                          <a:cs typeface="+mn-cs"/>
                        </a:rPr>
                        <a:t>GRNN &amp; J48 accuracy:</a:t>
                      </a:r>
                    </a:p>
                    <a:p>
                      <a:r>
                        <a:rPr lang="en-IN" sz="1800" b="0" i="0" u="none" strike="noStrike" kern="1200" baseline="0" dirty="0">
                          <a:solidFill>
                            <a:schemeClr val="dk1"/>
                          </a:solidFill>
                          <a:latin typeface="+mn-lt"/>
                          <a:ea typeface="+mn-ea"/>
                          <a:cs typeface="+mn-cs"/>
                        </a:rPr>
                        <a:t>91%</a:t>
                      </a:r>
                    </a:p>
                    <a:p>
                      <a:r>
                        <a:rPr lang="en-IN" sz="1800" b="0" i="0" u="none" strike="noStrike" kern="1200" baseline="0" dirty="0">
                          <a:solidFill>
                            <a:schemeClr val="dk1"/>
                          </a:solidFill>
                          <a:latin typeface="+mn-lt"/>
                          <a:ea typeface="+mn-ea"/>
                          <a:cs typeface="+mn-cs"/>
                        </a:rPr>
                        <a:t>NB &amp; SVM: 89%</a:t>
                      </a:r>
                      <a:endParaRPr lang="en-IN" dirty="0"/>
                    </a:p>
                  </a:txBody>
                  <a:tcPr/>
                </a:tc>
                <a:extLst>
                  <a:ext uri="{0D108BD9-81ED-4DB2-BD59-A6C34878D82A}">
                    <a16:rowId xmlns:a16="http://schemas.microsoft.com/office/drawing/2014/main" val="3327486358"/>
                  </a:ext>
                </a:extLst>
              </a:tr>
              <a:tr h="560208">
                <a:tc>
                  <a:txBody>
                    <a:bodyPr/>
                    <a:lstStyle/>
                    <a:p>
                      <a:r>
                        <a:rPr lang="en-IN" sz="1800" b="0" i="0" u="none" strike="noStrike" kern="1200" baseline="0" dirty="0">
                          <a:solidFill>
                            <a:schemeClr val="dk1"/>
                          </a:solidFill>
                          <a:latin typeface="+mn-lt"/>
                          <a:ea typeface="+mn-ea"/>
                          <a:cs typeface="+mn-cs"/>
                        </a:rPr>
                        <a:t>Comparative study on different classification techniques for breast cancer dataset, 2014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Breast Cancer</a:t>
                      </a:r>
                      <a:endParaRPr lang="en-IN" dirty="0"/>
                    </a:p>
                    <a:p>
                      <a:endParaRPr lang="en-IN" dirty="0"/>
                    </a:p>
                  </a:txBody>
                  <a:tcPr/>
                </a:tc>
                <a:tc>
                  <a:txBody>
                    <a:bodyPr/>
                    <a:lstStyle/>
                    <a:p>
                      <a:r>
                        <a:rPr lang="en-IN" sz="1800" b="0" i="0" u="none" strike="noStrike" kern="1200" baseline="0" dirty="0">
                          <a:solidFill>
                            <a:schemeClr val="dk1"/>
                          </a:solidFill>
                          <a:latin typeface="+mn-lt"/>
                          <a:ea typeface="+mn-ea"/>
                          <a:cs typeface="+mn-cs"/>
                        </a:rPr>
                        <a:t>J48, MLP, rough set</a:t>
                      </a:r>
                      <a:endParaRPr lang="en-IN" dirty="0"/>
                    </a:p>
                  </a:txBody>
                  <a:tcPr/>
                </a:tc>
                <a:tc>
                  <a:txBody>
                    <a:bodyPr/>
                    <a:lstStyle/>
                    <a:p>
                      <a:r>
                        <a:rPr lang="en-IN" sz="1800" b="0" i="0" u="none" strike="noStrike" kern="1200" baseline="0" dirty="0">
                          <a:solidFill>
                            <a:schemeClr val="dk1"/>
                          </a:solidFill>
                          <a:latin typeface="+mn-lt"/>
                          <a:ea typeface="+mn-ea"/>
                          <a:cs typeface="+mn-cs"/>
                        </a:rPr>
                        <a:t>J48: 79.97%, MLP: 75.35%,</a:t>
                      </a:r>
                    </a:p>
                    <a:p>
                      <a:r>
                        <a:rPr lang="en-IN" sz="1800" b="0" i="0" u="none" strike="noStrike" kern="1200" baseline="0" dirty="0">
                          <a:solidFill>
                            <a:schemeClr val="dk1"/>
                          </a:solidFill>
                          <a:latin typeface="+mn-lt"/>
                          <a:ea typeface="+mn-ea"/>
                          <a:cs typeface="+mn-cs"/>
                        </a:rPr>
                        <a:t>rough set: 71.36%</a:t>
                      </a:r>
                      <a:endParaRPr lang="en-IN" dirty="0"/>
                    </a:p>
                  </a:txBody>
                  <a:tcPr/>
                </a:tc>
                <a:extLst>
                  <a:ext uri="{0D108BD9-81ED-4DB2-BD59-A6C34878D82A}">
                    <a16:rowId xmlns:a16="http://schemas.microsoft.com/office/drawing/2014/main" val="1085679805"/>
                  </a:ext>
                </a:extLst>
              </a:tr>
              <a:tr h="560208">
                <a:tc>
                  <a:txBody>
                    <a:bodyPr/>
                    <a:lstStyle/>
                    <a:p>
                      <a:r>
                        <a:rPr lang="en-IN" sz="1800" b="0" i="0" u="none" strike="noStrike" kern="1200" baseline="0" dirty="0">
                          <a:solidFill>
                            <a:schemeClr val="dk1"/>
                          </a:solidFill>
                          <a:latin typeface="+mn-lt"/>
                          <a:ea typeface="+mn-ea"/>
                          <a:cs typeface="+mn-cs"/>
                        </a:rPr>
                        <a:t>Analysis of feature selection</a:t>
                      </a:r>
                    </a:p>
                    <a:p>
                      <a:r>
                        <a:rPr lang="en-IN" sz="1800" b="0" i="0" u="none" strike="noStrike" kern="1200" baseline="0" dirty="0">
                          <a:solidFill>
                            <a:schemeClr val="dk1"/>
                          </a:solidFill>
                          <a:latin typeface="+mn-lt"/>
                          <a:ea typeface="+mn-ea"/>
                          <a:cs typeface="+mn-cs"/>
                        </a:rPr>
                        <a:t>with classification: breast</a:t>
                      </a:r>
                    </a:p>
                    <a:p>
                      <a:r>
                        <a:rPr lang="en-IN" sz="1800" b="0" i="0" u="none" strike="noStrike" kern="1200" baseline="0" dirty="0">
                          <a:solidFill>
                            <a:schemeClr val="dk1"/>
                          </a:solidFill>
                          <a:latin typeface="+mn-lt"/>
                          <a:ea typeface="+mn-ea"/>
                          <a:cs typeface="+mn-cs"/>
                        </a:rPr>
                        <a:t>cancer datasets, 2011</a:t>
                      </a:r>
                      <a:endParaRPr lang="en-IN" dirty="0"/>
                    </a:p>
                  </a:txBody>
                  <a:tcPr/>
                </a:tc>
                <a:tc>
                  <a:txBody>
                    <a:bodyPr/>
                    <a:lstStyle/>
                    <a:p>
                      <a:r>
                        <a:rPr lang="en-IN" sz="1800" b="0" i="0" u="none" strike="noStrike" kern="1200" baseline="0" dirty="0">
                          <a:solidFill>
                            <a:schemeClr val="dk1"/>
                          </a:solidFill>
                          <a:latin typeface="+mn-lt"/>
                          <a:ea typeface="+mn-ea"/>
                          <a:cs typeface="+mn-cs"/>
                        </a:rPr>
                        <a:t>WBC</a:t>
                      </a:r>
                    </a:p>
                    <a:p>
                      <a:r>
                        <a:rPr lang="en-IN" sz="1800" b="0" i="0" u="none" strike="noStrike" kern="1200" baseline="0" dirty="0">
                          <a:solidFill>
                            <a:schemeClr val="dk1"/>
                          </a:solidFill>
                          <a:latin typeface="+mn-lt"/>
                          <a:ea typeface="+mn-ea"/>
                          <a:cs typeface="+mn-cs"/>
                        </a:rPr>
                        <a:t>WDBC</a:t>
                      </a:r>
                    </a:p>
                    <a:p>
                      <a:r>
                        <a:rPr lang="en-IN" sz="1800" b="0" i="0" u="none" strike="noStrike" kern="1200" baseline="0" dirty="0">
                          <a:solidFill>
                            <a:schemeClr val="dk1"/>
                          </a:solidFill>
                          <a:latin typeface="+mn-lt"/>
                          <a:ea typeface="+mn-ea"/>
                          <a:cs typeface="+mn-cs"/>
                        </a:rPr>
                        <a:t>Breast Cancer</a:t>
                      </a:r>
                      <a:endParaRPr lang="en-IN" dirty="0"/>
                    </a:p>
                  </a:txBody>
                  <a:tcPr/>
                </a:tc>
                <a:tc>
                  <a:txBody>
                    <a:bodyPr/>
                    <a:lstStyle/>
                    <a:p>
                      <a:r>
                        <a:rPr lang="en-IN" sz="1800" b="0" i="0" u="none" strike="noStrike" kern="1200" baseline="0" dirty="0">
                          <a:solidFill>
                            <a:schemeClr val="dk1"/>
                          </a:solidFill>
                          <a:latin typeface="+mn-lt"/>
                          <a:ea typeface="+mn-ea"/>
                          <a:cs typeface="+mn-cs"/>
                        </a:rPr>
                        <a:t>Decision Tree with and without feature selection</a:t>
                      </a:r>
                      <a:endParaRPr lang="en-IN" dirty="0"/>
                    </a:p>
                  </a:txBody>
                  <a:tcPr/>
                </a:tc>
                <a:tc>
                  <a:txBody>
                    <a:bodyPr/>
                    <a:lstStyle/>
                    <a:p>
                      <a:r>
                        <a:rPr lang="en-IN" sz="1800" b="0" i="0" u="none" strike="noStrike" kern="1200" baseline="0" dirty="0">
                          <a:solidFill>
                            <a:schemeClr val="dk1"/>
                          </a:solidFill>
                          <a:latin typeface="+mn-lt"/>
                          <a:ea typeface="+mn-ea"/>
                          <a:cs typeface="+mn-cs"/>
                        </a:rPr>
                        <a:t>Feature selection</a:t>
                      </a:r>
                    </a:p>
                    <a:p>
                      <a:r>
                        <a:rPr lang="en-IN" sz="1800" b="0" i="0" u="none" strike="noStrike" kern="1200" baseline="0" dirty="0">
                          <a:solidFill>
                            <a:schemeClr val="dk1"/>
                          </a:solidFill>
                          <a:latin typeface="+mn-lt"/>
                          <a:ea typeface="+mn-ea"/>
                          <a:cs typeface="+mn-cs"/>
                        </a:rPr>
                        <a:t>enhances the results</a:t>
                      </a:r>
                    </a:p>
                    <a:p>
                      <a:r>
                        <a:rPr lang="en-IN" sz="1800" b="0" i="0" u="none" strike="noStrike" kern="1200" baseline="0" dirty="0">
                          <a:solidFill>
                            <a:schemeClr val="dk1"/>
                          </a:solidFill>
                          <a:latin typeface="+mn-lt"/>
                          <a:ea typeface="+mn-ea"/>
                          <a:cs typeface="+mn-cs"/>
                        </a:rPr>
                        <a:t>WBC: 96.99%</a:t>
                      </a:r>
                    </a:p>
                    <a:p>
                      <a:r>
                        <a:rPr lang="en-IN" sz="1800" b="0" i="0" u="none" strike="noStrike" kern="1200" baseline="0" dirty="0">
                          <a:solidFill>
                            <a:schemeClr val="dk1"/>
                          </a:solidFill>
                          <a:latin typeface="+mn-lt"/>
                          <a:ea typeface="+mn-ea"/>
                          <a:cs typeface="+mn-cs"/>
                        </a:rPr>
                        <a:t>WDBC: 94.77%</a:t>
                      </a:r>
                    </a:p>
                    <a:p>
                      <a:r>
                        <a:rPr lang="en-IN" sz="1800" b="0" i="0" u="none" strike="noStrike" kern="1200" baseline="0" dirty="0">
                          <a:solidFill>
                            <a:schemeClr val="dk1"/>
                          </a:solidFill>
                          <a:latin typeface="+mn-lt"/>
                          <a:ea typeface="+mn-ea"/>
                          <a:cs typeface="+mn-cs"/>
                        </a:rPr>
                        <a:t>Breast Cancer: 71.32%</a:t>
                      </a:r>
                      <a:endParaRPr lang="en-IN" dirty="0"/>
                    </a:p>
                  </a:txBody>
                  <a:tcPr/>
                </a:tc>
                <a:extLst>
                  <a:ext uri="{0D108BD9-81ED-4DB2-BD59-A6C34878D82A}">
                    <a16:rowId xmlns:a16="http://schemas.microsoft.com/office/drawing/2014/main" val="300683534"/>
                  </a:ext>
                </a:extLst>
              </a:tr>
            </a:tbl>
          </a:graphicData>
        </a:graphic>
      </p:graphicFrame>
      <p:sp>
        <p:nvSpPr>
          <p:cNvPr id="4" name="Date Placeholder 3">
            <a:extLst>
              <a:ext uri="{FF2B5EF4-FFF2-40B4-BE49-F238E27FC236}">
                <a16:creationId xmlns:a16="http://schemas.microsoft.com/office/drawing/2014/main" id="{D9D5F9E8-D648-4EDC-8C21-26711BC82C93}"/>
              </a:ext>
            </a:extLst>
          </p:cNvPr>
          <p:cNvSpPr>
            <a:spLocks noGrp="1"/>
          </p:cNvSpPr>
          <p:nvPr>
            <p:ph type="dt" sz="half" idx="10"/>
          </p:nvPr>
        </p:nvSpPr>
        <p:spPr/>
        <p:txBody>
          <a:bodyPr/>
          <a:lstStyle/>
          <a:p>
            <a:fld id="{BB66DF15-99A6-4273-B676-DEC80D6CA5AC}" type="datetime1">
              <a:rPr lang="en-US" smtClean="0"/>
              <a:t>5/6/2022</a:t>
            </a:fld>
            <a:endParaRPr lang="en-US" dirty="0"/>
          </a:p>
        </p:txBody>
      </p:sp>
      <p:sp>
        <p:nvSpPr>
          <p:cNvPr id="5" name="Slide Number Placeholder 4">
            <a:extLst>
              <a:ext uri="{FF2B5EF4-FFF2-40B4-BE49-F238E27FC236}">
                <a16:creationId xmlns:a16="http://schemas.microsoft.com/office/drawing/2014/main" id="{07D58E79-7318-48D5-8815-E2C68E4FB38D}"/>
              </a:ext>
            </a:extLst>
          </p:cNvPr>
          <p:cNvSpPr>
            <a:spLocks noGrp="1"/>
          </p:cNvSpPr>
          <p:nvPr>
            <p:ph type="sldNum" sz="quarter" idx="12"/>
          </p:nvPr>
        </p:nvSpPr>
        <p:spPr/>
        <p:txBody>
          <a:bodyPr/>
          <a:lstStyle/>
          <a:p>
            <a:fld id="{93FEA544-5F12-4EB4-951E-1C208DABE530}" type="slidenum">
              <a:rPr lang="en-US" smtClean="0"/>
              <a:t>12</a:t>
            </a:fld>
            <a:endParaRPr lang="en-US" dirty="0"/>
          </a:p>
        </p:txBody>
      </p:sp>
    </p:spTree>
    <p:extLst>
      <p:ext uri="{BB962C8B-B14F-4D97-AF65-F5344CB8AC3E}">
        <p14:creationId xmlns:p14="http://schemas.microsoft.com/office/powerpoint/2010/main" val="328647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BAD7F-DE67-44E2-8CBC-5104AF920D9B}"/>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E05999A5-B198-41E6-90EB-4885384DB3BB}"/>
              </a:ext>
            </a:extLst>
          </p:cNvPr>
          <p:cNvSpPr>
            <a:spLocks noGrp="1"/>
          </p:cNvSpPr>
          <p:nvPr>
            <p:ph type="sldNum" sz="quarter" idx="12"/>
          </p:nvPr>
        </p:nvSpPr>
        <p:spPr/>
        <p:txBody>
          <a:bodyPr/>
          <a:lstStyle/>
          <a:p>
            <a:fld id="{93FEA544-5F12-4EB4-951E-1C208DABE530}" type="slidenum">
              <a:rPr lang="en-US" smtClean="0"/>
              <a:t>13</a:t>
            </a:fld>
            <a:endParaRPr lang="en-US" dirty="0"/>
          </a:p>
        </p:txBody>
      </p:sp>
      <p:sp>
        <p:nvSpPr>
          <p:cNvPr id="5" name="TextBox 4">
            <a:extLst>
              <a:ext uri="{FF2B5EF4-FFF2-40B4-BE49-F238E27FC236}">
                <a16:creationId xmlns:a16="http://schemas.microsoft.com/office/drawing/2014/main" id="{47B77E26-16C6-4FBF-94C0-55CF47A93135}"/>
              </a:ext>
            </a:extLst>
          </p:cNvPr>
          <p:cNvSpPr txBox="1"/>
          <p:nvPr/>
        </p:nvSpPr>
        <p:spPr>
          <a:xfrm>
            <a:off x="495300" y="495300"/>
            <a:ext cx="5873724" cy="707886"/>
          </a:xfrm>
          <a:prstGeom prst="rect">
            <a:avLst/>
          </a:prstGeom>
          <a:noFill/>
        </p:spPr>
        <p:txBody>
          <a:bodyPr wrap="none" rtlCol="0">
            <a:spAutoFit/>
          </a:bodyPr>
          <a:lstStyle/>
          <a:p>
            <a:pPr algn="just"/>
            <a:r>
              <a:rPr lang="en-US" sz="4000" u="sng" dirty="0">
                <a:solidFill>
                  <a:schemeClr val="bg1">
                    <a:lumMod val="95000"/>
                    <a:lumOff val="5000"/>
                  </a:schemeClr>
                </a:solidFill>
              </a:rPr>
              <a:t> SYSTEM ARCHITECTURE</a:t>
            </a:r>
            <a:endParaRPr lang="en-IN" sz="4000" dirty="0"/>
          </a:p>
        </p:txBody>
      </p:sp>
      <p:sp>
        <p:nvSpPr>
          <p:cNvPr id="6" name="TextBox 5">
            <a:extLst>
              <a:ext uri="{FF2B5EF4-FFF2-40B4-BE49-F238E27FC236}">
                <a16:creationId xmlns:a16="http://schemas.microsoft.com/office/drawing/2014/main" id="{819417A7-4283-406F-98AE-A392F00833ED}"/>
              </a:ext>
            </a:extLst>
          </p:cNvPr>
          <p:cNvSpPr txBox="1"/>
          <p:nvPr/>
        </p:nvSpPr>
        <p:spPr>
          <a:xfrm>
            <a:off x="495299" y="1531284"/>
            <a:ext cx="10208559" cy="4555093"/>
          </a:xfrm>
          <a:prstGeom prst="rect">
            <a:avLst/>
          </a:prstGeom>
          <a:noFill/>
        </p:spPr>
        <p:txBody>
          <a:bodyPr wrap="square" rtlCol="0">
            <a:spAutoFit/>
          </a:bodyPr>
          <a:lstStyle/>
          <a:p>
            <a:pPr algn="just">
              <a:lnSpc>
                <a:spcPct val="150000"/>
              </a:lnSpc>
            </a:pPr>
            <a:r>
              <a:rPr lang="en-US" sz="2000" dirty="0">
                <a:solidFill>
                  <a:schemeClr val="tx1">
                    <a:lumMod val="95000"/>
                  </a:schemeClr>
                </a:solidFill>
              </a:rPr>
              <a:t>In this project the architecture is basically the dataset and the features</a:t>
            </a:r>
          </a:p>
          <a:p>
            <a:pPr algn="just">
              <a:lnSpc>
                <a:spcPct val="150000"/>
              </a:lnSpc>
            </a:pPr>
            <a:r>
              <a:rPr lang="en-US" sz="2000" dirty="0">
                <a:solidFill>
                  <a:schemeClr val="tx1">
                    <a:lumMod val="95000"/>
                  </a:schemeClr>
                </a:solidFill>
              </a:rPr>
              <a:t>of the dataset . The algorithms take the features of the dataset as input and give labels as malignant or benign tumor to each of the record in the dataset.</a:t>
            </a:r>
          </a:p>
          <a:p>
            <a:pPr algn="just">
              <a:lnSpc>
                <a:spcPct val="150000"/>
              </a:lnSpc>
            </a:pPr>
            <a:r>
              <a:rPr lang="en-US" sz="2000" dirty="0">
                <a:solidFill>
                  <a:schemeClr val="tx1">
                    <a:lumMod val="95000"/>
                  </a:schemeClr>
                </a:solidFill>
              </a:rPr>
              <a:t>The dataset is first split into training and testing set.</a:t>
            </a:r>
          </a:p>
          <a:p>
            <a:pPr algn="just">
              <a:lnSpc>
                <a:spcPct val="150000"/>
              </a:lnSpc>
            </a:pPr>
            <a:r>
              <a:rPr lang="en-US" sz="2000" dirty="0">
                <a:solidFill>
                  <a:schemeClr val="tx1">
                    <a:lumMod val="95000"/>
                  </a:schemeClr>
                </a:solidFill>
              </a:rPr>
              <a:t>The training set is first given as input to the machine learning algorithms so that the system understands what data gives what type of outcome.</a:t>
            </a:r>
          </a:p>
          <a:p>
            <a:pPr algn="just">
              <a:lnSpc>
                <a:spcPct val="150000"/>
              </a:lnSpc>
            </a:pPr>
            <a:r>
              <a:rPr lang="en-US" sz="2000" dirty="0">
                <a:solidFill>
                  <a:schemeClr val="tx1">
                    <a:lumMod val="95000"/>
                  </a:schemeClr>
                </a:solidFill>
              </a:rPr>
              <a:t>After the system is trained, the testing data is used to test whether the </a:t>
            </a:r>
          </a:p>
          <a:p>
            <a:pPr algn="just">
              <a:lnSpc>
                <a:spcPct val="150000"/>
              </a:lnSpc>
            </a:pPr>
            <a:r>
              <a:rPr lang="en-US" sz="2000" dirty="0">
                <a:solidFill>
                  <a:schemeClr val="tx1">
                    <a:lumMod val="95000"/>
                  </a:schemeClr>
                </a:solidFill>
              </a:rPr>
              <a:t>system can correctly predict the class of the data. It checks the percentage </a:t>
            </a:r>
          </a:p>
          <a:p>
            <a:pPr algn="just">
              <a:lnSpc>
                <a:spcPct val="150000"/>
              </a:lnSpc>
            </a:pPr>
            <a:r>
              <a:rPr lang="en-US" sz="2000" dirty="0">
                <a:solidFill>
                  <a:schemeClr val="tx1">
                    <a:lumMod val="95000"/>
                  </a:schemeClr>
                </a:solidFill>
              </a:rPr>
              <a:t>accuracy of the model.</a:t>
            </a:r>
          </a:p>
          <a:p>
            <a:pPr algn="just"/>
            <a:endParaRPr lang="en-IN" sz="2000" dirty="0"/>
          </a:p>
        </p:txBody>
      </p:sp>
    </p:spTree>
    <p:extLst>
      <p:ext uri="{BB962C8B-B14F-4D97-AF65-F5344CB8AC3E}">
        <p14:creationId xmlns:p14="http://schemas.microsoft.com/office/powerpoint/2010/main" val="76355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4692"/>
                    </a14:imgEffect>
                    <a14:imgEffect>
                      <a14:saturation sat="0"/>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908" y="85164"/>
            <a:ext cx="9741021" cy="838200"/>
          </a:xfrm>
        </p:spPr>
        <p:txBody>
          <a:bodyPr/>
          <a:lstStyle/>
          <a:p>
            <a:r>
              <a:rPr lang="en-US" dirty="0">
                <a:solidFill>
                  <a:schemeClr val="bg2">
                    <a:lumMod val="50000"/>
                  </a:schemeClr>
                </a:solidFill>
              </a:rPr>
              <a:t>SYSTEM ARCHITECTURE FLOW CHART</a:t>
            </a:r>
          </a:p>
        </p:txBody>
      </p:sp>
      <p:graphicFrame>
        <p:nvGraphicFramePr>
          <p:cNvPr id="12" name="Diagram 11">
            <a:extLst>
              <a:ext uri="{FF2B5EF4-FFF2-40B4-BE49-F238E27FC236}">
                <a16:creationId xmlns:a16="http://schemas.microsoft.com/office/drawing/2014/main" id="{F8FAE342-E158-4127-A19A-F8221DDC3A91}"/>
              </a:ext>
            </a:extLst>
          </p:cNvPr>
          <p:cNvGraphicFramePr/>
          <p:nvPr>
            <p:extLst>
              <p:ext uri="{D42A27DB-BD31-4B8C-83A1-F6EECF244321}">
                <p14:modId xmlns:p14="http://schemas.microsoft.com/office/powerpoint/2010/main" val="432471880"/>
              </p:ext>
            </p:extLst>
          </p:nvPr>
        </p:nvGraphicFramePr>
        <p:xfrm>
          <a:off x="56030" y="430306"/>
          <a:ext cx="12079941" cy="67678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024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8493E-D344-4039-9EB8-7A3ADD437F52}"/>
              </a:ext>
            </a:extLst>
          </p:cNvPr>
          <p:cNvSpPr txBox="1"/>
          <p:nvPr/>
        </p:nvSpPr>
        <p:spPr>
          <a:xfrm>
            <a:off x="532660" y="255301"/>
            <a:ext cx="7093258" cy="769441"/>
          </a:xfrm>
          <a:prstGeom prst="rect">
            <a:avLst/>
          </a:prstGeom>
          <a:noFill/>
        </p:spPr>
        <p:txBody>
          <a:bodyPr wrap="square" rtlCol="0">
            <a:spAutoFit/>
          </a:bodyPr>
          <a:lstStyle/>
          <a:p>
            <a:r>
              <a:rPr lang="en-US" sz="4400" u="sng" dirty="0">
                <a:solidFill>
                  <a:schemeClr val="bg1">
                    <a:lumMod val="85000"/>
                    <a:lumOff val="15000"/>
                  </a:schemeClr>
                </a:solidFill>
              </a:rPr>
              <a:t>BREAST CANCER DATASET  </a:t>
            </a:r>
          </a:p>
        </p:txBody>
      </p:sp>
      <p:sp>
        <p:nvSpPr>
          <p:cNvPr id="4" name="TextBox 3">
            <a:extLst>
              <a:ext uri="{FF2B5EF4-FFF2-40B4-BE49-F238E27FC236}">
                <a16:creationId xmlns:a16="http://schemas.microsoft.com/office/drawing/2014/main" id="{FAAF32BF-0995-4D8B-BE3D-8EDC66FB2955}"/>
              </a:ext>
            </a:extLst>
          </p:cNvPr>
          <p:cNvSpPr txBox="1"/>
          <p:nvPr/>
        </p:nvSpPr>
        <p:spPr>
          <a:xfrm>
            <a:off x="532660" y="1345053"/>
            <a:ext cx="10067278" cy="4708981"/>
          </a:xfrm>
          <a:prstGeom prst="rect">
            <a:avLst/>
          </a:prstGeom>
          <a:noFill/>
        </p:spPr>
        <p:txBody>
          <a:bodyPr wrap="square" rtlCol="0">
            <a:spAutoFit/>
          </a:bodyPr>
          <a:lstStyle/>
          <a:p>
            <a:r>
              <a:rPr lang="en-US" sz="2000" dirty="0"/>
              <a:t>For the models to operate efficiently we will use the Breast Cancer Wisconsin(Diagnostic) Data Set. </a:t>
            </a:r>
            <a:r>
              <a:rPr lang="en-US" sz="2000" b="0" i="0" dirty="0">
                <a:effectLst/>
              </a:rPr>
              <a:t>It is a dataset of Breast Cancer patients with Malignant and Benign tumor.</a:t>
            </a:r>
          </a:p>
          <a:p>
            <a:endParaRPr lang="en-US" sz="2000" dirty="0"/>
          </a:p>
          <a:p>
            <a:r>
              <a:rPr lang="en-US" sz="2000" u="sng" dirty="0"/>
              <a:t>Data Set information</a:t>
            </a:r>
            <a:r>
              <a:rPr lang="en-US" sz="2000" dirty="0"/>
              <a:t> :</a:t>
            </a:r>
          </a:p>
          <a:p>
            <a:r>
              <a:rPr lang="en-US" sz="2000" b="0" dirty="0">
                <a:effectLst/>
              </a:rPr>
              <a:t>Features are computed from a digitized image of a fine needle aspirate (FNA) of a breast mass. They describe characteristics of the cell nuclei.</a:t>
            </a:r>
            <a:endParaRPr lang="en-US" sz="2000" dirty="0"/>
          </a:p>
          <a:p>
            <a:r>
              <a:rPr lang="en-US" sz="2000" b="0" dirty="0">
                <a:effectLst/>
              </a:rPr>
              <a:t>This data set has 569 rows (357 malignant cases and 212 benign cases) with 30 numeric features. The outcomes are either 1 - malignant, or 0 - benign.</a:t>
            </a:r>
          </a:p>
          <a:p>
            <a:endParaRPr lang="en-US" sz="2000" dirty="0"/>
          </a:p>
          <a:p>
            <a:r>
              <a:rPr lang="en-US" sz="2000" b="0" dirty="0">
                <a:effectLst/>
              </a:rPr>
              <a:t>The breast cancer dataset was obtained from the University of Wisconsin Hospitals, Madison from Dr. William H. </a:t>
            </a:r>
            <a:r>
              <a:rPr lang="en-US" sz="2000" b="0" dirty="0" err="1">
                <a:effectLst/>
              </a:rPr>
              <a:t>Wolhberg</a:t>
            </a:r>
            <a:r>
              <a:rPr lang="en-US" sz="2000" b="0" dirty="0">
                <a:effectLst/>
              </a:rPr>
              <a:t>.</a:t>
            </a:r>
            <a:endParaRPr lang="en-US" sz="2000" dirty="0">
              <a:latin typeface="Goudy Bookletter 1911"/>
            </a:endParaRPr>
          </a:p>
          <a:p>
            <a:endParaRPr lang="en-US" sz="2000" dirty="0"/>
          </a:p>
          <a:p>
            <a:r>
              <a:rPr lang="en-US" sz="2000" dirty="0"/>
              <a:t>It is given by Kaggle from UCI Machine Learning Repository :</a:t>
            </a:r>
          </a:p>
          <a:p>
            <a:r>
              <a:rPr lang="en-US" sz="2000" b="0" i="0" u="sng" dirty="0">
                <a:effectLst/>
                <a:latin typeface="urw-din"/>
                <a:hlinkClick r:id="rId2"/>
              </a:rPr>
              <a:t>https://www.kaggle.com/uciml/breast-cancer-wisconsin-data</a:t>
            </a:r>
            <a:r>
              <a:rPr lang="en-US" sz="2000" b="0" i="0" dirty="0">
                <a:solidFill>
                  <a:srgbClr val="273239"/>
                </a:solidFill>
                <a:effectLst/>
                <a:latin typeface="urw-din"/>
              </a:rPr>
              <a:t>.</a:t>
            </a:r>
            <a:r>
              <a:rPr lang="en-US" sz="2000" dirty="0"/>
              <a:t> </a:t>
            </a:r>
          </a:p>
        </p:txBody>
      </p:sp>
      <p:sp>
        <p:nvSpPr>
          <p:cNvPr id="2" name="Date Placeholder 1">
            <a:extLst>
              <a:ext uri="{FF2B5EF4-FFF2-40B4-BE49-F238E27FC236}">
                <a16:creationId xmlns:a16="http://schemas.microsoft.com/office/drawing/2014/main" id="{1B0455B1-1A7F-4BF6-A749-0ED425E7CE39}"/>
              </a:ext>
            </a:extLst>
          </p:cNvPr>
          <p:cNvSpPr>
            <a:spLocks noGrp="1"/>
          </p:cNvSpPr>
          <p:nvPr>
            <p:ph type="dt" sz="half" idx="10"/>
          </p:nvPr>
        </p:nvSpPr>
        <p:spPr/>
        <p:txBody>
          <a:bodyPr/>
          <a:lstStyle/>
          <a:p>
            <a:fld id="{0E675DAD-E009-444C-87C4-8D934A8D7050}" type="datetime1">
              <a:rPr lang="en-US" smtClean="0"/>
              <a:t>5/6/2022</a:t>
            </a:fld>
            <a:endParaRPr lang="en-US" dirty="0"/>
          </a:p>
        </p:txBody>
      </p:sp>
      <p:sp>
        <p:nvSpPr>
          <p:cNvPr id="5" name="Slide Number Placeholder 4">
            <a:extLst>
              <a:ext uri="{FF2B5EF4-FFF2-40B4-BE49-F238E27FC236}">
                <a16:creationId xmlns:a16="http://schemas.microsoft.com/office/drawing/2014/main" id="{FC6AE0AA-E256-43D7-AB71-EF939257CD72}"/>
              </a:ext>
            </a:extLst>
          </p:cNvPr>
          <p:cNvSpPr>
            <a:spLocks noGrp="1"/>
          </p:cNvSpPr>
          <p:nvPr>
            <p:ph type="sldNum" sz="quarter" idx="12"/>
          </p:nvPr>
        </p:nvSpPr>
        <p:spPr/>
        <p:txBody>
          <a:bodyPr/>
          <a:lstStyle/>
          <a:p>
            <a:fld id="{93FEA544-5F12-4EB4-951E-1C208DABE530}" type="slidenum">
              <a:rPr lang="en-US" smtClean="0"/>
              <a:t>15</a:t>
            </a:fld>
            <a:endParaRPr lang="en-US" dirty="0"/>
          </a:p>
        </p:txBody>
      </p:sp>
    </p:spTree>
    <p:extLst>
      <p:ext uri="{BB962C8B-B14F-4D97-AF65-F5344CB8AC3E}">
        <p14:creationId xmlns:p14="http://schemas.microsoft.com/office/powerpoint/2010/main" val="377756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C97D-6A1C-413D-AEB1-8A828157F091}"/>
              </a:ext>
            </a:extLst>
          </p:cNvPr>
          <p:cNvSpPr>
            <a:spLocks noGrp="1"/>
          </p:cNvSpPr>
          <p:nvPr>
            <p:ph type="title"/>
          </p:nvPr>
        </p:nvSpPr>
        <p:spPr>
          <a:xfrm>
            <a:off x="352518" y="400235"/>
            <a:ext cx="8534400" cy="1142503"/>
          </a:xfrm>
        </p:spPr>
        <p:txBody>
          <a:bodyPr/>
          <a:lstStyle/>
          <a:p>
            <a:r>
              <a:rPr lang="en-IN" u="sng" dirty="0">
                <a:solidFill>
                  <a:schemeClr val="bg1"/>
                </a:solidFill>
              </a:rPr>
              <a:t>Attributes in the dataset</a:t>
            </a:r>
            <a:r>
              <a:rPr lang="en-IN" dirty="0">
                <a:solidFill>
                  <a:schemeClr val="bg1"/>
                </a:solidFill>
              </a:rPr>
              <a:t>:</a:t>
            </a:r>
          </a:p>
        </p:txBody>
      </p:sp>
      <p:sp>
        <p:nvSpPr>
          <p:cNvPr id="3" name="Content Placeholder 2">
            <a:extLst>
              <a:ext uri="{FF2B5EF4-FFF2-40B4-BE49-F238E27FC236}">
                <a16:creationId xmlns:a16="http://schemas.microsoft.com/office/drawing/2014/main" id="{A823D9BF-D478-4A29-A78C-1C3D9E81D056}"/>
              </a:ext>
            </a:extLst>
          </p:cNvPr>
          <p:cNvSpPr>
            <a:spLocks noGrp="1"/>
          </p:cNvSpPr>
          <p:nvPr>
            <p:ph idx="1"/>
          </p:nvPr>
        </p:nvSpPr>
        <p:spPr>
          <a:xfrm>
            <a:off x="352518" y="1549337"/>
            <a:ext cx="10091364" cy="4029138"/>
          </a:xfrm>
        </p:spPr>
        <p:txBody>
          <a:bodyPr>
            <a:normAutofit/>
          </a:bodyPr>
          <a:lstStyle/>
          <a:p>
            <a:pPr>
              <a:buFont typeface="Arial" panose="020B0604020202020204" pitchFamily="34" charset="0"/>
              <a:buChar char="•"/>
            </a:pPr>
            <a:r>
              <a:rPr lang="en-IN" sz="2200" dirty="0">
                <a:solidFill>
                  <a:schemeClr val="tx1"/>
                </a:solidFill>
              </a:rPr>
              <a:t>Diagnosis: The diagnosis of the breast tissues(1 = Malignant, 0 = Benign)</a:t>
            </a:r>
          </a:p>
          <a:p>
            <a:pPr>
              <a:buFont typeface="Arial" panose="020B0604020202020204" pitchFamily="34" charset="0"/>
              <a:buChar char="•"/>
            </a:pPr>
            <a:r>
              <a:rPr lang="en-IN" sz="2200" dirty="0" err="1">
                <a:solidFill>
                  <a:schemeClr val="tx1"/>
                </a:solidFill>
              </a:rPr>
              <a:t>Mean_radius</a:t>
            </a:r>
            <a:r>
              <a:rPr lang="en-IN" sz="2200" dirty="0">
                <a:solidFill>
                  <a:schemeClr val="tx1"/>
                </a:solidFill>
              </a:rPr>
              <a:t>: Mean of distances from </a:t>
            </a:r>
            <a:r>
              <a:rPr lang="en-IN" sz="2200" dirty="0" err="1">
                <a:solidFill>
                  <a:schemeClr val="tx1"/>
                </a:solidFill>
              </a:rPr>
              <a:t>center</a:t>
            </a:r>
            <a:r>
              <a:rPr lang="en-IN" sz="2200" dirty="0">
                <a:solidFill>
                  <a:schemeClr val="tx1"/>
                </a:solidFill>
              </a:rPr>
              <a:t> to points on the perimeter.</a:t>
            </a:r>
          </a:p>
          <a:p>
            <a:pPr>
              <a:buFont typeface="Arial" panose="020B0604020202020204" pitchFamily="34" charset="0"/>
              <a:buChar char="•"/>
            </a:pPr>
            <a:r>
              <a:rPr lang="en-IN" sz="2200" dirty="0" err="1">
                <a:solidFill>
                  <a:schemeClr val="tx1"/>
                </a:solidFill>
              </a:rPr>
              <a:t>Mean_texture</a:t>
            </a:r>
            <a:r>
              <a:rPr lang="en-IN" sz="2200" dirty="0">
                <a:solidFill>
                  <a:schemeClr val="tx1"/>
                </a:solidFill>
              </a:rPr>
              <a:t>: Standard Deviation of </a:t>
            </a:r>
            <a:r>
              <a:rPr lang="en-IN" sz="2200" dirty="0" err="1">
                <a:solidFill>
                  <a:schemeClr val="tx1"/>
                </a:solidFill>
              </a:rPr>
              <a:t>gray</a:t>
            </a:r>
            <a:r>
              <a:rPr lang="en-IN" sz="2200" dirty="0">
                <a:solidFill>
                  <a:schemeClr val="tx1"/>
                </a:solidFill>
              </a:rPr>
              <a:t>-scale values</a:t>
            </a:r>
          </a:p>
          <a:p>
            <a:pPr>
              <a:buFont typeface="Arial" panose="020B0604020202020204" pitchFamily="34" charset="0"/>
              <a:buChar char="•"/>
            </a:pPr>
            <a:r>
              <a:rPr lang="en-IN" sz="2200" dirty="0" err="1">
                <a:solidFill>
                  <a:schemeClr val="tx1"/>
                </a:solidFill>
              </a:rPr>
              <a:t>Mean_perimeter</a:t>
            </a:r>
            <a:r>
              <a:rPr lang="en-IN" sz="2200" dirty="0">
                <a:solidFill>
                  <a:schemeClr val="tx1"/>
                </a:solidFill>
              </a:rPr>
              <a:t>: Mean size of the core </a:t>
            </a:r>
            <a:r>
              <a:rPr lang="en-IN" sz="2200" dirty="0" err="1">
                <a:solidFill>
                  <a:schemeClr val="tx1"/>
                </a:solidFill>
              </a:rPr>
              <a:t>tumor</a:t>
            </a:r>
            <a:endParaRPr lang="en-IN" sz="2200" dirty="0">
              <a:solidFill>
                <a:schemeClr val="tx1"/>
              </a:solidFill>
            </a:endParaRPr>
          </a:p>
          <a:p>
            <a:pPr>
              <a:buFont typeface="Arial" panose="020B0604020202020204" pitchFamily="34" charset="0"/>
              <a:buChar char="•"/>
            </a:pPr>
            <a:r>
              <a:rPr lang="en-IN" sz="2200" dirty="0" err="1">
                <a:solidFill>
                  <a:schemeClr val="tx1"/>
                </a:solidFill>
              </a:rPr>
              <a:t>Mean_area</a:t>
            </a:r>
            <a:r>
              <a:rPr lang="en-IN" sz="2200" dirty="0">
                <a:solidFill>
                  <a:schemeClr val="tx1"/>
                </a:solidFill>
              </a:rPr>
              <a:t>: Area of the </a:t>
            </a:r>
            <a:r>
              <a:rPr lang="en-IN" sz="2200" dirty="0" err="1">
                <a:solidFill>
                  <a:schemeClr val="tx1"/>
                </a:solidFill>
              </a:rPr>
              <a:t>tumor</a:t>
            </a:r>
            <a:r>
              <a:rPr lang="en-IN" sz="2200" dirty="0">
                <a:solidFill>
                  <a:schemeClr val="tx1"/>
                </a:solidFill>
              </a:rPr>
              <a:t> cell</a:t>
            </a:r>
          </a:p>
          <a:p>
            <a:pPr>
              <a:buFont typeface="Arial" panose="020B0604020202020204" pitchFamily="34" charset="0"/>
              <a:buChar char="•"/>
            </a:pPr>
            <a:r>
              <a:rPr lang="en-IN" sz="2200" dirty="0" err="1">
                <a:solidFill>
                  <a:schemeClr val="tx1"/>
                </a:solidFill>
              </a:rPr>
              <a:t>Mean_smoothness</a:t>
            </a:r>
            <a:r>
              <a:rPr lang="en-IN" sz="2200" dirty="0">
                <a:solidFill>
                  <a:schemeClr val="tx1"/>
                </a:solidFill>
              </a:rPr>
              <a:t>: Mean of local variation in radius lengths</a:t>
            </a:r>
          </a:p>
          <a:p>
            <a:endParaRPr lang="en-IN" sz="2400" dirty="0">
              <a:solidFill>
                <a:schemeClr val="bg1"/>
              </a:solidFill>
            </a:endParaRPr>
          </a:p>
        </p:txBody>
      </p:sp>
      <p:sp>
        <p:nvSpPr>
          <p:cNvPr id="4" name="Date Placeholder 3">
            <a:extLst>
              <a:ext uri="{FF2B5EF4-FFF2-40B4-BE49-F238E27FC236}">
                <a16:creationId xmlns:a16="http://schemas.microsoft.com/office/drawing/2014/main" id="{6B0E2CEB-AB57-49E0-98BC-A025B25279FB}"/>
              </a:ext>
            </a:extLst>
          </p:cNvPr>
          <p:cNvSpPr>
            <a:spLocks noGrp="1"/>
          </p:cNvSpPr>
          <p:nvPr>
            <p:ph type="dt" sz="half" idx="10"/>
          </p:nvPr>
        </p:nvSpPr>
        <p:spPr/>
        <p:txBody>
          <a:bodyPr/>
          <a:lstStyle/>
          <a:p>
            <a:fld id="{BB66DF15-99A6-4273-B676-DEC80D6CA5AC}" type="datetime1">
              <a:rPr lang="en-US" smtClean="0"/>
              <a:t>5/6/2022</a:t>
            </a:fld>
            <a:endParaRPr lang="en-US" dirty="0"/>
          </a:p>
        </p:txBody>
      </p:sp>
      <p:sp>
        <p:nvSpPr>
          <p:cNvPr id="5" name="Slide Number Placeholder 4">
            <a:extLst>
              <a:ext uri="{FF2B5EF4-FFF2-40B4-BE49-F238E27FC236}">
                <a16:creationId xmlns:a16="http://schemas.microsoft.com/office/drawing/2014/main" id="{921234C1-6029-493C-8B92-45A978F09183}"/>
              </a:ext>
            </a:extLst>
          </p:cNvPr>
          <p:cNvSpPr>
            <a:spLocks noGrp="1"/>
          </p:cNvSpPr>
          <p:nvPr>
            <p:ph type="sldNum" sz="quarter" idx="12"/>
          </p:nvPr>
        </p:nvSpPr>
        <p:spPr/>
        <p:txBody>
          <a:bodyPr/>
          <a:lstStyle/>
          <a:p>
            <a:fld id="{93FEA544-5F12-4EB4-951E-1C208DABE530}" type="slidenum">
              <a:rPr lang="en-US" smtClean="0"/>
              <a:t>16</a:t>
            </a:fld>
            <a:endParaRPr lang="en-US" dirty="0"/>
          </a:p>
        </p:txBody>
      </p:sp>
    </p:spTree>
    <p:extLst>
      <p:ext uri="{BB962C8B-B14F-4D97-AF65-F5344CB8AC3E}">
        <p14:creationId xmlns:p14="http://schemas.microsoft.com/office/powerpoint/2010/main" val="46737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B5CA8-A252-44EF-B7C9-E9FA102D2E0E}"/>
              </a:ext>
            </a:extLst>
          </p:cNvPr>
          <p:cNvSpPr txBox="1"/>
          <p:nvPr/>
        </p:nvSpPr>
        <p:spPr>
          <a:xfrm>
            <a:off x="399495" y="452761"/>
            <a:ext cx="5228948" cy="769441"/>
          </a:xfrm>
          <a:prstGeom prst="rect">
            <a:avLst/>
          </a:prstGeom>
          <a:noFill/>
        </p:spPr>
        <p:txBody>
          <a:bodyPr wrap="square" rtlCol="0">
            <a:spAutoFit/>
          </a:bodyPr>
          <a:lstStyle/>
          <a:p>
            <a:r>
              <a:rPr lang="en-US" sz="4400" u="sng" dirty="0">
                <a:solidFill>
                  <a:schemeClr val="bg1">
                    <a:lumMod val="85000"/>
                    <a:lumOff val="15000"/>
                  </a:schemeClr>
                </a:solidFill>
              </a:rPr>
              <a:t>ALGORITHMS</a:t>
            </a:r>
            <a:r>
              <a:rPr lang="en-US" dirty="0"/>
              <a:t> </a:t>
            </a:r>
          </a:p>
        </p:txBody>
      </p:sp>
      <p:sp>
        <p:nvSpPr>
          <p:cNvPr id="3" name="TextBox 2">
            <a:extLst>
              <a:ext uri="{FF2B5EF4-FFF2-40B4-BE49-F238E27FC236}">
                <a16:creationId xmlns:a16="http://schemas.microsoft.com/office/drawing/2014/main" id="{CBBAA3F1-4B51-45CA-9CF3-E86C43B16256}"/>
              </a:ext>
            </a:extLst>
          </p:cNvPr>
          <p:cNvSpPr txBox="1"/>
          <p:nvPr/>
        </p:nvSpPr>
        <p:spPr>
          <a:xfrm>
            <a:off x="523783" y="1384917"/>
            <a:ext cx="9525739" cy="4893647"/>
          </a:xfrm>
          <a:prstGeom prst="rect">
            <a:avLst/>
          </a:prstGeom>
          <a:noFill/>
        </p:spPr>
        <p:txBody>
          <a:bodyPr wrap="square" rtlCol="0">
            <a:spAutoFit/>
          </a:bodyPr>
          <a:lstStyle/>
          <a:p>
            <a:r>
              <a:rPr lang="en-US" sz="2400" b="0" i="0" dirty="0">
                <a:effectLst/>
              </a:rPr>
              <a:t>Supervised machine learning classifier algorithm will be used in the ML project. The different algorithms that would be used are:</a:t>
            </a:r>
          </a:p>
          <a:p>
            <a:endParaRPr lang="en-US" sz="2400" b="0" i="0" dirty="0">
              <a:effectLst/>
            </a:endParaRPr>
          </a:p>
          <a:p>
            <a:r>
              <a:rPr lang="en-US" sz="2400" dirty="0"/>
              <a:t>1. Logistic Regression </a:t>
            </a:r>
          </a:p>
          <a:p>
            <a:r>
              <a:rPr lang="en-US" sz="2400" dirty="0"/>
              <a:t>2. Decision tree Classifier </a:t>
            </a:r>
          </a:p>
          <a:p>
            <a:r>
              <a:rPr lang="en-US" sz="2400" dirty="0"/>
              <a:t>3. Random forest Classifier </a:t>
            </a:r>
          </a:p>
          <a:p>
            <a:r>
              <a:rPr lang="en-US" sz="2400" dirty="0"/>
              <a:t>4. k-Nearest Neighbor Classifier </a:t>
            </a:r>
          </a:p>
          <a:p>
            <a:r>
              <a:rPr lang="en-US" sz="2400" dirty="0"/>
              <a:t>5. Support Vector Machine Classifier </a:t>
            </a:r>
          </a:p>
          <a:p>
            <a:endParaRPr lang="en-US" sz="2400" dirty="0"/>
          </a:p>
          <a:p>
            <a:r>
              <a:rPr lang="en-US" sz="2400" dirty="0"/>
              <a:t>The dataset will be used to train the ML algorithms and then test the same models and the one with the highest accuracy will be selected and thus build the best model.</a:t>
            </a:r>
          </a:p>
        </p:txBody>
      </p:sp>
      <p:sp>
        <p:nvSpPr>
          <p:cNvPr id="4" name="Date Placeholder 3">
            <a:extLst>
              <a:ext uri="{FF2B5EF4-FFF2-40B4-BE49-F238E27FC236}">
                <a16:creationId xmlns:a16="http://schemas.microsoft.com/office/drawing/2014/main" id="{1C74D05A-E62E-4EE7-A3E6-47E1DF969C3F}"/>
              </a:ext>
            </a:extLst>
          </p:cNvPr>
          <p:cNvSpPr>
            <a:spLocks noGrp="1"/>
          </p:cNvSpPr>
          <p:nvPr>
            <p:ph type="dt" sz="half" idx="10"/>
          </p:nvPr>
        </p:nvSpPr>
        <p:spPr/>
        <p:txBody>
          <a:bodyPr/>
          <a:lstStyle/>
          <a:p>
            <a:fld id="{F2ABD43D-2F9A-4555-988A-F69F9EC51E16}" type="datetime1">
              <a:rPr lang="en-US" smtClean="0"/>
              <a:t>5/6/2022</a:t>
            </a:fld>
            <a:endParaRPr lang="en-US" dirty="0"/>
          </a:p>
        </p:txBody>
      </p:sp>
      <p:sp>
        <p:nvSpPr>
          <p:cNvPr id="5" name="Slide Number Placeholder 4">
            <a:extLst>
              <a:ext uri="{FF2B5EF4-FFF2-40B4-BE49-F238E27FC236}">
                <a16:creationId xmlns:a16="http://schemas.microsoft.com/office/drawing/2014/main" id="{0996C250-1470-49C1-979A-FE35421F245E}"/>
              </a:ext>
            </a:extLst>
          </p:cNvPr>
          <p:cNvSpPr>
            <a:spLocks noGrp="1"/>
          </p:cNvSpPr>
          <p:nvPr>
            <p:ph type="sldNum" sz="quarter" idx="12"/>
          </p:nvPr>
        </p:nvSpPr>
        <p:spPr/>
        <p:txBody>
          <a:bodyPr/>
          <a:lstStyle/>
          <a:p>
            <a:fld id="{93FEA544-5F12-4EB4-951E-1C208DABE530}" type="slidenum">
              <a:rPr lang="en-US" smtClean="0"/>
              <a:t>17</a:t>
            </a:fld>
            <a:endParaRPr lang="en-US" dirty="0"/>
          </a:p>
        </p:txBody>
      </p:sp>
    </p:spTree>
    <p:extLst>
      <p:ext uri="{BB962C8B-B14F-4D97-AF65-F5344CB8AC3E}">
        <p14:creationId xmlns:p14="http://schemas.microsoft.com/office/powerpoint/2010/main" val="370248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56E0F8-F459-6172-B00E-9525D5FE18D5}"/>
              </a:ext>
            </a:extLst>
          </p:cNvPr>
          <p:cNvSpPr>
            <a:spLocks noGrp="1"/>
          </p:cNvSpPr>
          <p:nvPr>
            <p:ph type="title"/>
          </p:nvPr>
        </p:nvSpPr>
        <p:spPr>
          <a:xfrm>
            <a:off x="585601" y="255991"/>
            <a:ext cx="8534400" cy="1115609"/>
          </a:xfrm>
        </p:spPr>
        <p:txBody>
          <a:bodyPr/>
          <a:lstStyle/>
          <a:p>
            <a:r>
              <a:rPr lang="en-IN" u="sng" dirty="0">
                <a:solidFill>
                  <a:schemeClr val="bg1"/>
                </a:solidFill>
                <a:latin typeface="+mn-lt"/>
              </a:rPr>
              <a:t>Logistic Regression Classifier</a:t>
            </a:r>
          </a:p>
        </p:txBody>
      </p:sp>
      <p:sp>
        <p:nvSpPr>
          <p:cNvPr id="2" name="Date Placeholder 1">
            <a:extLst>
              <a:ext uri="{FF2B5EF4-FFF2-40B4-BE49-F238E27FC236}">
                <a16:creationId xmlns:a16="http://schemas.microsoft.com/office/drawing/2014/main" id="{B821A76E-2FB0-E65A-3A44-0D1C5CFEC0F1}"/>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C9DEDB39-B2DE-0F7F-2FD1-DE5C28361681}"/>
              </a:ext>
            </a:extLst>
          </p:cNvPr>
          <p:cNvSpPr>
            <a:spLocks noGrp="1"/>
          </p:cNvSpPr>
          <p:nvPr>
            <p:ph type="sldNum" sz="quarter" idx="12"/>
          </p:nvPr>
        </p:nvSpPr>
        <p:spPr/>
        <p:txBody>
          <a:bodyPr/>
          <a:lstStyle/>
          <a:p>
            <a:fld id="{93FEA544-5F12-4EB4-951E-1C208DABE530}" type="slidenum">
              <a:rPr lang="en-US" smtClean="0"/>
              <a:t>18</a:t>
            </a:fld>
            <a:endParaRPr lang="en-US" dirty="0"/>
          </a:p>
        </p:txBody>
      </p:sp>
      <p:sp>
        <p:nvSpPr>
          <p:cNvPr id="6" name="TextBox 5">
            <a:extLst>
              <a:ext uri="{FF2B5EF4-FFF2-40B4-BE49-F238E27FC236}">
                <a16:creationId xmlns:a16="http://schemas.microsoft.com/office/drawing/2014/main" id="{4DEFBD01-D620-31F6-FFC9-6983F98D12E5}"/>
              </a:ext>
            </a:extLst>
          </p:cNvPr>
          <p:cNvSpPr txBox="1"/>
          <p:nvPr/>
        </p:nvSpPr>
        <p:spPr>
          <a:xfrm>
            <a:off x="313764" y="1505389"/>
            <a:ext cx="10954871" cy="4370427"/>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rPr>
              <a:t>Logistic regression is a supervised learning classification algorithm which is used to predict the probability of a target variable. </a:t>
            </a:r>
            <a:r>
              <a:rPr lang="en-US" sz="2000" b="0" i="0" dirty="0">
                <a:solidFill>
                  <a:srgbClr val="222222"/>
                </a:solidFill>
                <a:effectLst/>
                <a:latin typeface="Lato" panose="020B0604020202020204" pitchFamily="34" charset="0"/>
              </a:rPr>
              <a:t> </a:t>
            </a:r>
            <a:r>
              <a:rPr lang="en-US" sz="2000" b="0" i="0" dirty="0">
                <a:effectLst/>
              </a:rPr>
              <a:t>It is used when the data is linearly separable and the outcome is binary or dichotomous in nature.</a:t>
            </a:r>
          </a:p>
          <a:p>
            <a:pPr algn="just"/>
            <a:endParaRPr lang="en-US" sz="2000" dirty="0"/>
          </a:p>
          <a:p>
            <a:pPr marL="285750" indent="-285750" algn="just">
              <a:buFont typeface="Arial" panose="020B0604020202020204" pitchFamily="34" charset="0"/>
              <a:buChar char="•"/>
            </a:pPr>
            <a:r>
              <a:rPr lang="en-US" sz="2000" dirty="0"/>
              <a:t>T</a:t>
            </a:r>
            <a:r>
              <a:rPr lang="en-US" sz="2000" b="0" i="0" dirty="0">
                <a:effectLst/>
              </a:rPr>
              <a:t>he dependent variable is binary in nature having data coded as either 1 (stands for success/yes) or 0 (stands for failure/no).</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i="0" dirty="0">
                <a:effectLst/>
              </a:rPr>
              <a:t>Logistic regression is usually used for Binary classification problems </a:t>
            </a:r>
            <a:r>
              <a:rPr lang="en-US" sz="2000" i="0" dirty="0" err="1">
                <a:effectLst/>
              </a:rPr>
              <a:t>i.e</a:t>
            </a:r>
            <a:r>
              <a:rPr lang="en-US" sz="2000" dirty="0"/>
              <a:t> </a:t>
            </a:r>
            <a:r>
              <a:rPr lang="en-US" sz="2000" i="0" dirty="0">
                <a:effectLst/>
              </a:rPr>
              <a:t>predicting the output variable that is discrete in two classes. A few examples of Binary classification are Yes/No, Pass/Fail, Win/Lose, Cancerous/Non-cancerous, etc.</a:t>
            </a:r>
          </a:p>
          <a:p>
            <a:pPr algn="just"/>
            <a:endParaRPr lang="en-US" sz="2000" b="0" dirty="0"/>
          </a:p>
          <a:p>
            <a:pPr marL="342900" indent="-342900" algn="just">
              <a:buFont typeface="Arial" panose="020B0604020202020204" pitchFamily="34" charset="0"/>
              <a:buChar char="•"/>
            </a:pPr>
            <a:r>
              <a:rPr lang="en-US" sz="2000" b="0" i="0" dirty="0">
                <a:effectLst/>
              </a:rPr>
              <a:t>Logistic regression is easier to implement, interpret, and very efficient to train. </a:t>
            </a:r>
            <a:r>
              <a:rPr lang="en-US" sz="2000" dirty="0"/>
              <a:t>And performs </a:t>
            </a:r>
            <a:r>
              <a:rPr lang="en-US" sz="2000" b="0" i="0" dirty="0">
                <a:effectLst/>
              </a:rPr>
              <a:t>well when the dataset is linearly separable.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9209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C4E4EE3-0330-8AE7-D9A7-C760EBC42C5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88894" y="3041096"/>
            <a:ext cx="9825318" cy="2949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200B297-FCCB-B4B8-1915-1FE6E81B83BC}"/>
              </a:ext>
            </a:extLst>
          </p:cNvPr>
          <p:cNvSpPr>
            <a:spLocks noGrp="1"/>
          </p:cNvSpPr>
          <p:nvPr>
            <p:ph type="dt" sz="half" idx="10"/>
          </p:nvPr>
        </p:nvSpPr>
        <p:spPr/>
        <p:txBody>
          <a:bodyPr/>
          <a:lstStyle/>
          <a:p>
            <a:fld id="{0301D7CA-E4DA-48E4-BA62-3F8D7A989674}" type="datetime1">
              <a:rPr lang="en-US" smtClean="0"/>
              <a:t>5/6/2022</a:t>
            </a:fld>
            <a:endParaRPr lang="en-US" dirty="0"/>
          </a:p>
        </p:txBody>
      </p:sp>
      <p:sp>
        <p:nvSpPr>
          <p:cNvPr id="4" name="Slide Number Placeholder 3">
            <a:extLst>
              <a:ext uri="{FF2B5EF4-FFF2-40B4-BE49-F238E27FC236}">
                <a16:creationId xmlns:a16="http://schemas.microsoft.com/office/drawing/2014/main" id="{F4B1D3AE-98BC-BD56-73EF-0CEF6395B202}"/>
              </a:ext>
            </a:extLst>
          </p:cNvPr>
          <p:cNvSpPr>
            <a:spLocks noGrp="1"/>
          </p:cNvSpPr>
          <p:nvPr>
            <p:ph type="sldNum" sz="quarter" idx="12"/>
          </p:nvPr>
        </p:nvSpPr>
        <p:spPr/>
        <p:txBody>
          <a:bodyPr/>
          <a:lstStyle/>
          <a:p>
            <a:fld id="{93FEA544-5F12-4EB4-951E-1C208DABE530}" type="slidenum">
              <a:rPr lang="en-US" smtClean="0"/>
              <a:t>19</a:t>
            </a:fld>
            <a:endParaRPr lang="en-US" dirty="0"/>
          </a:p>
        </p:txBody>
      </p:sp>
      <p:sp>
        <p:nvSpPr>
          <p:cNvPr id="5" name="TextBox 4">
            <a:extLst>
              <a:ext uri="{FF2B5EF4-FFF2-40B4-BE49-F238E27FC236}">
                <a16:creationId xmlns:a16="http://schemas.microsoft.com/office/drawing/2014/main" id="{7FCB7E44-B105-68BE-0D6B-F92C0EACBE82}"/>
              </a:ext>
            </a:extLst>
          </p:cNvPr>
          <p:cNvSpPr txBox="1"/>
          <p:nvPr/>
        </p:nvSpPr>
        <p:spPr>
          <a:xfrm>
            <a:off x="421341" y="1135240"/>
            <a:ext cx="10192871"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effectLst/>
              </a:rPr>
              <a:t>Linear Hypothesis seems not to add further information to our predictions. That happens because classification is not a linear function(refer fig A).</a:t>
            </a:r>
          </a:p>
          <a:p>
            <a:pPr marL="342900" indent="-342900" algn="just">
              <a:buFont typeface="Arial" panose="020B0604020202020204" pitchFamily="34" charset="0"/>
              <a:buChar char="•"/>
            </a:pPr>
            <a:r>
              <a:rPr lang="en-US" sz="2000" b="0" i="0" dirty="0">
                <a:effectLst/>
              </a:rPr>
              <a:t>Logistic Hypothesis uses a function which is a </a:t>
            </a:r>
            <a:r>
              <a:rPr lang="en-US" sz="2000" b="0" i="1" dirty="0">
                <a:effectLst/>
              </a:rPr>
              <a:t>sigmoid function that </a:t>
            </a:r>
            <a:r>
              <a:rPr lang="en-US" sz="2000" b="0" i="0" dirty="0">
                <a:effectLst/>
              </a:rPr>
              <a:t>is non-linear. It calculates the probability that the Diagnosis output can be 0 or 1(refer fig B).</a:t>
            </a:r>
            <a:endParaRPr lang="en-IN" sz="2000" dirty="0"/>
          </a:p>
        </p:txBody>
      </p:sp>
      <p:sp>
        <p:nvSpPr>
          <p:cNvPr id="6" name="TextBox 5">
            <a:extLst>
              <a:ext uri="{FF2B5EF4-FFF2-40B4-BE49-F238E27FC236}">
                <a16:creationId xmlns:a16="http://schemas.microsoft.com/office/drawing/2014/main" id="{5FC4A39F-C97B-EDB7-C312-3B95324A0498}"/>
              </a:ext>
            </a:extLst>
          </p:cNvPr>
          <p:cNvSpPr txBox="1"/>
          <p:nvPr/>
        </p:nvSpPr>
        <p:spPr>
          <a:xfrm>
            <a:off x="600635" y="367553"/>
            <a:ext cx="8444753" cy="523220"/>
          </a:xfrm>
          <a:prstGeom prst="rect">
            <a:avLst/>
          </a:prstGeom>
          <a:noFill/>
        </p:spPr>
        <p:txBody>
          <a:bodyPr wrap="square" rtlCol="0">
            <a:spAutoFit/>
          </a:bodyPr>
          <a:lstStyle/>
          <a:p>
            <a:r>
              <a:rPr lang="en-IN" sz="2800" u="sng" dirty="0">
                <a:solidFill>
                  <a:schemeClr val="bg1"/>
                </a:solidFill>
              </a:rPr>
              <a:t>WORKING OF LOGISTIC REGRESSION CLASSIFIER</a:t>
            </a:r>
          </a:p>
        </p:txBody>
      </p:sp>
    </p:spTree>
    <p:extLst>
      <p:ext uri="{BB962C8B-B14F-4D97-AF65-F5344CB8AC3E}">
        <p14:creationId xmlns:p14="http://schemas.microsoft.com/office/powerpoint/2010/main" val="37197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D8EA-2B3D-48ED-B928-27AAFFB350E1}"/>
              </a:ext>
            </a:extLst>
          </p:cNvPr>
          <p:cNvSpPr>
            <a:spLocks noGrp="1"/>
          </p:cNvSpPr>
          <p:nvPr>
            <p:ph type="title"/>
          </p:nvPr>
        </p:nvSpPr>
        <p:spPr>
          <a:xfrm>
            <a:off x="2814918" y="0"/>
            <a:ext cx="5988423" cy="1281953"/>
          </a:xfrm>
        </p:spPr>
        <p:txBody>
          <a:bodyPr>
            <a:normAutofit/>
          </a:bodyPr>
          <a:lstStyle/>
          <a:p>
            <a:pPr algn="ctr"/>
            <a:r>
              <a:rPr lang="en-IN" sz="6600" dirty="0"/>
              <a:t>Contents</a:t>
            </a:r>
          </a:p>
        </p:txBody>
      </p:sp>
      <p:sp>
        <p:nvSpPr>
          <p:cNvPr id="3" name="Text Placeholder 2">
            <a:extLst>
              <a:ext uri="{FF2B5EF4-FFF2-40B4-BE49-F238E27FC236}">
                <a16:creationId xmlns:a16="http://schemas.microsoft.com/office/drawing/2014/main" id="{D32DFC85-C271-48A7-BFCB-07E495D5EFD9}"/>
              </a:ext>
            </a:extLst>
          </p:cNvPr>
          <p:cNvSpPr>
            <a:spLocks noGrp="1"/>
          </p:cNvSpPr>
          <p:nvPr>
            <p:ph type="body" idx="1"/>
          </p:nvPr>
        </p:nvSpPr>
        <p:spPr>
          <a:xfrm>
            <a:off x="1528483" y="1405031"/>
            <a:ext cx="9135035" cy="5585011"/>
          </a:xfrm>
        </p:spPr>
        <p:txBody>
          <a:bodyPr>
            <a:normAutofit/>
          </a:bodyPr>
          <a:lstStyle/>
          <a:p>
            <a:pPr marL="342900" indent="-342900">
              <a:buFont typeface="Arial" panose="020B0604020202020204" pitchFamily="34" charset="0"/>
              <a:buChar char="•"/>
            </a:pPr>
            <a:r>
              <a:rPr lang="en-IN" dirty="0">
                <a:solidFill>
                  <a:schemeClr val="bg1"/>
                </a:solidFill>
              </a:rPr>
              <a:t>Problem Statement</a:t>
            </a:r>
          </a:p>
          <a:p>
            <a:pPr marL="342900" indent="-342900">
              <a:buFont typeface="Arial" panose="020B0604020202020204" pitchFamily="34" charset="0"/>
              <a:buChar char="•"/>
            </a:pPr>
            <a:r>
              <a:rPr lang="en-IN" dirty="0">
                <a:solidFill>
                  <a:schemeClr val="bg1"/>
                </a:solidFill>
              </a:rPr>
              <a:t>Motivation</a:t>
            </a:r>
          </a:p>
          <a:p>
            <a:pPr marL="342900" indent="-342900">
              <a:buFont typeface="Arial" panose="020B0604020202020204" pitchFamily="34" charset="0"/>
              <a:buChar char="•"/>
            </a:pPr>
            <a:r>
              <a:rPr lang="en-IN" dirty="0">
                <a:solidFill>
                  <a:schemeClr val="bg1"/>
                </a:solidFill>
              </a:rPr>
              <a:t>Introduction</a:t>
            </a:r>
          </a:p>
          <a:p>
            <a:pPr marL="342900" indent="-342900">
              <a:buFont typeface="Arial" panose="020B0604020202020204" pitchFamily="34" charset="0"/>
              <a:buChar char="•"/>
            </a:pPr>
            <a:r>
              <a:rPr lang="en-IN" dirty="0">
                <a:solidFill>
                  <a:schemeClr val="bg1"/>
                </a:solidFill>
              </a:rPr>
              <a:t>Objectives</a:t>
            </a:r>
          </a:p>
          <a:p>
            <a:pPr marL="342900" indent="-342900">
              <a:buFont typeface="Arial" panose="020B0604020202020204" pitchFamily="34" charset="0"/>
              <a:buChar char="•"/>
            </a:pPr>
            <a:r>
              <a:rPr lang="en-IN" dirty="0">
                <a:solidFill>
                  <a:schemeClr val="bg1"/>
                </a:solidFill>
              </a:rPr>
              <a:t>Scope of Project</a:t>
            </a:r>
          </a:p>
          <a:p>
            <a:pPr marL="342900" indent="-342900">
              <a:buFont typeface="Arial" panose="020B0604020202020204" pitchFamily="34" charset="0"/>
              <a:buChar char="•"/>
            </a:pPr>
            <a:r>
              <a:rPr lang="en-IN" dirty="0">
                <a:solidFill>
                  <a:schemeClr val="bg1"/>
                </a:solidFill>
              </a:rPr>
              <a:t>Literature Review</a:t>
            </a:r>
          </a:p>
          <a:p>
            <a:pPr marL="342900" indent="-342900">
              <a:buFont typeface="Arial" panose="020B0604020202020204" pitchFamily="34" charset="0"/>
              <a:buChar char="•"/>
            </a:pPr>
            <a:r>
              <a:rPr lang="en-IN" dirty="0">
                <a:solidFill>
                  <a:schemeClr val="bg1"/>
                </a:solidFill>
              </a:rPr>
              <a:t>System Architecture</a:t>
            </a:r>
          </a:p>
          <a:p>
            <a:pPr marL="342900" indent="-342900">
              <a:buFont typeface="Arial" panose="020B0604020202020204" pitchFamily="34" charset="0"/>
              <a:buChar char="•"/>
            </a:pPr>
            <a:r>
              <a:rPr lang="en-IN" dirty="0">
                <a:solidFill>
                  <a:schemeClr val="bg1"/>
                </a:solidFill>
              </a:rPr>
              <a:t>Datasets</a:t>
            </a:r>
          </a:p>
          <a:p>
            <a:pPr marL="342900" indent="-342900">
              <a:buFont typeface="Arial" panose="020B0604020202020204" pitchFamily="34" charset="0"/>
              <a:buChar char="•"/>
            </a:pPr>
            <a:r>
              <a:rPr lang="en-IN" dirty="0">
                <a:solidFill>
                  <a:schemeClr val="bg1"/>
                </a:solidFill>
              </a:rPr>
              <a:t>Modules</a:t>
            </a:r>
          </a:p>
          <a:p>
            <a:pPr marL="342900" indent="-342900">
              <a:buFont typeface="Arial" panose="020B0604020202020204" pitchFamily="34" charset="0"/>
              <a:buChar char="•"/>
            </a:pPr>
            <a:r>
              <a:rPr lang="en-IN" dirty="0">
                <a:solidFill>
                  <a:schemeClr val="bg1"/>
                </a:solidFill>
              </a:rPr>
              <a:t>Algorithms</a:t>
            </a:r>
          </a:p>
          <a:p>
            <a:pPr marL="342900" indent="-342900">
              <a:buFont typeface="Arial" panose="020B0604020202020204" pitchFamily="34" charset="0"/>
              <a:buChar char="•"/>
            </a:pPr>
            <a:r>
              <a:rPr lang="en-IN" dirty="0">
                <a:solidFill>
                  <a:schemeClr val="bg1"/>
                </a:solidFill>
              </a:rPr>
              <a:t>Results</a:t>
            </a:r>
          </a:p>
          <a:p>
            <a:pPr marL="342900" indent="-342900">
              <a:buFont typeface="Arial" panose="020B0604020202020204" pitchFamily="34" charset="0"/>
              <a:buChar char="•"/>
            </a:pPr>
            <a:r>
              <a:rPr lang="en-IN" dirty="0">
                <a:solidFill>
                  <a:schemeClr val="bg1"/>
                </a:solidFill>
              </a:rPr>
              <a:t>References</a:t>
            </a:r>
          </a:p>
          <a:p>
            <a:pPr marL="342900" indent="-3429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21A777E1-AF1D-40BF-A3A7-6769AC68D9F7}"/>
              </a:ext>
            </a:extLst>
          </p:cNvPr>
          <p:cNvSpPr>
            <a:spLocks noGrp="1"/>
          </p:cNvSpPr>
          <p:nvPr>
            <p:ph type="dt" sz="half" idx="10"/>
          </p:nvPr>
        </p:nvSpPr>
        <p:spPr/>
        <p:txBody>
          <a:bodyPr/>
          <a:lstStyle/>
          <a:p>
            <a:fld id="{C67502DD-FD4E-4A10-9D63-C77E5559347C}" type="datetime1">
              <a:rPr lang="en-US" smtClean="0"/>
              <a:t>5/6/2022</a:t>
            </a:fld>
            <a:endParaRPr lang="en-US" dirty="0"/>
          </a:p>
        </p:txBody>
      </p:sp>
      <p:sp>
        <p:nvSpPr>
          <p:cNvPr id="5" name="Slide Number Placeholder 4">
            <a:extLst>
              <a:ext uri="{FF2B5EF4-FFF2-40B4-BE49-F238E27FC236}">
                <a16:creationId xmlns:a16="http://schemas.microsoft.com/office/drawing/2014/main" id="{9A56914F-4EEC-4F6D-979D-5F6BECA020A0}"/>
              </a:ext>
            </a:extLst>
          </p:cNvPr>
          <p:cNvSpPr>
            <a:spLocks noGrp="1"/>
          </p:cNvSpPr>
          <p:nvPr>
            <p:ph type="sldNum" sz="quarter" idx="12"/>
          </p:nvPr>
        </p:nvSpPr>
        <p:spPr/>
        <p:txBody>
          <a:bodyPr/>
          <a:lstStyle/>
          <a:p>
            <a:fld id="{93FEA544-5F12-4EB4-951E-1C208DABE530}" type="slidenum">
              <a:rPr lang="en-US" smtClean="0"/>
              <a:t>2</a:t>
            </a:fld>
            <a:endParaRPr lang="en-US" dirty="0"/>
          </a:p>
        </p:txBody>
      </p:sp>
    </p:spTree>
    <p:extLst>
      <p:ext uri="{BB962C8B-B14F-4D97-AF65-F5344CB8AC3E}">
        <p14:creationId xmlns:p14="http://schemas.microsoft.com/office/powerpoint/2010/main" val="148721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E836-0E84-4568-B695-22628C7A81C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FE42E51-D27E-49CE-958C-75067ADD5B71}"/>
              </a:ext>
            </a:extLst>
          </p:cNvPr>
          <p:cNvSpPr>
            <a:spLocks noGrp="1"/>
          </p:cNvSpPr>
          <p:nvPr>
            <p:ph type="sldNum" sz="quarter" idx="12"/>
          </p:nvPr>
        </p:nvSpPr>
        <p:spPr/>
        <p:txBody>
          <a:bodyPr/>
          <a:lstStyle/>
          <a:p>
            <a:fld id="{93FEA544-5F12-4EB4-951E-1C208DABE530}" type="slidenum">
              <a:rPr lang="en-US" smtClean="0"/>
              <a:t>20</a:t>
            </a:fld>
            <a:endParaRPr lang="en-US" dirty="0"/>
          </a:p>
        </p:txBody>
      </p:sp>
      <p:sp>
        <p:nvSpPr>
          <p:cNvPr id="5" name="TextBox 4">
            <a:extLst>
              <a:ext uri="{FF2B5EF4-FFF2-40B4-BE49-F238E27FC236}">
                <a16:creationId xmlns:a16="http://schemas.microsoft.com/office/drawing/2014/main" id="{CF68A0CC-589B-4BC7-B236-BB96E7D157F6}"/>
              </a:ext>
            </a:extLst>
          </p:cNvPr>
          <p:cNvSpPr txBox="1"/>
          <p:nvPr/>
        </p:nvSpPr>
        <p:spPr>
          <a:xfrm>
            <a:off x="502024" y="457200"/>
            <a:ext cx="9402388" cy="646331"/>
          </a:xfrm>
          <a:prstGeom prst="rect">
            <a:avLst/>
          </a:prstGeom>
          <a:noFill/>
        </p:spPr>
        <p:txBody>
          <a:bodyPr wrap="square" rtlCol="0">
            <a:spAutoFit/>
          </a:bodyPr>
          <a:lstStyle/>
          <a:p>
            <a:r>
              <a:rPr lang="en-IN" sz="3600" u="sng" dirty="0">
                <a:solidFill>
                  <a:schemeClr val="bg1"/>
                </a:solidFill>
              </a:rPr>
              <a:t>DECISION TREE CLASSIFIER</a:t>
            </a:r>
          </a:p>
        </p:txBody>
      </p:sp>
      <p:sp>
        <p:nvSpPr>
          <p:cNvPr id="7" name="TextBox 6">
            <a:extLst>
              <a:ext uri="{FF2B5EF4-FFF2-40B4-BE49-F238E27FC236}">
                <a16:creationId xmlns:a16="http://schemas.microsoft.com/office/drawing/2014/main" id="{4A30BF99-7927-44A3-A637-9E862823A375}"/>
              </a:ext>
            </a:extLst>
          </p:cNvPr>
          <p:cNvSpPr txBox="1"/>
          <p:nvPr/>
        </p:nvSpPr>
        <p:spPr>
          <a:xfrm rot="10800000" flipH="1" flipV="1">
            <a:off x="852542" y="1512232"/>
            <a:ext cx="9582375" cy="440120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It is a tree structured classifier, </a:t>
            </a:r>
            <a:r>
              <a:rPr lang="en-US" sz="2000" i="0" dirty="0">
                <a:effectLst/>
              </a:rPr>
              <a:t>where internal nodes represent the features of a dataset, branches represent the decision rules and each leaf node represents the outcome.</a:t>
            </a:r>
          </a:p>
          <a:p>
            <a:pPr marL="285750" indent="-285750" algn="just">
              <a:buFont typeface="Arial" panose="020B0604020202020204" pitchFamily="34" charset="0"/>
              <a:buChar char="•"/>
            </a:pPr>
            <a:endParaRPr lang="en-US" sz="2000" i="0" dirty="0">
              <a:effectLst/>
            </a:endParaRPr>
          </a:p>
          <a:p>
            <a:pPr marL="285750" indent="-285750" algn="just">
              <a:buFont typeface="Arial" panose="020B0604020202020204" pitchFamily="34" charset="0"/>
              <a:buChar char="•"/>
            </a:pPr>
            <a:r>
              <a:rPr lang="en-US" sz="2000" dirty="0"/>
              <a:t>There are two nodes : Decision Node which is used to make any decision and have multiple branches and leaf nodes are the output of those decisions ,containing no further branches. The decisions or the test are performed on the basis of features of the given dataset.</a:t>
            </a:r>
          </a:p>
          <a:p>
            <a:pPr algn="just"/>
            <a:endParaRPr lang="en-US" sz="2000" dirty="0"/>
          </a:p>
          <a:p>
            <a:pPr marL="285750" indent="-285750" algn="just">
              <a:buFont typeface="Arial" panose="020B0604020202020204" pitchFamily="34" charset="0"/>
              <a:buChar char="•"/>
            </a:pPr>
            <a:r>
              <a:rPr lang="en-US" sz="2000" i="0" dirty="0">
                <a:effectLst/>
              </a:rPr>
              <a:t>It is </a:t>
            </a:r>
            <a:r>
              <a:rPr lang="en-US" sz="2000" dirty="0"/>
              <a:t>a graphical representation for getting all the possible solutions to a problem/decision based on given conditions.</a:t>
            </a:r>
          </a:p>
          <a:p>
            <a:pPr marL="285750" indent="-285750" algn="just">
              <a:buFont typeface="Arial" panose="020B0604020202020204" pitchFamily="34" charset="0"/>
              <a:buChar char="•"/>
            </a:pPr>
            <a:endParaRPr lang="en-US" sz="2000" i="0" dirty="0">
              <a:effectLst/>
            </a:endParaRPr>
          </a:p>
          <a:p>
            <a:pPr marL="285750" indent="-285750" algn="just">
              <a:buFont typeface="Arial" panose="020B0604020202020204" pitchFamily="34" charset="0"/>
              <a:buChar char="•"/>
            </a:pPr>
            <a:r>
              <a:rPr lang="en-US" sz="2000" b="0" i="0" dirty="0">
                <a:effectLst/>
              </a:rPr>
              <a:t>There is less requirement of data cleaning compared to other algorithms</a:t>
            </a:r>
            <a:r>
              <a:rPr lang="en-US" sz="2000" b="0" dirty="0">
                <a:solidFill>
                  <a:srgbClr val="000000"/>
                </a:solidFill>
                <a:latin typeface="inter-regular"/>
              </a:rPr>
              <a:t>.</a:t>
            </a:r>
            <a:endParaRPr lang="en-US" sz="2000" i="0" dirty="0">
              <a:effectLst/>
            </a:endParaRPr>
          </a:p>
          <a:p>
            <a:endParaRPr lang="en-IN" sz="2000" dirty="0"/>
          </a:p>
        </p:txBody>
      </p:sp>
    </p:spTree>
    <p:extLst>
      <p:ext uri="{BB962C8B-B14F-4D97-AF65-F5344CB8AC3E}">
        <p14:creationId xmlns:p14="http://schemas.microsoft.com/office/powerpoint/2010/main" val="146743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E5ACE-4C2E-4D91-8A86-81E3DE29235D}"/>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F842F915-164E-4903-92B5-AE7B694C03E9}"/>
              </a:ext>
            </a:extLst>
          </p:cNvPr>
          <p:cNvSpPr>
            <a:spLocks noGrp="1"/>
          </p:cNvSpPr>
          <p:nvPr>
            <p:ph type="sldNum" sz="quarter" idx="12"/>
          </p:nvPr>
        </p:nvSpPr>
        <p:spPr/>
        <p:txBody>
          <a:bodyPr/>
          <a:lstStyle/>
          <a:p>
            <a:fld id="{93FEA544-5F12-4EB4-951E-1C208DABE530}" type="slidenum">
              <a:rPr lang="en-US" smtClean="0"/>
              <a:t>21</a:t>
            </a:fld>
            <a:endParaRPr lang="en-US" dirty="0"/>
          </a:p>
        </p:txBody>
      </p:sp>
      <p:sp>
        <p:nvSpPr>
          <p:cNvPr id="4" name="TextBox 3">
            <a:extLst>
              <a:ext uri="{FF2B5EF4-FFF2-40B4-BE49-F238E27FC236}">
                <a16:creationId xmlns:a16="http://schemas.microsoft.com/office/drawing/2014/main" id="{5466112C-4478-44F0-8BF5-1B9C66FFA7BE}"/>
              </a:ext>
            </a:extLst>
          </p:cNvPr>
          <p:cNvSpPr txBox="1"/>
          <p:nvPr/>
        </p:nvSpPr>
        <p:spPr>
          <a:xfrm>
            <a:off x="493058" y="320675"/>
            <a:ext cx="10569389" cy="646331"/>
          </a:xfrm>
          <a:prstGeom prst="rect">
            <a:avLst/>
          </a:prstGeom>
          <a:noFill/>
        </p:spPr>
        <p:txBody>
          <a:bodyPr wrap="square" rtlCol="0">
            <a:spAutoFit/>
          </a:bodyPr>
          <a:lstStyle/>
          <a:p>
            <a:r>
              <a:rPr lang="en-IN" sz="3600" u="sng" dirty="0">
                <a:solidFill>
                  <a:schemeClr val="bg1"/>
                </a:solidFill>
                <a:latin typeface="+mj-lt"/>
              </a:rPr>
              <a:t>WORKING OF DECISION TREE CLASSIFIER</a:t>
            </a:r>
          </a:p>
        </p:txBody>
      </p:sp>
      <p:sp>
        <p:nvSpPr>
          <p:cNvPr id="5" name="TextBox 4">
            <a:extLst>
              <a:ext uri="{FF2B5EF4-FFF2-40B4-BE49-F238E27FC236}">
                <a16:creationId xmlns:a16="http://schemas.microsoft.com/office/drawing/2014/main" id="{A8FAFAE3-02FB-47B6-97BB-00F910CD8904}"/>
              </a:ext>
            </a:extLst>
          </p:cNvPr>
          <p:cNvSpPr txBox="1"/>
          <p:nvPr/>
        </p:nvSpPr>
        <p:spPr>
          <a:xfrm>
            <a:off x="493057" y="1129552"/>
            <a:ext cx="11250707" cy="2246769"/>
          </a:xfrm>
          <a:prstGeom prst="rect">
            <a:avLst/>
          </a:prstGeom>
          <a:noFill/>
        </p:spPr>
        <p:txBody>
          <a:bodyPr wrap="square" rtlCol="0">
            <a:spAutoFit/>
          </a:bodyPr>
          <a:lstStyle/>
          <a:p>
            <a:pPr algn="just"/>
            <a:r>
              <a:rPr lang="en-US" sz="2000" b="0" i="0" u="sng" dirty="0">
                <a:effectLst/>
              </a:rPr>
              <a:t>Step 1 </a:t>
            </a:r>
            <a:r>
              <a:rPr lang="en-US" sz="2000" b="0" i="0" dirty="0">
                <a:effectLst/>
              </a:rPr>
              <a:t>: Place the best attribute of the dataset at the </a:t>
            </a:r>
            <a:r>
              <a:rPr lang="en-US" sz="2000" b="1" i="0" dirty="0">
                <a:effectLst/>
              </a:rPr>
              <a:t>root</a:t>
            </a:r>
            <a:r>
              <a:rPr lang="en-US" sz="2000" b="0" i="0" dirty="0">
                <a:effectLst/>
              </a:rPr>
              <a:t> of the tree.</a:t>
            </a:r>
          </a:p>
          <a:p>
            <a:pPr algn="just"/>
            <a:endParaRPr lang="en-US" sz="2000" dirty="0"/>
          </a:p>
          <a:p>
            <a:pPr algn="just"/>
            <a:r>
              <a:rPr lang="en-US" sz="2000" b="0" i="0" u="sng" dirty="0">
                <a:effectLst/>
              </a:rPr>
              <a:t>Step 2 </a:t>
            </a:r>
            <a:r>
              <a:rPr lang="en-US" sz="2000" b="0" i="0" dirty="0">
                <a:effectLst/>
              </a:rPr>
              <a:t>: Split the training set into </a:t>
            </a:r>
            <a:r>
              <a:rPr lang="en-US" sz="2000" b="1" i="0" dirty="0">
                <a:effectLst/>
              </a:rPr>
              <a:t>subsets</a:t>
            </a:r>
            <a:r>
              <a:rPr lang="en-US" sz="2000" b="0" i="0" dirty="0">
                <a:effectLst/>
              </a:rPr>
              <a:t>. Subsets should be made in such a way that each subset contains data with the same value for an attribute.</a:t>
            </a:r>
          </a:p>
          <a:p>
            <a:pPr algn="just"/>
            <a:endParaRPr lang="en-US" sz="2000" b="0" i="0" dirty="0">
              <a:effectLst/>
            </a:endParaRPr>
          </a:p>
          <a:p>
            <a:pPr algn="just"/>
            <a:r>
              <a:rPr lang="en-US" sz="2000" b="0" i="0" u="sng" dirty="0">
                <a:effectLst/>
              </a:rPr>
              <a:t>Step 3 </a:t>
            </a:r>
            <a:r>
              <a:rPr lang="en-US" sz="2000" b="0" i="0" dirty="0">
                <a:effectLst/>
              </a:rPr>
              <a:t>: Repeat step 1 and step 2 on each subset until you find </a:t>
            </a:r>
            <a:r>
              <a:rPr lang="en-US" sz="2000" b="1" i="0" dirty="0">
                <a:effectLst/>
              </a:rPr>
              <a:t>leaf nodes</a:t>
            </a:r>
            <a:r>
              <a:rPr lang="en-US" sz="2000" b="0" i="0" dirty="0">
                <a:effectLst/>
              </a:rPr>
              <a:t> in all the branches of the tree.</a:t>
            </a:r>
          </a:p>
        </p:txBody>
      </p:sp>
      <p:pic>
        <p:nvPicPr>
          <p:cNvPr id="1026" name="Picture 2" descr="Decision Tree Classification Algorithm">
            <a:extLst>
              <a:ext uri="{FF2B5EF4-FFF2-40B4-BE49-F238E27FC236}">
                <a16:creationId xmlns:a16="http://schemas.microsoft.com/office/drawing/2014/main" id="{3A38553B-87EA-469A-9168-B7AA6EFAF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705" y="3128683"/>
            <a:ext cx="5396754"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74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7AF3-C8CC-48B2-84A3-4E3040C4592D}"/>
              </a:ext>
            </a:extLst>
          </p:cNvPr>
          <p:cNvSpPr>
            <a:spLocks noGrp="1"/>
          </p:cNvSpPr>
          <p:nvPr>
            <p:ph type="title"/>
          </p:nvPr>
        </p:nvSpPr>
        <p:spPr>
          <a:xfrm>
            <a:off x="595436" y="66251"/>
            <a:ext cx="8534400" cy="1507067"/>
          </a:xfrm>
        </p:spPr>
        <p:txBody>
          <a:bodyPr/>
          <a:lstStyle/>
          <a:p>
            <a:r>
              <a:rPr lang="en-IN" u="sng" dirty="0">
                <a:solidFill>
                  <a:schemeClr val="bg1"/>
                </a:solidFill>
              </a:rPr>
              <a:t>Random forest classifier</a:t>
            </a:r>
          </a:p>
        </p:txBody>
      </p:sp>
      <p:sp>
        <p:nvSpPr>
          <p:cNvPr id="3" name="Date Placeholder 2">
            <a:extLst>
              <a:ext uri="{FF2B5EF4-FFF2-40B4-BE49-F238E27FC236}">
                <a16:creationId xmlns:a16="http://schemas.microsoft.com/office/drawing/2014/main" id="{B48916FB-94B7-4994-81A7-FD9B73236965}"/>
              </a:ext>
            </a:extLst>
          </p:cNvPr>
          <p:cNvSpPr>
            <a:spLocks noGrp="1"/>
          </p:cNvSpPr>
          <p:nvPr>
            <p:ph type="dt" sz="half" idx="10"/>
          </p:nvPr>
        </p:nvSpPr>
        <p:spPr/>
        <p:txBody>
          <a:bodyPr/>
          <a:lstStyle/>
          <a:p>
            <a:fld id="{0301D7CA-E4DA-48E4-BA62-3F8D7A989674}" type="datetime1">
              <a:rPr lang="en-US" smtClean="0"/>
              <a:t>5/6/2022</a:t>
            </a:fld>
            <a:endParaRPr lang="en-US" dirty="0"/>
          </a:p>
        </p:txBody>
      </p:sp>
      <p:sp>
        <p:nvSpPr>
          <p:cNvPr id="4" name="Slide Number Placeholder 3">
            <a:extLst>
              <a:ext uri="{FF2B5EF4-FFF2-40B4-BE49-F238E27FC236}">
                <a16:creationId xmlns:a16="http://schemas.microsoft.com/office/drawing/2014/main" id="{E9A0F8C2-909D-4C2C-8FA1-D8FF2EFB1659}"/>
              </a:ext>
            </a:extLst>
          </p:cNvPr>
          <p:cNvSpPr>
            <a:spLocks noGrp="1"/>
          </p:cNvSpPr>
          <p:nvPr>
            <p:ph type="sldNum" sz="quarter" idx="12"/>
          </p:nvPr>
        </p:nvSpPr>
        <p:spPr/>
        <p:txBody>
          <a:bodyPr/>
          <a:lstStyle/>
          <a:p>
            <a:fld id="{93FEA544-5F12-4EB4-951E-1C208DABE530}" type="slidenum">
              <a:rPr lang="en-US" smtClean="0"/>
              <a:t>22</a:t>
            </a:fld>
            <a:endParaRPr lang="en-US" dirty="0"/>
          </a:p>
        </p:txBody>
      </p:sp>
      <p:sp>
        <p:nvSpPr>
          <p:cNvPr id="5" name="TextBox 4">
            <a:extLst>
              <a:ext uri="{FF2B5EF4-FFF2-40B4-BE49-F238E27FC236}">
                <a16:creationId xmlns:a16="http://schemas.microsoft.com/office/drawing/2014/main" id="{172CBF02-1B88-4625-9032-634E5A4556B7}"/>
              </a:ext>
            </a:extLst>
          </p:cNvPr>
          <p:cNvSpPr txBox="1"/>
          <p:nvPr/>
        </p:nvSpPr>
        <p:spPr>
          <a:xfrm>
            <a:off x="224831" y="1770995"/>
            <a:ext cx="10622464"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effectLst/>
                <a:latin typeface="+mj-lt"/>
              </a:rPr>
              <a:t>Random Forest is a classifier that contains a number of decision trees on various subsets of the given dataset and takes the average to improve the predictive accuracy of that dataset.</a:t>
            </a:r>
          </a:p>
          <a:p>
            <a:pPr algn="just"/>
            <a:endParaRPr lang="en-US" sz="2000" dirty="0">
              <a:effectLst/>
              <a:latin typeface="+mj-lt"/>
            </a:endParaRPr>
          </a:p>
          <a:p>
            <a:pPr marL="285750" indent="-285750" algn="just">
              <a:buFont typeface="Arial" panose="020B0604020202020204" pitchFamily="34" charset="0"/>
              <a:buChar char="•"/>
            </a:pPr>
            <a:r>
              <a:rPr lang="en-US" sz="2000" i="0" dirty="0">
                <a:effectLst/>
              </a:rPr>
              <a:t>The greater number of trees in the forest leads to higher accuracy and prevents the problem </a:t>
            </a:r>
          </a:p>
          <a:p>
            <a:pPr algn="just"/>
            <a:r>
              <a:rPr lang="en-US" sz="2000" i="0" dirty="0">
                <a:effectLst/>
              </a:rPr>
              <a:t>     of overfitting.</a:t>
            </a:r>
          </a:p>
          <a:p>
            <a:pPr algn="just"/>
            <a:endParaRPr lang="en-US" sz="2000" b="0" i="0" dirty="0">
              <a:effectLst/>
            </a:endParaRPr>
          </a:p>
          <a:p>
            <a:pPr algn="just">
              <a:buFont typeface="Arial" panose="020B0604020202020204" pitchFamily="34" charset="0"/>
              <a:buChar char="•"/>
            </a:pPr>
            <a:r>
              <a:rPr lang="en-US" sz="2000" b="0" i="0" dirty="0">
                <a:effectLst/>
              </a:rPr>
              <a:t>   It takes less training time as compared to other algorithms.</a:t>
            </a:r>
          </a:p>
          <a:p>
            <a:pPr algn="just">
              <a:buFont typeface="Arial" panose="020B0604020202020204" pitchFamily="34" charset="0"/>
              <a:buChar char="•"/>
            </a:pPr>
            <a:endParaRPr lang="en-US" sz="2000" b="0" i="0" dirty="0">
              <a:effectLst/>
            </a:endParaRPr>
          </a:p>
          <a:p>
            <a:pPr algn="just">
              <a:buFont typeface="Arial" panose="020B0604020202020204" pitchFamily="34" charset="0"/>
              <a:buChar char="•"/>
            </a:pPr>
            <a:r>
              <a:rPr lang="en-US" sz="2000" b="0" i="0" dirty="0">
                <a:effectLst/>
              </a:rPr>
              <a:t>   It predicts output with high accuracy, even for the large dataset it runs efficiently.</a:t>
            </a:r>
          </a:p>
          <a:p>
            <a:pPr algn="just">
              <a:buFont typeface="Arial" panose="020B0604020202020204" pitchFamily="34" charset="0"/>
              <a:buChar char="•"/>
            </a:pPr>
            <a:endParaRPr lang="en-US" sz="2000" b="0" i="0" dirty="0">
              <a:effectLst/>
            </a:endParaRPr>
          </a:p>
          <a:p>
            <a:pPr algn="just">
              <a:buFont typeface="Arial" panose="020B0604020202020204" pitchFamily="34" charset="0"/>
              <a:buChar char="•"/>
            </a:pPr>
            <a:r>
              <a:rPr lang="en-US" sz="2000" b="0" i="0" dirty="0">
                <a:effectLst/>
              </a:rPr>
              <a:t>   It can also maintain accuracy when a large proportion of data is missing.</a:t>
            </a:r>
          </a:p>
          <a:p>
            <a:pPr algn="just"/>
            <a:endParaRPr lang="en-IN" sz="2000" dirty="0"/>
          </a:p>
        </p:txBody>
      </p:sp>
    </p:spTree>
    <p:extLst>
      <p:ext uri="{BB962C8B-B14F-4D97-AF65-F5344CB8AC3E}">
        <p14:creationId xmlns:p14="http://schemas.microsoft.com/office/powerpoint/2010/main" val="42599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72E8-BFB5-4666-8B91-D3ED0C94D957}"/>
              </a:ext>
            </a:extLst>
          </p:cNvPr>
          <p:cNvSpPr>
            <a:spLocks noGrp="1"/>
          </p:cNvSpPr>
          <p:nvPr>
            <p:ph type="title"/>
          </p:nvPr>
        </p:nvSpPr>
        <p:spPr>
          <a:xfrm>
            <a:off x="314310" y="83433"/>
            <a:ext cx="10048890" cy="1052333"/>
          </a:xfrm>
        </p:spPr>
        <p:txBody>
          <a:bodyPr>
            <a:normAutofit/>
          </a:bodyPr>
          <a:lstStyle/>
          <a:p>
            <a:r>
              <a:rPr lang="en-IN" sz="3200" dirty="0">
                <a:solidFill>
                  <a:schemeClr val="bg1"/>
                </a:solidFill>
              </a:rPr>
              <a:t>WORKING OF RANDOM FOREST CLASSIFIER</a:t>
            </a:r>
          </a:p>
        </p:txBody>
      </p:sp>
      <p:sp>
        <p:nvSpPr>
          <p:cNvPr id="3" name="Date Placeholder 2">
            <a:extLst>
              <a:ext uri="{FF2B5EF4-FFF2-40B4-BE49-F238E27FC236}">
                <a16:creationId xmlns:a16="http://schemas.microsoft.com/office/drawing/2014/main" id="{B2750820-0278-4DAB-8FFD-DEB2844F574C}"/>
              </a:ext>
            </a:extLst>
          </p:cNvPr>
          <p:cNvSpPr>
            <a:spLocks noGrp="1"/>
          </p:cNvSpPr>
          <p:nvPr>
            <p:ph type="dt" sz="half" idx="10"/>
          </p:nvPr>
        </p:nvSpPr>
        <p:spPr/>
        <p:txBody>
          <a:bodyPr/>
          <a:lstStyle/>
          <a:p>
            <a:fld id="{0301D7CA-E4DA-48E4-BA62-3F8D7A989674}" type="datetime1">
              <a:rPr lang="en-US" smtClean="0"/>
              <a:t>5/6/2022</a:t>
            </a:fld>
            <a:endParaRPr lang="en-US" dirty="0"/>
          </a:p>
        </p:txBody>
      </p:sp>
      <p:sp>
        <p:nvSpPr>
          <p:cNvPr id="4" name="Slide Number Placeholder 3">
            <a:extLst>
              <a:ext uri="{FF2B5EF4-FFF2-40B4-BE49-F238E27FC236}">
                <a16:creationId xmlns:a16="http://schemas.microsoft.com/office/drawing/2014/main" id="{24DA0700-EB7F-40F0-968D-AFDF6BDDAA35}"/>
              </a:ext>
            </a:extLst>
          </p:cNvPr>
          <p:cNvSpPr>
            <a:spLocks noGrp="1"/>
          </p:cNvSpPr>
          <p:nvPr>
            <p:ph type="sldNum" sz="quarter" idx="12"/>
          </p:nvPr>
        </p:nvSpPr>
        <p:spPr/>
        <p:txBody>
          <a:bodyPr/>
          <a:lstStyle/>
          <a:p>
            <a:fld id="{93FEA544-5F12-4EB4-951E-1C208DABE530}" type="slidenum">
              <a:rPr lang="en-US" smtClean="0"/>
              <a:t>23</a:t>
            </a:fld>
            <a:endParaRPr lang="en-US" dirty="0"/>
          </a:p>
        </p:txBody>
      </p:sp>
      <p:sp>
        <p:nvSpPr>
          <p:cNvPr id="5" name="TextBox 4">
            <a:extLst>
              <a:ext uri="{FF2B5EF4-FFF2-40B4-BE49-F238E27FC236}">
                <a16:creationId xmlns:a16="http://schemas.microsoft.com/office/drawing/2014/main" id="{5F382821-0D59-4980-B296-D16128632FD0}"/>
              </a:ext>
            </a:extLst>
          </p:cNvPr>
          <p:cNvSpPr txBox="1"/>
          <p:nvPr/>
        </p:nvSpPr>
        <p:spPr>
          <a:xfrm>
            <a:off x="314310" y="1116708"/>
            <a:ext cx="9339416" cy="1477328"/>
          </a:xfrm>
          <a:prstGeom prst="rect">
            <a:avLst/>
          </a:prstGeom>
          <a:noFill/>
        </p:spPr>
        <p:txBody>
          <a:bodyPr wrap="none" rtlCol="0">
            <a:spAutoFit/>
          </a:bodyPr>
          <a:lstStyle/>
          <a:p>
            <a:pPr algn="just"/>
            <a:r>
              <a:rPr lang="en-US" b="1" i="0" dirty="0">
                <a:effectLst/>
              </a:rPr>
              <a:t>Step-1:</a:t>
            </a:r>
            <a:r>
              <a:rPr lang="en-US" b="0" i="0" dirty="0">
                <a:effectLst/>
              </a:rPr>
              <a:t> Select random K data points from the training set.</a:t>
            </a:r>
          </a:p>
          <a:p>
            <a:pPr algn="just"/>
            <a:r>
              <a:rPr lang="en-US" b="1" i="0" dirty="0">
                <a:effectLst/>
              </a:rPr>
              <a:t>Step-2:</a:t>
            </a:r>
            <a:r>
              <a:rPr lang="en-US" b="0" i="0" dirty="0">
                <a:effectLst/>
              </a:rPr>
              <a:t> Build the decision trees associated with the selected data points (Subsets).</a:t>
            </a:r>
          </a:p>
          <a:p>
            <a:pPr algn="just"/>
            <a:r>
              <a:rPr lang="en-US" b="1" i="0" dirty="0">
                <a:effectLst/>
              </a:rPr>
              <a:t>Step-3:</a:t>
            </a:r>
            <a:r>
              <a:rPr lang="en-US" b="0" i="0" dirty="0">
                <a:effectLst/>
              </a:rPr>
              <a:t> Choose the number N for decision trees that you want to build.</a:t>
            </a:r>
          </a:p>
          <a:p>
            <a:pPr algn="just"/>
            <a:r>
              <a:rPr lang="en-US" b="1" i="0" dirty="0">
                <a:effectLst/>
              </a:rPr>
              <a:t>Step-4:</a:t>
            </a:r>
            <a:r>
              <a:rPr lang="en-US" b="0" i="0" dirty="0">
                <a:effectLst/>
              </a:rPr>
              <a:t> Repeat Step 1 &amp; 2.</a:t>
            </a:r>
          </a:p>
          <a:p>
            <a:endParaRPr lang="en-IN" dirty="0"/>
          </a:p>
        </p:txBody>
      </p:sp>
      <p:sp>
        <p:nvSpPr>
          <p:cNvPr id="6" name="AutoShape 2" descr="Random Forest Algorithm">
            <a:extLst>
              <a:ext uri="{FF2B5EF4-FFF2-40B4-BE49-F238E27FC236}">
                <a16:creationId xmlns:a16="http://schemas.microsoft.com/office/drawing/2014/main" id="{72CB7308-C7F5-4E81-8347-7C577A67EF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Oval 6">
            <a:extLst>
              <a:ext uri="{FF2B5EF4-FFF2-40B4-BE49-F238E27FC236}">
                <a16:creationId xmlns:a16="http://schemas.microsoft.com/office/drawing/2014/main" id="{912908E8-F0EF-424C-8FA9-EF2D6E475128}"/>
              </a:ext>
            </a:extLst>
          </p:cNvPr>
          <p:cNvSpPr/>
          <p:nvPr/>
        </p:nvSpPr>
        <p:spPr>
          <a:xfrm>
            <a:off x="2391000" y="2747895"/>
            <a:ext cx="1674973" cy="681105"/>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TRAINING </a:t>
            </a:r>
          </a:p>
          <a:p>
            <a:pPr algn="ctr"/>
            <a:r>
              <a:rPr lang="en-IN" sz="1600" dirty="0"/>
              <a:t>DATA 1</a:t>
            </a:r>
          </a:p>
        </p:txBody>
      </p:sp>
      <p:sp>
        <p:nvSpPr>
          <p:cNvPr id="10" name="Oval 9">
            <a:extLst>
              <a:ext uri="{FF2B5EF4-FFF2-40B4-BE49-F238E27FC236}">
                <a16:creationId xmlns:a16="http://schemas.microsoft.com/office/drawing/2014/main" id="{F59C7D3E-9E79-424D-93BE-46D7FF4C0C66}"/>
              </a:ext>
            </a:extLst>
          </p:cNvPr>
          <p:cNvSpPr/>
          <p:nvPr/>
        </p:nvSpPr>
        <p:spPr>
          <a:xfrm>
            <a:off x="4835054" y="2746175"/>
            <a:ext cx="1583501" cy="67389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TRAINING DATA 2</a:t>
            </a:r>
          </a:p>
        </p:txBody>
      </p:sp>
      <p:sp>
        <p:nvSpPr>
          <p:cNvPr id="11" name="Oval 10">
            <a:extLst>
              <a:ext uri="{FF2B5EF4-FFF2-40B4-BE49-F238E27FC236}">
                <a16:creationId xmlns:a16="http://schemas.microsoft.com/office/drawing/2014/main" id="{EC2D3930-24D6-45A0-89C3-33EEF54D625A}"/>
              </a:ext>
            </a:extLst>
          </p:cNvPr>
          <p:cNvSpPr/>
          <p:nvPr/>
        </p:nvSpPr>
        <p:spPr>
          <a:xfrm>
            <a:off x="8193508" y="2776248"/>
            <a:ext cx="1710904" cy="64382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600" dirty="0"/>
              <a:t>TRAINING DATA n</a:t>
            </a:r>
          </a:p>
        </p:txBody>
      </p:sp>
      <p:sp>
        <p:nvSpPr>
          <p:cNvPr id="13" name="TextBox 12">
            <a:extLst>
              <a:ext uri="{FF2B5EF4-FFF2-40B4-BE49-F238E27FC236}">
                <a16:creationId xmlns:a16="http://schemas.microsoft.com/office/drawing/2014/main" id="{D74F73B4-24D2-4BC5-8C70-6E23F8E906E3}"/>
              </a:ext>
            </a:extLst>
          </p:cNvPr>
          <p:cNvSpPr txBox="1"/>
          <p:nvPr/>
        </p:nvSpPr>
        <p:spPr>
          <a:xfrm>
            <a:off x="6702215" y="2554681"/>
            <a:ext cx="1273105" cy="769441"/>
          </a:xfrm>
          <a:prstGeom prst="rect">
            <a:avLst/>
          </a:prstGeom>
          <a:noFill/>
        </p:spPr>
        <p:txBody>
          <a:bodyPr wrap="none" rtlCol="0">
            <a:spAutoFit/>
          </a:bodyPr>
          <a:lstStyle/>
          <a:p>
            <a:r>
              <a:rPr lang="en-IN" sz="4400" dirty="0">
                <a:solidFill>
                  <a:schemeClr val="accent1">
                    <a:lumMod val="50000"/>
                  </a:schemeClr>
                </a:solidFill>
              </a:rPr>
              <a:t>. . . .</a:t>
            </a:r>
          </a:p>
        </p:txBody>
      </p:sp>
      <p:sp>
        <p:nvSpPr>
          <p:cNvPr id="17" name="Oval 16">
            <a:extLst>
              <a:ext uri="{FF2B5EF4-FFF2-40B4-BE49-F238E27FC236}">
                <a16:creationId xmlns:a16="http://schemas.microsoft.com/office/drawing/2014/main" id="{A82003CA-BF8C-4A83-96FE-739FBE815863}"/>
              </a:ext>
            </a:extLst>
          </p:cNvPr>
          <p:cNvSpPr/>
          <p:nvPr/>
        </p:nvSpPr>
        <p:spPr>
          <a:xfrm>
            <a:off x="2314086" y="3785369"/>
            <a:ext cx="1828800" cy="600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dirty="0"/>
              <a:t>DECISION TREE 1</a:t>
            </a:r>
          </a:p>
        </p:txBody>
      </p:sp>
      <p:sp>
        <p:nvSpPr>
          <p:cNvPr id="18" name="Oval 17">
            <a:extLst>
              <a:ext uri="{FF2B5EF4-FFF2-40B4-BE49-F238E27FC236}">
                <a16:creationId xmlns:a16="http://schemas.microsoft.com/office/drawing/2014/main" id="{534D7362-F715-4093-BF20-1A88D19255A6}"/>
              </a:ext>
            </a:extLst>
          </p:cNvPr>
          <p:cNvSpPr/>
          <p:nvPr/>
        </p:nvSpPr>
        <p:spPr>
          <a:xfrm>
            <a:off x="4835054" y="3785369"/>
            <a:ext cx="1828800" cy="600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dirty="0"/>
              <a:t>DECISION TREE 2</a:t>
            </a:r>
          </a:p>
        </p:txBody>
      </p:sp>
      <p:sp>
        <p:nvSpPr>
          <p:cNvPr id="19" name="Oval 18">
            <a:extLst>
              <a:ext uri="{FF2B5EF4-FFF2-40B4-BE49-F238E27FC236}">
                <a16:creationId xmlns:a16="http://schemas.microsoft.com/office/drawing/2014/main" id="{C84E1E6B-F734-49CC-9BEF-57790CB3EC82}"/>
              </a:ext>
            </a:extLst>
          </p:cNvPr>
          <p:cNvSpPr/>
          <p:nvPr/>
        </p:nvSpPr>
        <p:spPr>
          <a:xfrm>
            <a:off x="8268386" y="3808129"/>
            <a:ext cx="1828800" cy="60860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dirty="0"/>
              <a:t>DECISION TREE n</a:t>
            </a:r>
          </a:p>
        </p:txBody>
      </p:sp>
      <p:cxnSp>
        <p:nvCxnSpPr>
          <p:cNvPr id="22" name="Straight Arrow Connector 21">
            <a:extLst>
              <a:ext uri="{FF2B5EF4-FFF2-40B4-BE49-F238E27FC236}">
                <a16:creationId xmlns:a16="http://schemas.microsoft.com/office/drawing/2014/main" id="{5CCB67CC-3D0D-4795-8E9F-469E7A0F66C9}"/>
              </a:ext>
            </a:extLst>
          </p:cNvPr>
          <p:cNvCxnSpPr>
            <a:cxnSpLocks/>
            <a:endCxn id="17" idx="0"/>
          </p:cNvCxnSpPr>
          <p:nvPr/>
        </p:nvCxnSpPr>
        <p:spPr>
          <a:xfrm>
            <a:off x="3228486" y="3429000"/>
            <a:ext cx="0" cy="35636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5ED3FA1-7881-4374-88EA-6C282F088231}"/>
              </a:ext>
            </a:extLst>
          </p:cNvPr>
          <p:cNvCxnSpPr>
            <a:cxnSpLocks/>
          </p:cNvCxnSpPr>
          <p:nvPr/>
        </p:nvCxnSpPr>
        <p:spPr>
          <a:xfrm>
            <a:off x="772357" y="3648722"/>
            <a:ext cx="568171" cy="463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2281BA-4821-4FCA-A151-AF332CEFA844}"/>
              </a:ext>
            </a:extLst>
          </p:cNvPr>
          <p:cNvCxnSpPr>
            <a:cxnSpLocks/>
          </p:cNvCxnSpPr>
          <p:nvPr/>
        </p:nvCxnSpPr>
        <p:spPr>
          <a:xfrm>
            <a:off x="9056331" y="3451760"/>
            <a:ext cx="0" cy="35636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3B3270E8-AE9C-40C2-83F8-3572B3F74594}"/>
              </a:ext>
            </a:extLst>
          </p:cNvPr>
          <p:cNvCxnSpPr>
            <a:cxnSpLocks/>
          </p:cNvCxnSpPr>
          <p:nvPr/>
        </p:nvCxnSpPr>
        <p:spPr>
          <a:xfrm>
            <a:off x="5705039" y="3470537"/>
            <a:ext cx="0" cy="35636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D04848A2-D673-4D2C-9631-8466D55191C7}"/>
              </a:ext>
            </a:extLst>
          </p:cNvPr>
          <p:cNvSpPr txBox="1"/>
          <p:nvPr/>
        </p:nvSpPr>
        <p:spPr>
          <a:xfrm>
            <a:off x="6702214" y="3495854"/>
            <a:ext cx="1273105" cy="769441"/>
          </a:xfrm>
          <a:prstGeom prst="rect">
            <a:avLst/>
          </a:prstGeom>
          <a:noFill/>
        </p:spPr>
        <p:txBody>
          <a:bodyPr wrap="none" rtlCol="0">
            <a:spAutoFit/>
          </a:bodyPr>
          <a:lstStyle/>
          <a:p>
            <a:r>
              <a:rPr lang="en-IN" sz="4400" dirty="0">
                <a:solidFill>
                  <a:schemeClr val="accent4">
                    <a:lumMod val="60000"/>
                    <a:lumOff val="40000"/>
                  </a:schemeClr>
                </a:solidFill>
              </a:rPr>
              <a:t>. . . .</a:t>
            </a:r>
          </a:p>
        </p:txBody>
      </p:sp>
      <p:cxnSp>
        <p:nvCxnSpPr>
          <p:cNvPr id="30" name="Straight Arrow Connector 29">
            <a:extLst>
              <a:ext uri="{FF2B5EF4-FFF2-40B4-BE49-F238E27FC236}">
                <a16:creationId xmlns:a16="http://schemas.microsoft.com/office/drawing/2014/main" id="{5726ED18-2BED-44E7-9936-9E1AA05E60AE}"/>
              </a:ext>
            </a:extLst>
          </p:cNvPr>
          <p:cNvCxnSpPr>
            <a:cxnSpLocks/>
          </p:cNvCxnSpPr>
          <p:nvPr/>
        </p:nvCxnSpPr>
        <p:spPr>
          <a:xfrm>
            <a:off x="5739070" y="4449192"/>
            <a:ext cx="10384" cy="55685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C7BD721-F2FD-4721-B7FD-AB8A55659ED3}"/>
              </a:ext>
            </a:extLst>
          </p:cNvPr>
          <p:cNvCxnSpPr>
            <a:cxnSpLocks/>
          </p:cNvCxnSpPr>
          <p:nvPr/>
        </p:nvCxnSpPr>
        <p:spPr>
          <a:xfrm>
            <a:off x="3228459" y="4416730"/>
            <a:ext cx="2320085" cy="58931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B41DCB6-9939-4670-9339-9DFF6CD5BC17}"/>
              </a:ext>
            </a:extLst>
          </p:cNvPr>
          <p:cNvCxnSpPr>
            <a:cxnSpLocks/>
          </p:cNvCxnSpPr>
          <p:nvPr/>
        </p:nvCxnSpPr>
        <p:spPr>
          <a:xfrm flipH="1">
            <a:off x="5943600" y="4449192"/>
            <a:ext cx="3115291" cy="55685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C23E4880-E072-492F-AA0B-95D59A79E18D}"/>
              </a:ext>
            </a:extLst>
          </p:cNvPr>
          <p:cNvSpPr/>
          <p:nvPr/>
        </p:nvSpPr>
        <p:spPr>
          <a:xfrm>
            <a:off x="4949382" y="5090595"/>
            <a:ext cx="1714471" cy="47831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VOTING</a:t>
            </a:r>
          </a:p>
        </p:txBody>
      </p:sp>
      <p:cxnSp>
        <p:nvCxnSpPr>
          <p:cNvPr id="37" name="Straight Arrow Connector 36">
            <a:extLst>
              <a:ext uri="{FF2B5EF4-FFF2-40B4-BE49-F238E27FC236}">
                <a16:creationId xmlns:a16="http://schemas.microsoft.com/office/drawing/2014/main" id="{92475AAC-8BAE-4759-89EA-DF75E35BC503}"/>
              </a:ext>
            </a:extLst>
          </p:cNvPr>
          <p:cNvCxnSpPr>
            <a:cxnSpLocks/>
          </p:cNvCxnSpPr>
          <p:nvPr/>
        </p:nvCxnSpPr>
        <p:spPr>
          <a:xfrm>
            <a:off x="5739070" y="5559080"/>
            <a:ext cx="0" cy="35435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3A7DD410-AC04-450A-8AFB-DEEA2D291CCD}"/>
              </a:ext>
            </a:extLst>
          </p:cNvPr>
          <p:cNvSpPr/>
          <p:nvPr/>
        </p:nvSpPr>
        <p:spPr>
          <a:xfrm>
            <a:off x="4949382" y="6002708"/>
            <a:ext cx="1670057" cy="4783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PREDICTION</a:t>
            </a:r>
          </a:p>
        </p:txBody>
      </p:sp>
    </p:spTree>
    <p:extLst>
      <p:ext uri="{BB962C8B-B14F-4D97-AF65-F5344CB8AC3E}">
        <p14:creationId xmlns:p14="http://schemas.microsoft.com/office/powerpoint/2010/main" val="608533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6A653-E2DD-B40D-80BC-6C97D9E38130}"/>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776E3FFC-866A-95CF-C4CA-73C5FCEA0497}"/>
              </a:ext>
            </a:extLst>
          </p:cNvPr>
          <p:cNvSpPr>
            <a:spLocks noGrp="1"/>
          </p:cNvSpPr>
          <p:nvPr>
            <p:ph type="sldNum" sz="quarter" idx="12"/>
          </p:nvPr>
        </p:nvSpPr>
        <p:spPr/>
        <p:txBody>
          <a:bodyPr/>
          <a:lstStyle/>
          <a:p>
            <a:fld id="{93FEA544-5F12-4EB4-951E-1C208DABE530}" type="slidenum">
              <a:rPr lang="en-US" smtClean="0"/>
              <a:t>24</a:t>
            </a:fld>
            <a:endParaRPr lang="en-US" dirty="0"/>
          </a:p>
        </p:txBody>
      </p:sp>
      <p:sp>
        <p:nvSpPr>
          <p:cNvPr id="4" name="TextBox 3">
            <a:extLst>
              <a:ext uri="{FF2B5EF4-FFF2-40B4-BE49-F238E27FC236}">
                <a16:creationId xmlns:a16="http://schemas.microsoft.com/office/drawing/2014/main" id="{1309ECA2-CB2E-829C-FB31-94B6393AD0EF}"/>
              </a:ext>
            </a:extLst>
          </p:cNvPr>
          <p:cNvSpPr txBox="1"/>
          <p:nvPr/>
        </p:nvSpPr>
        <p:spPr>
          <a:xfrm>
            <a:off x="618378" y="454279"/>
            <a:ext cx="6877204" cy="646331"/>
          </a:xfrm>
          <a:prstGeom prst="rect">
            <a:avLst/>
          </a:prstGeom>
          <a:noFill/>
        </p:spPr>
        <p:txBody>
          <a:bodyPr wrap="none" rtlCol="0">
            <a:spAutoFit/>
          </a:bodyPr>
          <a:lstStyle/>
          <a:p>
            <a:r>
              <a:rPr lang="en-IN" sz="3600" i="0" u="sng" dirty="0">
                <a:solidFill>
                  <a:schemeClr val="bg1"/>
                </a:solidFill>
                <a:effectLst/>
              </a:rPr>
              <a:t>K-Nearest Neighbour Classifier</a:t>
            </a:r>
            <a:endParaRPr lang="en-IN" sz="3600" u="sng" dirty="0">
              <a:solidFill>
                <a:schemeClr val="bg1"/>
              </a:solidFill>
            </a:endParaRPr>
          </a:p>
        </p:txBody>
      </p:sp>
      <p:sp>
        <p:nvSpPr>
          <p:cNvPr id="5" name="TextBox 4">
            <a:extLst>
              <a:ext uri="{FF2B5EF4-FFF2-40B4-BE49-F238E27FC236}">
                <a16:creationId xmlns:a16="http://schemas.microsoft.com/office/drawing/2014/main" id="{5692A35A-4591-3D5D-E19C-5AE87A7C765E}"/>
              </a:ext>
            </a:extLst>
          </p:cNvPr>
          <p:cNvSpPr txBox="1"/>
          <p:nvPr/>
        </p:nvSpPr>
        <p:spPr>
          <a:xfrm>
            <a:off x="46106" y="1608157"/>
            <a:ext cx="12099787" cy="4401205"/>
          </a:xfrm>
          <a:prstGeom prst="rect">
            <a:avLst/>
          </a:prstGeom>
          <a:noFill/>
        </p:spPr>
        <p:txBody>
          <a:bodyPr wrap="none" rtlCol="0">
            <a:spAutoFit/>
          </a:bodyPr>
          <a:lstStyle/>
          <a:p>
            <a:pPr marL="285750" indent="-285750" algn="just">
              <a:buFont typeface="Arial" panose="020B0604020202020204" pitchFamily="34" charset="0"/>
              <a:buChar char="•"/>
            </a:pPr>
            <a:r>
              <a:rPr lang="en-US" sz="2000" b="0" i="0" dirty="0">
                <a:effectLst/>
                <a:latin typeface="Lato" panose="020F0502020204030203" pitchFamily="34" charset="0"/>
              </a:rPr>
              <a:t>It is a supervised machine learning algorithm. The algorithm can be used to solve both classification </a:t>
            </a:r>
          </a:p>
          <a:p>
            <a:pPr algn="just"/>
            <a:r>
              <a:rPr lang="en-US" sz="2000" b="0" i="0" dirty="0">
                <a:effectLst/>
                <a:latin typeface="Lato" panose="020F0502020204030203" pitchFamily="34" charset="0"/>
              </a:rPr>
              <a:t>     and regression problem statements.</a:t>
            </a:r>
          </a:p>
          <a:p>
            <a:pPr algn="just"/>
            <a:endParaRPr lang="en-US" sz="2000" dirty="0">
              <a:latin typeface="Lato" panose="020F0502020204030203" pitchFamily="34" charset="0"/>
            </a:endParaRPr>
          </a:p>
          <a:p>
            <a:pPr marL="285750" indent="-285750" algn="just">
              <a:buFont typeface="Arial" panose="020B0604020202020204" pitchFamily="34" charset="0"/>
              <a:buChar char="•"/>
            </a:pPr>
            <a:r>
              <a:rPr lang="en-US" sz="2000" b="1" i="0" dirty="0">
                <a:effectLst/>
              </a:rPr>
              <a:t>KNN for classification: </a:t>
            </a:r>
            <a:r>
              <a:rPr lang="en-US" sz="2000" b="0" i="0" dirty="0">
                <a:effectLst/>
              </a:rPr>
              <a:t>KNN can be used for classification in a supervised setting where we are </a:t>
            </a:r>
          </a:p>
          <a:p>
            <a:pPr algn="just"/>
            <a:r>
              <a:rPr lang="en-US" sz="2000" b="0" i="0" dirty="0">
                <a:effectLst/>
              </a:rPr>
              <a:t>    given a dataset with </a:t>
            </a:r>
            <a:r>
              <a:rPr lang="en-US" sz="2000" b="0" i="1" dirty="0">
                <a:effectLst/>
              </a:rPr>
              <a:t>target labels</a:t>
            </a:r>
            <a:r>
              <a:rPr lang="en-US" sz="2000" b="0" i="0" dirty="0">
                <a:effectLst/>
              </a:rPr>
              <a:t>. For classification, KNN finds the k nearest data points in the</a:t>
            </a:r>
          </a:p>
          <a:p>
            <a:pPr algn="just"/>
            <a:r>
              <a:rPr lang="en-US" sz="2000" dirty="0"/>
              <a:t>   </a:t>
            </a:r>
            <a:r>
              <a:rPr lang="en-US" sz="2000" b="0" i="0" dirty="0">
                <a:effectLst/>
              </a:rPr>
              <a:t> training set and the target label is computed as </a:t>
            </a:r>
            <a:r>
              <a:rPr lang="en-US" sz="2000" b="0" i="1" dirty="0">
                <a:effectLst/>
              </a:rPr>
              <a:t>the mode</a:t>
            </a:r>
            <a:r>
              <a:rPr lang="en-US" sz="2000" b="0" i="0" dirty="0">
                <a:effectLst/>
              </a:rPr>
              <a:t> of the target label of these k </a:t>
            </a:r>
          </a:p>
          <a:p>
            <a:pPr algn="just"/>
            <a:r>
              <a:rPr lang="en-US" sz="2000" dirty="0"/>
              <a:t>    </a:t>
            </a:r>
            <a:r>
              <a:rPr lang="en-US" sz="2000" b="0" i="0" dirty="0">
                <a:effectLst/>
              </a:rPr>
              <a:t>nearest </a:t>
            </a:r>
            <a:r>
              <a:rPr lang="en-US" sz="2000" b="0" i="0" dirty="0" err="1">
                <a:effectLst/>
              </a:rPr>
              <a:t>neighbours</a:t>
            </a:r>
            <a:r>
              <a:rPr lang="en-US" sz="2000" b="0" i="0" dirty="0">
                <a:effectLst/>
              </a:rPr>
              <a:t>.</a:t>
            </a:r>
          </a:p>
          <a:p>
            <a:pPr algn="just"/>
            <a:endParaRPr lang="en-US" sz="2000" b="0" i="0" dirty="0">
              <a:effectLst/>
            </a:endParaRPr>
          </a:p>
          <a:p>
            <a:pPr marL="285750" indent="-285750" algn="just">
              <a:buFont typeface="Arial" panose="020B0604020202020204" pitchFamily="34" charset="0"/>
              <a:buChar char="•"/>
            </a:pPr>
            <a:r>
              <a:rPr lang="en-US" sz="2000" b="1" i="0" dirty="0">
                <a:effectLst/>
              </a:rPr>
              <a:t>KNN for </a:t>
            </a:r>
            <a:r>
              <a:rPr lang="en-US" sz="2000" b="1" i="0" dirty="0" err="1">
                <a:effectLst/>
              </a:rPr>
              <a:t>Regression:</a:t>
            </a:r>
            <a:r>
              <a:rPr lang="en-US" sz="2000" b="0" i="0" dirty="0" err="1">
                <a:effectLst/>
              </a:rPr>
              <a:t>KNN</a:t>
            </a:r>
            <a:r>
              <a:rPr lang="en-US" sz="2000" b="0" i="0" dirty="0">
                <a:effectLst/>
              </a:rPr>
              <a:t> can be used for regression in a supervised setting where we are </a:t>
            </a:r>
          </a:p>
          <a:p>
            <a:pPr algn="just"/>
            <a:r>
              <a:rPr lang="en-US" sz="2000" b="0" i="0" dirty="0">
                <a:effectLst/>
              </a:rPr>
              <a:t>    given a dataset with </a:t>
            </a:r>
            <a:r>
              <a:rPr lang="en-US" sz="2000" b="0" i="1" dirty="0">
                <a:effectLst/>
              </a:rPr>
              <a:t>continuous target values</a:t>
            </a:r>
            <a:r>
              <a:rPr lang="en-US" sz="2000" b="0" i="0" dirty="0">
                <a:effectLst/>
              </a:rPr>
              <a:t>. For regression, KNN finds the k nearest </a:t>
            </a:r>
          </a:p>
          <a:p>
            <a:pPr algn="just"/>
            <a:r>
              <a:rPr lang="en-US" sz="2000" b="0" i="0" dirty="0">
                <a:effectLst/>
              </a:rPr>
              <a:t>    data points in the training set and the target value is computed as </a:t>
            </a:r>
            <a:r>
              <a:rPr lang="en-US" sz="2000" b="0" i="1" dirty="0">
                <a:effectLst/>
              </a:rPr>
              <a:t>the mean</a:t>
            </a:r>
            <a:r>
              <a:rPr lang="en-US" sz="2000" b="0" i="0" dirty="0">
                <a:effectLst/>
              </a:rPr>
              <a:t> of the target </a:t>
            </a:r>
          </a:p>
          <a:p>
            <a:pPr algn="just"/>
            <a:r>
              <a:rPr lang="en-US" sz="2000" b="0" i="0" dirty="0">
                <a:effectLst/>
              </a:rPr>
              <a:t>    value of these k nearest </a:t>
            </a:r>
            <a:r>
              <a:rPr lang="en-US" sz="2000" b="0" i="0" dirty="0" err="1">
                <a:effectLst/>
              </a:rPr>
              <a:t>neighbours</a:t>
            </a:r>
            <a:r>
              <a:rPr lang="en-US" sz="2000" b="0" i="0" dirty="0">
                <a:effectLst/>
              </a:rPr>
              <a:t>.</a:t>
            </a:r>
          </a:p>
          <a:p>
            <a:endParaRPr lang="en-US" sz="2000" dirty="0">
              <a:latin typeface="Lato" panose="020F0502020204030203" pitchFamily="34" charset="0"/>
            </a:endParaRPr>
          </a:p>
          <a:p>
            <a:r>
              <a:rPr lang="en-IN" sz="2000" dirty="0"/>
              <a:t> </a:t>
            </a:r>
          </a:p>
        </p:txBody>
      </p:sp>
    </p:spTree>
    <p:extLst>
      <p:ext uri="{BB962C8B-B14F-4D97-AF65-F5344CB8AC3E}">
        <p14:creationId xmlns:p14="http://schemas.microsoft.com/office/powerpoint/2010/main" val="430207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EDE0D-0C3C-AB3C-157F-FAD8587674F7}"/>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3FCB5CEB-E1A7-6359-0810-EF2BFA76691E}"/>
              </a:ext>
            </a:extLst>
          </p:cNvPr>
          <p:cNvSpPr>
            <a:spLocks noGrp="1"/>
          </p:cNvSpPr>
          <p:nvPr>
            <p:ph type="sldNum" sz="quarter" idx="12"/>
          </p:nvPr>
        </p:nvSpPr>
        <p:spPr/>
        <p:txBody>
          <a:bodyPr/>
          <a:lstStyle/>
          <a:p>
            <a:fld id="{93FEA544-5F12-4EB4-951E-1C208DABE530}" type="slidenum">
              <a:rPr lang="en-US" smtClean="0"/>
              <a:t>25</a:t>
            </a:fld>
            <a:endParaRPr lang="en-US" dirty="0"/>
          </a:p>
        </p:txBody>
      </p:sp>
      <p:sp>
        <p:nvSpPr>
          <p:cNvPr id="5" name="TextBox 4">
            <a:extLst>
              <a:ext uri="{FF2B5EF4-FFF2-40B4-BE49-F238E27FC236}">
                <a16:creationId xmlns:a16="http://schemas.microsoft.com/office/drawing/2014/main" id="{64A77F8B-4890-9543-5064-DB06E39C5BDF}"/>
              </a:ext>
            </a:extLst>
          </p:cNvPr>
          <p:cNvSpPr txBox="1"/>
          <p:nvPr/>
        </p:nvSpPr>
        <p:spPr>
          <a:xfrm>
            <a:off x="439269" y="403411"/>
            <a:ext cx="6606989" cy="830997"/>
          </a:xfrm>
          <a:prstGeom prst="rect">
            <a:avLst/>
          </a:prstGeom>
          <a:noFill/>
        </p:spPr>
        <p:txBody>
          <a:bodyPr wrap="square" rtlCol="0">
            <a:spAutoFit/>
          </a:bodyPr>
          <a:lstStyle/>
          <a:p>
            <a:r>
              <a:rPr lang="en-IN" sz="4800" u="sng" dirty="0">
                <a:solidFill>
                  <a:schemeClr val="bg1"/>
                </a:solidFill>
              </a:rPr>
              <a:t>Working of KNN</a:t>
            </a:r>
          </a:p>
        </p:txBody>
      </p:sp>
      <p:sp>
        <p:nvSpPr>
          <p:cNvPr id="6" name="TextBox 5">
            <a:extLst>
              <a:ext uri="{FF2B5EF4-FFF2-40B4-BE49-F238E27FC236}">
                <a16:creationId xmlns:a16="http://schemas.microsoft.com/office/drawing/2014/main" id="{9CE089F0-D423-0CDA-1190-9A7868E3DC96}"/>
              </a:ext>
            </a:extLst>
          </p:cNvPr>
          <p:cNvSpPr txBox="1"/>
          <p:nvPr/>
        </p:nvSpPr>
        <p:spPr>
          <a:xfrm>
            <a:off x="229803" y="1885156"/>
            <a:ext cx="11003333" cy="4062651"/>
          </a:xfrm>
          <a:prstGeom prst="rect">
            <a:avLst/>
          </a:prstGeom>
          <a:noFill/>
        </p:spPr>
        <p:txBody>
          <a:bodyPr wrap="none" rtlCol="0">
            <a:spAutoFit/>
          </a:bodyPr>
          <a:lstStyle/>
          <a:p>
            <a:pPr algn="just">
              <a:buFont typeface="+mj-lt"/>
              <a:buAutoNum type="arabicPeriod"/>
            </a:pPr>
            <a:r>
              <a:rPr lang="en-US" sz="2000" b="0" i="0" dirty="0">
                <a:effectLst/>
              </a:rPr>
              <a:t>Load the data</a:t>
            </a:r>
          </a:p>
          <a:p>
            <a:pPr algn="just">
              <a:buFont typeface="+mj-lt"/>
              <a:buAutoNum type="arabicPeriod"/>
            </a:pPr>
            <a:r>
              <a:rPr lang="en-US" sz="2000" b="0" i="0" dirty="0">
                <a:effectLst/>
              </a:rPr>
              <a:t>Initialize K to your chosen number of neighbors</a:t>
            </a:r>
          </a:p>
          <a:p>
            <a:pPr algn="just"/>
            <a:r>
              <a:rPr lang="en-US" sz="2000" b="0" i="0" dirty="0">
                <a:effectLst/>
              </a:rPr>
              <a:t>3. For each example in the data</a:t>
            </a:r>
          </a:p>
          <a:p>
            <a:pPr algn="just"/>
            <a:r>
              <a:rPr lang="en-US" sz="2000" b="0" i="0" dirty="0">
                <a:effectLst/>
              </a:rPr>
              <a:t>3.1 Calculate the distance between the query example and the current example from </a:t>
            </a:r>
          </a:p>
          <a:p>
            <a:pPr algn="just"/>
            <a:r>
              <a:rPr lang="en-US" sz="2000" b="0" i="0" dirty="0">
                <a:effectLst/>
              </a:rPr>
              <a:t>the data.</a:t>
            </a:r>
          </a:p>
          <a:p>
            <a:pPr algn="just"/>
            <a:r>
              <a:rPr lang="en-US" sz="2000" b="0" i="0" dirty="0">
                <a:effectLst/>
              </a:rPr>
              <a:t>3.2 Add the distance and the index of the example to an ordered collection</a:t>
            </a:r>
          </a:p>
          <a:p>
            <a:pPr algn="just"/>
            <a:r>
              <a:rPr lang="en-US" sz="2000" b="0" i="0" dirty="0">
                <a:effectLst/>
              </a:rPr>
              <a:t>4. Sort the ordered collection of distances and indices from smallest to largest </a:t>
            </a:r>
          </a:p>
          <a:p>
            <a:pPr algn="just"/>
            <a:r>
              <a:rPr lang="en-US" sz="2000" b="0" i="0" dirty="0">
                <a:effectLst/>
              </a:rPr>
              <a:t>(in ascending order) by the distances</a:t>
            </a:r>
          </a:p>
          <a:p>
            <a:pPr algn="just"/>
            <a:r>
              <a:rPr lang="en-US" sz="2000" b="0" i="0" dirty="0">
                <a:effectLst/>
              </a:rPr>
              <a:t>5. Pick the first K entries from the sorted collection</a:t>
            </a:r>
          </a:p>
          <a:p>
            <a:pPr algn="just"/>
            <a:r>
              <a:rPr lang="en-US" sz="2000" b="0" i="0" dirty="0">
                <a:effectLst/>
              </a:rPr>
              <a:t>6. Get the labels of the selected K entries</a:t>
            </a:r>
          </a:p>
          <a:p>
            <a:pPr algn="just"/>
            <a:r>
              <a:rPr lang="en-US" sz="2000" b="0" i="0" dirty="0">
                <a:effectLst/>
              </a:rPr>
              <a:t>7. If regression, return the mean of the K labels</a:t>
            </a:r>
          </a:p>
          <a:p>
            <a:pPr algn="just"/>
            <a:r>
              <a:rPr lang="en-US" sz="2000" b="0" i="0" dirty="0">
                <a:effectLst/>
              </a:rPr>
              <a:t>8. If classification, return the mode of the K labels</a:t>
            </a:r>
          </a:p>
          <a:p>
            <a:endParaRPr lang="en-IN" sz="2000" dirty="0"/>
          </a:p>
        </p:txBody>
      </p:sp>
    </p:spTree>
    <p:extLst>
      <p:ext uri="{BB962C8B-B14F-4D97-AF65-F5344CB8AC3E}">
        <p14:creationId xmlns:p14="http://schemas.microsoft.com/office/powerpoint/2010/main" val="38742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35A06-C037-48DB-BFB6-E50BA0874B1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84535712-5D4D-4EA6-9BF4-70FE66F6D38F}"/>
              </a:ext>
            </a:extLst>
          </p:cNvPr>
          <p:cNvSpPr>
            <a:spLocks noGrp="1"/>
          </p:cNvSpPr>
          <p:nvPr>
            <p:ph type="sldNum" sz="quarter" idx="12"/>
          </p:nvPr>
        </p:nvSpPr>
        <p:spPr/>
        <p:txBody>
          <a:bodyPr/>
          <a:lstStyle/>
          <a:p>
            <a:fld id="{93FEA544-5F12-4EB4-951E-1C208DABE530}" type="slidenum">
              <a:rPr lang="en-US" smtClean="0"/>
              <a:t>26</a:t>
            </a:fld>
            <a:endParaRPr lang="en-US" dirty="0"/>
          </a:p>
        </p:txBody>
      </p:sp>
      <p:pic>
        <p:nvPicPr>
          <p:cNvPr id="1030" name="Picture 6" descr="K-Nearest Neighbor(KNN) Algorithm for Machine Learning - Javatpoint">
            <a:extLst>
              <a:ext uri="{FF2B5EF4-FFF2-40B4-BE49-F238E27FC236}">
                <a16:creationId xmlns:a16="http://schemas.microsoft.com/office/drawing/2014/main" id="{BFC6FC3A-40C2-4AFD-9793-FCB02A387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358" y="594191"/>
            <a:ext cx="9374842" cy="468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38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E836-0E84-4568-B695-22628C7A81C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FE42E51-D27E-49CE-958C-75067ADD5B71}"/>
              </a:ext>
            </a:extLst>
          </p:cNvPr>
          <p:cNvSpPr>
            <a:spLocks noGrp="1"/>
          </p:cNvSpPr>
          <p:nvPr>
            <p:ph type="sldNum" sz="quarter" idx="12"/>
          </p:nvPr>
        </p:nvSpPr>
        <p:spPr/>
        <p:txBody>
          <a:bodyPr/>
          <a:lstStyle/>
          <a:p>
            <a:fld id="{93FEA544-5F12-4EB4-951E-1C208DABE530}" type="slidenum">
              <a:rPr lang="en-US" smtClean="0"/>
              <a:t>27</a:t>
            </a:fld>
            <a:endParaRPr lang="en-US" dirty="0"/>
          </a:p>
        </p:txBody>
      </p:sp>
      <p:sp>
        <p:nvSpPr>
          <p:cNvPr id="5" name="TextBox 4">
            <a:extLst>
              <a:ext uri="{FF2B5EF4-FFF2-40B4-BE49-F238E27FC236}">
                <a16:creationId xmlns:a16="http://schemas.microsoft.com/office/drawing/2014/main" id="{CF68A0CC-589B-4BC7-B236-BB96E7D157F6}"/>
              </a:ext>
            </a:extLst>
          </p:cNvPr>
          <p:cNvSpPr txBox="1"/>
          <p:nvPr/>
        </p:nvSpPr>
        <p:spPr>
          <a:xfrm>
            <a:off x="502024" y="457200"/>
            <a:ext cx="9402388" cy="646331"/>
          </a:xfrm>
          <a:prstGeom prst="rect">
            <a:avLst/>
          </a:prstGeom>
          <a:noFill/>
        </p:spPr>
        <p:txBody>
          <a:bodyPr wrap="square" rtlCol="0">
            <a:spAutoFit/>
          </a:bodyPr>
          <a:lstStyle/>
          <a:p>
            <a:r>
              <a:rPr lang="en-IN" sz="3600" u="sng" dirty="0">
                <a:solidFill>
                  <a:schemeClr val="bg1"/>
                </a:solidFill>
              </a:rPr>
              <a:t>SUPPORT VECTOR MACHINE</a:t>
            </a:r>
          </a:p>
        </p:txBody>
      </p:sp>
      <p:sp>
        <p:nvSpPr>
          <p:cNvPr id="7" name="TextBox 6">
            <a:extLst>
              <a:ext uri="{FF2B5EF4-FFF2-40B4-BE49-F238E27FC236}">
                <a16:creationId xmlns:a16="http://schemas.microsoft.com/office/drawing/2014/main" id="{4A30BF99-7927-44A3-A637-9E862823A375}"/>
              </a:ext>
            </a:extLst>
          </p:cNvPr>
          <p:cNvSpPr txBox="1"/>
          <p:nvPr/>
        </p:nvSpPr>
        <p:spPr>
          <a:xfrm rot="10800000" flipH="1" flipV="1">
            <a:off x="502024" y="2086682"/>
            <a:ext cx="9646023" cy="3416320"/>
          </a:xfrm>
          <a:prstGeom prst="rect">
            <a:avLst/>
          </a:prstGeom>
          <a:noFill/>
        </p:spPr>
        <p:txBody>
          <a:bodyPr wrap="square" rtlCol="0">
            <a:spAutoFit/>
          </a:bodyPr>
          <a:lstStyle/>
          <a:p>
            <a:pPr algn="just"/>
            <a:r>
              <a:rPr lang="en-US" sz="2800" dirty="0"/>
              <a:t>What is a Support Vector Machine (SVM)?</a:t>
            </a:r>
          </a:p>
          <a:p>
            <a:pPr algn="just"/>
            <a:endParaRPr lang="en-US" sz="2800" dirty="0"/>
          </a:p>
          <a:p>
            <a:pPr marL="285750" indent="-285750" algn="just">
              <a:buFont typeface="Arial" panose="020B0604020202020204" pitchFamily="34" charset="0"/>
              <a:buChar char="•"/>
            </a:pPr>
            <a:r>
              <a:rPr lang="en-US" sz="2000" dirty="0"/>
              <a:t>A Support Vector Machine (SVM) is a binary linear classification whose decision boundary is explicitly constructed to minimize generalization error. It is a very powerful and versatile Machine Learning model, capable of performing linear or nonlinear classification, regression and even outlier detection.</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SVM is well suited for classification of complex but small or medium sized datasets.</a:t>
            </a:r>
            <a:endParaRPr lang="en-IN" sz="2000" dirty="0"/>
          </a:p>
        </p:txBody>
      </p:sp>
    </p:spTree>
    <p:extLst>
      <p:ext uri="{BB962C8B-B14F-4D97-AF65-F5344CB8AC3E}">
        <p14:creationId xmlns:p14="http://schemas.microsoft.com/office/powerpoint/2010/main" val="229505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E836-0E84-4568-B695-22628C7A81C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FE42E51-D27E-49CE-958C-75067ADD5B71}"/>
              </a:ext>
            </a:extLst>
          </p:cNvPr>
          <p:cNvSpPr>
            <a:spLocks noGrp="1"/>
          </p:cNvSpPr>
          <p:nvPr>
            <p:ph type="sldNum" sz="quarter" idx="12"/>
          </p:nvPr>
        </p:nvSpPr>
        <p:spPr/>
        <p:txBody>
          <a:bodyPr/>
          <a:lstStyle/>
          <a:p>
            <a:fld id="{93FEA544-5F12-4EB4-951E-1C208DABE530}" type="slidenum">
              <a:rPr lang="en-US" smtClean="0"/>
              <a:t>28</a:t>
            </a:fld>
            <a:endParaRPr lang="en-US" dirty="0"/>
          </a:p>
        </p:txBody>
      </p:sp>
      <p:sp>
        <p:nvSpPr>
          <p:cNvPr id="5" name="TextBox 4">
            <a:extLst>
              <a:ext uri="{FF2B5EF4-FFF2-40B4-BE49-F238E27FC236}">
                <a16:creationId xmlns:a16="http://schemas.microsoft.com/office/drawing/2014/main" id="{CF68A0CC-589B-4BC7-B236-BB96E7D157F6}"/>
              </a:ext>
            </a:extLst>
          </p:cNvPr>
          <p:cNvSpPr txBox="1"/>
          <p:nvPr/>
        </p:nvSpPr>
        <p:spPr>
          <a:xfrm>
            <a:off x="502024" y="239037"/>
            <a:ext cx="9402388" cy="646331"/>
          </a:xfrm>
          <a:prstGeom prst="rect">
            <a:avLst/>
          </a:prstGeom>
          <a:noFill/>
        </p:spPr>
        <p:txBody>
          <a:bodyPr wrap="square" rtlCol="0">
            <a:spAutoFit/>
          </a:bodyPr>
          <a:lstStyle/>
          <a:p>
            <a:r>
              <a:rPr lang="en-IN" sz="3600" u="sng" dirty="0">
                <a:solidFill>
                  <a:schemeClr val="bg1"/>
                </a:solidFill>
              </a:rPr>
              <a:t>How does SVM classify?</a:t>
            </a:r>
          </a:p>
        </p:txBody>
      </p:sp>
      <p:sp>
        <p:nvSpPr>
          <p:cNvPr id="7" name="TextBox 6">
            <a:extLst>
              <a:ext uri="{FF2B5EF4-FFF2-40B4-BE49-F238E27FC236}">
                <a16:creationId xmlns:a16="http://schemas.microsoft.com/office/drawing/2014/main" id="{4A30BF99-7927-44A3-A637-9E862823A375}"/>
              </a:ext>
            </a:extLst>
          </p:cNvPr>
          <p:cNvSpPr txBox="1"/>
          <p:nvPr/>
        </p:nvSpPr>
        <p:spPr>
          <a:xfrm rot="10800000" flipH="1" flipV="1">
            <a:off x="502024" y="1033799"/>
            <a:ext cx="9646023" cy="2246769"/>
          </a:xfrm>
          <a:prstGeom prst="rect">
            <a:avLst/>
          </a:prstGeom>
          <a:noFill/>
        </p:spPr>
        <p:txBody>
          <a:bodyPr wrap="square" rtlCol="0">
            <a:spAutoFit/>
          </a:bodyPr>
          <a:lstStyle/>
          <a:p>
            <a:pPr algn="just"/>
            <a:r>
              <a:rPr lang="en-US" sz="2000" dirty="0"/>
              <a:t>It's important to start with the intuition for SVM with the special linearly separable classification case.</a:t>
            </a:r>
          </a:p>
          <a:p>
            <a:pPr algn="just"/>
            <a:endParaRPr lang="en-US" sz="2000" dirty="0"/>
          </a:p>
          <a:p>
            <a:pPr algn="just"/>
            <a:r>
              <a:rPr lang="en-US" sz="2000" dirty="0"/>
              <a:t>If classification of observations is "linearly separable", SVM fits the "decision boundary" that is defined by the largest margin between the closest points for each class. This is commonly called the "maximum margin hyperplane (MMH)".</a:t>
            </a:r>
            <a:endParaRPr lang="en-IN" sz="2000" dirty="0"/>
          </a:p>
        </p:txBody>
      </p:sp>
      <p:pic>
        <p:nvPicPr>
          <p:cNvPr id="1026" name="Picture 2" descr="Support Vector Machine (SVM) Algorithm - Javatpoint">
            <a:extLst>
              <a:ext uri="{FF2B5EF4-FFF2-40B4-BE49-F238E27FC236}">
                <a16:creationId xmlns:a16="http://schemas.microsoft.com/office/drawing/2014/main" id="{6E782B82-7703-4E50-84DD-07855051F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023" y="3116191"/>
            <a:ext cx="5254159" cy="3502772"/>
          </a:xfrm>
          <a:prstGeom prst="rect">
            <a:avLst/>
          </a:prstGeom>
          <a:solidFill>
            <a:schemeClr val="tx1"/>
          </a:solidFill>
        </p:spPr>
      </p:pic>
    </p:spTree>
    <p:extLst>
      <p:ext uri="{BB962C8B-B14F-4D97-AF65-F5344CB8AC3E}">
        <p14:creationId xmlns:p14="http://schemas.microsoft.com/office/powerpoint/2010/main" val="3532334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E836-0E84-4568-B695-22628C7A81C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FE42E51-D27E-49CE-958C-75067ADD5B71}"/>
              </a:ext>
            </a:extLst>
          </p:cNvPr>
          <p:cNvSpPr>
            <a:spLocks noGrp="1"/>
          </p:cNvSpPr>
          <p:nvPr>
            <p:ph type="sldNum" sz="quarter" idx="12"/>
          </p:nvPr>
        </p:nvSpPr>
        <p:spPr/>
        <p:txBody>
          <a:bodyPr/>
          <a:lstStyle/>
          <a:p>
            <a:fld id="{93FEA544-5F12-4EB4-951E-1C208DABE530}" type="slidenum">
              <a:rPr lang="en-US" smtClean="0"/>
              <a:t>29</a:t>
            </a:fld>
            <a:endParaRPr lang="en-US" dirty="0"/>
          </a:p>
        </p:txBody>
      </p:sp>
      <p:sp>
        <p:nvSpPr>
          <p:cNvPr id="5" name="TextBox 4">
            <a:extLst>
              <a:ext uri="{FF2B5EF4-FFF2-40B4-BE49-F238E27FC236}">
                <a16:creationId xmlns:a16="http://schemas.microsoft.com/office/drawing/2014/main" id="{CF68A0CC-589B-4BC7-B236-BB96E7D157F6}"/>
              </a:ext>
            </a:extLst>
          </p:cNvPr>
          <p:cNvSpPr txBox="1"/>
          <p:nvPr/>
        </p:nvSpPr>
        <p:spPr>
          <a:xfrm>
            <a:off x="502024" y="457200"/>
            <a:ext cx="9402388" cy="646331"/>
          </a:xfrm>
          <a:prstGeom prst="rect">
            <a:avLst/>
          </a:prstGeom>
          <a:noFill/>
        </p:spPr>
        <p:txBody>
          <a:bodyPr wrap="square" rtlCol="0">
            <a:spAutoFit/>
          </a:bodyPr>
          <a:lstStyle/>
          <a:p>
            <a:r>
              <a:rPr lang="en-US" sz="3600" u="sng" dirty="0">
                <a:solidFill>
                  <a:schemeClr val="bg1"/>
                </a:solidFill>
              </a:rPr>
              <a:t>Ad</a:t>
            </a:r>
            <a:r>
              <a:rPr lang="en-IN" sz="3600" u="sng" dirty="0">
                <a:solidFill>
                  <a:schemeClr val="bg1"/>
                </a:solidFill>
              </a:rPr>
              <a:t>vantages of SVM:</a:t>
            </a:r>
          </a:p>
        </p:txBody>
      </p:sp>
      <p:sp>
        <p:nvSpPr>
          <p:cNvPr id="7" name="TextBox 6">
            <a:extLst>
              <a:ext uri="{FF2B5EF4-FFF2-40B4-BE49-F238E27FC236}">
                <a16:creationId xmlns:a16="http://schemas.microsoft.com/office/drawing/2014/main" id="{4A30BF99-7927-44A3-A637-9E862823A375}"/>
              </a:ext>
            </a:extLst>
          </p:cNvPr>
          <p:cNvSpPr txBox="1"/>
          <p:nvPr/>
        </p:nvSpPr>
        <p:spPr>
          <a:xfrm rot="10800000" flipH="1" flipV="1">
            <a:off x="502024" y="1674928"/>
            <a:ext cx="9861176" cy="3970318"/>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Effective in high dimensional spaces.</a:t>
            </a:r>
          </a:p>
          <a:p>
            <a:pPr marL="342900" indent="-342900" algn="just">
              <a:buFont typeface="Arial" panose="020B0604020202020204" pitchFamily="34" charset="0"/>
              <a:buChar char="•"/>
            </a:pPr>
            <a:r>
              <a:rPr lang="en-US" sz="2800" dirty="0"/>
              <a:t>Still effective in cases where number of dimensions is greater than the number of samples.</a:t>
            </a:r>
          </a:p>
          <a:p>
            <a:pPr marL="342900" indent="-342900" algn="just">
              <a:buFont typeface="Arial" panose="020B0604020202020204" pitchFamily="34" charset="0"/>
              <a:buChar char="•"/>
            </a:pPr>
            <a:r>
              <a:rPr lang="en-US" sz="2800" dirty="0"/>
              <a:t>Uses a subset of training points in the decision function (called support vectors), so it is also memory efficient.</a:t>
            </a:r>
          </a:p>
          <a:p>
            <a:pPr marL="342900" indent="-342900" algn="just">
              <a:buFont typeface="Arial" panose="020B0604020202020204" pitchFamily="34" charset="0"/>
              <a:buChar char="•"/>
            </a:pPr>
            <a:r>
              <a:rPr lang="en-US" sz="2800" dirty="0"/>
              <a:t>Versatile: different Kernel functions can be specified for the decision function. Common kernels are provided, but it is also possible to specify custom kernels.</a:t>
            </a:r>
            <a:endParaRPr lang="en-IN" sz="2800" dirty="0"/>
          </a:p>
        </p:txBody>
      </p:sp>
    </p:spTree>
    <p:extLst>
      <p:ext uri="{BB962C8B-B14F-4D97-AF65-F5344CB8AC3E}">
        <p14:creationId xmlns:p14="http://schemas.microsoft.com/office/powerpoint/2010/main" val="169469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E80CD-7DC5-4CFB-8B33-44BF8D8DC50D}"/>
              </a:ext>
            </a:extLst>
          </p:cNvPr>
          <p:cNvSpPr txBox="1"/>
          <p:nvPr/>
        </p:nvSpPr>
        <p:spPr>
          <a:xfrm>
            <a:off x="611246" y="613050"/>
            <a:ext cx="8898383" cy="1015663"/>
          </a:xfrm>
          <a:prstGeom prst="rect">
            <a:avLst/>
          </a:prstGeom>
          <a:noFill/>
        </p:spPr>
        <p:txBody>
          <a:bodyPr wrap="square" rtlCol="0">
            <a:spAutoFit/>
          </a:bodyPr>
          <a:lstStyle/>
          <a:p>
            <a:r>
              <a:rPr lang="en-US" sz="3600" u="sng" dirty="0">
                <a:solidFill>
                  <a:schemeClr val="bg1">
                    <a:lumMod val="85000"/>
                    <a:lumOff val="15000"/>
                  </a:schemeClr>
                </a:solidFill>
              </a:rPr>
              <a:t>PROBLEM</a:t>
            </a:r>
            <a:r>
              <a:rPr lang="en-US" sz="6000" u="sng" dirty="0">
                <a:solidFill>
                  <a:schemeClr val="bg1">
                    <a:lumMod val="85000"/>
                    <a:lumOff val="15000"/>
                  </a:schemeClr>
                </a:solidFill>
              </a:rPr>
              <a:t> </a:t>
            </a:r>
            <a:r>
              <a:rPr lang="en-US" sz="3600" u="sng" dirty="0">
                <a:solidFill>
                  <a:schemeClr val="bg1">
                    <a:lumMod val="85000"/>
                    <a:lumOff val="15000"/>
                  </a:schemeClr>
                </a:solidFill>
              </a:rPr>
              <a:t>STATEMENT</a:t>
            </a:r>
            <a:r>
              <a:rPr lang="en-US" sz="6000" dirty="0">
                <a:solidFill>
                  <a:schemeClr val="bg1">
                    <a:lumMod val="85000"/>
                    <a:lumOff val="15000"/>
                  </a:schemeClr>
                </a:solidFill>
              </a:rPr>
              <a:t> :-</a:t>
            </a:r>
            <a:r>
              <a:rPr lang="en-US" sz="6000" u="sng" dirty="0">
                <a:solidFill>
                  <a:schemeClr val="bg1">
                    <a:lumMod val="85000"/>
                    <a:lumOff val="15000"/>
                  </a:schemeClr>
                </a:solidFill>
              </a:rPr>
              <a:t> </a:t>
            </a:r>
          </a:p>
        </p:txBody>
      </p:sp>
      <p:sp>
        <p:nvSpPr>
          <p:cNvPr id="4" name="TextBox 3">
            <a:extLst>
              <a:ext uri="{FF2B5EF4-FFF2-40B4-BE49-F238E27FC236}">
                <a16:creationId xmlns:a16="http://schemas.microsoft.com/office/drawing/2014/main" id="{46080DC8-E8BB-4A9E-B9F7-5753F52FBEC7}"/>
              </a:ext>
            </a:extLst>
          </p:cNvPr>
          <p:cNvSpPr txBox="1"/>
          <p:nvPr/>
        </p:nvSpPr>
        <p:spPr>
          <a:xfrm>
            <a:off x="611246" y="2206042"/>
            <a:ext cx="10493406" cy="1384995"/>
          </a:xfrm>
          <a:prstGeom prst="rect">
            <a:avLst/>
          </a:prstGeom>
          <a:noFill/>
        </p:spPr>
        <p:txBody>
          <a:bodyPr wrap="square" rtlCol="0">
            <a:spAutoFit/>
          </a:bodyPr>
          <a:lstStyle/>
          <a:p>
            <a:r>
              <a:rPr lang="en-US" sz="2800" dirty="0"/>
              <a:t>To detect if the patient has Breast Cancer or not(Malignant or Benign), by making use of the Machine Learning(ML) algorithms.</a:t>
            </a:r>
          </a:p>
        </p:txBody>
      </p:sp>
      <p:sp>
        <p:nvSpPr>
          <p:cNvPr id="3" name="Date Placeholder 2">
            <a:extLst>
              <a:ext uri="{FF2B5EF4-FFF2-40B4-BE49-F238E27FC236}">
                <a16:creationId xmlns:a16="http://schemas.microsoft.com/office/drawing/2014/main" id="{40164032-92EE-4C99-AED2-E126DFFCF93B}"/>
              </a:ext>
            </a:extLst>
          </p:cNvPr>
          <p:cNvSpPr>
            <a:spLocks noGrp="1"/>
          </p:cNvSpPr>
          <p:nvPr>
            <p:ph type="dt" sz="half" idx="10"/>
          </p:nvPr>
        </p:nvSpPr>
        <p:spPr/>
        <p:txBody>
          <a:bodyPr/>
          <a:lstStyle/>
          <a:p>
            <a:fld id="{B6006D4F-CC39-4F38-9710-4DF06D8EA676}" type="datetime1">
              <a:rPr lang="en-US" smtClean="0"/>
              <a:t>5/6/2022</a:t>
            </a:fld>
            <a:endParaRPr lang="en-US" dirty="0"/>
          </a:p>
        </p:txBody>
      </p:sp>
      <p:sp>
        <p:nvSpPr>
          <p:cNvPr id="5" name="Slide Number Placeholder 4">
            <a:extLst>
              <a:ext uri="{FF2B5EF4-FFF2-40B4-BE49-F238E27FC236}">
                <a16:creationId xmlns:a16="http://schemas.microsoft.com/office/drawing/2014/main" id="{5DD69B80-B920-48C4-8467-443EA5C75ACF}"/>
              </a:ext>
            </a:extLst>
          </p:cNvPr>
          <p:cNvSpPr>
            <a:spLocks noGrp="1"/>
          </p:cNvSpPr>
          <p:nvPr>
            <p:ph type="sldNum" sz="quarter" idx="12"/>
          </p:nvPr>
        </p:nvSpPr>
        <p:spPr/>
        <p:txBody>
          <a:bodyPr/>
          <a:lstStyle/>
          <a:p>
            <a:fld id="{93FEA544-5F12-4EB4-951E-1C208DABE530}" type="slidenum">
              <a:rPr lang="en-US" smtClean="0"/>
              <a:t>3</a:t>
            </a:fld>
            <a:endParaRPr lang="en-US" dirty="0"/>
          </a:p>
        </p:txBody>
      </p:sp>
    </p:spTree>
    <p:extLst>
      <p:ext uri="{BB962C8B-B14F-4D97-AF65-F5344CB8AC3E}">
        <p14:creationId xmlns:p14="http://schemas.microsoft.com/office/powerpoint/2010/main" val="896193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E836-0E84-4568-B695-22628C7A81C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FE42E51-D27E-49CE-958C-75067ADD5B71}"/>
              </a:ext>
            </a:extLst>
          </p:cNvPr>
          <p:cNvSpPr>
            <a:spLocks noGrp="1"/>
          </p:cNvSpPr>
          <p:nvPr>
            <p:ph type="sldNum" sz="quarter" idx="12"/>
          </p:nvPr>
        </p:nvSpPr>
        <p:spPr/>
        <p:txBody>
          <a:bodyPr/>
          <a:lstStyle/>
          <a:p>
            <a:fld id="{93FEA544-5F12-4EB4-951E-1C208DABE530}" type="slidenum">
              <a:rPr lang="en-US" smtClean="0"/>
              <a:t>30</a:t>
            </a:fld>
            <a:endParaRPr lang="en-US" dirty="0"/>
          </a:p>
        </p:txBody>
      </p:sp>
      <p:sp>
        <p:nvSpPr>
          <p:cNvPr id="5" name="TextBox 4">
            <a:extLst>
              <a:ext uri="{FF2B5EF4-FFF2-40B4-BE49-F238E27FC236}">
                <a16:creationId xmlns:a16="http://schemas.microsoft.com/office/drawing/2014/main" id="{CF68A0CC-589B-4BC7-B236-BB96E7D157F6}"/>
              </a:ext>
            </a:extLst>
          </p:cNvPr>
          <p:cNvSpPr txBox="1"/>
          <p:nvPr/>
        </p:nvSpPr>
        <p:spPr>
          <a:xfrm>
            <a:off x="502024" y="72477"/>
            <a:ext cx="9402388" cy="646331"/>
          </a:xfrm>
          <a:prstGeom prst="rect">
            <a:avLst/>
          </a:prstGeom>
          <a:noFill/>
        </p:spPr>
        <p:txBody>
          <a:bodyPr wrap="square" rtlCol="0">
            <a:spAutoFit/>
          </a:bodyPr>
          <a:lstStyle/>
          <a:p>
            <a:r>
              <a:rPr lang="en-IN" sz="3600" u="sng" dirty="0">
                <a:solidFill>
                  <a:schemeClr val="bg1"/>
                </a:solidFill>
              </a:rPr>
              <a:t>RESULTS: </a:t>
            </a:r>
          </a:p>
        </p:txBody>
      </p:sp>
      <p:sp>
        <p:nvSpPr>
          <p:cNvPr id="6" name="TextBox 5">
            <a:extLst>
              <a:ext uri="{FF2B5EF4-FFF2-40B4-BE49-F238E27FC236}">
                <a16:creationId xmlns:a16="http://schemas.microsoft.com/office/drawing/2014/main" id="{AEAE1FCB-D1E1-40D5-A907-08DB3EA3DECE}"/>
              </a:ext>
            </a:extLst>
          </p:cNvPr>
          <p:cNvSpPr txBox="1"/>
          <p:nvPr/>
        </p:nvSpPr>
        <p:spPr>
          <a:xfrm rot="10800000" flipH="1" flipV="1">
            <a:off x="502024" y="787344"/>
            <a:ext cx="9646023" cy="707886"/>
          </a:xfrm>
          <a:prstGeom prst="rect">
            <a:avLst/>
          </a:prstGeom>
          <a:noFill/>
        </p:spPr>
        <p:txBody>
          <a:bodyPr wrap="square" rtlCol="0">
            <a:spAutoFit/>
          </a:bodyPr>
          <a:lstStyle/>
          <a:p>
            <a:pPr algn="just"/>
            <a:r>
              <a:rPr lang="en-US" sz="2000" dirty="0"/>
              <a:t>After applying the different classification models, we have got below accuracies with different models:</a:t>
            </a:r>
            <a:endParaRPr lang="en-IN" sz="2000" dirty="0"/>
          </a:p>
        </p:txBody>
      </p:sp>
      <p:pic>
        <p:nvPicPr>
          <p:cNvPr id="9" name="Picture 8">
            <a:extLst>
              <a:ext uri="{FF2B5EF4-FFF2-40B4-BE49-F238E27FC236}">
                <a16:creationId xmlns:a16="http://schemas.microsoft.com/office/drawing/2014/main" id="{1D3F1A4C-9FDD-48D1-AD10-F12CC4683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201" y="1495231"/>
            <a:ext cx="7909597" cy="5273064"/>
          </a:xfrm>
          <a:prstGeom prst="rect">
            <a:avLst/>
          </a:prstGeom>
        </p:spPr>
      </p:pic>
    </p:spTree>
    <p:extLst>
      <p:ext uri="{BB962C8B-B14F-4D97-AF65-F5344CB8AC3E}">
        <p14:creationId xmlns:p14="http://schemas.microsoft.com/office/powerpoint/2010/main" val="3237955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1E08D9-BCF1-4F30-CA29-F4D6423CD9B0}"/>
              </a:ext>
            </a:extLst>
          </p:cNvPr>
          <p:cNvSpPr>
            <a:spLocks noGrp="1"/>
          </p:cNvSpPr>
          <p:nvPr>
            <p:ph type="title"/>
          </p:nvPr>
        </p:nvSpPr>
        <p:spPr>
          <a:xfrm>
            <a:off x="603530" y="444250"/>
            <a:ext cx="8534400" cy="837703"/>
          </a:xfrm>
        </p:spPr>
        <p:txBody>
          <a:bodyPr/>
          <a:lstStyle/>
          <a:p>
            <a:r>
              <a:rPr lang="en-IN" u="sng" dirty="0">
                <a:solidFill>
                  <a:schemeClr val="bg1"/>
                </a:solidFill>
                <a:latin typeface="+mn-lt"/>
              </a:rPr>
              <a:t>RESULTS AND CONCLUSION</a:t>
            </a:r>
          </a:p>
        </p:txBody>
      </p:sp>
      <p:sp>
        <p:nvSpPr>
          <p:cNvPr id="4" name="Date Placeholder 3">
            <a:extLst>
              <a:ext uri="{FF2B5EF4-FFF2-40B4-BE49-F238E27FC236}">
                <a16:creationId xmlns:a16="http://schemas.microsoft.com/office/drawing/2014/main" id="{92AC278F-DE95-4E6C-AA03-1A114F6F887E}"/>
              </a:ext>
            </a:extLst>
          </p:cNvPr>
          <p:cNvSpPr>
            <a:spLocks noGrp="1"/>
          </p:cNvSpPr>
          <p:nvPr>
            <p:ph type="dt" sz="half" idx="10"/>
          </p:nvPr>
        </p:nvSpPr>
        <p:spPr/>
        <p:txBody>
          <a:bodyPr/>
          <a:lstStyle/>
          <a:p>
            <a:fld id="{BB66DF15-99A6-4273-B676-DEC80D6CA5AC}" type="datetime1">
              <a:rPr lang="en-US" smtClean="0"/>
              <a:t>5/6/2022</a:t>
            </a:fld>
            <a:endParaRPr lang="en-US" dirty="0"/>
          </a:p>
        </p:txBody>
      </p:sp>
      <p:sp>
        <p:nvSpPr>
          <p:cNvPr id="5" name="Slide Number Placeholder 4">
            <a:extLst>
              <a:ext uri="{FF2B5EF4-FFF2-40B4-BE49-F238E27FC236}">
                <a16:creationId xmlns:a16="http://schemas.microsoft.com/office/drawing/2014/main" id="{175A616F-8A26-45E5-A02A-97A31EF3246B}"/>
              </a:ext>
            </a:extLst>
          </p:cNvPr>
          <p:cNvSpPr>
            <a:spLocks noGrp="1"/>
          </p:cNvSpPr>
          <p:nvPr>
            <p:ph type="sldNum" sz="quarter" idx="12"/>
          </p:nvPr>
        </p:nvSpPr>
        <p:spPr/>
        <p:txBody>
          <a:bodyPr/>
          <a:lstStyle/>
          <a:p>
            <a:fld id="{93FEA544-5F12-4EB4-951E-1C208DABE530}" type="slidenum">
              <a:rPr lang="en-US" smtClean="0"/>
              <a:t>31</a:t>
            </a:fld>
            <a:endParaRPr lang="en-US" dirty="0"/>
          </a:p>
        </p:txBody>
      </p:sp>
      <p:sp>
        <p:nvSpPr>
          <p:cNvPr id="8" name="TextBox 7">
            <a:extLst>
              <a:ext uri="{FF2B5EF4-FFF2-40B4-BE49-F238E27FC236}">
                <a16:creationId xmlns:a16="http://schemas.microsoft.com/office/drawing/2014/main" id="{9761E9CC-8452-A136-355A-E45DC4238794}"/>
              </a:ext>
            </a:extLst>
          </p:cNvPr>
          <p:cNvSpPr txBox="1"/>
          <p:nvPr/>
        </p:nvSpPr>
        <p:spPr>
          <a:xfrm>
            <a:off x="349623" y="1416424"/>
            <a:ext cx="1107141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IN" dirty="0"/>
              <a:t>The aim is to classify the types of tumour and learn the various machine learning techniques such that the most suitable model capable enough not only to classify the tumour but also provide a high accuracy is found.</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IN" dirty="0"/>
              <a:t>The different machine learning techniques like Logistic Regression, Decision Tree, Random Forest and SVM are applied to the Wisconsin Breast Cancer Diagnosis(WBCD) dataset taken from the UCI machine Learning repository. A 80%-20% training-testing split was used for evaluation and then the results were evaluated based on which the accuracy found is as following :-</a:t>
            </a:r>
          </a:p>
          <a:p>
            <a:pPr marL="1200150" lvl="2" indent="-285750" algn="just">
              <a:buFont typeface="Wingdings" panose="05000000000000000000" pitchFamily="2" charset="2"/>
              <a:buChar char="§"/>
            </a:pPr>
            <a:r>
              <a:rPr lang="en-IN" dirty="0"/>
              <a:t>Logistic Regression Classifier 		 	: 96.51%</a:t>
            </a:r>
          </a:p>
          <a:p>
            <a:pPr marL="1200150" lvl="2" indent="-285750" algn="just">
              <a:buFont typeface="Wingdings" panose="05000000000000000000" pitchFamily="2" charset="2"/>
              <a:buChar char="§"/>
            </a:pPr>
            <a:r>
              <a:rPr lang="en-IN" dirty="0"/>
              <a:t>Decision Tree Classifier		 		: 92.39%</a:t>
            </a:r>
          </a:p>
          <a:p>
            <a:pPr marL="1200150" lvl="2" indent="-285750" algn="just">
              <a:buFont typeface="Wingdings" panose="05000000000000000000" pitchFamily="2" charset="2"/>
              <a:buChar char="§"/>
            </a:pPr>
            <a:r>
              <a:rPr lang="en-IN" dirty="0"/>
              <a:t>Random Forest Classifier		 		: 94.73%</a:t>
            </a:r>
          </a:p>
          <a:p>
            <a:pPr marL="1200150" lvl="2" indent="-285750" algn="just">
              <a:buFont typeface="Wingdings" panose="05000000000000000000" pitchFamily="2" charset="2"/>
              <a:buChar char="§"/>
            </a:pPr>
            <a:r>
              <a:rPr lang="en-IN" dirty="0"/>
              <a:t>Support Vector Machine Classifier		: 98.24%</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IN" dirty="0"/>
              <a:t>Support Vector Classifier was the model that performed the best on the test data with an accuracy score of 98.2% and therefore was chosen to detect the cancer cells in patients.</a:t>
            </a:r>
          </a:p>
          <a:p>
            <a:pPr marL="285750" indent="-285750" algn="just">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58626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5E836-0E84-4568-B695-22628C7A81C9}"/>
              </a:ext>
            </a:extLst>
          </p:cNvPr>
          <p:cNvSpPr>
            <a:spLocks noGrp="1"/>
          </p:cNvSpPr>
          <p:nvPr>
            <p:ph type="dt" sz="half" idx="10"/>
          </p:nvPr>
        </p:nvSpPr>
        <p:spPr/>
        <p:txBody>
          <a:bodyPr/>
          <a:lstStyle/>
          <a:p>
            <a:fld id="{3F427FA0-77D3-4CD2-8A72-0EB55E9AB30D}" type="datetime1">
              <a:rPr lang="en-US" smtClean="0"/>
              <a:t>5/6/2022</a:t>
            </a:fld>
            <a:endParaRPr lang="en-US" dirty="0"/>
          </a:p>
        </p:txBody>
      </p:sp>
      <p:sp>
        <p:nvSpPr>
          <p:cNvPr id="3" name="Slide Number Placeholder 2">
            <a:extLst>
              <a:ext uri="{FF2B5EF4-FFF2-40B4-BE49-F238E27FC236}">
                <a16:creationId xmlns:a16="http://schemas.microsoft.com/office/drawing/2014/main" id="{5FE42E51-D27E-49CE-958C-75067ADD5B71}"/>
              </a:ext>
            </a:extLst>
          </p:cNvPr>
          <p:cNvSpPr>
            <a:spLocks noGrp="1"/>
          </p:cNvSpPr>
          <p:nvPr>
            <p:ph type="sldNum" sz="quarter" idx="12"/>
          </p:nvPr>
        </p:nvSpPr>
        <p:spPr/>
        <p:txBody>
          <a:bodyPr/>
          <a:lstStyle/>
          <a:p>
            <a:fld id="{93FEA544-5F12-4EB4-951E-1C208DABE530}" type="slidenum">
              <a:rPr lang="en-US" smtClean="0"/>
              <a:t>32</a:t>
            </a:fld>
            <a:endParaRPr lang="en-US" dirty="0"/>
          </a:p>
        </p:txBody>
      </p:sp>
      <p:sp>
        <p:nvSpPr>
          <p:cNvPr id="5" name="TextBox 4">
            <a:extLst>
              <a:ext uri="{FF2B5EF4-FFF2-40B4-BE49-F238E27FC236}">
                <a16:creationId xmlns:a16="http://schemas.microsoft.com/office/drawing/2014/main" id="{CF68A0CC-589B-4BC7-B236-BB96E7D157F6}"/>
              </a:ext>
            </a:extLst>
          </p:cNvPr>
          <p:cNvSpPr txBox="1"/>
          <p:nvPr/>
        </p:nvSpPr>
        <p:spPr>
          <a:xfrm>
            <a:off x="502024" y="439271"/>
            <a:ext cx="9402388" cy="646331"/>
          </a:xfrm>
          <a:prstGeom prst="rect">
            <a:avLst/>
          </a:prstGeom>
          <a:noFill/>
        </p:spPr>
        <p:txBody>
          <a:bodyPr wrap="square" rtlCol="0">
            <a:spAutoFit/>
          </a:bodyPr>
          <a:lstStyle/>
          <a:p>
            <a:r>
              <a:rPr lang="en-IN" sz="3600" u="sng" dirty="0">
                <a:solidFill>
                  <a:schemeClr val="bg1"/>
                </a:solidFill>
              </a:rPr>
              <a:t>References: </a:t>
            </a:r>
          </a:p>
        </p:txBody>
      </p:sp>
      <p:sp>
        <p:nvSpPr>
          <p:cNvPr id="6" name="TextBox 5">
            <a:extLst>
              <a:ext uri="{FF2B5EF4-FFF2-40B4-BE49-F238E27FC236}">
                <a16:creationId xmlns:a16="http://schemas.microsoft.com/office/drawing/2014/main" id="{443AE893-4015-4D3B-87C8-407649B179BF}"/>
              </a:ext>
            </a:extLst>
          </p:cNvPr>
          <p:cNvSpPr txBox="1"/>
          <p:nvPr/>
        </p:nvSpPr>
        <p:spPr>
          <a:xfrm>
            <a:off x="502024" y="1697256"/>
            <a:ext cx="9554219" cy="4093428"/>
          </a:xfrm>
          <a:prstGeom prst="rect">
            <a:avLst/>
          </a:prstGeom>
          <a:noFill/>
        </p:spPr>
        <p:txBody>
          <a:bodyPr wrap="none" rtlCol="0">
            <a:spAutoFit/>
          </a:bodyPr>
          <a:lstStyle/>
          <a:p>
            <a:pPr marL="457200" indent="-457200">
              <a:buAutoNum type="arabicPeriod"/>
            </a:pPr>
            <a:r>
              <a:rPr lang="en-IN" sz="2000" dirty="0"/>
              <a:t>Dataset Reference:</a:t>
            </a:r>
            <a:br>
              <a:rPr lang="en-IN" sz="2000" dirty="0"/>
            </a:br>
            <a:r>
              <a:rPr lang="en-IN" sz="2000" dirty="0">
                <a:hlinkClick r:id="rId2"/>
              </a:rPr>
              <a:t>https://www.kaggle.com/datasets/uciml/breast-cancer-wisconsin-data</a:t>
            </a:r>
            <a:endParaRPr lang="en-IN" sz="2000" dirty="0"/>
          </a:p>
          <a:p>
            <a:pPr marL="457200" indent="-457200">
              <a:buAutoNum type="arabicPeriod"/>
            </a:pPr>
            <a:endParaRPr lang="en-IN" sz="2000" dirty="0"/>
          </a:p>
          <a:p>
            <a:pPr marL="457200" indent="-457200">
              <a:buAutoNum type="arabicPeriod"/>
            </a:pPr>
            <a:r>
              <a:rPr lang="en-IN" sz="2000" dirty="0">
                <a:hlinkClick r:id="rId3"/>
              </a:rPr>
              <a:t>https://ieeexplore.ieee.org/abstract/document/8769187/</a:t>
            </a:r>
            <a:endParaRPr lang="en-IN" sz="2000" dirty="0"/>
          </a:p>
          <a:p>
            <a:pPr marL="457200" indent="-457200">
              <a:buAutoNum type="arabicPeriod"/>
            </a:pPr>
            <a:endParaRPr lang="en-IN" sz="2000" dirty="0"/>
          </a:p>
          <a:p>
            <a:pPr marL="457200" indent="-457200">
              <a:buAutoNum type="arabicPeriod"/>
            </a:pPr>
            <a:r>
              <a:rPr lang="en-IN" sz="2000" dirty="0">
                <a:hlinkClick r:id="rId4"/>
              </a:rPr>
              <a:t>https://link.springer.com/chapter/10.1007/978-981-15-7205-0_10</a:t>
            </a:r>
            <a:endParaRPr lang="en-IN" sz="2000" dirty="0"/>
          </a:p>
          <a:p>
            <a:pPr marL="457200" indent="-457200">
              <a:buAutoNum type="arabicPeriod"/>
            </a:pPr>
            <a:endParaRPr lang="en-IN" sz="2000" dirty="0"/>
          </a:p>
          <a:p>
            <a:pPr marL="457200" indent="-457200">
              <a:buAutoNum type="arabicPeriod"/>
            </a:pPr>
            <a:endParaRPr lang="en-IN" sz="2000" dirty="0"/>
          </a:p>
          <a:p>
            <a:pPr marL="457200" indent="-457200">
              <a:buAutoNum type="arabicPeriod"/>
            </a:pPr>
            <a:r>
              <a:rPr lang="en-IN" sz="2000" dirty="0">
                <a:hlinkClick r:id="rId5"/>
              </a:rPr>
              <a:t>https://www.sciencedirect.com/science/article/pii/S1877050921014629</a:t>
            </a:r>
            <a:endParaRPr lang="en-IN" sz="2000" dirty="0"/>
          </a:p>
          <a:p>
            <a:pPr marL="457200" indent="-457200">
              <a:buAutoNum type="arabicPeriod"/>
            </a:pPr>
            <a:endParaRPr lang="en-IN" sz="2000" dirty="0"/>
          </a:p>
          <a:p>
            <a:pPr marL="457200" indent="-457200">
              <a:buAutoNum type="arabicPeriod"/>
            </a:pPr>
            <a:r>
              <a:rPr lang="en-IN" sz="2000" dirty="0">
                <a:hlinkClick r:id="rId6"/>
              </a:rPr>
              <a:t>https://ieeexplore.ieee.org/document/8741990</a:t>
            </a:r>
            <a:endParaRPr lang="en-IN" sz="2000" dirty="0"/>
          </a:p>
          <a:p>
            <a:pPr marL="457200" indent="-457200">
              <a:buAutoNum type="arabicPeriod"/>
            </a:pPr>
            <a:endParaRPr lang="en-IN" sz="2000" dirty="0"/>
          </a:p>
          <a:p>
            <a:pPr marL="457200" indent="-457200">
              <a:buAutoNum type="arabicPeriod"/>
            </a:pPr>
            <a:endParaRPr lang="en-IN" sz="2000" dirty="0"/>
          </a:p>
        </p:txBody>
      </p:sp>
    </p:spTree>
    <p:extLst>
      <p:ext uri="{BB962C8B-B14F-4D97-AF65-F5344CB8AC3E}">
        <p14:creationId xmlns:p14="http://schemas.microsoft.com/office/powerpoint/2010/main" val="313543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D373D-3AD8-4B6A-943F-0124708C8972}"/>
              </a:ext>
            </a:extLst>
          </p:cNvPr>
          <p:cNvSpPr txBox="1"/>
          <p:nvPr/>
        </p:nvSpPr>
        <p:spPr>
          <a:xfrm>
            <a:off x="417250" y="2148412"/>
            <a:ext cx="10107316" cy="2492990"/>
          </a:xfrm>
          <a:prstGeom prst="rect">
            <a:avLst/>
          </a:prstGeom>
          <a:noFill/>
        </p:spPr>
        <p:txBody>
          <a:bodyPr wrap="square">
            <a:spAutoFit/>
          </a:bodyPr>
          <a:lstStyle/>
          <a:p>
            <a:pPr algn="just"/>
            <a:r>
              <a:rPr lang="en-US" dirty="0"/>
              <a:t>In order to identify the real life problem from societal need point of view and to apply knowledge in ways leading to deep, meaningful learning, Breast Cancer Detection using Machine Learning algorithms has been chosen. </a:t>
            </a:r>
          </a:p>
          <a:p>
            <a:pPr algn="just"/>
            <a:endParaRPr lang="en-US" sz="2400" dirty="0"/>
          </a:p>
          <a:p>
            <a:pPr algn="just"/>
            <a:r>
              <a:rPr lang="en-US" dirty="0"/>
              <a:t>The doctors do not identify each and every breast cancer patient. That’s the reason Machine Learning Engineer / Data Scientist comes into the picture because they have knowledge of math and computational power.</a:t>
            </a:r>
          </a:p>
          <a:p>
            <a:pPr algn="just"/>
            <a:endParaRPr lang="en-US" sz="2400" dirty="0"/>
          </a:p>
        </p:txBody>
      </p:sp>
      <p:sp>
        <p:nvSpPr>
          <p:cNvPr id="6" name="TextBox 5">
            <a:extLst>
              <a:ext uri="{FF2B5EF4-FFF2-40B4-BE49-F238E27FC236}">
                <a16:creationId xmlns:a16="http://schemas.microsoft.com/office/drawing/2014/main" id="{E7C5D1E8-2479-4853-81BD-3F3549180F0C}"/>
              </a:ext>
            </a:extLst>
          </p:cNvPr>
          <p:cNvSpPr txBox="1"/>
          <p:nvPr/>
        </p:nvSpPr>
        <p:spPr>
          <a:xfrm>
            <a:off x="417250" y="625628"/>
            <a:ext cx="9161755" cy="1015663"/>
          </a:xfrm>
          <a:prstGeom prst="rect">
            <a:avLst/>
          </a:prstGeom>
          <a:noFill/>
        </p:spPr>
        <p:txBody>
          <a:bodyPr wrap="square" rtlCol="0">
            <a:spAutoFit/>
          </a:bodyPr>
          <a:lstStyle/>
          <a:p>
            <a:r>
              <a:rPr lang="en-US" sz="4000" u="sng" dirty="0">
                <a:solidFill>
                  <a:schemeClr val="bg1">
                    <a:lumMod val="85000"/>
                    <a:lumOff val="15000"/>
                  </a:schemeClr>
                </a:solidFill>
              </a:rPr>
              <a:t>MOTIVATION</a:t>
            </a:r>
            <a:r>
              <a:rPr lang="en-US" sz="6000" dirty="0"/>
              <a:t> </a:t>
            </a:r>
          </a:p>
        </p:txBody>
      </p:sp>
      <p:sp>
        <p:nvSpPr>
          <p:cNvPr id="2" name="Date Placeholder 1">
            <a:extLst>
              <a:ext uri="{FF2B5EF4-FFF2-40B4-BE49-F238E27FC236}">
                <a16:creationId xmlns:a16="http://schemas.microsoft.com/office/drawing/2014/main" id="{1C5016F7-0206-4DC9-A49A-416ED07B3879}"/>
              </a:ext>
            </a:extLst>
          </p:cNvPr>
          <p:cNvSpPr>
            <a:spLocks noGrp="1"/>
          </p:cNvSpPr>
          <p:nvPr>
            <p:ph type="dt" sz="half" idx="10"/>
          </p:nvPr>
        </p:nvSpPr>
        <p:spPr/>
        <p:txBody>
          <a:bodyPr/>
          <a:lstStyle/>
          <a:p>
            <a:fld id="{199FC3E6-FDA6-4A50-9A3F-6535317F6A0F}" type="datetime1">
              <a:rPr lang="en-US" smtClean="0"/>
              <a:t>5/6/2022</a:t>
            </a:fld>
            <a:endParaRPr lang="en-US" dirty="0"/>
          </a:p>
        </p:txBody>
      </p:sp>
      <p:sp>
        <p:nvSpPr>
          <p:cNvPr id="4" name="Slide Number Placeholder 3">
            <a:extLst>
              <a:ext uri="{FF2B5EF4-FFF2-40B4-BE49-F238E27FC236}">
                <a16:creationId xmlns:a16="http://schemas.microsoft.com/office/drawing/2014/main" id="{6FA803B8-A1E8-4A56-878B-9F50FBBA25CA}"/>
              </a:ext>
            </a:extLst>
          </p:cNvPr>
          <p:cNvSpPr>
            <a:spLocks noGrp="1"/>
          </p:cNvSpPr>
          <p:nvPr>
            <p:ph type="sldNum" sz="quarter" idx="12"/>
          </p:nvPr>
        </p:nvSpPr>
        <p:spPr/>
        <p:txBody>
          <a:bodyPr/>
          <a:lstStyle/>
          <a:p>
            <a:fld id="{93FEA544-5F12-4EB4-951E-1C208DABE530}" type="slidenum">
              <a:rPr lang="en-US" smtClean="0"/>
              <a:t>4</a:t>
            </a:fld>
            <a:endParaRPr lang="en-US" dirty="0"/>
          </a:p>
        </p:txBody>
      </p:sp>
    </p:spTree>
    <p:extLst>
      <p:ext uri="{BB962C8B-B14F-4D97-AF65-F5344CB8AC3E}">
        <p14:creationId xmlns:p14="http://schemas.microsoft.com/office/powerpoint/2010/main" val="256378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CD02-CCBF-4A33-BE14-93C7491985C8}"/>
              </a:ext>
            </a:extLst>
          </p:cNvPr>
          <p:cNvSpPr>
            <a:spLocks noGrp="1"/>
          </p:cNvSpPr>
          <p:nvPr>
            <p:ph type="title"/>
          </p:nvPr>
        </p:nvSpPr>
        <p:spPr>
          <a:xfrm>
            <a:off x="400125" y="323705"/>
            <a:ext cx="8534400" cy="1389685"/>
          </a:xfrm>
        </p:spPr>
        <p:txBody>
          <a:bodyPr>
            <a:normAutofit/>
          </a:bodyPr>
          <a:lstStyle/>
          <a:p>
            <a:r>
              <a:rPr lang="en-IN" sz="4000" u="sng" dirty="0">
                <a:solidFill>
                  <a:schemeClr val="bg1"/>
                </a:solidFill>
              </a:rPr>
              <a:t>INTRODUCTION</a:t>
            </a:r>
          </a:p>
        </p:txBody>
      </p:sp>
      <p:sp>
        <p:nvSpPr>
          <p:cNvPr id="3" name="Date Placeholder 2">
            <a:extLst>
              <a:ext uri="{FF2B5EF4-FFF2-40B4-BE49-F238E27FC236}">
                <a16:creationId xmlns:a16="http://schemas.microsoft.com/office/drawing/2014/main" id="{FC15FB0B-DB4C-4C38-A088-FCE60767351C}"/>
              </a:ext>
            </a:extLst>
          </p:cNvPr>
          <p:cNvSpPr>
            <a:spLocks noGrp="1"/>
          </p:cNvSpPr>
          <p:nvPr>
            <p:ph type="dt" sz="half" idx="10"/>
          </p:nvPr>
        </p:nvSpPr>
        <p:spPr/>
        <p:txBody>
          <a:bodyPr/>
          <a:lstStyle/>
          <a:p>
            <a:fld id="{0301D7CA-E4DA-48E4-BA62-3F8D7A989674}" type="datetime1">
              <a:rPr lang="en-US" smtClean="0"/>
              <a:t>5/6/2022</a:t>
            </a:fld>
            <a:endParaRPr lang="en-US" dirty="0"/>
          </a:p>
        </p:txBody>
      </p:sp>
      <p:sp>
        <p:nvSpPr>
          <p:cNvPr id="4" name="Slide Number Placeholder 3">
            <a:extLst>
              <a:ext uri="{FF2B5EF4-FFF2-40B4-BE49-F238E27FC236}">
                <a16:creationId xmlns:a16="http://schemas.microsoft.com/office/drawing/2014/main" id="{B2C805CE-D5F2-4FCD-800F-267E9648DD2A}"/>
              </a:ext>
            </a:extLst>
          </p:cNvPr>
          <p:cNvSpPr>
            <a:spLocks noGrp="1"/>
          </p:cNvSpPr>
          <p:nvPr>
            <p:ph type="sldNum" sz="quarter" idx="12"/>
          </p:nvPr>
        </p:nvSpPr>
        <p:spPr/>
        <p:txBody>
          <a:bodyPr/>
          <a:lstStyle/>
          <a:p>
            <a:fld id="{93FEA544-5F12-4EB4-951E-1C208DABE530}" type="slidenum">
              <a:rPr lang="en-US" smtClean="0"/>
              <a:t>5</a:t>
            </a:fld>
            <a:endParaRPr lang="en-US" dirty="0"/>
          </a:p>
        </p:txBody>
      </p:sp>
      <p:sp>
        <p:nvSpPr>
          <p:cNvPr id="5" name="TextBox 4">
            <a:extLst>
              <a:ext uri="{FF2B5EF4-FFF2-40B4-BE49-F238E27FC236}">
                <a16:creationId xmlns:a16="http://schemas.microsoft.com/office/drawing/2014/main" id="{8118B311-4190-4D95-95AC-F0C4D5F96299}"/>
              </a:ext>
            </a:extLst>
          </p:cNvPr>
          <p:cNvSpPr txBox="1"/>
          <p:nvPr/>
        </p:nvSpPr>
        <p:spPr>
          <a:xfrm>
            <a:off x="133165" y="2068497"/>
            <a:ext cx="11523215"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latin typeface="+mj-lt"/>
                <a:hlinkClick r:id="rId2">
                  <a:extLst>
                    <a:ext uri="{A12FA001-AC4F-418D-AE19-62706E023703}">
                      <ahyp:hlinkClr xmlns:ahyp="http://schemas.microsoft.com/office/drawing/2018/hyperlinkcolor" val="tx"/>
                    </a:ext>
                  </a:extLst>
                </a:hlinkClick>
              </a:rPr>
              <a:t>Breast cancer</a:t>
            </a:r>
            <a:r>
              <a:rPr lang="en-US" sz="2000" b="0" i="0" dirty="0">
                <a:effectLst/>
                <a:latin typeface="+mj-lt"/>
              </a:rPr>
              <a:t> is a malignant cell growth in the breast. If left untreated, the </a:t>
            </a:r>
            <a:r>
              <a:rPr lang="en-US" sz="2000" b="0" i="0" dirty="0">
                <a:effectLst/>
                <a:latin typeface="+mj-lt"/>
                <a:hlinkClick r:id="rId3">
                  <a:extLst>
                    <a:ext uri="{A12FA001-AC4F-418D-AE19-62706E023703}">
                      <ahyp:hlinkClr xmlns:ahyp="http://schemas.microsoft.com/office/drawing/2018/hyperlinkcolor" val="tx"/>
                    </a:ext>
                  </a:extLst>
                </a:hlinkClick>
              </a:rPr>
              <a:t>cancer</a:t>
            </a:r>
            <a:r>
              <a:rPr lang="en-US" sz="2000" b="0" i="0" dirty="0">
                <a:effectLst/>
                <a:latin typeface="+mj-lt"/>
              </a:rPr>
              <a:t> spreads to other areas of the body</a:t>
            </a:r>
          </a:p>
          <a:p>
            <a:pPr marL="285750" indent="-285750" algn="just">
              <a:buFont typeface="Arial" panose="020B0604020202020204" pitchFamily="34" charset="0"/>
              <a:buChar char="•"/>
            </a:pPr>
            <a:endParaRPr lang="en-US" sz="2000" b="0" i="0" dirty="0">
              <a:effectLst/>
              <a:latin typeface="+mj-lt"/>
            </a:endParaRPr>
          </a:p>
          <a:p>
            <a:pPr marL="285750" indent="-285750" algn="just">
              <a:buFont typeface="Arial" panose="020B0604020202020204" pitchFamily="34" charset="0"/>
              <a:buChar char="•"/>
            </a:pPr>
            <a:r>
              <a:rPr lang="en-US" sz="2000" b="0" i="0" dirty="0">
                <a:effectLst/>
                <a:latin typeface="+mj-lt"/>
              </a:rPr>
              <a:t>Breast cancer is a </a:t>
            </a:r>
            <a:r>
              <a:rPr lang="en-US" sz="2000" b="0" i="0" dirty="0">
                <a:effectLst/>
                <a:latin typeface="+mj-lt"/>
                <a:ea typeface="Source Sans Pro" panose="020B0503030403020204" pitchFamily="34" charset="0"/>
              </a:rPr>
              <a:t>prevailing</a:t>
            </a:r>
            <a:r>
              <a:rPr lang="en-US" sz="2000" b="0" i="0" dirty="0">
                <a:effectLst/>
                <a:latin typeface="+mj-lt"/>
              </a:rPr>
              <a:t> cause of death, and it is the only type of cancer that is widespread among women worldwide.</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0" i="0" dirty="0">
                <a:effectLst/>
              </a:rPr>
              <a:t>In 2020, there were 2.3 million women diagnosed with breast cancer and 6,85,000 deaths globally.</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0" i="0" dirty="0">
                <a:effectLst/>
              </a:rPr>
              <a:t>Breast cancer occurs in every country of the world in women at any age after puberty but with increasing rates in later life.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56669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16253A-744D-4B3B-8DCB-B761765EA23E}"/>
              </a:ext>
            </a:extLst>
          </p:cNvPr>
          <p:cNvSpPr>
            <a:spLocks noGrp="1"/>
          </p:cNvSpPr>
          <p:nvPr>
            <p:ph type="subTitle" idx="1"/>
          </p:nvPr>
        </p:nvSpPr>
        <p:spPr>
          <a:xfrm>
            <a:off x="201382" y="1768536"/>
            <a:ext cx="6400800" cy="3809939"/>
          </a:xfrm>
        </p:spPr>
        <p:txBody>
          <a:bodyPr>
            <a:normAutofit/>
          </a:bodyPr>
          <a:lstStyle/>
          <a:p>
            <a:r>
              <a:rPr lang="en-IN" sz="2400" dirty="0"/>
              <a:t>Men do not get Breast Cancer, it affects women only – MYTH.</a:t>
            </a:r>
          </a:p>
          <a:p>
            <a:endParaRPr lang="en-IN" sz="2400" dirty="0"/>
          </a:p>
          <a:p>
            <a:r>
              <a:rPr lang="en-IN" sz="2400" dirty="0"/>
              <a:t>It is estimated that approximately 2,190 men are diagnosed with breast cancer every year and 410 die. (Although this ratio is very less as compared to women).</a:t>
            </a:r>
          </a:p>
          <a:p>
            <a:endParaRPr lang="en-IN" sz="2800" dirty="0"/>
          </a:p>
          <a:p>
            <a:endParaRPr lang="en-IN" sz="2800" dirty="0"/>
          </a:p>
        </p:txBody>
      </p:sp>
      <p:sp>
        <p:nvSpPr>
          <p:cNvPr id="4" name="Date Placeholder 3">
            <a:extLst>
              <a:ext uri="{FF2B5EF4-FFF2-40B4-BE49-F238E27FC236}">
                <a16:creationId xmlns:a16="http://schemas.microsoft.com/office/drawing/2014/main" id="{CBBBA486-76F4-4EA7-A8FB-60EFA711E9FF}"/>
              </a:ext>
            </a:extLst>
          </p:cNvPr>
          <p:cNvSpPr>
            <a:spLocks noGrp="1"/>
          </p:cNvSpPr>
          <p:nvPr>
            <p:ph type="dt" sz="half" idx="10"/>
          </p:nvPr>
        </p:nvSpPr>
        <p:spPr/>
        <p:txBody>
          <a:bodyPr/>
          <a:lstStyle/>
          <a:p>
            <a:fld id="{4DFCBD24-E9C3-4D37-B7B6-CE937FBBA693}" type="datetime1">
              <a:rPr lang="en-US" smtClean="0"/>
              <a:t>5/6/2022</a:t>
            </a:fld>
            <a:endParaRPr lang="en-US" dirty="0"/>
          </a:p>
        </p:txBody>
      </p:sp>
      <p:sp>
        <p:nvSpPr>
          <p:cNvPr id="5" name="Slide Number Placeholder 4">
            <a:extLst>
              <a:ext uri="{FF2B5EF4-FFF2-40B4-BE49-F238E27FC236}">
                <a16:creationId xmlns:a16="http://schemas.microsoft.com/office/drawing/2014/main" id="{D74B385B-28A8-416D-8B79-D6A4B4510EB9}"/>
              </a:ext>
            </a:extLst>
          </p:cNvPr>
          <p:cNvSpPr>
            <a:spLocks noGrp="1"/>
          </p:cNvSpPr>
          <p:nvPr>
            <p:ph type="sldNum" sz="quarter" idx="12"/>
          </p:nvPr>
        </p:nvSpPr>
        <p:spPr/>
        <p:txBody>
          <a:bodyPr/>
          <a:lstStyle/>
          <a:p>
            <a:fld id="{93FEA544-5F12-4EB4-951E-1C208DABE530}" type="slidenum">
              <a:rPr lang="en-US" smtClean="0"/>
              <a:t>6</a:t>
            </a:fld>
            <a:endParaRPr lang="en-US" dirty="0"/>
          </a:p>
        </p:txBody>
      </p:sp>
      <p:pic>
        <p:nvPicPr>
          <p:cNvPr id="1026" name="Picture 2" descr="Breast Cancer In Men | Facts &amp;amp; Research | Walk the Walk">
            <a:extLst>
              <a:ext uri="{FF2B5EF4-FFF2-40B4-BE49-F238E27FC236}">
                <a16:creationId xmlns:a16="http://schemas.microsoft.com/office/drawing/2014/main" id="{5A2430A0-7900-4302-AB39-5EEB04366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491" y="138533"/>
            <a:ext cx="4654126" cy="65809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BE9D42-2275-4B9C-8B38-2699659E0DA3}"/>
              </a:ext>
            </a:extLst>
          </p:cNvPr>
          <p:cNvSpPr txBox="1"/>
          <p:nvPr/>
        </p:nvSpPr>
        <p:spPr>
          <a:xfrm flipH="1">
            <a:off x="201382" y="654424"/>
            <a:ext cx="5034005" cy="584775"/>
          </a:xfrm>
          <a:prstGeom prst="rect">
            <a:avLst/>
          </a:prstGeom>
          <a:noFill/>
        </p:spPr>
        <p:txBody>
          <a:bodyPr wrap="square" rtlCol="0">
            <a:spAutoFit/>
          </a:bodyPr>
          <a:lstStyle/>
          <a:p>
            <a:pPr algn="just"/>
            <a:r>
              <a:rPr lang="en-IN" sz="3200" u="sng" dirty="0">
                <a:solidFill>
                  <a:schemeClr val="bg1"/>
                </a:solidFill>
              </a:rPr>
              <a:t>BREAST CANCER IN MEN </a:t>
            </a:r>
          </a:p>
        </p:txBody>
      </p:sp>
    </p:spTree>
    <p:extLst>
      <p:ext uri="{BB962C8B-B14F-4D97-AF65-F5344CB8AC3E}">
        <p14:creationId xmlns:p14="http://schemas.microsoft.com/office/powerpoint/2010/main" val="189297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432C3C-00B1-4E4E-86CA-25BEBC2BBDF6}"/>
              </a:ext>
            </a:extLst>
          </p:cNvPr>
          <p:cNvSpPr>
            <a:spLocks noGrp="1"/>
          </p:cNvSpPr>
          <p:nvPr>
            <p:ph type="dt" sz="half" idx="10"/>
          </p:nvPr>
        </p:nvSpPr>
        <p:spPr/>
        <p:txBody>
          <a:bodyPr/>
          <a:lstStyle/>
          <a:p>
            <a:fld id="{4DFCBD24-E9C3-4D37-B7B6-CE937FBBA693}" type="datetime1">
              <a:rPr lang="en-US" smtClean="0"/>
              <a:t>5/6/2022</a:t>
            </a:fld>
            <a:endParaRPr lang="en-US" dirty="0"/>
          </a:p>
        </p:txBody>
      </p:sp>
      <p:sp>
        <p:nvSpPr>
          <p:cNvPr id="5" name="Slide Number Placeholder 4">
            <a:extLst>
              <a:ext uri="{FF2B5EF4-FFF2-40B4-BE49-F238E27FC236}">
                <a16:creationId xmlns:a16="http://schemas.microsoft.com/office/drawing/2014/main" id="{41EAB7B3-B812-4A24-B3F7-903C819374A7}"/>
              </a:ext>
            </a:extLst>
          </p:cNvPr>
          <p:cNvSpPr>
            <a:spLocks noGrp="1"/>
          </p:cNvSpPr>
          <p:nvPr>
            <p:ph type="sldNum" sz="quarter" idx="12"/>
          </p:nvPr>
        </p:nvSpPr>
        <p:spPr/>
        <p:txBody>
          <a:bodyPr/>
          <a:lstStyle/>
          <a:p>
            <a:fld id="{93FEA544-5F12-4EB4-951E-1C208DABE530}" type="slidenum">
              <a:rPr lang="en-US" smtClean="0"/>
              <a:t>7</a:t>
            </a:fld>
            <a:endParaRPr lang="en-US" dirty="0"/>
          </a:p>
        </p:txBody>
      </p:sp>
      <p:pic>
        <p:nvPicPr>
          <p:cNvPr id="2056" name="Picture 8" descr="Understanding Cancer: Metastasis, Stages of Cancer, and More">
            <a:extLst>
              <a:ext uri="{FF2B5EF4-FFF2-40B4-BE49-F238E27FC236}">
                <a16:creationId xmlns:a16="http://schemas.microsoft.com/office/drawing/2014/main" id="{FD3E1A81-6BA8-43C9-8378-2CB0D352C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170" y="1430335"/>
            <a:ext cx="7515661" cy="510699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EEE251-BBCF-43A2-B439-5F5F5105F3F8}"/>
              </a:ext>
            </a:extLst>
          </p:cNvPr>
          <p:cNvSpPr txBox="1"/>
          <p:nvPr/>
        </p:nvSpPr>
        <p:spPr>
          <a:xfrm>
            <a:off x="0" y="327585"/>
            <a:ext cx="12254753" cy="830997"/>
          </a:xfrm>
          <a:prstGeom prst="rect">
            <a:avLst/>
          </a:prstGeom>
          <a:noFill/>
        </p:spPr>
        <p:txBody>
          <a:bodyPr wrap="square" rtlCol="0">
            <a:spAutoFit/>
          </a:bodyPr>
          <a:lstStyle/>
          <a:p>
            <a:pPr algn="ctr"/>
            <a:r>
              <a:rPr lang="en-IN" sz="4800" dirty="0">
                <a:solidFill>
                  <a:schemeClr val="bg1"/>
                </a:solidFill>
              </a:rPr>
              <a:t>Cancerous v/s Non-Cancerous Tumours</a:t>
            </a:r>
          </a:p>
        </p:txBody>
      </p:sp>
    </p:spTree>
    <p:extLst>
      <p:ext uri="{BB962C8B-B14F-4D97-AF65-F5344CB8AC3E}">
        <p14:creationId xmlns:p14="http://schemas.microsoft.com/office/powerpoint/2010/main" val="60398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46E977-54BA-4139-B0CE-569E05B49944}"/>
              </a:ext>
            </a:extLst>
          </p:cNvPr>
          <p:cNvSpPr>
            <a:spLocks noGrp="1"/>
          </p:cNvSpPr>
          <p:nvPr>
            <p:ph type="dt" sz="half" idx="10"/>
          </p:nvPr>
        </p:nvSpPr>
        <p:spPr/>
        <p:txBody>
          <a:bodyPr/>
          <a:lstStyle/>
          <a:p>
            <a:fld id="{BB66DF15-99A6-4273-B676-DEC80D6CA5AC}" type="datetime1">
              <a:rPr lang="en-US" smtClean="0"/>
              <a:t>5/6/2022</a:t>
            </a:fld>
            <a:endParaRPr lang="en-US" dirty="0"/>
          </a:p>
        </p:txBody>
      </p:sp>
      <p:sp>
        <p:nvSpPr>
          <p:cNvPr id="5" name="Slide Number Placeholder 4">
            <a:extLst>
              <a:ext uri="{FF2B5EF4-FFF2-40B4-BE49-F238E27FC236}">
                <a16:creationId xmlns:a16="http://schemas.microsoft.com/office/drawing/2014/main" id="{90728458-1376-439D-B08B-E85860170A64}"/>
              </a:ext>
            </a:extLst>
          </p:cNvPr>
          <p:cNvSpPr>
            <a:spLocks noGrp="1"/>
          </p:cNvSpPr>
          <p:nvPr>
            <p:ph type="sldNum" sz="quarter" idx="12"/>
          </p:nvPr>
        </p:nvSpPr>
        <p:spPr/>
        <p:txBody>
          <a:bodyPr/>
          <a:lstStyle/>
          <a:p>
            <a:fld id="{93FEA544-5F12-4EB4-951E-1C208DABE530}" type="slidenum">
              <a:rPr lang="en-US" smtClean="0"/>
              <a:t>8</a:t>
            </a:fld>
            <a:endParaRPr lang="en-US" dirty="0"/>
          </a:p>
        </p:txBody>
      </p:sp>
      <p:pic>
        <p:nvPicPr>
          <p:cNvPr id="6" name="Picture 10" descr="Benign Tumor vs. Malignant Tumor – Diffzi">
            <a:extLst>
              <a:ext uri="{FF2B5EF4-FFF2-40B4-BE49-F238E27FC236}">
                <a16:creationId xmlns:a16="http://schemas.microsoft.com/office/drawing/2014/main" id="{3C563019-AE21-4829-A991-072A1BE88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25" y="320675"/>
            <a:ext cx="8290951" cy="621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7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78572-5799-4F2D-B126-6C0884C008A9}"/>
              </a:ext>
            </a:extLst>
          </p:cNvPr>
          <p:cNvSpPr txBox="1"/>
          <p:nvPr/>
        </p:nvSpPr>
        <p:spPr>
          <a:xfrm>
            <a:off x="488272" y="585926"/>
            <a:ext cx="10197657" cy="707886"/>
          </a:xfrm>
          <a:prstGeom prst="rect">
            <a:avLst/>
          </a:prstGeom>
          <a:noFill/>
        </p:spPr>
        <p:txBody>
          <a:bodyPr wrap="square" rtlCol="0">
            <a:spAutoFit/>
          </a:bodyPr>
          <a:lstStyle/>
          <a:p>
            <a:r>
              <a:rPr lang="en-US" sz="4000" u="sng" dirty="0">
                <a:solidFill>
                  <a:schemeClr val="bg1">
                    <a:lumMod val="85000"/>
                    <a:lumOff val="15000"/>
                  </a:schemeClr>
                </a:solidFill>
              </a:rPr>
              <a:t>OBJECTIVES of the project:</a:t>
            </a:r>
          </a:p>
        </p:txBody>
      </p:sp>
      <p:sp>
        <p:nvSpPr>
          <p:cNvPr id="3" name="TextBox 2">
            <a:extLst>
              <a:ext uri="{FF2B5EF4-FFF2-40B4-BE49-F238E27FC236}">
                <a16:creationId xmlns:a16="http://schemas.microsoft.com/office/drawing/2014/main" id="{251AF1D8-C97D-44F3-8ECA-0B7F5F9FDDDF}"/>
              </a:ext>
            </a:extLst>
          </p:cNvPr>
          <p:cNvSpPr txBox="1"/>
          <p:nvPr/>
        </p:nvSpPr>
        <p:spPr>
          <a:xfrm>
            <a:off x="488272" y="1541668"/>
            <a:ext cx="9587883" cy="452431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rPr>
              <a:t>To create an ML model to identify whether the breast cancer is benign or malignant.</a:t>
            </a:r>
            <a:endParaRPr lang="en-US" dirty="0"/>
          </a:p>
          <a:p>
            <a:pPr algn="just"/>
            <a:endParaRPr lang="en-US" b="0" i="0" dirty="0">
              <a:effectLst/>
            </a:endParaRPr>
          </a:p>
          <a:p>
            <a:pPr marL="285750" indent="-285750" algn="just">
              <a:buFont typeface="Arial" panose="020B0604020202020204" pitchFamily="34" charset="0"/>
              <a:buChar char="•"/>
            </a:pPr>
            <a:r>
              <a:rPr lang="en-US" b="0" i="0" dirty="0">
                <a:effectLst/>
              </a:rPr>
              <a:t>To observe which features are most helpful in predicting malignant or benign cancer and to see general trends that may aid us in model selection and hyper parameter selection. </a:t>
            </a:r>
          </a:p>
          <a:p>
            <a:pPr algn="just"/>
            <a:endParaRPr lang="en-US" b="0" i="0" dirty="0">
              <a:effectLst/>
            </a:endParaRPr>
          </a:p>
          <a:p>
            <a:pPr marL="285750" indent="-285750" algn="just">
              <a:buFont typeface="Arial" panose="020B0604020202020204" pitchFamily="34" charset="0"/>
              <a:buChar char="•"/>
            </a:pPr>
            <a:r>
              <a:rPr lang="en-US" dirty="0"/>
              <a:t>To </a:t>
            </a:r>
            <a:r>
              <a:rPr lang="en-US" b="0" i="0" dirty="0">
                <a:effectLst/>
              </a:rPr>
              <a:t>predict and diagnose breast cancer, using machine-learning algorithms, and find out the most effective one with respect to confusion matrix, accuracy and precision.</a:t>
            </a:r>
          </a:p>
          <a:p>
            <a:pPr algn="just"/>
            <a:endParaRPr lang="en-US" b="0" i="0" dirty="0">
              <a:effectLst/>
            </a:endParaRPr>
          </a:p>
          <a:p>
            <a:pPr marL="285750" indent="-285750" algn="just">
              <a:buFont typeface="Arial" panose="020B0604020202020204" pitchFamily="34" charset="0"/>
              <a:buChar char="•"/>
            </a:pPr>
            <a:r>
              <a:rPr lang="en-US" b="0" i="0" dirty="0">
                <a:effectLst/>
              </a:rPr>
              <a:t>To study the existing cancer detection models in depth and present the highly accurate and efficient results</a:t>
            </a:r>
            <a:r>
              <a:rPr lang="en-US" b="0" i="0" dirty="0">
                <a:effectLst/>
                <a:latin typeface="NexusSerif"/>
              </a:rPr>
              <a:t>.</a:t>
            </a:r>
          </a:p>
          <a:p>
            <a:pPr marL="285750" indent="-285750" algn="just">
              <a:buFont typeface="Arial" panose="020B0604020202020204" pitchFamily="34" charset="0"/>
              <a:buChar char="•"/>
            </a:pPr>
            <a:endParaRPr lang="en-US" dirty="0">
              <a:latin typeface="NexusSerif"/>
            </a:endParaRPr>
          </a:p>
          <a:p>
            <a:pPr algn="just"/>
            <a:r>
              <a:rPr lang="en-US" b="0" i="0" dirty="0">
                <a:solidFill>
                  <a:srgbClr val="2E2E2E"/>
                </a:solidFill>
                <a:effectLst/>
                <a:latin typeface="NexusSerif"/>
              </a:rPr>
              <a:t> </a:t>
            </a:r>
            <a:r>
              <a:rPr lang="en-US" b="0" i="0" dirty="0">
                <a:effectLst/>
              </a:rPr>
              <a:t>With the potential rise in the number of BC cases in India, the distress reaching is alarming. We hope our efforts will save the life of breast cancer patients.</a:t>
            </a:r>
            <a:endParaRPr lang="en-US" dirty="0"/>
          </a:p>
        </p:txBody>
      </p:sp>
      <p:sp>
        <p:nvSpPr>
          <p:cNvPr id="4" name="Date Placeholder 3">
            <a:extLst>
              <a:ext uri="{FF2B5EF4-FFF2-40B4-BE49-F238E27FC236}">
                <a16:creationId xmlns:a16="http://schemas.microsoft.com/office/drawing/2014/main" id="{020B7C80-A940-4410-8168-5A788A878D86}"/>
              </a:ext>
            </a:extLst>
          </p:cNvPr>
          <p:cNvSpPr>
            <a:spLocks noGrp="1"/>
          </p:cNvSpPr>
          <p:nvPr>
            <p:ph type="dt" sz="half" idx="10"/>
          </p:nvPr>
        </p:nvSpPr>
        <p:spPr/>
        <p:txBody>
          <a:bodyPr/>
          <a:lstStyle/>
          <a:p>
            <a:fld id="{EA664307-2A04-4252-8D06-B8B60097A168}" type="datetime1">
              <a:rPr lang="en-US" smtClean="0"/>
              <a:t>5/6/2022</a:t>
            </a:fld>
            <a:endParaRPr lang="en-US" dirty="0"/>
          </a:p>
        </p:txBody>
      </p:sp>
      <p:sp>
        <p:nvSpPr>
          <p:cNvPr id="5" name="Slide Number Placeholder 4">
            <a:extLst>
              <a:ext uri="{FF2B5EF4-FFF2-40B4-BE49-F238E27FC236}">
                <a16:creationId xmlns:a16="http://schemas.microsoft.com/office/drawing/2014/main" id="{87289D6A-9441-4DB4-821B-D04C6EA98072}"/>
              </a:ext>
            </a:extLst>
          </p:cNvPr>
          <p:cNvSpPr>
            <a:spLocks noGrp="1"/>
          </p:cNvSpPr>
          <p:nvPr>
            <p:ph type="sldNum" sz="quarter" idx="12"/>
          </p:nvPr>
        </p:nvSpPr>
        <p:spPr/>
        <p:txBody>
          <a:bodyPr/>
          <a:lstStyle/>
          <a:p>
            <a:fld id="{93FEA544-5F12-4EB4-951E-1C208DABE530}" type="slidenum">
              <a:rPr lang="en-US" smtClean="0"/>
              <a:t>9</a:t>
            </a:fld>
            <a:endParaRPr lang="en-US" dirty="0"/>
          </a:p>
        </p:txBody>
      </p:sp>
    </p:spTree>
    <p:extLst>
      <p:ext uri="{BB962C8B-B14F-4D97-AF65-F5344CB8AC3E}">
        <p14:creationId xmlns:p14="http://schemas.microsoft.com/office/powerpoint/2010/main" val="1247318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1843</TotalTime>
  <Words>2705</Words>
  <Application>Microsoft Office PowerPoint</Application>
  <PresentationFormat>Widescreen</PresentationFormat>
  <Paragraphs>334</Paragraphs>
  <Slides>32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Arial</vt:lpstr>
      <vt:lpstr>Calibri</vt:lpstr>
      <vt:lpstr>Century Gothic</vt:lpstr>
      <vt:lpstr>Goudy Bookletter 1911</vt:lpstr>
      <vt:lpstr>inter-regular</vt:lpstr>
      <vt:lpstr>Lato</vt:lpstr>
      <vt:lpstr>NexusSerif</vt:lpstr>
      <vt:lpstr>urw-din</vt:lpstr>
      <vt:lpstr>Wingdings</vt:lpstr>
      <vt:lpstr>Wingdings 3</vt:lpstr>
      <vt:lpstr>Slice</vt:lpstr>
      <vt:lpstr>Ion</vt:lpstr>
      <vt:lpstr>PROJECT BASED LEARNING-ii</vt:lpstr>
      <vt:lpstr>Contents</vt:lpstr>
      <vt:lpstr>PowerPoint Presentation</vt:lpstr>
      <vt:lpstr>PowerPoint Presentation</vt:lpstr>
      <vt:lpstr>INTRODUCTION</vt:lpstr>
      <vt:lpstr>PowerPoint Presentation</vt:lpstr>
      <vt:lpstr>PowerPoint Presentation</vt:lpstr>
      <vt:lpstr>PowerPoint Presentation</vt:lpstr>
      <vt:lpstr>PowerPoint Presentation</vt:lpstr>
      <vt:lpstr>Scope of project</vt:lpstr>
      <vt:lpstr>PowerPoint Presentation</vt:lpstr>
      <vt:lpstr>PowerPoint Presentation</vt:lpstr>
      <vt:lpstr>PowerPoint Presentation</vt:lpstr>
      <vt:lpstr>SYSTEM ARCHITECTURE FLOW CHART</vt:lpstr>
      <vt:lpstr>PowerPoint Presentation</vt:lpstr>
      <vt:lpstr>Attributes in the dataset:</vt:lpstr>
      <vt:lpstr>PowerPoint Presentation</vt:lpstr>
      <vt:lpstr>Logistic Regression Classifier</vt:lpstr>
      <vt:lpstr>PowerPoint Presentation</vt:lpstr>
      <vt:lpstr>PowerPoint Presentation</vt:lpstr>
      <vt:lpstr>PowerPoint Presentation</vt:lpstr>
      <vt:lpstr>Random forest classifier</vt:lpstr>
      <vt:lpstr>WORKING OF RANDOM FOREST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LEARNING-ii</dc:title>
  <dc:creator>Samiksha Sandeep Sethi</dc:creator>
  <cp:lastModifiedBy>COMP2021A_72139533D_Swapnil Bonde</cp:lastModifiedBy>
  <cp:revision>29</cp:revision>
  <dcterms:created xsi:type="dcterms:W3CDTF">2022-01-16T11:54:10Z</dcterms:created>
  <dcterms:modified xsi:type="dcterms:W3CDTF">2022-05-06T11:30:01Z</dcterms:modified>
</cp:coreProperties>
</file>