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2"/>
  </p:notesMasterIdLst>
  <p:sldIdLst>
    <p:sldId id="257" r:id="rId2"/>
    <p:sldId id="271" r:id="rId3"/>
    <p:sldId id="280" r:id="rId4"/>
    <p:sldId id="258" r:id="rId5"/>
    <p:sldId id="259" r:id="rId6"/>
    <p:sldId id="272" r:id="rId7"/>
    <p:sldId id="273" r:id="rId8"/>
    <p:sldId id="260" r:id="rId9"/>
    <p:sldId id="261" r:id="rId10"/>
    <p:sldId id="262" r:id="rId11"/>
    <p:sldId id="274" r:id="rId12"/>
    <p:sldId id="269" r:id="rId13"/>
    <p:sldId id="275" r:id="rId14"/>
    <p:sldId id="276" r:id="rId15"/>
    <p:sldId id="277" r:id="rId16"/>
    <p:sldId id="278" r:id="rId17"/>
    <p:sldId id="279" r:id="rId18"/>
    <p:sldId id="267" r:id="rId19"/>
    <p:sldId id="268"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9A7A0-A3A4-43FF-9CE6-6DCC77CAFE8E}" type="datetimeFigureOut">
              <a:rPr lang="en-US" smtClean="0"/>
              <a:pPr/>
              <a:t>19-Sep-20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5B8AB-7AF0-4FE3-B130-14D9C07EE732}" type="slidenum">
              <a:rPr lang="en-US" smtClean="0"/>
              <a:pPr/>
              <a:t>‹#›</a:t>
            </a:fld>
            <a:endParaRPr lang="en-US"/>
          </a:p>
        </p:txBody>
      </p:sp>
    </p:spTree>
    <p:extLst>
      <p:ext uri="{BB962C8B-B14F-4D97-AF65-F5344CB8AC3E}">
        <p14:creationId xmlns:p14="http://schemas.microsoft.com/office/powerpoint/2010/main" val="38066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05B8AB-7AF0-4FE3-B130-14D9C07EE732}" type="slidenum">
              <a:rPr lang="en-US" smtClean="0"/>
              <a:pPr/>
              <a:t>5</a:t>
            </a:fld>
            <a:endParaRPr lang="en-US"/>
          </a:p>
        </p:txBody>
      </p:sp>
    </p:spTree>
    <p:extLst>
      <p:ext uri="{BB962C8B-B14F-4D97-AF65-F5344CB8AC3E}">
        <p14:creationId xmlns:p14="http://schemas.microsoft.com/office/powerpoint/2010/main" val="62143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43487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1CC736D-0BE1-4FE5-B7F2-972EB3B4BEDF}" type="datetimeFigureOut">
              <a:rPr lang="en-US" smtClean="0"/>
              <a:pPr/>
              <a:t>19-Sep-20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14539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8355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1579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747880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8635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378079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834311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315018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2809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C736D-0BE1-4FE5-B7F2-972EB3B4BEDF}" type="datetimeFigureOut">
              <a:rPr lang="en-US" smtClean="0"/>
              <a:pPr/>
              <a:t>19-Sep-20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3114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C736D-0BE1-4FE5-B7F2-972EB3B4BEDF}" type="datetimeFigureOut">
              <a:rPr lang="en-US" smtClean="0"/>
              <a:pPr/>
              <a:t>19-Sep-20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68956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C736D-0BE1-4FE5-B7F2-972EB3B4BEDF}" type="datetimeFigureOut">
              <a:rPr lang="en-US" smtClean="0"/>
              <a:pPr/>
              <a:t>19-Sep-20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91338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CC736D-0BE1-4FE5-B7F2-972EB3B4BEDF}" type="datetimeFigureOut">
              <a:rPr lang="en-US" smtClean="0"/>
              <a:pPr/>
              <a:t>19-Sep-20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9640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C736D-0BE1-4FE5-B7F2-972EB3B4BEDF}" type="datetimeFigureOut">
              <a:rPr lang="en-US" smtClean="0"/>
              <a:pPr/>
              <a:t>19-Sep-20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85157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C736D-0BE1-4FE5-B7F2-972EB3B4BEDF}" type="datetimeFigureOut">
              <a:rPr lang="en-US" smtClean="0"/>
              <a:pPr/>
              <a:t>19-Sep-20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299252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C736D-0BE1-4FE5-B7F2-972EB3B4BEDF}" type="datetimeFigureOut">
              <a:rPr lang="en-US" smtClean="0"/>
              <a:pPr/>
              <a:t>19-Sep-20</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66DB1D32-457E-45E8-9084-392D766161DB}" type="slidenum">
              <a:rPr lang="en-US" smtClean="0"/>
              <a:pPr/>
              <a:t>‹#›</a:t>
            </a:fld>
            <a:endParaRPr lang="en-US"/>
          </a:p>
        </p:txBody>
      </p:sp>
    </p:spTree>
    <p:extLst>
      <p:ext uri="{BB962C8B-B14F-4D97-AF65-F5344CB8AC3E}">
        <p14:creationId xmlns:p14="http://schemas.microsoft.com/office/powerpoint/2010/main" val="119877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1CC736D-0BE1-4FE5-B7F2-972EB3B4BEDF}" type="datetimeFigureOut">
              <a:rPr lang="en-US" smtClean="0"/>
              <a:pPr/>
              <a:t>19-Sep-20</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66DB1D32-457E-45E8-9084-392D766161DB}" type="slidenum">
              <a:rPr lang="en-US" smtClean="0"/>
              <a:pPr/>
              <a:t>‹#›</a:t>
            </a:fld>
            <a:endParaRPr lang="en-US"/>
          </a:p>
        </p:txBody>
      </p:sp>
    </p:spTree>
    <p:extLst>
      <p:ext uri="{BB962C8B-B14F-4D97-AF65-F5344CB8AC3E}">
        <p14:creationId xmlns:p14="http://schemas.microsoft.com/office/powerpoint/2010/main" val="380098152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eeexplore.ieee.org./document/806583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27830"/>
            <a:ext cx="8229600" cy="1219200"/>
          </a:xfrm>
        </p:spPr>
        <p:txBody>
          <a:bodyPr>
            <a:noAutofit/>
          </a:bodyPr>
          <a:lstStyle/>
          <a:p>
            <a:pPr algn="ctr"/>
            <a:r>
              <a:rPr lang="en-IN" sz="4400" b="1" dirty="0" smtClean="0"/>
              <a:t/>
            </a:r>
            <a:br>
              <a:rPr lang="en-IN" sz="4400" b="1" dirty="0" smtClean="0"/>
            </a:br>
            <a:r>
              <a:rPr lang="en-IN" sz="4400" b="1" dirty="0"/>
              <a:t/>
            </a:r>
            <a:br>
              <a:rPr lang="en-IN" sz="4400" b="1" dirty="0"/>
            </a:br>
            <a:r>
              <a:rPr lang="en-IN" sz="4400" b="1" dirty="0" smtClean="0"/>
              <a:t/>
            </a:r>
            <a:br>
              <a:rPr lang="en-IN" sz="4400" b="1" dirty="0" smtClean="0"/>
            </a:br>
            <a:r>
              <a:rPr lang="en-IN" sz="4400" b="1" dirty="0"/>
              <a:t/>
            </a:r>
            <a:br>
              <a:rPr lang="en-IN" sz="4400" b="1" dirty="0"/>
            </a:br>
            <a:r>
              <a:rPr lang="en-IN" sz="4400" b="1" dirty="0" smtClean="0"/>
              <a:t>Automation </a:t>
            </a:r>
            <a:r>
              <a:rPr lang="en-IN" sz="4400" b="1" dirty="0"/>
              <a:t>of Stock Monitoring </a:t>
            </a:r>
            <a:r>
              <a:rPr lang="en-IN" sz="4400" b="1" dirty="0" smtClean="0"/>
              <a:t>System</a:t>
            </a:r>
            <a:endParaRPr lang="en-US" sz="4400" b="1" dirty="0">
              <a:latin typeface="Times New Roman" pitchFamily="18" charset="0"/>
              <a:cs typeface="Times New Roman" pitchFamily="18" charset="0"/>
            </a:endParaRPr>
          </a:p>
        </p:txBody>
      </p:sp>
      <p:sp>
        <p:nvSpPr>
          <p:cNvPr id="3" name="Rectangle 2"/>
          <p:cNvSpPr/>
          <p:nvPr/>
        </p:nvSpPr>
        <p:spPr>
          <a:xfrm>
            <a:off x="1342532" y="1143000"/>
            <a:ext cx="6306535" cy="1569660"/>
          </a:xfrm>
          <a:prstGeom prst="rect">
            <a:avLst/>
          </a:prstGeom>
          <a:noFill/>
        </p:spPr>
        <p:txBody>
          <a:bodyPr wrap="none" lIns="91440" tIns="45720" rIns="91440" bIns="45720">
            <a:spAutoFit/>
          </a:bodyPr>
          <a:lstStyle/>
          <a:p>
            <a:pPr algn="ctr"/>
            <a:r>
              <a:rPr lang="en-US" sz="3200" b="1" dirty="0">
                <a:solidFill>
                  <a:srgbClr val="FFFF00"/>
                </a:solidFill>
              </a:rPr>
              <a:t>Final Year Project </a:t>
            </a:r>
            <a:r>
              <a:rPr lang="en-US" sz="3200" b="1" dirty="0" smtClean="0">
                <a:solidFill>
                  <a:srgbClr val="FFFF00"/>
                </a:solidFill>
              </a:rPr>
              <a:t>Presentation </a:t>
            </a:r>
          </a:p>
          <a:p>
            <a:pPr algn="ctr"/>
            <a:r>
              <a:rPr lang="en-US" sz="3200" b="1" dirty="0" smtClean="0">
                <a:solidFill>
                  <a:srgbClr val="FFFF00"/>
                </a:solidFill>
              </a:rPr>
              <a:t>on </a:t>
            </a:r>
            <a:r>
              <a:rPr lang="en-US" sz="3200" dirty="0">
                <a:solidFill>
                  <a:schemeClr val="accent2">
                    <a:lumMod val="60000"/>
                    <a:lumOff val="40000"/>
                  </a:schemeClr>
                </a:solidFill>
              </a:rPr>
              <a:t/>
            </a:r>
            <a:br>
              <a:rPr lang="en-US" sz="3200" dirty="0">
                <a:solidFill>
                  <a:schemeClr val="accent2">
                    <a:lumMod val="60000"/>
                    <a:lumOff val="40000"/>
                  </a:schemeClr>
                </a:solidFill>
              </a:rPr>
            </a:br>
            <a:endPar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1892474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554867" cy="1524000"/>
          </a:xfrm>
        </p:spPr>
        <p:txBody>
          <a:bodyPr>
            <a:normAutofit/>
          </a:bodyPr>
          <a:lstStyle/>
          <a:p>
            <a:pPr algn="ctr"/>
            <a:r>
              <a:rPr lang="en-US" sz="4400" b="1" dirty="0" smtClean="0">
                <a:solidFill>
                  <a:srgbClr val="FF0000"/>
                </a:solidFill>
                <a:latin typeface="Times New Roman" pitchFamily="18" charset="0"/>
                <a:cs typeface="Times New Roman" pitchFamily="18" charset="0"/>
              </a:rPr>
              <a:t>Objectives</a:t>
            </a:r>
            <a:endParaRPr lang="en-US" sz="3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229600" cy="3627120"/>
          </a:xfrm>
        </p:spPr>
        <p:txBody>
          <a:bodyPr>
            <a:normAutofit/>
          </a:bodyPr>
          <a:lstStyle/>
          <a:p>
            <a:r>
              <a:rPr lang="en-US" sz="2400" dirty="0" smtClean="0">
                <a:solidFill>
                  <a:schemeClr val="tx1"/>
                </a:solidFill>
                <a:latin typeface="Times New Roman" pitchFamily="18" charset="0"/>
                <a:cs typeface="Times New Roman" pitchFamily="18" charset="0"/>
              </a:rPr>
              <a:t>To develop an application that deals with day to day requirement any production organization .</a:t>
            </a:r>
          </a:p>
          <a:p>
            <a:r>
              <a:rPr lang="en-US" sz="2400" dirty="0" smtClean="0">
                <a:solidFill>
                  <a:schemeClr val="tx1"/>
                </a:solidFill>
                <a:latin typeface="Times New Roman" pitchFamily="18" charset="0"/>
                <a:cs typeface="Times New Roman" pitchFamily="18" charset="0"/>
              </a:rPr>
              <a:t>To handle the inventory details like sales details, purchase details and balance stock details.</a:t>
            </a:r>
          </a:p>
          <a:p>
            <a:r>
              <a:rPr lang="en-US" sz="2400" dirty="0" smtClean="0">
                <a:solidFill>
                  <a:schemeClr val="tx1"/>
                </a:solidFill>
                <a:latin typeface="Times New Roman" pitchFamily="18" charset="0"/>
                <a:cs typeface="Times New Roman" pitchFamily="18" charset="0"/>
              </a:rPr>
              <a:t>To provide details information about the stock balance.</a:t>
            </a:r>
          </a:p>
          <a:p>
            <a:endParaRPr lang="en-US" sz="1600" dirty="0">
              <a:solidFill>
                <a:schemeClr val="tx1"/>
              </a:solidFill>
            </a:endParaRPr>
          </a:p>
        </p:txBody>
      </p:sp>
    </p:spTree>
    <p:extLst>
      <p:ext uri="{BB962C8B-B14F-4D97-AF65-F5344CB8AC3E}">
        <p14:creationId xmlns:p14="http://schemas.microsoft.com/office/powerpoint/2010/main" val="2196850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554867" cy="1524000"/>
          </a:xfrm>
        </p:spPr>
        <p:txBody>
          <a:bodyPr>
            <a:normAutofit/>
          </a:bodyPr>
          <a:lstStyle/>
          <a:p>
            <a:pPr algn="ctr"/>
            <a:r>
              <a:rPr lang="en-US" sz="4400" b="1" dirty="0" smtClean="0">
                <a:solidFill>
                  <a:srgbClr val="FF0000"/>
                </a:solidFill>
              </a:rPr>
              <a:t>M</a:t>
            </a:r>
            <a:r>
              <a:rPr lang="en-US" sz="4400" b="1" cap="none" dirty="0" smtClean="0">
                <a:solidFill>
                  <a:srgbClr val="FF0000"/>
                </a:solidFill>
              </a:rPr>
              <a:t>odules</a:t>
            </a:r>
            <a:endParaRPr lang="en-IN" sz="4400" b="1" dirty="0">
              <a:solidFill>
                <a:srgbClr val="FF0000"/>
              </a:solidFill>
            </a:endParaRPr>
          </a:p>
        </p:txBody>
      </p:sp>
      <p:sp>
        <p:nvSpPr>
          <p:cNvPr id="3" name="Content Placeholder 2"/>
          <p:cNvSpPr>
            <a:spLocks noGrp="1"/>
          </p:cNvSpPr>
          <p:nvPr>
            <p:ph idx="1"/>
          </p:nvPr>
        </p:nvSpPr>
        <p:spPr>
          <a:xfrm>
            <a:off x="685800" y="1219200"/>
            <a:ext cx="6554867" cy="3767670"/>
          </a:xfrm>
        </p:spPr>
        <p:txBody>
          <a:bodyPr>
            <a:normAutofit/>
          </a:bodyPr>
          <a:lstStyle/>
          <a:p>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Image </a:t>
            </a:r>
            <a:r>
              <a:rPr lang="en-IN" sz="2400" dirty="0" smtClean="0">
                <a:solidFill>
                  <a:schemeClr val="tx1"/>
                </a:solidFill>
                <a:latin typeface="Times New Roman" panose="02020603050405020304" pitchFamily="18" charset="0"/>
                <a:cs typeface="Times New Roman" panose="02020603050405020304" pitchFamily="18" charset="0"/>
              </a:rPr>
              <a:t>Recognition</a:t>
            </a:r>
          </a:p>
          <a:p>
            <a:r>
              <a:rPr lang="en-IN" sz="2400" dirty="0" smtClean="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Object </a:t>
            </a:r>
            <a:r>
              <a:rPr lang="en-IN" sz="2400" dirty="0" smtClean="0">
                <a:solidFill>
                  <a:schemeClr val="tx1"/>
                </a:solidFill>
                <a:latin typeface="Times New Roman" panose="02020603050405020304" pitchFamily="18" charset="0"/>
                <a:cs typeface="Times New Roman" panose="02020603050405020304" pitchFamily="18" charset="0"/>
              </a:rPr>
              <a:t>matching</a:t>
            </a:r>
          </a:p>
          <a:p>
            <a:r>
              <a:rPr lang="en-IN" sz="2400" dirty="0">
                <a:solidFill>
                  <a:schemeClr val="tx1"/>
                </a:solidFill>
                <a:latin typeface="Times New Roman" panose="02020603050405020304" pitchFamily="18" charset="0"/>
                <a:cs typeface="Times New Roman" panose="02020603050405020304" pitchFamily="18" charset="0"/>
              </a:rPr>
              <a:t> </a:t>
            </a:r>
            <a:r>
              <a:rPr lang="en-IN" sz="2400" dirty="0" smtClean="0">
                <a:solidFill>
                  <a:schemeClr val="tx1"/>
                </a:solidFill>
                <a:latin typeface="Times New Roman" panose="02020603050405020304" pitchFamily="18" charset="0"/>
                <a:cs typeface="Times New Roman" panose="02020603050405020304" pitchFamily="18" charset="0"/>
              </a:rPr>
              <a:t>Report </a:t>
            </a:r>
            <a:r>
              <a:rPr lang="en-IN" sz="2400" dirty="0">
                <a:solidFill>
                  <a:schemeClr val="tx1"/>
                </a:solidFill>
                <a:latin typeface="Times New Roman" panose="02020603050405020304" pitchFamily="18" charset="0"/>
                <a:cs typeface="Times New Roman" panose="02020603050405020304" pitchFamily="18" charset="0"/>
              </a:rPr>
              <a:t>Generation </a:t>
            </a:r>
          </a:p>
        </p:txBody>
      </p:sp>
    </p:spTree>
    <p:extLst>
      <p:ext uri="{BB962C8B-B14F-4D97-AF65-F5344CB8AC3E}">
        <p14:creationId xmlns:p14="http://schemas.microsoft.com/office/powerpoint/2010/main" val="245441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229600" cy="1058862"/>
          </a:xfrm>
        </p:spPr>
        <p:txBody>
          <a:bodyPr>
            <a:normAutofit/>
          </a:bodyPr>
          <a:lstStyle/>
          <a:p>
            <a:pPr algn="ctr"/>
            <a:r>
              <a:rPr lang="en-US" sz="4800" b="1" cap="none" dirty="0">
                <a:solidFill>
                  <a:srgbClr val="FF0000"/>
                </a:solidFill>
                <a:latin typeface="Times New Roman" pitchFamily="18" charset="0"/>
                <a:cs typeface="Times New Roman" pitchFamily="18" charset="0"/>
              </a:rPr>
              <a:t>S</a:t>
            </a:r>
            <a:r>
              <a:rPr lang="en-US" sz="4800" b="1" cap="none" dirty="0" smtClean="0">
                <a:solidFill>
                  <a:srgbClr val="FF0000"/>
                </a:solidFill>
                <a:latin typeface="Times New Roman" pitchFamily="18" charset="0"/>
                <a:cs typeface="Times New Roman" pitchFamily="18" charset="0"/>
              </a:rPr>
              <a:t>ystem </a:t>
            </a:r>
            <a:r>
              <a:rPr lang="en-US" sz="4800" b="1" cap="none" dirty="0">
                <a:solidFill>
                  <a:srgbClr val="FF0000"/>
                </a:solidFill>
                <a:latin typeface="Times New Roman" pitchFamily="18" charset="0"/>
                <a:cs typeface="Times New Roman" pitchFamily="18" charset="0"/>
              </a:rPr>
              <a:t>A</a:t>
            </a:r>
            <a:r>
              <a:rPr lang="en-US" sz="4800" b="1" cap="none" dirty="0" smtClean="0">
                <a:solidFill>
                  <a:srgbClr val="FF0000"/>
                </a:solidFill>
                <a:latin typeface="Times New Roman" pitchFamily="18" charset="0"/>
                <a:cs typeface="Times New Roman" pitchFamily="18" charset="0"/>
              </a:rPr>
              <a:t>rchitecture</a:t>
            </a:r>
            <a:endParaRPr lang="en-US" sz="4800" b="1" cap="none" dirty="0">
              <a:solidFill>
                <a:srgbClr val="FF0000"/>
              </a:solidFill>
              <a:latin typeface="Times New Roman" pitchFamily="18" charset="0"/>
              <a:cs typeface="Times New Roman" pitchFamily="18" charset="0"/>
            </a:endParaRPr>
          </a:p>
        </p:txBody>
      </p:sp>
      <p:sp>
        <p:nvSpPr>
          <p:cNvPr id="24" name="AutoShape 6" descr="Image result for weight mach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2" y="1524001"/>
            <a:ext cx="7686675" cy="4381499"/>
          </a:xfrm>
          <a:prstGeom prst="rect">
            <a:avLst/>
          </a:prstGeom>
        </p:spPr>
      </p:pic>
    </p:spTree>
    <p:extLst>
      <p:ext uri="{BB962C8B-B14F-4D97-AF65-F5344CB8AC3E}">
        <p14:creationId xmlns:p14="http://schemas.microsoft.com/office/powerpoint/2010/main" val="1254232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924800" cy="1524000"/>
          </a:xfrm>
        </p:spPr>
        <p:txBody>
          <a:bodyPr>
            <a:noAutofit/>
          </a:bodyPr>
          <a:lstStyle/>
          <a:p>
            <a:pPr algn="ctr"/>
            <a:r>
              <a:rPr lang="en-US" sz="4400" b="1" cap="none" dirty="0">
                <a:solidFill>
                  <a:srgbClr val="FF0000"/>
                </a:solidFill>
              </a:rPr>
              <a:t>D</a:t>
            </a:r>
            <a:r>
              <a:rPr lang="en-US" sz="4400" b="1" cap="none" dirty="0" smtClean="0">
                <a:solidFill>
                  <a:srgbClr val="FF0000"/>
                </a:solidFill>
              </a:rPr>
              <a:t>ata </a:t>
            </a:r>
            <a:r>
              <a:rPr lang="en-US" sz="4400" b="1" cap="none" dirty="0">
                <a:solidFill>
                  <a:srgbClr val="FF0000"/>
                </a:solidFill>
              </a:rPr>
              <a:t>F</a:t>
            </a:r>
            <a:r>
              <a:rPr lang="en-US" sz="4400" b="1" cap="none" dirty="0" smtClean="0">
                <a:solidFill>
                  <a:srgbClr val="FF0000"/>
                </a:solidFill>
              </a:rPr>
              <a:t>low </a:t>
            </a:r>
            <a:r>
              <a:rPr lang="en-US" sz="4400" b="1" cap="none" dirty="0">
                <a:solidFill>
                  <a:srgbClr val="FF0000"/>
                </a:solidFill>
              </a:rPr>
              <a:t>D</a:t>
            </a:r>
            <a:r>
              <a:rPr lang="en-US" sz="4400" b="1" cap="none" dirty="0" smtClean="0">
                <a:solidFill>
                  <a:srgbClr val="FF0000"/>
                </a:solidFill>
              </a:rPr>
              <a:t>iagram </a:t>
            </a:r>
            <a:r>
              <a:rPr lang="en-US" sz="4400" b="1" cap="none" dirty="0">
                <a:solidFill>
                  <a:srgbClr val="FF0000"/>
                </a:solidFill>
              </a:rPr>
              <a:t>L</a:t>
            </a:r>
            <a:r>
              <a:rPr lang="en-US" sz="4400" b="1" cap="none" dirty="0" smtClean="0">
                <a:solidFill>
                  <a:srgbClr val="FF0000"/>
                </a:solidFill>
              </a:rPr>
              <a:t>evel-0</a:t>
            </a:r>
            <a:endParaRPr lang="en-IN" sz="4400" b="1" cap="none"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452" y="2590800"/>
            <a:ext cx="7505496" cy="1905000"/>
          </a:xfrm>
        </p:spPr>
      </p:pic>
    </p:spTree>
    <p:extLst>
      <p:ext uri="{BB962C8B-B14F-4D97-AF65-F5344CB8AC3E}">
        <p14:creationId xmlns:p14="http://schemas.microsoft.com/office/powerpoint/2010/main" val="262799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24800" cy="1524000"/>
          </a:xfrm>
        </p:spPr>
        <p:txBody>
          <a:bodyPr>
            <a:normAutofit/>
          </a:bodyPr>
          <a:lstStyle/>
          <a:p>
            <a:pPr algn="ctr"/>
            <a:r>
              <a:rPr lang="en-US" sz="4400" b="1" cap="none" dirty="0">
                <a:solidFill>
                  <a:srgbClr val="FF0000"/>
                </a:solidFill>
              </a:rPr>
              <a:t>D</a:t>
            </a:r>
            <a:r>
              <a:rPr lang="en-US" sz="4400" b="1" cap="none" dirty="0" smtClean="0">
                <a:solidFill>
                  <a:srgbClr val="FF0000"/>
                </a:solidFill>
              </a:rPr>
              <a:t>ata </a:t>
            </a:r>
            <a:r>
              <a:rPr lang="en-US" sz="4400" b="1" cap="none" dirty="0">
                <a:solidFill>
                  <a:srgbClr val="FF0000"/>
                </a:solidFill>
              </a:rPr>
              <a:t>F</a:t>
            </a:r>
            <a:r>
              <a:rPr lang="en-US" sz="4400" b="1" cap="none" dirty="0" smtClean="0">
                <a:solidFill>
                  <a:srgbClr val="FF0000"/>
                </a:solidFill>
              </a:rPr>
              <a:t>low </a:t>
            </a:r>
            <a:r>
              <a:rPr lang="en-US" sz="4400" b="1" cap="none" dirty="0">
                <a:solidFill>
                  <a:srgbClr val="FF0000"/>
                </a:solidFill>
              </a:rPr>
              <a:t>D</a:t>
            </a:r>
            <a:r>
              <a:rPr lang="en-US" sz="4400" b="1" cap="none" dirty="0" smtClean="0">
                <a:solidFill>
                  <a:srgbClr val="FF0000"/>
                </a:solidFill>
              </a:rPr>
              <a:t>iagram  </a:t>
            </a:r>
            <a:r>
              <a:rPr lang="en-US" sz="4400" b="1" cap="none" dirty="0">
                <a:solidFill>
                  <a:srgbClr val="FF0000"/>
                </a:solidFill>
              </a:rPr>
              <a:t>L</a:t>
            </a:r>
            <a:r>
              <a:rPr lang="en-US" sz="4400" b="1" cap="none" dirty="0" smtClean="0">
                <a:solidFill>
                  <a:srgbClr val="FF0000"/>
                </a:solidFill>
              </a:rPr>
              <a:t>evel-1</a:t>
            </a:r>
            <a:endParaRPr lang="en-IN" sz="4400" b="1"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7086600" cy="4724400"/>
          </a:xfrm>
        </p:spPr>
      </p:pic>
    </p:spTree>
    <p:extLst>
      <p:ext uri="{BB962C8B-B14F-4D97-AF65-F5344CB8AC3E}">
        <p14:creationId xmlns:p14="http://schemas.microsoft.com/office/powerpoint/2010/main" val="192572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6554867" cy="1524000"/>
          </a:xfrm>
        </p:spPr>
        <p:txBody>
          <a:bodyPr>
            <a:normAutofit/>
          </a:bodyPr>
          <a:lstStyle/>
          <a:p>
            <a:pPr algn="ctr"/>
            <a:r>
              <a:rPr lang="en-US" sz="4400" b="1" cap="none" dirty="0">
                <a:solidFill>
                  <a:srgbClr val="FF0000"/>
                </a:solidFill>
              </a:rPr>
              <a:t>C</a:t>
            </a:r>
            <a:r>
              <a:rPr lang="en-US" sz="4400" b="1" cap="none" dirty="0" smtClean="0">
                <a:solidFill>
                  <a:srgbClr val="FF0000"/>
                </a:solidFill>
              </a:rPr>
              <a:t>lass </a:t>
            </a:r>
            <a:r>
              <a:rPr lang="en-US" sz="4400" b="1" cap="none" dirty="0">
                <a:solidFill>
                  <a:srgbClr val="FF0000"/>
                </a:solidFill>
              </a:rPr>
              <a:t>D</a:t>
            </a:r>
            <a:r>
              <a:rPr lang="en-US" sz="4400" b="1" cap="none" dirty="0" smtClean="0">
                <a:solidFill>
                  <a:srgbClr val="FF0000"/>
                </a:solidFill>
              </a:rPr>
              <a:t>iagram</a:t>
            </a:r>
            <a:endParaRPr lang="en-IN" sz="4400" b="1"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333" y="1676400"/>
            <a:ext cx="7391400" cy="4681220"/>
          </a:xfrm>
        </p:spPr>
      </p:pic>
    </p:spTree>
    <p:extLst>
      <p:ext uri="{BB962C8B-B14F-4D97-AF65-F5344CB8AC3E}">
        <p14:creationId xmlns:p14="http://schemas.microsoft.com/office/powerpoint/2010/main" val="161890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535" y="228600"/>
            <a:ext cx="6554867" cy="1524000"/>
          </a:xfrm>
        </p:spPr>
        <p:txBody>
          <a:bodyPr>
            <a:normAutofit/>
          </a:bodyPr>
          <a:lstStyle/>
          <a:p>
            <a:pPr algn="ctr"/>
            <a:r>
              <a:rPr lang="en-US" sz="4400" b="1" cap="none" dirty="0">
                <a:solidFill>
                  <a:srgbClr val="FF0000"/>
                </a:solidFill>
              </a:rPr>
              <a:t>U</a:t>
            </a:r>
            <a:r>
              <a:rPr lang="en-US" sz="4400" b="1" cap="none" dirty="0" smtClean="0">
                <a:solidFill>
                  <a:srgbClr val="FF0000"/>
                </a:solidFill>
              </a:rPr>
              <a:t>se Case Diagram</a:t>
            </a:r>
            <a:endParaRPr lang="en-IN" sz="4400" b="1"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7239000" cy="4927597"/>
          </a:xfrm>
        </p:spPr>
      </p:pic>
    </p:spTree>
    <p:extLst>
      <p:ext uri="{BB962C8B-B14F-4D97-AF65-F5344CB8AC3E}">
        <p14:creationId xmlns:p14="http://schemas.microsoft.com/office/powerpoint/2010/main" val="331666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554867" cy="1524000"/>
          </a:xfrm>
        </p:spPr>
        <p:txBody>
          <a:bodyPr>
            <a:normAutofit/>
          </a:bodyPr>
          <a:lstStyle/>
          <a:p>
            <a:pPr algn="ctr"/>
            <a:r>
              <a:rPr lang="en-US" sz="4400" b="1" cap="none" dirty="0">
                <a:solidFill>
                  <a:srgbClr val="FF0000"/>
                </a:solidFill>
              </a:rPr>
              <a:t>S</a:t>
            </a:r>
            <a:r>
              <a:rPr lang="en-US" sz="4400" b="1" cap="none" dirty="0" smtClean="0">
                <a:solidFill>
                  <a:srgbClr val="FF0000"/>
                </a:solidFill>
              </a:rPr>
              <a:t>equence  Diagram</a:t>
            </a:r>
            <a:endParaRPr lang="en-IN" sz="4400" b="1" cap="none"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433" y="1676400"/>
            <a:ext cx="7467600" cy="4631570"/>
          </a:xfrm>
        </p:spPr>
      </p:pic>
    </p:spTree>
    <p:extLst>
      <p:ext uri="{BB962C8B-B14F-4D97-AF65-F5344CB8AC3E}">
        <p14:creationId xmlns:p14="http://schemas.microsoft.com/office/powerpoint/2010/main" val="336638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295400"/>
          </a:xfrm>
        </p:spPr>
        <p:txBody>
          <a:bodyPr>
            <a:normAutofit/>
          </a:bodyPr>
          <a:lstStyle/>
          <a:p>
            <a:pPr algn="ctr"/>
            <a:r>
              <a:rPr lang="en-US" sz="4400" b="1" cap="none" dirty="0">
                <a:solidFill>
                  <a:srgbClr val="FF0000"/>
                </a:solidFill>
                <a:latin typeface="Times New Roman" pitchFamily="18" charset="0"/>
                <a:cs typeface="Times New Roman" pitchFamily="18" charset="0"/>
              </a:rPr>
              <a:t>A</a:t>
            </a:r>
            <a:r>
              <a:rPr lang="en-US" sz="4400" b="1" cap="none" dirty="0" smtClean="0">
                <a:solidFill>
                  <a:srgbClr val="FF0000"/>
                </a:solidFill>
                <a:latin typeface="Times New Roman" pitchFamily="18" charset="0"/>
                <a:cs typeface="Times New Roman" pitchFamily="18" charset="0"/>
              </a:rPr>
              <a:t>pplications</a:t>
            </a:r>
            <a:endParaRPr lang="en-US" sz="3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362200"/>
            <a:ext cx="8229600" cy="3763963"/>
          </a:xfrm>
        </p:spPr>
        <p:txBody>
          <a:bodyPr>
            <a:noAutofit/>
          </a:bodyPr>
          <a:lstStyle/>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Platform </a:t>
            </a:r>
            <a:r>
              <a:rPr lang="en-IN" sz="2400" dirty="0">
                <a:solidFill>
                  <a:schemeClr val="tx1"/>
                </a:solidFill>
                <a:latin typeface="Times New Roman" panose="02020603050405020304" pitchFamily="18" charset="0"/>
                <a:cs typeface="Times New Roman" panose="02020603050405020304" pitchFamily="18" charset="0"/>
              </a:rPr>
              <a:t>for solving Manual issues. </a:t>
            </a:r>
            <a:endParaRPr lang="en-IN" sz="24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User </a:t>
            </a:r>
            <a:r>
              <a:rPr lang="en-IN" sz="2400" dirty="0">
                <a:solidFill>
                  <a:schemeClr val="tx1"/>
                </a:solidFill>
                <a:latin typeface="Times New Roman" panose="02020603050405020304" pitchFamily="18" charset="0"/>
                <a:cs typeface="Times New Roman" panose="02020603050405020304" pitchFamily="18" charset="0"/>
              </a:rPr>
              <a:t>can help to store all details easily </a:t>
            </a:r>
            <a:r>
              <a:rPr lang="en-IN" sz="2400" dirty="0" smtClean="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Under </a:t>
            </a:r>
            <a:r>
              <a:rPr lang="en-IN" sz="2400" dirty="0">
                <a:solidFill>
                  <a:schemeClr val="tx1"/>
                </a:solidFill>
                <a:latin typeface="Times New Roman" panose="02020603050405020304" pitchFamily="18" charset="0"/>
                <a:cs typeface="Times New Roman" panose="02020603050405020304" pitchFamily="18" charset="0"/>
              </a:rPr>
              <a:t>supervision of supply, storage and accessibility of items is possible. </a:t>
            </a:r>
            <a:endParaRPr lang="en-IN" sz="24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Day </a:t>
            </a:r>
            <a:r>
              <a:rPr lang="en-IN" sz="2400" dirty="0">
                <a:solidFill>
                  <a:schemeClr val="tx1"/>
                </a:solidFill>
                <a:latin typeface="Times New Roman" panose="02020603050405020304" pitchFamily="18" charset="0"/>
                <a:cs typeface="Times New Roman" panose="02020603050405020304" pitchFamily="18" charset="0"/>
              </a:rPr>
              <a:t>to day report is generated</a:t>
            </a:r>
            <a:r>
              <a:rPr lang="en-IN" sz="2400" dirty="0" smtClean="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Accuracy </a:t>
            </a:r>
            <a:r>
              <a:rPr lang="en-IN" sz="2400" dirty="0">
                <a:solidFill>
                  <a:schemeClr val="tx1"/>
                </a:solidFill>
                <a:latin typeface="Times New Roman" panose="02020603050405020304" pitchFamily="18" charset="0"/>
                <a:cs typeface="Times New Roman" panose="02020603050405020304" pitchFamily="18" charset="0"/>
              </a:rPr>
              <a:t>of </a:t>
            </a:r>
            <a:r>
              <a:rPr lang="en-IN" sz="2400" dirty="0" smtClean="0">
                <a:solidFill>
                  <a:schemeClr val="tx1"/>
                </a:solidFill>
                <a:latin typeface="Times New Roman" panose="02020603050405020304" pitchFamily="18" charset="0"/>
                <a:cs typeface="Times New Roman" panose="02020603050405020304" pitchFamily="18" charset="0"/>
              </a:rPr>
              <a:t>data.</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Used </a:t>
            </a:r>
            <a:r>
              <a:rPr lang="en-IN" sz="2400" dirty="0">
                <a:solidFill>
                  <a:schemeClr val="tx1"/>
                </a:solidFill>
                <a:latin typeface="Times New Roman" panose="02020603050405020304" pitchFamily="18" charset="0"/>
                <a:cs typeface="Times New Roman" panose="02020603050405020304" pitchFamily="18" charset="0"/>
              </a:rPr>
              <a:t>in grocery ware house. </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Used </a:t>
            </a:r>
            <a:r>
              <a:rPr lang="en-IN" sz="2400" dirty="0">
                <a:solidFill>
                  <a:schemeClr val="tx1"/>
                </a:solidFill>
                <a:latin typeface="Times New Roman" panose="02020603050405020304" pitchFamily="18" charset="0"/>
                <a:cs typeface="Times New Roman" panose="02020603050405020304" pitchFamily="18" charset="0"/>
              </a:rPr>
              <a:t>in textile industry. </a:t>
            </a:r>
          </a:p>
          <a:p>
            <a:pPr marL="457200" indent="-457200">
              <a:buFont typeface="+mj-lt"/>
              <a:buAutoNum type="arabicPeriod"/>
            </a:pPr>
            <a:r>
              <a:rPr lang="en-IN" sz="2400" dirty="0" smtClean="0">
                <a:solidFill>
                  <a:schemeClr val="tx1"/>
                </a:solidFill>
                <a:latin typeface="Times New Roman" panose="02020603050405020304" pitchFamily="18" charset="0"/>
                <a:cs typeface="Times New Roman" panose="02020603050405020304" pitchFamily="18" charset="0"/>
              </a:rPr>
              <a:t>Used </a:t>
            </a:r>
            <a:r>
              <a:rPr lang="en-IN" sz="2400" dirty="0">
                <a:solidFill>
                  <a:schemeClr val="tx1"/>
                </a:solidFill>
                <a:latin typeface="Times New Roman" panose="02020603050405020304" pitchFamily="18" charset="0"/>
                <a:cs typeface="Times New Roman" panose="02020603050405020304" pitchFamily="18" charset="0"/>
              </a:rPr>
              <a:t>in small shops also. </a:t>
            </a:r>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503710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8001000" cy="1524000"/>
          </a:xfrm>
        </p:spPr>
        <p:txBody>
          <a:bodyPr>
            <a:normAutofit/>
          </a:bodyPr>
          <a:lstStyle/>
          <a:p>
            <a:pPr algn="ctr"/>
            <a:r>
              <a:rPr lang="en-US" sz="4400" b="1" cap="none" dirty="0">
                <a:solidFill>
                  <a:srgbClr val="FF0000"/>
                </a:solidFill>
              </a:rPr>
              <a:t>R</a:t>
            </a:r>
            <a:r>
              <a:rPr lang="en-US" sz="4400" b="1" cap="none" dirty="0" smtClean="0">
                <a:solidFill>
                  <a:srgbClr val="FF0000"/>
                </a:solidFill>
              </a:rPr>
              <a:t>eference</a:t>
            </a:r>
            <a:r>
              <a:rPr lang="en-US" sz="4400" u="sng" cap="none" dirty="0" smtClean="0">
                <a:solidFill>
                  <a:schemeClr val="accent5">
                    <a:lumMod val="40000"/>
                    <a:lumOff val="60000"/>
                  </a:schemeClr>
                </a:solidFill>
              </a:rPr>
              <a:t> </a:t>
            </a:r>
            <a:r>
              <a:rPr lang="en-US" dirty="0" smtClean="0"/>
              <a:t/>
            </a:r>
            <a:br>
              <a:rPr lang="en-US" dirty="0" smtClean="0"/>
            </a:br>
            <a:endParaRPr lang="en-US" dirty="0"/>
          </a:p>
        </p:txBody>
      </p:sp>
      <p:sp>
        <p:nvSpPr>
          <p:cNvPr id="3" name="Content Placeholder 2"/>
          <p:cNvSpPr>
            <a:spLocks noGrp="1"/>
          </p:cNvSpPr>
          <p:nvPr>
            <p:ph idx="1"/>
          </p:nvPr>
        </p:nvSpPr>
        <p:spPr>
          <a:xfrm>
            <a:off x="610738" y="1371600"/>
            <a:ext cx="8229600" cy="4572000"/>
          </a:xfrm>
        </p:spPr>
        <p:txBody>
          <a:bodyPr>
            <a:normAutofit/>
          </a:bodyPr>
          <a:lstStyle/>
          <a:p>
            <a:r>
              <a:rPr lang="en-US" dirty="0">
                <a:solidFill>
                  <a:schemeClr val="tx1"/>
                </a:solidFill>
              </a:rPr>
              <a:t>Technical White Paper, Warehouse Management in </a:t>
            </a:r>
            <a:r>
              <a:rPr lang="en-US" dirty="0" smtClean="0">
                <a:solidFill>
                  <a:schemeClr val="tx1"/>
                </a:solidFill>
              </a:rPr>
              <a:t>Dynamics </a:t>
            </a:r>
            <a:r>
              <a:rPr lang="en-US" dirty="0">
                <a:solidFill>
                  <a:schemeClr val="tx1"/>
                </a:solidFill>
              </a:rPr>
              <a:t>NAV 2013</a:t>
            </a:r>
            <a:r>
              <a:rPr lang="en-US" dirty="0" smtClean="0">
                <a:solidFill>
                  <a:schemeClr val="tx1"/>
                </a:solidFill>
              </a:rPr>
              <a:t>.</a:t>
            </a:r>
          </a:p>
          <a:p>
            <a:r>
              <a:rPr lang="en-US" dirty="0" err="1">
                <a:solidFill>
                  <a:schemeClr val="tx1"/>
                </a:solidFill>
              </a:rPr>
              <a:t>Serhii</a:t>
            </a:r>
            <a:r>
              <a:rPr lang="en-US" dirty="0">
                <a:solidFill>
                  <a:schemeClr val="tx1"/>
                </a:solidFill>
              </a:rPr>
              <a:t> Z, “A literature review on models of inventory management </a:t>
            </a:r>
            <a:r>
              <a:rPr lang="en-US" dirty="0" smtClean="0">
                <a:solidFill>
                  <a:schemeClr val="tx1"/>
                </a:solidFill>
              </a:rPr>
              <a:t>under </a:t>
            </a:r>
            <a:r>
              <a:rPr lang="en-US" dirty="0">
                <a:solidFill>
                  <a:schemeClr val="tx1"/>
                </a:solidFill>
              </a:rPr>
              <a:t>uncertainty” (2015</a:t>
            </a:r>
            <a:r>
              <a:rPr lang="en-US" dirty="0" smtClean="0">
                <a:solidFill>
                  <a:schemeClr val="tx1"/>
                </a:solidFill>
              </a:rPr>
              <a:t>).</a:t>
            </a:r>
          </a:p>
          <a:p>
            <a:r>
              <a:rPr lang="en-US" dirty="0">
                <a:solidFill>
                  <a:schemeClr val="tx1"/>
                </a:solidFill>
              </a:rPr>
              <a:t>P.G. </a:t>
            </a:r>
            <a:r>
              <a:rPr lang="en-US" dirty="0" err="1">
                <a:solidFill>
                  <a:schemeClr val="tx1"/>
                </a:solidFill>
              </a:rPr>
              <a:t>Matsebatlela</a:t>
            </a:r>
            <a:r>
              <a:rPr lang="en-US" dirty="0">
                <a:solidFill>
                  <a:schemeClr val="tx1"/>
                </a:solidFill>
              </a:rPr>
              <a:t> and K. </a:t>
            </a:r>
            <a:r>
              <a:rPr lang="en-US" dirty="0" err="1">
                <a:solidFill>
                  <a:schemeClr val="tx1"/>
                </a:solidFill>
              </a:rPr>
              <a:t>Mpofu</a:t>
            </a:r>
            <a:r>
              <a:rPr lang="en-US" dirty="0">
                <a:solidFill>
                  <a:schemeClr val="tx1"/>
                </a:solidFill>
              </a:rPr>
              <a:t>, “Inventory Management Framework to Minimize Supply and Demand Mismatch on a Manufacturing Organization”, International Federation of Automatic Control, Vol.3, No.48, Mar 2015, pp-260- 265</a:t>
            </a:r>
            <a:r>
              <a:rPr lang="en-US" dirty="0" smtClean="0">
                <a:solidFill>
                  <a:schemeClr val="tx1"/>
                </a:solidFill>
              </a:rPr>
              <a:t>.</a:t>
            </a:r>
          </a:p>
          <a:p>
            <a:r>
              <a:rPr lang="en-US" dirty="0" smtClean="0">
                <a:solidFill>
                  <a:srgbClr val="FF0000"/>
                </a:solidFill>
                <a:hlinkClick r:id="rId2"/>
              </a:rPr>
              <a:t>https://ieeexplore.ieee.org./document/8065839</a:t>
            </a:r>
            <a:endParaRPr lang="en-US" dirty="0">
              <a:solidFill>
                <a:srgbClr val="FF0000"/>
              </a:solidFill>
            </a:endParaRPr>
          </a:p>
        </p:txBody>
      </p:sp>
    </p:spTree>
    <p:extLst>
      <p:ext uri="{BB962C8B-B14F-4D97-AF65-F5344CB8AC3E}">
        <p14:creationId xmlns:p14="http://schemas.microsoft.com/office/powerpoint/2010/main" val="4027528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239000" cy="1524000"/>
          </a:xfrm>
        </p:spPr>
        <p:txBody>
          <a:bodyPr>
            <a:normAutofit/>
          </a:bodyPr>
          <a:lstStyle/>
          <a:p>
            <a:r>
              <a:rPr lang="en-US" b="1" dirty="0" smtClean="0">
                <a:solidFill>
                  <a:srgbClr val="FF0000"/>
                </a:solidFill>
              </a:rPr>
              <a:t>P</a:t>
            </a:r>
            <a:r>
              <a:rPr lang="en-US" b="1" cap="none" dirty="0" smtClean="0">
                <a:solidFill>
                  <a:srgbClr val="FF0000"/>
                </a:solidFill>
              </a:rPr>
              <a:t>resented</a:t>
            </a:r>
            <a:r>
              <a:rPr lang="en-US" b="1" dirty="0" smtClean="0">
                <a:solidFill>
                  <a:srgbClr val="FF0000"/>
                </a:solidFill>
              </a:rPr>
              <a:t> B</a:t>
            </a:r>
            <a:r>
              <a:rPr lang="en-US" b="1" cap="none" dirty="0" smtClean="0">
                <a:solidFill>
                  <a:srgbClr val="FF0000"/>
                </a:solidFill>
              </a:rPr>
              <a:t>y</a:t>
            </a:r>
            <a:r>
              <a:rPr lang="en-US" b="1" dirty="0" smtClean="0">
                <a:solidFill>
                  <a:srgbClr val="FF0000"/>
                </a:solidFill>
              </a:rPr>
              <a:t>:  G</a:t>
            </a:r>
            <a:r>
              <a:rPr lang="en-US" b="1" cap="none" dirty="0" smtClean="0">
                <a:solidFill>
                  <a:srgbClr val="FF0000"/>
                </a:solidFill>
              </a:rPr>
              <a:t>roup</a:t>
            </a:r>
            <a:r>
              <a:rPr lang="en-US" b="1" dirty="0" smtClean="0">
                <a:solidFill>
                  <a:srgbClr val="FF0000"/>
                </a:solidFill>
              </a:rPr>
              <a:t> n</a:t>
            </a:r>
            <a:r>
              <a:rPr lang="en-US" b="1" cap="none" dirty="0" smtClean="0">
                <a:solidFill>
                  <a:srgbClr val="FF0000"/>
                </a:solidFill>
              </a:rPr>
              <a:t>umber</a:t>
            </a:r>
            <a:r>
              <a:rPr lang="en-US" b="1" dirty="0" smtClean="0">
                <a:solidFill>
                  <a:srgbClr val="FF0000"/>
                </a:solidFill>
              </a:rPr>
              <a:t> 11</a:t>
            </a:r>
            <a:endParaRPr lang="en-IN" b="1" dirty="0">
              <a:solidFill>
                <a:srgbClr val="FF0000"/>
              </a:solidFill>
            </a:endParaRPr>
          </a:p>
        </p:txBody>
      </p:sp>
      <p:sp>
        <p:nvSpPr>
          <p:cNvPr id="4" name="Content Placeholder 3"/>
          <p:cNvSpPr>
            <a:spLocks noGrp="1"/>
          </p:cNvSpPr>
          <p:nvPr>
            <p:ph idx="1"/>
          </p:nvPr>
        </p:nvSpPr>
        <p:spPr>
          <a:xfrm>
            <a:off x="0" y="1295400"/>
            <a:ext cx="9525000" cy="5359400"/>
          </a:xfrm>
        </p:spPr>
        <p:txBody>
          <a:bodyPr>
            <a:normAutofit/>
          </a:bodyPr>
          <a:lstStyle/>
          <a:p>
            <a:pPr marL="0" indent="0">
              <a:buNone/>
            </a:pPr>
            <a:r>
              <a:rPr lang="en-US" dirty="0" smtClean="0">
                <a:solidFill>
                  <a:schemeClr val="tx1"/>
                </a:solidFill>
              </a:rPr>
              <a:t>Name                                                  		      PRN Number</a:t>
            </a:r>
          </a:p>
          <a:p>
            <a:pPr>
              <a:buNone/>
            </a:pPr>
            <a:r>
              <a:rPr lang="en-IN" sz="2400" dirty="0" smtClean="0">
                <a:solidFill>
                  <a:schemeClr val="tx1"/>
                </a:solidFill>
                <a:latin typeface="Times New Roman" pitchFamily="18" charset="0"/>
                <a:cs typeface="Times New Roman" pitchFamily="18" charset="0"/>
              </a:rPr>
              <a:t>1.Suraj S Jadhav                                            181IT2607086</a:t>
            </a:r>
            <a:endParaRPr lang="en-IN" sz="2400" dirty="0">
              <a:solidFill>
                <a:schemeClr val="tx1"/>
              </a:solidFill>
              <a:latin typeface="Times New Roman" pitchFamily="18" charset="0"/>
              <a:cs typeface="Times New Roman" pitchFamily="18" charset="0"/>
            </a:endParaRPr>
          </a:p>
          <a:p>
            <a:pPr>
              <a:buNone/>
            </a:pPr>
            <a:r>
              <a:rPr lang="en-IN" sz="2400" dirty="0" smtClean="0">
                <a:solidFill>
                  <a:schemeClr val="tx1"/>
                </a:solidFill>
                <a:latin typeface="Times New Roman" pitchFamily="18" charset="0"/>
                <a:cs typeface="Times New Roman" pitchFamily="18" charset="0"/>
              </a:rPr>
              <a:t>2.Nikhil N </a:t>
            </a:r>
            <a:r>
              <a:rPr lang="en-IN" sz="2400" dirty="0" err="1">
                <a:solidFill>
                  <a:schemeClr val="tx1"/>
                </a:solidFill>
                <a:latin typeface="Times New Roman" pitchFamily="18" charset="0"/>
                <a:cs typeface="Times New Roman" pitchFamily="18" charset="0"/>
              </a:rPr>
              <a:t>Dhoble</a:t>
            </a:r>
            <a:r>
              <a:rPr lang="en-IN" sz="2400" dirty="0">
                <a:solidFill>
                  <a:schemeClr val="tx1"/>
                </a:solidFill>
                <a:latin typeface="Times New Roman" pitchFamily="18" charset="0"/>
                <a:cs typeface="Times New Roman" pitchFamily="18" charset="0"/>
              </a:rPr>
              <a:t>	</a:t>
            </a:r>
            <a:r>
              <a:rPr lang="en-IN" sz="2400" dirty="0" smtClean="0">
                <a:solidFill>
                  <a:schemeClr val="tx1"/>
                </a:solidFill>
                <a:latin typeface="Times New Roman" pitchFamily="18" charset="0"/>
                <a:cs typeface="Times New Roman" pitchFamily="18" charset="0"/>
              </a:rPr>
              <a:t>                                	     181IT2607082</a:t>
            </a:r>
            <a:endParaRPr lang="en-IN" sz="2400" dirty="0">
              <a:solidFill>
                <a:schemeClr val="tx1"/>
              </a:solidFill>
              <a:latin typeface="Times New Roman" pitchFamily="18" charset="0"/>
              <a:cs typeface="Times New Roman" pitchFamily="18" charset="0"/>
            </a:endParaRPr>
          </a:p>
          <a:p>
            <a:pPr>
              <a:buNone/>
            </a:pPr>
            <a:r>
              <a:rPr lang="en-IN" sz="2400" dirty="0" smtClean="0">
                <a:solidFill>
                  <a:schemeClr val="tx1"/>
                </a:solidFill>
                <a:latin typeface="Times New Roman" pitchFamily="18" charset="0"/>
                <a:cs typeface="Times New Roman" pitchFamily="18" charset="0"/>
              </a:rPr>
              <a:t>3.Swapnil V </a:t>
            </a:r>
            <a:r>
              <a:rPr lang="en-IN" sz="2400" dirty="0" err="1" smtClean="0">
                <a:solidFill>
                  <a:schemeClr val="tx1"/>
                </a:solidFill>
                <a:latin typeface="Times New Roman" pitchFamily="18" charset="0"/>
                <a:cs typeface="Times New Roman" pitchFamily="18" charset="0"/>
              </a:rPr>
              <a:t>Dake</a:t>
            </a:r>
            <a:r>
              <a:rPr lang="en-IN" sz="2400" dirty="0" smtClean="0">
                <a:solidFill>
                  <a:schemeClr val="tx1"/>
                </a:solidFill>
                <a:latin typeface="Times New Roman" pitchFamily="18" charset="0"/>
                <a:cs typeface="Times New Roman" pitchFamily="18" charset="0"/>
              </a:rPr>
              <a:t>                                          181IT2107081</a:t>
            </a:r>
            <a:endParaRPr lang="en-IN" sz="2400" dirty="0">
              <a:solidFill>
                <a:schemeClr val="tx1"/>
              </a:solidFill>
              <a:latin typeface="Times New Roman" pitchFamily="18" charset="0"/>
              <a:cs typeface="Times New Roman" pitchFamily="18" charset="0"/>
            </a:endParaRPr>
          </a:p>
          <a:p>
            <a:pPr>
              <a:buNone/>
            </a:pPr>
            <a:r>
              <a:rPr lang="en-IN" sz="2400" dirty="0">
                <a:solidFill>
                  <a:schemeClr val="tx1"/>
                </a:solidFill>
                <a:latin typeface="Times New Roman" pitchFamily="18" charset="0"/>
                <a:cs typeface="Times New Roman" pitchFamily="18" charset="0"/>
              </a:rPr>
              <a:t>4.Sushant </a:t>
            </a:r>
            <a:r>
              <a:rPr lang="en-IN" sz="2400" dirty="0" smtClean="0">
                <a:solidFill>
                  <a:schemeClr val="tx1"/>
                </a:solidFill>
                <a:latin typeface="Times New Roman" pitchFamily="18" charset="0"/>
                <a:cs typeface="Times New Roman" pitchFamily="18" charset="0"/>
              </a:rPr>
              <a:t>U </a:t>
            </a:r>
            <a:r>
              <a:rPr lang="en-IN" sz="2400" dirty="0" err="1" smtClean="0">
                <a:solidFill>
                  <a:schemeClr val="tx1"/>
                </a:solidFill>
                <a:latin typeface="Times New Roman" pitchFamily="18" charset="0"/>
                <a:cs typeface="Times New Roman" pitchFamily="18" charset="0"/>
              </a:rPr>
              <a:t>Godbharle</a:t>
            </a:r>
            <a:r>
              <a:rPr lang="en-IN" sz="2400" dirty="0" smtClean="0">
                <a:solidFill>
                  <a:schemeClr val="tx1"/>
                </a:solidFill>
                <a:latin typeface="Times New Roman" pitchFamily="18" charset="0"/>
                <a:cs typeface="Times New Roman" pitchFamily="18" charset="0"/>
              </a:rPr>
              <a:t>                                  181IT2607084</a:t>
            </a:r>
            <a:endParaRPr lang="en-IN" sz="2400" dirty="0">
              <a:solidFill>
                <a:schemeClr val="tx1"/>
              </a:solidFill>
              <a:latin typeface="Times New Roman" pitchFamily="18" charset="0"/>
              <a:cs typeface="Times New Roman" pitchFamily="18" charset="0"/>
            </a:endParaRPr>
          </a:p>
          <a:p>
            <a:pPr>
              <a:buNone/>
            </a:pPr>
            <a:r>
              <a:rPr lang="en-IN" sz="2400" dirty="0">
                <a:solidFill>
                  <a:schemeClr val="tx1"/>
                </a:solidFill>
                <a:latin typeface="Times New Roman" pitchFamily="18" charset="0"/>
                <a:cs typeface="Times New Roman" pitchFamily="18" charset="0"/>
              </a:rPr>
              <a:t>5.Shubham </a:t>
            </a:r>
            <a:r>
              <a:rPr lang="en-IN" sz="2400" dirty="0" smtClean="0">
                <a:solidFill>
                  <a:schemeClr val="tx1"/>
                </a:solidFill>
                <a:latin typeface="Times New Roman" pitchFamily="18" charset="0"/>
                <a:cs typeface="Times New Roman" pitchFamily="18" charset="0"/>
              </a:rPr>
              <a:t>R </a:t>
            </a:r>
            <a:r>
              <a:rPr lang="en-IN" sz="2400" dirty="0" err="1" smtClean="0">
                <a:solidFill>
                  <a:schemeClr val="tx1"/>
                </a:solidFill>
                <a:latin typeface="Times New Roman" pitchFamily="18" charset="0"/>
                <a:cs typeface="Times New Roman" pitchFamily="18" charset="0"/>
              </a:rPr>
              <a:t>Sontakke</a:t>
            </a:r>
            <a:r>
              <a:rPr lang="en-IN" sz="2400" dirty="0" smtClean="0">
                <a:solidFill>
                  <a:schemeClr val="tx1"/>
                </a:solidFill>
                <a:latin typeface="Times New Roman" pitchFamily="18" charset="0"/>
                <a:cs typeface="Times New Roman" pitchFamily="18" charset="0"/>
              </a:rPr>
              <a:t>                                  181IT2607092    </a:t>
            </a:r>
            <a:endParaRPr lang="en-IN" sz="2400" dirty="0">
              <a:solidFill>
                <a:schemeClr val="tx1"/>
              </a:solidFill>
              <a:latin typeface="Times New Roman" pitchFamily="18" charset="0"/>
              <a:cs typeface="Times New Roman" pitchFamily="18" charset="0"/>
            </a:endParaRPr>
          </a:p>
          <a:p>
            <a:pPr marL="0" indent="0">
              <a:buNone/>
            </a:pPr>
            <a:endParaRPr lang="en-US" dirty="0" smtClean="0">
              <a:solidFill>
                <a:schemeClr val="tx1"/>
              </a:solidFill>
            </a:endParaRPr>
          </a:p>
          <a:p>
            <a:pPr marL="0" indent="0" algn="ctr">
              <a:buNone/>
            </a:pPr>
            <a:r>
              <a:rPr lang="en-US" sz="2400" dirty="0" smtClean="0">
                <a:solidFill>
                  <a:schemeClr val="accent5">
                    <a:lumMod val="60000"/>
                    <a:lumOff val="40000"/>
                  </a:schemeClr>
                </a:solidFill>
              </a:rPr>
              <a:t>Under the Guidance of</a:t>
            </a:r>
          </a:p>
          <a:p>
            <a:pPr marL="0" indent="0" algn="ctr">
              <a:buNone/>
            </a:pPr>
            <a:endParaRPr lang="en-US" sz="2200" dirty="0">
              <a:solidFill>
                <a:schemeClr val="tx1"/>
              </a:solidFill>
            </a:endParaRPr>
          </a:p>
          <a:p>
            <a:pPr marL="0" indent="0">
              <a:buNone/>
            </a:pPr>
            <a:r>
              <a:rPr lang="en-IN" sz="2000" dirty="0">
                <a:solidFill>
                  <a:schemeClr val="tx1"/>
                </a:solidFill>
              </a:rPr>
              <a:t>Prof. S. D. </a:t>
            </a:r>
            <a:r>
              <a:rPr lang="en-IN" sz="2000" dirty="0" smtClean="0">
                <a:solidFill>
                  <a:schemeClr val="tx1"/>
                </a:solidFill>
              </a:rPr>
              <a:t>Rane         Prof</a:t>
            </a:r>
            <a:r>
              <a:rPr lang="en-IN" sz="2000" dirty="0">
                <a:solidFill>
                  <a:schemeClr val="tx1"/>
                </a:solidFill>
              </a:rPr>
              <a:t>. (Dr).</a:t>
            </a:r>
            <a:r>
              <a:rPr lang="en-IN" sz="2000" dirty="0" smtClean="0">
                <a:solidFill>
                  <a:schemeClr val="tx1"/>
                </a:solidFill>
              </a:rPr>
              <a:t>D.V.Kodavade           Prof.(</a:t>
            </a:r>
            <a:r>
              <a:rPr lang="en-IN" sz="2000" dirty="0">
                <a:solidFill>
                  <a:schemeClr val="tx1"/>
                </a:solidFill>
              </a:rPr>
              <a:t>Dr</a:t>
            </a:r>
            <a:r>
              <a:rPr lang="en-IN" sz="2000" dirty="0" smtClean="0">
                <a:solidFill>
                  <a:schemeClr val="tx1"/>
                </a:solidFill>
              </a:rPr>
              <a:t>.)P.V.Kadole (</a:t>
            </a:r>
            <a:r>
              <a:rPr lang="en-IN" sz="2000" dirty="0">
                <a:solidFill>
                  <a:schemeClr val="tx1"/>
                </a:solidFill>
              </a:rPr>
              <a:t>Project Guide) </a:t>
            </a:r>
            <a:r>
              <a:rPr lang="en-IN" sz="2000" dirty="0" smtClean="0">
                <a:solidFill>
                  <a:schemeClr val="tx1"/>
                </a:solidFill>
              </a:rPr>
              <a:t>                    (</a:t>
            </a:r>
            <a:r>
              <a:rPr lang="en-IN" sz="2000" dirty="0">
                <a:solidFill>
                  <a:schemeClr val="tx1"/>
                </a:solidFill>
              </a:rPr>
              <a:t>H.O.D) </a:t>
            </a:r>
            <a:r>
              <a:rPr lang="en-IN" sz="2000" dirty="0" smtClean="0">
                <a:solidFill>
                  <a:schemeClr val="tx1"/>
                </a:solidFill>
              </a:rPr>
              <a:t>                                    (</a:t>
            </a:r>
            <a:r>
              <a:rPr lang="en-IN" sz="2000" dirty="0">
                <a:solidFill>
                  <a:schemeClr val="tx1"/>
                </a:solidFill>
              </a:rPr>
              <a:t>Director)</a:t>
            </a:r>
          </a:p>
        </p:txBody>
      </p:sp>
    </p:spTree>
    <p:extLst>
      <p:ext uri="{BB962C8B-B14F-4D97-AF65-F5344CB8AC3E}">
        <p14:creationId xmlns:p14="http://schemas.microsoft.com/office/powerpoint/2010/main" val="1143575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287631">
            <a:off x="1515453" y="2624204"/>
            <a:ext cx="6208361" cy="1562825"/>
          </a:xfrm>
        </p:spPr>
        <p:txBody>
          <a:bodyPr>
            <a:normAutofit/>
          </a:bodyPr>
          <a:lstStyle/>
          <a:p>
            <a:r>
              <a:rPr lang="en-US" sz="7200" u="sng" dirty="0" smtClean="0">
                <a:solidFill>
                  <a:srgbClr val="FFFF00"/>
                </a:solidFill>
                <a:latin typeface="Times New Roman" pitchFamily="18" charset="0"/>
                <a:cs typeface="Times New Roman" pitchFamily="18" charset="0"/>
              </a:rPr>
              <a:t>T</a:t>
            </a:r>
            <a:r>
              <a:rPr lang="en-US" sz="7200" u="sng" cap="none" dirty="0" smtClean="0">
                <a:solidFill>
                  <a:srgbClr val="FFFF00"/>
                </a:solidFill>
                <a:latin typeface="Times New Roman" pitchFamily="18" charset="0"/>
                <a:cs typeface="Times New Roman" pitchFamily="18" charset="0"/>
              </a:rPr>
              <a:t>hank</a:t>
            </a:r>
            <a:r>
              <a:rPr lang="en-US" sz="7200" u="sng" dirty="0" smtClean="0">
                <a:solidFill>
                  <a:srgbClr val="FFFF00"/>
                </a:solidFill>
                <a:latin typeface="Times New Roman" pitchFamily="18" charset="0"/>
                <a:cs typeface="Times New Roman" pitchFamily="18" charset="0"/>
              </a:rPr>
              <a:t> Y</a:t>
            </a:r>
            <a:r>
              <a:rPr lang="en-US" sz="7200" u="sng" cap="none" dirty="0" smtClean="0">
                <a:solidFill>
                  <a:srgbClr val="FFFF00"/>
                </a:solidFill>
                <a:latin typeface="Times New Roman" pitchFamily="18" charset="0"/>
                <a:cs typeface="Times New Roman" pitchFamily="18" charset="0"/>
              </a:rPr>
              <a:t>ou</a:t>
            </a:r>
            <a:r>
              <a:rPr lang="en-US" sz="7200" u="sng" dirty="0" smtClean="0">
                <a:solidFill>
                  <a:srgbClr val="FFFF00"/>
                </a:solidFill>
                <a:latin typeface="Times New Roman" pitchFamily="18" charset="0"/>
                <a:cs typeface="Times New Roman" pitchFamily="18" charset="0"/>
              </a:rPr>
              <a:t>…</a:t>
            </a:r>
            <a:endParaRPr lang="en-US" sz="7200" u="sng"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7611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554867" cy="1524000"/>
          </a:xfrm>
        </p:spPr>
        <p:txBody>
          <a:bodyPr>
            <a:normAutofit/>
          </a:bodyPr>
          <a:lstStyle/>
          <a:p>
            <a:pPr algn="ctr"/>
            <a:r>
              <a:rPr lang="en-US" sz="3600" b="1" dirty="0" smtClean="0">
                <a:solidFill>
                  <a:srgbClr val="FF0000"/>
                </a:solidFill>
              </a:rPr>
              <a:t>C</a:t>
            </a:r>
            <a:r>
              <a:rPr lang="en-US" sz="3600" b="1" cap="none" dirty="0" smtClean="0">
                <a:solidFill>
                  <a:srgbClr val="FF0000"/>
                </a:solidFill>
              </a:rPr>
              <a:t>ontent</a:t>
            </a:r>
            <a:endParaRPr lang="en-IN" sz="3600" b="1" dirty="0">
              <a:solidFill>
                <a:srgbClr val="FF0000"/>
              </a:solidFill>
            </a:endParaRPr>
          </a:p>
        </p:txBody>
      </p:sp>
      <p:sp>
        <p:nvSpPr>
          <p:cNvPr id="3" name="Content Placeholder 2"/>
          <p:cNvSpPr>
            <a:spLocks noGrp="1"/>
          </p:cNvSpPr>
          <p:nvPr>
            <p:ph idx="1"/>
          </p:nvPr>
        </p:nvSpPr>
        <p:spPr>
          <a:xfrm>
            <a:off x="1600200" y="1676400"/>
            <a:ext cx="6554867" cy="3767670"/>
          </a:xfrm>
        </p:spPr>
        <p:txBody>
          <a:bodyPr>
            <a:normAutofit/>
          </a:bodyPr>
          <a:lstStyle/>
          <a:p>
            <a:pPr>
              <a:buFont typeface="Wingdings" panose="05000000000000000000" pitchFamily="2" charset="2"/>
              <a:buChar char="Ø"/>
            </a:pPr>
            <a:r>
              <a:rPr lang="en-US" sz="2400" dirty="0" smtClean="0">
                <a:solidFill>
                  <a:schemeClr val="tx1"/>
                </a:solidFill>
              </a:rPr>
              <a:t>Abstract</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rPr>
              <a:t>Introduction </a:t>
            </a:r>
          </a:p>
          <a:p>
            <a:pPr>
              <a:buFont typeface="Wingdings" panose="05000000000000000000" pitchFamily="2" charset="2"/>
              <a:buChar char="Ø"/>
            </a:pPr>
            <a:r>
              <a:rPr lang="en-US" sz="2400" dirty="0" smtClean="0">
                <a:solidFill>
                  <a:schemeClr val="tx1"/>
                </a:solidFill>
              </a:rPr>
              <a:t>Requirements Analysis</a:t>
            </a:r>
          </a:p>
          <a:p>
            <a:pPr>
              <a:buFont typeface="Wingdings" panose="05000000000000000000" pitchFamily="2" charset="2"/>
              <a:buChar char="Ø"/>
            </a:pPr>
            <a:r>
              <a:rPr lang="en-US" sz="2400" dirty="0" smtClean="0">
                <a:solidFill>
                  <a:schemeClr val="tx1"/>
                </a:solidFill>
              </a:rPr>
              <a:t>Existing System</a:t>
            </a:r>
          </a:p>
          <a:p>
            <a:pPr>
              <a:buFont typeface="Wingdings" panose="05000000000000000000" pitchFamily="2" charset="2"/>
              <a:buChar char="Ø"/>
            </a:pPr>
            <a:r>
              <a:rPr lang="en-US" sz="2400" dirty="0" smtClean="0">
                <a:solidFill>
                  <a:schemeClr val="tx1"/>
                </a:solidFill>
              </a:rPr>
              <a:t>Architecture</a:t>
            </a:r>
          </a:p>
          <a:p>
            <a:pPr>
              <a:buFont typeface="Wingdings" panose="05000000000000000000" pitchFamily="2" charset="2"/>
              <a:buChar char="Ø"/>
            </a:pPr>
            <a:r>
              <a:rPr lang="en-US" sz="2400" dirty="0" smtClean="0">
                <a:solidFill>
                  <a:schemeClr val="tx1"/>
                </a:solidFill>
              </a:rPr>
              <a:t>Module Identification</a:t>
            </a:r>
            <a:endParaRPr lang="en-IN" sz="2400" dirty="0">
              <a:solidFill>
                <a:schemeClr val="tx1"/>
              </a:solidFill>
            </a:endParaRPr>
          </a:p>
        </p:txBody>
      </p:sp>
    </p:spTree>
    <p:extLst>
      <p:ext uri="{BB962C8B-B14F-4D97-AF65-F5344CB8AC3E}">
        <p14:creationId xmlns:p14="http://schemas.microsoft.com/office/powerpoint/2010/main" val="38428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211"/>
            <a:ext cx="8229600" cy="819912"/>
          </a:xfrm>
        </p:spPr>
        <p:txBody>
          <a:bodyPr>
            <a:normAutofit/>
          </a:bodyPr>
          <a:lstStyle/>
          <a:p>
            <a:pPr algn="ctr"/>
            <a:r>
              <a:rPr lang="en-US" sz="3800" b="1" dirty="0" smtClean="0">
                <a:solidFill>
                  <a:srgbClr val="FF0000"/>
                </a:solidFill>
                <a:latin typeface="Times New Roman" pitchFamily="18" charset="0"/>
                <a:cs typeface="Times New Roman" pitchFamily="18" charset="0"/>
              </a:rPr>
              <a:t>A</a:t>
            </a:r>
            <a:r>
              <a:rPr lang="en-US" sz="3800" b="1" cap="none" dirty="0" smtClean="0">
                <a:solidFill>
                  <a:srgbClr val="FF0000"/>
                </a:solidFill>
                <a:latin typeface="Times New Roman" pitchFamily="18" charset="0"/>
                <a:cs typeface="Times New Roman" pitchFamily="18" charset="0"/>
              </a:rPr>
              <a:t>bstract</a:t>
            </a:r>
            <a:r>
              <a:rPr lang="en-US" sz="3800" cap="none" dirty="0" smtClean="0">
                <a:latin typeface="Times New Roman" pitchFamily="18" charset="0"/>
                <a:cs typeface="Times New Roman" pitchFamily="18" charset="0"/>
              </a:rPr>
              <a:t> </a:t>
            </a: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a:xfrm>
            <a:off x="800100" y="457200"/>
            <a:ext cx="7543800" cy="5638800"/>
          </a:xfrm>
        </p:spPr>
        <p:txBody>
          <a:bodyPr>
            <a:normAutofit/>
          </a:bodyPr>
          <a:lstStyle/>
          <a:p>
            <a:endParaRPr lang="en-US" sz="4600" dirty="0" smtClean="0">
              <a:latin typeface="Times New Roman" pitchFamily="18" charset="0"/>
              <a:cs typeface="Times New Roman" pitchFamily="18" charset="0"/>
            </a:endParaRPr>
          </a:p>
          <a:p>
            <a:pPr>
              <a:buClr>
                <a:schemeClr val="accent5"/>
              </a:buClr>
              <a:buFont typeface="Wingdings" panose="05000000000000000000" pitchFamily="2" charset="2"/>
              <a:buChar char="Ø"/>
            </a:pPr>
            <a:r>
              <a:rPr lang="en-US" sz="2400" dirty="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This System works with image processing for adding the stock and removing the stock of products in warehouse.</a:t>
            </a:r>
          </a:p>
          <a:p>
            <a:pPr>
              <a:buClr>
                <a:schemeClr val="accent5"/>
              </a:buClr>
              <a:buFont typeface="Wingdings" panose="05000000000000000000" pitchFamily="2" charset="2"/>
              <a:buChar char="Ø"/>
            </a:pPr>
            <a:r>
              <a:rPr lang="en-US" sz="2400" dirty="0" smtClean="0">
                <a:solidFill>
                  <a:schemeClr val="tx1"/>
                </a:solidFill>
                <a:latin typeface="Times New Roman" pitchFamily="18" charset="0"/>
                <a:cs typeface="Times New Roman" pitchFamily="18" charset="0"/>
              </a:rPr>
              <a:t>This system generates overall day to day report without any error automatically.  </a:t>
            </a:r>
            <a:endParaRPr lang="en-US" sz="2400" dirty="0">
              <a:solidFill>
                <a:schemeClr val="tx1"/>
              </a:solidFill>
              <a:latin typeface="Times New Roman" pitchFamily="18" charset="0"/>
              <a:cs typeface="Times New Roman" pitchFamily="18" charset="0"/>
            </a:endParaRPr>
          </a:p>
          <a:p>
            <a:pPr>
              <a:buClr>
                <a:schemeClr val="accent5"/>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 project Automation of Stock Monitoring System is designed to handle the warehousing stocks and this software application maintain the records that include good stock going in and out and other related issues. Features included in it Automated ordering of grocery stock and analysis of all data without using manual work. This system generates overall day to day report without any error automatically</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647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914400"/>
          </a:xfrm>
        </p:spPr>
        <p:txBody>
          <a:bodyPr>
            <a:normAutofit/>
          </a:bodyPr>
          <a:lstStyle/>
          <a:p>
            <a:pPr algn="ctr"/>
            <a:r>
              <a:rPr lang="en-IN" sz="4800" b="1" dirty="0" smtClean="0">
                <a:solidFill>
                  <a:srgbClr val="FF0000"/>
                </a:solidFill>
                <a:latin typeface="Times New Roman" panose="02020603050405020304" pitchFamily="18" charset="0"/>
                <a:cs typeface="Times New Roman" panose="02020603050405020304" pitchFamily="18" charset="0"/>
              </a:rPr>
              <a:t>I</a:t>
            </a:r>
            <a:r>
              <a:rPr lang="en-IN" sz="4800" b="1" cap="none" dirty="0" smtClean="0">
                <a:solidFill>
                  <a:srgbClr val="FF0000"/>
                </a:solidFill>
                <a:latin typeface="Times New Roman" panose="02020603050405020304" pitchFamily="18" charset="0"/>
                <a:cs typeface="Times New Roman" panose="02020603050405020304" pitchFamily="18" charset="0"/>
              </a:rPr>
              <a:t>ntroduction</a:t>
            </a:r>
            <a:endParaRPr lang="en-US" sz="4800" b="1" dirty="0">
              <a:solidFill>
                <a:srgbClr val="FF0000"/>
              </a:solidFill>
            </a:endParaRPr>
          </a:p>
        </p:txBody>
      </p:sp>
      <p:sp>
        <p:nvSpPr>
          <p:cNvPr id="3" name="Content Placeholder 2"/>
          <p:cNvSpPr>
            <a:spLocks noGrp="1"/>
          </p:cNvSpPr>
          <p:nvPr>
            <p:ph idx="1"/>
          </p:nvPr>
        </p:nvSpPr>
        <p:spPr>
          <a:xfrm>
            <a:off x="448733" y="1540933"/>
            <a:ext cx="8229600" cy="4754563"/>
          </a:xfrm>
        </p:spPr>
        <p:txBody>
          <a:bodyPr>
            <a:noAutofit/>
          </a:bodyPr>
          <a:lstStyle/>
          <a:p>
            <a:pPr marL="0" indent="0">
              <a:buNone/>
            </a:pPr>
            <a:endParaRPr lang="en-US" sz="1200" dirty="0" smtClean="0">
              <a:latin typeface="Times New Roman" pitchFamily="18" charset="0"/>
              <a:cs typeface="Times New Roman" pitchFamily="18" charset="0"/>
            </a:endParaRPr>
          </a:p>
          <a:p>
            <a:pPr>
              <a:buClr>
                <a:schemeClr val="accent5"/>
              </a:buClr>
              <a:buFont typeface="Wingdings" panose="05000000000000000000" pitchFamily="2" charset="2"/>
              <a:buChar char="Ø"/>
            </a:pPr>
            <a:r>
              <a:rPr lang="en-IN" sz="2400" dirty="0" smtClean="0"/>
              <a:t>	</a:t>
            </a:r>
            <a:r>
              <a:rPr lang="en-IN" sz="2400" dirty="0" smtClean="0">
                <a:solidFill>
                  <a:schemeClr val="tx1"/>
                </a:solidFill>
              </a:rPr>
              <a:t>This </a:t>
            </a:r>
            <a:r>
              <a:rPr lang="en-IN" sz="2400" dirty="0">
                <a:solidFill>
                  <a:schemeClr val="tx1"/>
                </a:solidFill>
              </a:rPr>
              <a:t>desktop application is based on the management of stock of an organization</a:t>
            </a:r>
            <a:r>
              <a:rPr lang="en-IN" sz="2400" dirty="0" smtClean="0">
                <a:solidFill>
                  <a:schemeClr val="tx1"/>
                </a:solidFill>
              </a:rPr>
              <a:t>.</a:t>
            </a:r>
            <a:r>
              <a:rPr lang="en-IN" sz="2400" dirty="0">
                <a:solidFill>
                  <a:schemeClr val="tx1"/>
                </a:solidFill>
              </a:rPr>
              <a:t> The main aim of the  project is to develop Inventory Management System Model software in which all the information regarding the stock of the organization will be presented</a:t>
            </a:r>
            <a:r>
              <a:rPr lang="en-IN" sz="2400" dirty="0" smtClean="0">
                <a:solidFill>
                  <a:schemeClr val="tx1"/>
                </a:solidFill>
              </a:rPr>
              <a:t>. The </a:t>
            </a:r>
            <a:r>
              <a:rPr lang="en-IN" sz="2400" dirty="0">
                <a:solidFill>
                  <a:schemeClr val="tx1"/>
                </a:solidFill>
              </a:rPr>
              <a:t>application contains general organization profile, sales details, Purchase details and the remaining stock that are presented in the organization. </a:t>
            </a:r>
            <a:endParaRPr lang="en-IN" sz="2400" dirty="0" smtClean="0">
              <a:solidFill>
                <a:schemeClr val="tx1"/>
              </a:solidFill>
            </a:endParaRPr>
          </a:p>
          <a:p>
            <a:pPr>
              <a:buClr>
                <a:schemeClr val="accent5"/>
              </a:buClr>
              <a:buFont typeface="Wingdings" panose="05000000000000000000" pitchFamily="2" charset="2"/>
              <a:buChar char="Ø"/>
            </a:pPr>
            <a:r>
              <a:rPr lang="en-US" sz="2400" dirty="0">
                <a:solidFill>
                  <a:schemeClr val="tx1"/>
                </a:solidFill>
                <a:latin typeface="Times New Roman" pitchFamily="18" charset="0"/>
                <a:cs typeface="Times New Roman" pitchFamily="18" charset="0"/>
              </a:rPr>
              <a:t>	</a:t>
            </a:r>
            <a:r>
              <a:rPr lang="en-IN" sz="2400" dirty="0">
                <a:solidFill>
                  <a:schemeClr val="tx1"/>
                </a:solidFill>
              </a:rPr>
              <a:t>Here the login page is created in order to protect the management of the stock of organization in order to prevent it from the threads and misuse of the inventory.</a:t>
            </a:r>
            <a:endParaRPr lang="en-US" sz="2400" dirty="0">
              <a:solidFill>
                <a:schemeClr val="tx1"/>
              </a:solidFill>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p>
        </p:txBody>
      </p:sp>
    </p:spTree>
    <p:extLst>
      <p:ext uri="{BB962C8B-B14F-4D97-AF65-F5344CB8AC3E}">
        <p14:creationId xmlns:p14="http://schemas.microsoft.com/office/powerpoint/2010/main" val="3353205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554867" cy="1524000"/>
          </a:xfrm>
        </p:spPr>
        <p:txBody>
          <a:bodyPr>
            <a:normAutofit/>
          </a:bodyPr>
          <a:lstStyle/>
          <a:p>
            <a:r>
              <a:rPr lang="en-IN" sz="4800" b="1" dirty="0" smtClean="0">
                <a:solidFill>
                  <a:srgbClr val="FF0000"/>
                </a:solidFill>
                <a:latin typeface="Times New Roman" panose="02020603050405020304" pitchFamily="18" charset="0"/>
                <a:cs typeface="Times New Roman" panose="02020603050405020304" pitchFamily="18" charset="0"/>
              </a:rPr>
              <a:t>R</a:t>
            </a:r>
            <a:r>
              <a:rPr lang="en-IN" sz="4800" b="1" cap="none" dirty="0" smtClean="0">
                <a:solidFill>
                  <a:srgbClr val="FF0000"/>
                </a:solidFill>
                <a:latin typeface="Times New Roman" panose="02020603050405020304" pitchFamily="18" charset="0"/>
                <a:cs typeface="Times New Roman" panose="02020603050405020304" pitchFamily="18" charset="0"/>
              </a:rPr>
              <a:t>equirement</a:t>
            </a:r>
            <a:r>
              <a:rPr lang="en-IN" sz="4800" b="1" dirty="0" smtClean="0">
                <a:solidFill>
                  <a:srgbClr val="FF0000"/>
                </a:solidFill>
                <a:latin typeface="Times New Roman" panose="02020603050405020304" pitchFamily="18" charset="0"/>
                <a:cs typeface="Times New Roman" panose="02020603050405020304" pitchFamily="18" charset="0"/>
              </a:rPr>
              <a:t> A</a:t>
            </a:r>
            <a:r>
              <a:rPr lang="en-IN" sz="4800" b="1" cap="none" dirty="0" smtClean="0">
                <a:solidFill>
                  <a:srgbClr val="FF0000"/>
                </a:solidFill>
                <a:latin typeface="Times New Roman" panose="02020603050405020304" pitchFamily="18" charset="0"/>
                <a:cs typeface="Times New Roman" panose="02020603050405020304" pitchFamily="18" charset="0"/>
              </a:rPr>
              <a:t>nalysis</a:t>
            </a:r>
            <a:endParaRPr lang="en-IN" sz="2800" b="1" dirty="0">
              <a:solidFill>
                <a:srgbClr val="FF0000"/>
              </a:solidFill>
            </a:endParaRPr>
          </a:p>
        </p:txBody>
      </p:sp>
      <p:sp>
        <p:nvSpPr>
          <p:cNvPr id="3" name="Content Placeholder 2"/>
          <p:cNvSpPr>
            <a:spLocks noGrp="1"/>
          </p:cNvSpPr>
          <p:nvPr>
            <p:ph idx="1"/>
          </p:nvPr>
        </p:nvSpPr>
        <p:spPr>
          <a:xfrm>
            <a:off x="152400" y="2286000"/>
            <a:ext cx="8610600" cy="4389120"/>
          </a:xfrm>
        </p:spPr>
        <p:txBody>
          <a:bodyPr>
            <a:noAutofit/>
          </a:bodyPr>
          <a:lstStyle/>
          <a:p>
            <a:r>
              <a:rPr lang="en-IN" sz="2200" dirty="0" smtClean="0">
                <a:solidFill>
                  <a:schemeClr val="tx1"/>
                </a:solidFill>
                <a:latin typeface="Times New Roman" panose="02020603050405020304" pitchFamily="18" charset="0"/>
                <a:cs typeface="Times New Roman" panose="02020603050405020304" pitchFamily="18" charset="0"/>
              </a:rPr>
              <a:t>Functional requirements:</a:t>
            </a:r>
          </a:p>
          <a:p>
            <a:pPr marL="0" indent="0">
              <a:buNone/>
            </a:pPr>
            <a:r>
              <a:rPr lang="en-IN" sz="2200" dirty="0" smtClean="0">
                <a:solidFill>
                  <a:schemeClr val="tx1"/>
                </a:solidFill>
                <a:latin typeface="Times New Roman" panose="02020603050405020304" pitchFamily="18" charset="0"/>
                <a:cs typeface="Times New Roman" panose="02020603050405020304" pitchFamily="18" charset="0"/>
              </a:rPr>
              <a:t>1. </a:t>
            </a:r>
            <a:r>
              <a:rPr lang="en-IN" sz="2200" dirty="0">
                <a:solidFill>
                  <a:schemeClr val="tx1"/>
                </a:solidFill>
                <a:latin typeface="Times New Roman" panose="02020603050405020304" pitchFamily="18" charset="0"/>
                <a:cs typeface="Times New Roman" panose="02020603050405020304" pitchFamily="18" charset="0"/>
              </a:rPr>
              <a:t>User Interface requirements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1</a:t>
            </a:r>
            <a:r>
              <a:rPr lang="en-IN" sz="2200" dirty="0">
                <a:solidFill>
                  <a:schemeClr val="tx1"/>
                </a:solidFill>
                <a:latin typeface="Times New Roman" panose="02020603050405020304" pitchFamily="18" charset="0"/>
                <a:cs typeface="Times New Roman" panose="02020603050405020304" pitchFamily="18" charset="0"/>
              </a:rPr>
              <a:t>. Admin should be able to register him/her on the application</a:t>
            </a:r>
            <a:r>
              <a:rPr lang="en-IN" sz="22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IN" sz="2200" dirty="0" smtClean="0">
                <a:solidFill>
                  <a:schemeClr val="tx1"/>
                </a:solidFill>
                <a:latin typeface="Times New Roman" panose="02020603050405020304" pitchFamily="18" charset="0"/>
                <a:cs typeface="Times New Roman" panose="02020603050405020304" pitchFamily="18" charset="0"/>
              </a:rPr>
              <a:t>	2</a:t>
            </a:r>
            <a:r>
              <a:rPr lang="en-IN" sz="2200" dirty="0">
                <a:solidFill>
                  <a:schemeClr val="tx1"/>
                </a:solidFill>
                <a:latin typeface="Times New Roman" panose="02020603050405020304" pitchFamily="18" charset="0"/>
                <a:cs typeface="Times New Roman" panose="02020603050405020304" pitchFamily="18" charset="0"/>
              </a:rPr>
              <a:t>. Owner has add order, delete order authority</a:t>
            </a:r>
            <a:r>
              <a:rPr lang="en-IN" sz="22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IN" sz="2200" dirty="0" smtClean="0">
                <a:solidFill>
                  <a:schemeClr val="tx1"/>
                </a:solidFill>
                <a:latin typeface="Times New Roman" panose="02020603050405020304" pitchFamily="18" charset="0"/>
                <a:cs typeface="Times New Roman" panose="02020603050405020304" pitchFamily="18" charset="0"/>
              </a:rPr>
              <a:t>	3</a:t>
            </a:r>
            <a:r>
              <a:rPr lang="en-IN" sz="2200" dirty="0">
                <a:solidFill>
                  <a:schemeClr val="tx1"/>
                </a:solidFill>
                <a:latin typeface="Times New Roman" panose="02020603050405020304" pitchFamily="18" charset="0"/>
                <a:cs typeface="Times New Roman" panose="02020603050405020304" pitchFamily="18" charset="0"/>
              </a:rPr>
              <a:t>. User should be capable to see old data any time.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4</a:t>
            </a:r>
            <a:r>
              <a:rPr lang="en-IN" sz="2200" dirty="0">
                <a:solidFill>
                  <a:schemeClr val="tx1"/>
                </a:solidFill>
                <a:latin typeface="Times New Roman" panose="02020603050405020304" pitchFamily="18" charset="0"/>
                <a:cs typeface="Times New Roman" panose="02020603050405020304" pitchFamily="18" charset="0"/>
              </a:rPr>
              <a:t>. Search inventory, details of inventory should be </a:t>
            </a:r>
            <a:r>
              <a:rPr lang="en-IN" sz="2200" dirty="0" smtClean="0">
                <a:solidFill>
                  <a:schemeClr val="tx1"/>
                </a:solidFill>
                <a:latin typeface="Times New Roman" panose="02020603050405020304" pitchFamily="18" charset="0"/>
                <a:cs typeface="Times New Roman" panose="02020603050405020304" pitchFamily="18" charset="0"/>
              </a:rPr>
              <a:t>provided.</a:t>
            </a:r>
          </a:p>
          <a:p>
            <a:pPr marL="0" indent="0">
              <a:buNone/>
            </a:pPr>
            <a:r>
              <a:rPr lang="en-IN" sz="2200" dirty="0" smtClean="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5</a:t>
            </a:r>
            <a:r>
              <a:rPr lang="en-IN" sz="2200" dirty="0">
                <a:solidFill>
                  <a:schemeClr val="tx1"/>
                </a:solidFill>
                <a:latin typeface="Times New Roman" panose="02020603050405020304" pitchFamily="18" charset="0"/>
                <a:cs typeface="Times New Roman" panose="02020603050405020304" pitchFamily="18" charset="0"/>
              </a:rPr>
              <a:t>. Scanned data is added automatically in database.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6</a:t>
            </a:r>
            <a:r>
              <a:rPr lang="en-IN" sz="2200" dirty="0">
                <a:solidFill>
                  <a:schemeClr val="tx1"/>
                </a:solidFill>
                <a:latin typeface="Times New Roman" panose="02020603050405020304" pitchFamily="18" charset="0"/>
                <a:cs typeface="Times New Roman" panose="02020603050405020304" pitchFamily="18" charset="0"/>
              </a:rPr>
              <a:t>. It allows admin to generate details report.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7</a:t>
            </a:r>
            <a:r>
              <a:rPr lang="en-IN" sz="2200" dirty="0">
                <a:solidFill>
                  <a:schemeClr val="tx1"/>
                </a:solidFill>
                <a:latin typeface="Times New Roman" panose="02020603050405020304" pitchFamily="18" charset="0"/>
                <a:cs typeface="Times New Roman" panose="02020603050405020304" pitchFamily="18" charset="0"/>
              </a:rPr>
              <a:t>. It allows admin to generate stock statement report. </a:t>
            </a: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8</a:t>
            </a:r>
            <a:r>
              <a:rPr lang="en-IN" sz="2200" dirty="0">
                <a:solidFill>
                  <a:schemeClr val="tx1"/>
                </a:solidFill>
                <a:latin typeface="Times New Roman" panose="02020603050405020304" pitchFamily="18" charset="0"/>
                <a:cs typeface="Times New Roman" panose="02020603050405020304" pitchFamily="18" charset="0"/>
              </a:rPr>
              <a:t>. It allows any user to logout when he wants to come out from the </a:t>
            </a:r>
            <a:r>
              <a:rPr lang="en-IN" sz="2200" dirty="0" smtClean="0">
                <a:solidFill>
                  <a:schemeClr val="tx1"/>
                </a:solidFill>
                <a:latin typeface="Times New Roman" panose="02020603050405020304" pitchFamily="18" charset="0"/>
                <a:cs typeface="Times New Roman" panose="02020603050405020304" pitchFamily="18" charset="0"/>
              </a:rPr>
              <a:t>	  	    system</a:t>
            </a:r>
            <a:r>
              <a:rPr lang="en-IN" sz="2200"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29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200" dirty="0" smtClean="0">
                <a:solidFill>
                  <a:schemeClr val="tx1"/>
                </a:solidFill>
                <a:latin typeface="Times New Roman" panose="02020603050405020304" pitchFamily="18" charset="0"/>
                <a:cs typeface="Times New Roman" panose="02020603050405020304" pitchFamily="18" charset="0"/>
              </a:rPr>
              <a:t>2 </a:t>
            </a:r>
            <a:r>
              <a:rPr lang="en-IN" sz="2200" dirty="0">
                <a:solidFill>
                  <a:schemeClr val="tx1"/>
                </a:solidFill>
                <a:latin typeface="Times New Roman" panose="02020603050405020304" pitchFamily="18" charset="0"/>
                <a:cs typeface="Times New Roman" panose="02020603050405020304" pitchFamily="18" charset="0"/>
              </a:rPr>
              <a:t>Software interface requirements </a:t>
            </a:r>
            <a:r>
              <a:rPr lang="en-IN" sz="2200" dirty="0" smtClean="0">
                <a:solidFill>
                  <a:schemeClr val="tx1"/>
                </a:solidFill>
                <a:latin typeface="Times New Roman" panose="02020603050405020304" pitchFamily="18" charset="0"/>
                <a:cs typeface="Times New Roman" panose="02020603050405020304" pitchFamily="18" charset="0"/>
              </a:rPr>
              <a:t>:</a:t>
            </a: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1.Python </a:t>
            </a:r>
            <a:r>
              <a:rPr lang="en-IN" sz="2200" dirty="0">
                <a:solidFill>
                  <a:schemeClr val="tx1"/>
                </a:solidFill>
                <a:latin typeface="Times New Roman" panose="02020603050405020304" pitchFamily="18" charset="0"/>
                <a:cs typeface="Times New Roman" panose="02020603050405020304" pitchFamily="18" charset="0"/>
              </a:rPr>
              <a:t>– it used for develop and deploy the frontend code. </a:t>
            </a:r>
            <a:endParaRPr lang="en-IN" sz="2200" dirty="0" smtClean="0">
              <a:solidFill>
                <a:schemeClr val="tx1"/>
              </a:solidFill>
              <a:latin typeface="Times New Roman" panose="02020603050405020304" pitchFamily="18" charset="0"/>
              <a:cs typeface="Times New Roman" panose="02020603050405020304" pitchFamily="18" charset="0"/>
            </a:endParaRP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2. </a:t>
            </a:r>
            <a:r>
              <a:rPr lang="en-IN" sz="2200" dirty="0">
                <a:solidFill>
                  <a:schemeClr val="tx1"/>
                </a:solidFill>
                <a:latin typeface="Times New Roman" panose="02020603050405020304" pitchFamily="18" charset="0"/>
                <a:cs typeface="Times New Roman" panose="02020603050405020304" pitchFamily="18" charset="0"/>
              </a:rPr>
              <a:t>Windows </a:t>
            </a:r>
            <a:r>
              <a:rPr lang="en-IN" sz="2200" dirty="0" err="1">
                <a:solidFill>
                  <a:schemeClr val="tx1"/>
                </a:solidFill>
                <a:latin typeface="Times New Roman" panose="02020603050405020304" pitchFamily="18" charset="0"/>
                <a:cs typeface="Times New Roman" panose="02020603050405020304" pitchFamily="18" charset="0"/>
              </a:rPr>
              <a:t>os</a:t>
            </a:r>
            <a:r>
              <a:rPr lang="en-IN" sz="2200" dirty="0">
                <a:solidFill>
                  <a:schemeClr val="tx1"/>
                </a:solidFill>
                <a:latin typeface="Times New Roman" panose="02020603050405020304" pitchFamily="18" charset="0"/>
                <a:cs typeface="Times New Roman" panose="02020603050405020304" pitchFamily="18" charset="0"/>
              </a:rPr>
              <a:t> platform- to develop and run the System. </a:t>
            </a:r>
            <a:endParaRPr lang="en-IN" sz="2200" dirty="0" smtClean="0">
              <a:solidFill>
                <a:schemeClr val="tx1"/>
              </a:solidFill>
              <a:latin typeface="Times New Roman" panose="02020603050405020304" pitchFamily="18" charset="0"/>
              <a:cs typeface="Times New Roman" panose="02020603050405020304" pitchFamily="18" charset="0"/>
            </a:endParaRP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3</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Pycharm</a:t>
            </a:r>
            <a:r>
              <a:rPr lang="en-IN" sz="2200" dirty="0">
                <a:solidFill>
                  <a:schemeClr val="tx1"/>
                </a:solidFill>
                <a:latin typeface="Times New Roman" panose="02020603050405020304" pitchFamily="18" charset="0"/>
                <a:cs typeface="Times New Roman" panose="02020603050405020304" pitchFamily="18" charset="0"/>
              </a:rPr>
              <a:t>- To test the code. </a:t>
            </a:r>
            <a:endParaRPr lang="en-IN" sz="2200" dirty="0" smtClean="0">
              <a:solidFill>
                <a:schemeClr val="tx1"/>
              </a:solidFill>
              <a:latin typeface="Times New Roman" panose="02020603050405020304" pitchFamily="18" charset="0"/>
              <a:cs typeface="Times New Roman" panose="02020603050405020304" pitchFamily="18" charset="0"/>
            </a:endParaRP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4</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Cmd</a:t>
            </a:r>
            <a:r>
              <a:rPr lang="en-IN" sz="2200" dirty="0">
                <a:solidFill>
                  <a:schemeClr val="tx1"/>
                </a:solidFill>
                <a:latin typeface="Times New Roman" panose="02020603050405020304" pitchFamily="18" charset="0"/>
                <a:cs typeface="Times New Roman" panose="02020603050405020304" pitchFamily="18" charset="0"/>
              </a:rPr>
              <a:t>-To install the required packages </a:t>
            </a:r>
          </a:p>
          <a:p>
            <a:pPr marL="667512" lvl="2" indent="0">
              <a:buNone/>
            </a:pPr>
            <a:r>
              <a:rPr lang="en-IN" sz="2200" dirty="0" smtClean="0">
                <a:solidFill>
                  <a:schemeClr val="tx1"/>
                </a:solidFill>
                <a:latin typeface="Times New Roman" panose="02020603050405020304" pitchFamily="18" charset="0"/>
                <a:cs typeface="Times New Roman" panose="02020603050405020304" pitchFamily="18" charset="0"/>
              </a:rPr>
              <a:t>5</a:t>
            </a:r>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Xampp</a:t>
            </a:r>
            <a:r>
              <a:rPr lang="en-IN" sz="2200" dirty="0">
                <a:solidFill>
                  <a:schemeClr val="tx1"/>
                </a:solidFill>
                <a:latin typeface="Times New Roman" panose="02020603050405020304" pitchFamily="18" charset="0"/>
                <a:cs typeface="Times New Roman" panose="02020603050405020304" pitchFamily="18" charset="0"/>
              </a:rPr>
              <a:t>- for storing database details</a:t>
            </a:r>
          </a:p>
          <a:p>
            <a:endParaRPr lang="en-IN" dirty="0">
              <a:solidFill>
                <a:schemeClr val="tx1"/>
              </a:solidFill>
            </a:endParaRPr>
          </a:p>
        </p:txBody>
      </p:sp>
    </p:spTree>
    <p:extLst>
      <p:ext uri="{BB962C8B-B14F-4D97-AF65-F5344CB8AC3E}">
        <p14:creationId xmlns:p14="http://schemas.microsoft.com/office/powerpoint/2010/main" val="256798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95400"/>
          </a:xfrm>
        </p:spPr>
        <p:txBody>
          <a:bodyPr>
            <a:normAutofit/>
          </a:bodyPr>
          <a:lstStyle/>
          <a:p>
            <a:pPr algn="ctr"/>
            <a:r>
              <a:rPr lang="en-US" sz="4800" b="1" cap="none" dirty="0" smtClean="0">
                <a:solidFill>
                  <a:srgbClr val="FF0000"/>
                </a:solidFill>
                <a:latin typeface="Times New Roman" pitchFamily="18" charset="0"/>
                <a:cs typeface="Times New Roman" pitchFamily="18" charset="0"/>
              </a:rPr>
              <a:t>Existing</a:t>
            </a:r>
            <a:r>
              <a:rPr lang="en-US" sz="4400" b="1" cap="none" dirty="0" smtClean="0">
                <a:solidFill>
                  <a:srgbClr val="FF0000"/>
                </a:solidFill>
              </a:rPr>
              <a:t> </a:t>
            </a:r>
            <a:r>
              <a:rPr lang="en-US" sz="4800" b="1" cap="none" dirty="0">
                <a:solidFill>
                  <a:srgbClr val="FF0000"/>
                </a:solidFill>
                <a:latin typeface="Times New Roman" pitchFamily="18" charset="0"/>
                <a:cs typeface="Times New Roman" pitchFamily="18" charset="0"/>
              </a:rPr>
              <a:t>S</a:t>
            </a:r>
            <a:r>
              <a:rPr lang="en-US" sz="4800" b="1" cap="none" dirty="0" smtClean="0">
                <a:solidFill>
                  <a:srgbClr val="FF0000"/>
                </a:solidFill>
                <a:latin typeface="Times New Roman" pitchFamily="18" charset="0"/>
                <a:cs typeface="Times New Roman" pitchFamily="18" charset="0"/>
              </a:rPr>
              <a:t>ystem</a:t>
            </a:r>
            <a:endParaRPr lang="en-US" sz="4800" b="1" cap="none"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49240"/>
            <a:ext cx="8229600" cy="4343400"/>
          </a:xfrm>
        </p:spPr>
        <p:txBody>
          <a:bodyPr>
            <a:noAutofit/>
          </a:bodyPr>
          <a:lstStyle/>
          <a:p>
            <a:r>
              <a:rPr lang="en-US" sz="2400" dirty="0" smtClean="0">
                <a:solidFill>
                  <a:schemeClr val="tx1"/>
                </a:solidFill>
                <a:latin typeface="Times New Roman" pitchFamily="18" charset="0"/>
                <a:cs typeface="Times New Roman" pitchFamily="18" charset="0"/>
              </a:rPr>
              <a:t>In todays system we requires many persons on the different departments like, to calculate the weight of stock, to write the detailed data about stock and many more manual work.</a:t>
            </a:r>
          </a:p>
          <a:p>
            <a:r>
              <a:rPr lang="en-US" sz="2400" dirty="0" smtClean="0">
                <a:solidFill>
                  <a:schemeClr val="tx1"/>
                </a:solidFill>
                <a:latin typeface="Times New Roman" pitchFamily="18" charset="0"/>
                <a:cs typeface="Times New Roman" pitchFamily="18" charset="0"/>
              </a:rPr>
              <a:t>Disadvantages</a:t>
            </a:r>
          </a:p>
          <a:p>
            <a:pPr lvl="1">
              <a:buFont typeface="Wingdings" pitchFamily="2" charset="2"/>
              <a:buChar char="Ø"/>
            </a:pPr>
            <a:r>
              <a:rPr lang="en-US" sz="2400" dirty="0" smtClean="0">
                <a:solidFill>
                  <a:schemeClr val="tx1"/>
                </a:solidFill>
                <a:latin typeface="Times New Roman" pitchFamily="18" charset="0"/>
                <a:cs typeface="Times New Roman" pitchFamily="18" charset="0"/>
              </a:rPr>
              <a:t>Peoples tends to make error in manual data entry.</a:t>
            </a:r>
          </a:p>
          <a:p>
            <a:pPr lvl="1">
              <a:buFont typeface="Wingdings" pitchFamily="2" charset="2"/>
              <a:buChar char="Ø"/>
            </a:pPr>
            <a:r>
              <a:rPr lang="en-US" sz="2400" dirty="0" smtClean="0">
                <a:solidFill>
                  <a:schemeClr val="tx1"/>
                </a:solidFill>
                <a:latin typeface="Times New Roman" pitchFamily="18" charset="0"/>
                <a:cs typeface="Times New Roman" pitchFamily="18" charset="0"/>
              </a:rPr>
              <a:t>Efficiency and accuracy is not expected.</a:t>
            </a:r>
          </a:p>
          <a:p>
            <a:pPr lvl="1">
              <a:buFont typeface="Wingdings" pitchFamily="2" charset="2"/>
              <a:buChar char="Ø"/>
            </a:pPr>
            <a:r>
              <a:rPr lang="en-US" sz="2400" dirty="0" smtClean="0">
                <a:solidFill>
                  <a:schemeClr val="tx1"/>
                </a:solidFill>
                <a:latin typeface="Times New Roman" pitchFamily="18" charset="0"/>
                <a:cs typeface="Times New Roman" pitchFamily="18" charset="0"/>
              </a:rPr>
              <a:t>Time consuming and slow processing.</a:t>
            </a:r>
          </a:p>
        </p:txBody>
      </p:sp>
    </p:spTree>
    <p:extLst>
      <p:ext uri="{BB962C8B-B14F-4D97-AF65-F5344CB8AC3E}">
        <p14:creationId xmlns:p14="http://schemas.microsoft.com/office/powerpoint/2010/main" val="890626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sz="4800" b="1" cap="none" dirty="0">
                <a:solidFill>
                  <a:srgbClr val="FF0000"/>
                </a:solidFill>
                <a:latin typeface="Times New Roman" pitchFamily="18" charset="0"/>
                <a:cs typeface="Times New Roman" pitchFamily="18" charset="0"/>
              </a:rPr>
              <a:t>P</a:t>
            </a:r>
            <a:r>
              <a:rPr lang="en-US" sz="4800" b="1" cap="none" dirty="0" smtClean="0">
                <a:solidFill>
                  <a:srgbClr val="FF0000"/>
                </a:solidFill>
                <a:latin typeface="Times New Roman" pitchFamily="18" charset="0"/>
                <a:cs typeface="Times New Roman" pitchFamily="18" charset="0"/>
              </a:rPr>
              <a:t>roblem </a:t>
            </a:r>
            <a:r>
              <a:rPr lang="en-US" sz="4800" b="1" cap="none" dirty="0">
                <a:solidFill>
                  <a:srgbClr val="FF0000"/>
                </a:solidFill>
                <a:latin typeface="Times New Roman" pitchFamily="18" charset="0"/>
                <a:cs typeface="Times New Roman" pitchFamily="18" charset="0"/>
              </a:rPr>
              <a:t>S</a:t>
            </a:r>
            <a:r>
              <a:rPr lang="en-US" sz="4800" b="1" cap="none" dirty="0" smtClean="0">
                <a:solidFill>
                  <a:srgbClr val="FF0000"/>
                </a:solidFill>
                <a:latin typeface="Times New Roman" pitchFamily="18" charset="0"/>
                <a:cs typeface="Times New Roman" pitchFamily="18" charset="0"/>
              </a:rPr>
              <a:t>tatement</a:t>
            </a:r>
            <a:endParaRPr lang="en-US" sz="4800" b="1" cap="none"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28767" y="1752600"/>
            <a:ext cx="8229600" cy="990599"/>
          </a:xfrm>
        </p:spPr>
        <p:txBody>
          <a:bodyPr>
            <a:noAutofit/>
          </a:bodyPr>
          <a:lstStyle/>
          <a:p>
            <a:r>
              <a:rPr lang="en-US" sz="2500" dirty="0" smtClean="0">
                <a:solidFill>
                  <a:schemeClr val="tx1"/>
                </a:solidFill>
                <a:latin typeface="Times New Roman" pitchFamily="18" charset="0"/>
                <a:cs typeface="Times New Roman" pitchFamily="18" charset="0"/>
              </a:rPr>
              <a:t>Implement a system which monitoring of stock.</a:t>
            </a:r>
          </a:p>
        </p:txBody>
      </p:sp>
    </p:spTree>
    <p:extLst>
      <p:ext uri="{BB962C8B-B14F-4D97-AF65-F5344CB8AC3E}">
        <p14:creationId xmlns:p14="http://schemas.microsoft.com/office/powerpoint/2010/main" val="156318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1154</TotalTime>
  <Words>455</Words>
  <Application>Microsoft Office PowerPoint</Application>
  <PresentationFormat>On-screen Show (4:3)</PresentationFormat>
  <Paragraphs>86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Century Gothic</vt:lpstr>
      <vt:lpstr>Times New Roman</vt:lpstr>
      <vt:lpstr>Wingdings</vt:lpstr>
      <vt:lpstr>Wingdings 3</vt:lpstr>
      <vt:lpstr>Slice</vt:lpstr>
      <vt:lpstr>    Automation of Stock Monitoring System</vt:lpstr>
      <vt:lpstr>Presented By:  Group number 11</vt:lpstr>
      <vt:lpstr>Content</vt:lpstr>
      <vt:lpstr>Abstract </vt:lpstr>
      <vt:lpstr>Introduction</vt:lpstr>
      <vt:lpstr>Requirement Analysis</vt:lpstr>
      <vt:lpstr>PowerPoint Presentation</vt:lpstr>
      <vt:lpstr>Existing System</vt:lpstr>
      <vt:lpstr>Problem Statement</vt:lpstr>
      <vt:lpstr>Objectives</vt:lpstr>
      <vt:lpstr>Modules</vt:lpstr>
      <vt:lpstr>System Architecture</vt:lpstr>
      <vt:lpstr>Data Flow Diagram Level-0</vt:lpstr>
      <vt:lpstr>Data Flow Diagram  Level-1</vt:lpstr>
      <vt:lpstr>Class Diagram</vt:lpstr>
      <vt:lpstr>Use Case Diagram</vt:lpstr>
      <vt:lpstr>Sequence  Diagram</vt:lpstr>
      <vt:lpstr>Applications</vt:lpstr>
      <vt:lpstr>Reference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SWAPNIL</cp:lastModifiedBy>
  <cp:revision>134</cp:revision>
  <dcterms:created xsi:type="dcterms:W3CDTF">2019-08-18T08:48:48Z</dcterms:created>
  <dcterms:modified xsi:type="dcterms:W3CDTF">2020-09-19T12:55:31Z</dcterms:modified>
</cp:coreProperties>
</file>