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pnil powar" initials="sp" lastIdx="1" clrIdx="0">
    <p:extLst>
      <p:ext uri="{19B8F6BF-5375-455C-9EA6-DF929625EA0E}">
        <p15:presenceInfo xmlns:p15="http://schemas.microsoft.com/office/powerpoint/2012/main" userId="012e88364a682e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F919-25E9-4D52-BA0F-1FF77D14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28C95-1470-42C0-9C0B-5B4C84FB4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8932-5CF4-4D7A-AD8B-40DAEDFD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362A-7515-4616-A7C4-E71686CC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E134-1751-4C74-85BC-2A5C93CB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7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1C5C-50C8-476C-BB2D-FED72256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FD0D-A845-4B1B-8E8F-181E5CA30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4C90-644A-4F90-8D33-6E287E76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8E74-17B6-4C54-8973-02C8ADFB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3865-644D-486C-A64F-D840FB09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05478-78E6-463C-BE3A-DF2F5B7EF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65B3-2EDB-4E3F-AB12-24DE73D8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2555-DCC6-4141-A548-3A597865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2747-DC7A-4A91-BBD3-77C91712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86E9-0E48-4424-A8B2-08AB4153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8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E6C4-DA3B-4A6A-9005-16980C69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9FBD-158D-445C-A5EF-77CCC23F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DD3D-3850-41DC-BC85-C4721E5F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3171-A1DE-4CD9-B257-F00A3080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2B97-6A67-418F-8C5D-727DB513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0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1E37-42D5-4766-A8B6-B8C0C10C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C77C-30B5-40F1-A565-AB897E694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772D-DDD8-47F6-94AE-01EAAC4B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0958-541D-45BD-9B72-03766D70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BA69-21FC-4757-BBC7-3A672596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7212-2802-4020-BBB6-78AB4227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2F8-1544-459A-8BBA-CE3DD0686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B27C6-5DAE-4205-B5E5-F4289EC1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F071C-4EF4-45C5-B3C6-F5DCD78A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07F8-745D-41EA-9214-C89020B8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9C041-4490-4039-A5B5-CE1C96AF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C485-D7D2-4760-83C4-FBA61DD9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C097-537E-4954-9006-A2A92AC65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60BEC-05D0-4B1A-AD71-16086880A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548EC-8435-44CF-97FC-6B1E3EFD7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3CFA3-66E0-483C-9002-62D6C041C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D378C-C164-4885-B337-138556D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A7328-51A9-4688-8805-6F4AD843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5158D-4BBD-4BE0-B1EE-214AF7D7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88C3-033C-4A66-9BB8-41C11BFB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52AD4-B043-4E98-A45F-2C917CC7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69570-4889-4A9F-B456-A3F3277F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780B2-F84F-4E8D-ADBD-EC2707EA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4DB77-FBD2-4437-923F-D8F3EFBF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8BFEB-3144-4DC5-9884-02667E69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63DE-D811-4705-93FF-514483BA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F8B9-5E25-4DC6-B4A6-3BA724E2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898-A8B5-44AC-820B-2A17119C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B47CE-B77A-47F0-B9A5-0EC3A3379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6CF1-766F-44F6-A35F-19187A04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60C4-B200-469B-8F84-2BE717D5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A705C-C364-456D-9EE5-EC24291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4D58-93FC-497C-82BA-CF978C25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0CEE4-30A2-4CB2-B172-963327230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F0703-02FF-4BA7-8667-10AE6803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4045-45F0-45D8-839C-21ED6FD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CBE0-1413-4B9A-958B-CD3A8C18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3B238-1C4F-4B90-BEA4-5B5D0ED0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30179-FF63-4C98-96C4-DBE5208F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6F8E-64DA-4CE6-A306-B6A33894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35CC-979C-4135-8B75-46DD8832B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C593-5A3D-465E-AD03-956738198AEC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1DA4-8B0F-4BD5-ABCD-FAB90520C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8DCE-7286-4AD7-975D-0381D63A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8C63-3F5E-4ED1-AF69-A80481433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6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6AE6-712E-4DAC-9764-E2F435FEA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068" y="408372"/>
            <a:ext cx="8137864" cy="911934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ML CAPSTON PROJECT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38FF0-F5EB-4555-88B8-CE3A73CC6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7647" y="2933747"/>
            <a:ext cx="5341398" cy="12984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sz="6400" dirty="0">
                <a:solidFill>
                  <a:schemeClr val="accent2"/>
                </a:solidFill>
              </a:rPr>
              <a:t>‘CAR PRICE PREDICTION’</a:t>
            </a:r>
          </a:p>
          <a:p>
            <a:r>
              <a:rPr lang="en-US" sz="4300" dirty="0">
                <a:solidFill>
                  <a:schemeClr val="accent5"/>
                </a:solidFill>
              </a:rPr>
              <a:t>BY</a:t>
            </a:r>
          </a:p>
          <a:p>
            <a:r>
              <a:rPr lang="en-US" sz="5200" dirty="0"/>
              <a:t>SWAPNIL POWAR</a:t>
            </a:r>
          </a:p>
          <a:p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8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55A72-2EA1-4FE3-B221-8833E3EC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99" y="1065320"/>
            <a:ext cx="5900260" cy="5541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349962-956B-4684-A86D-75F243F9295D}"/>
              </a:ext>
            </a:extLst>
          </p:cNvPr>
          <p:cNvSpPr txBox="1">
            <a:spLocks/>
          </p:cNvSpPr>
          <p:nvPr/>
        </p:nvSpPr>
        <p:spPr>
          <a:xfrm>
            <a:off x="426127" y="251566"/>
            <a:ext cx="7581532" cy="36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7. DATA VISUALISATION USING PAIRPLOT FOR THE COLUMNS IN DATA USING SEABORN LIBRARY.</a:t>
            </a:r>
            <a:endParaRPr lang="en-I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5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88786-6AF9-4483-ADDD-F2D3AB2A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19" y="2071177"/>
            <a:ext cx="9610205" cy="353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B476E6-9991-4B17-A4FE-7B65B83BF6FA}"/>
              </a:ext>
            </a:extLst>
          </p:cNvPr>
          <p:cNvSpPr txBox="1">
            <a:spLocks/>
          </p:cNvSpPr>
          <p:nvPr/>
        </p:nvSpPr>
        <p:spPr>
          <a:xfrm>
            <a:off x="985419" y="388400"/>
            <a:ext cx="8220725" cy="35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8. DROPPING THE UNNECESSARY COLUMNS AS NO NEED OF THESE COLUMNS AFTER CALCULATING THE AGE.</a:t>
            </a:r>
            <a:endParaRPr lang="en-I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6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F4315-BA14-424D-9AD4-7385CA36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92242"/>
            <a:ext cx="9463596" cy="3442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C718E4-1D13-4C6A-8502-294AE0727E94}"/>
              </a:ext>
            </a:extLst>
          </p:cNvPr>
          <p:cNvSpPr txBox="1">
            <a:spLocks/>
          </p:cNvSpPr>
          <p:nvPr/>
        </p:nvSpPr>
        <p:spPr>
          <a:xfrm>
            <a:off x="985420" y="388400"/>
            <a:ext cx="4909354" cy="35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9. COUNTPLOT FOR ONLY CATEGORICAL KIND OF COLUMN ‘FUEL’.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A7985A2-DC5C-41CC-B63D-9389B665AC07}"/>
              </a:ext>
            </a:extLst>
          </p:cNvPr>
          <p:cNvSpPr/>
          <p:nvPr/>
        </p:nvSpPr>
        <p:spPr>
          <a:xfrm>
            <a:off x="7420530" y="658145"/>
            <a:ext cx="3152774" cy="18127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REVEALS THAT MOSTLY CARS ARE OPERATED BY GASOLINE AND DIESEL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66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F08-DEFA-4A7D-BE6D-EC82CD6D9BF7}"/>
              </a:ext>
            </a:extLst>
          </p:cNvPr>
          <p:cNvSpPr txBox="1">
            <a:spLocks/>
          </p:cNvSpPr>
          <p:nvPr/>
        </p:nvSpPr>
        <p:spPr>
          <a:xfrm>
            <a:off x="798989" y="892442"/>
            <a:ext cx="4909354" cy="35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10. CHECKING OF THE OUTLIERS IN THE DATA IF ANY.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2F3EF-5226-4ABD-A870-7227A00B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9" y="1527513"/>
            <a:ext cx="10351363" cy="4329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24E76-D6A5-4F69-8DFF-460528757917}"/>
              </a:ext>
            </a:extLst>
          </p:cNvPr>
          <p:cNvSpPr txBox="1"/>
          <p:nvPr/>
        </p:nvSpPr>
        <p:spPr>
          <a:xfrm>
            <a:off x="798989" y="245363"/>
            <a:ext cx="465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accent5"/>
                </a:solidFill>
              </a:rPr>
              <a:t>KEY FINDING STEP FOR REMOVING OUTLIERS</a:t>
            </a:r>
            <a:r>
              <a:rPr lang="en-US" sz="1800" b="1" i="1" u="sng" dirty="0">
                <a:solidFill>
                  <a:schemeClr val="accent5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2616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59E-218B-43C6-ADE8-02693989568B}"/>
              </a:ext>
            </a:extLst>
          </p:cNvPr>
          <p:cNvSpPr txBox="1">
            <a:spLocks/>
          </p:cNvSpPr>
          <p:nvPr/>
        </p:nvSpPr>
        <p:spPr>
          <a:xfrm>
            <a:off x="798989" y="193091"/>
            <a:ext cx="7084382" cy="295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11. FOR BETTER VISUALIZATION WE WILL SEPARATELY PLOT THE BOXPLOT FOR EACH COLUMN.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A7C07-0BA0-426F-9B7E-E1DB6B29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74" y="916390"/>
            <a:ext cx="5903652" cy="285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8152F-CB19-4B78-A65D-2087616B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92" y="3977303"/>
            <a:ext cx="5903652" cy="2880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322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C8F28-B171-4BD4-A6BA-016C9020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96" y="178986"/>
            <a:ext cx="6110472" cy="3170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A6A7D-27CF-425C-89E5-0E47245E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996" y="3429000"/>
            <a:ext cx="6212069" cy="324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896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B147D1-6AA9-4E08-A880-120FE09B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79" y="1853272"/>
            <a:ext cx="8519326" cy="5004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AFC2712-DF7F-4C0B-9D18-95EC7F84B9AD}"/>
              </a:ext>
            </a:extLst>
          </p:cNvPr>
          <p:cNvSpPr/>
          <p:nvPr/>
        </p:nvSpPr>
        <p:spPr>
          <a:xfrm>
            <a:off x="9284841" y="107730"/>
            <a:ext cx="2762157" cy="21294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IMPORTANT STEP IN ALGORITHM AS OUTLIERS MAY AFFECT THE PREDICTIONS VERY BADLY.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78B6C1-4261-4FB9-BEA2-3EFA85D1D76C}"/>
              </a:ext>
            </a:extLst>
          </p:cNvPr>
          <p:cNvSpPr txBox="1">
            <a:spLocks/>
          </p:cNvSpPr>
          <p:nvPr/>
        </p:nvSpPr>
        <p:spPr>
          <a:xfrm>
            <a:off x="1597979" y="177553"/>
            <a:ext cx="3923932" cy="295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12. TREATMENT OF THE OUTLIERS BY IQR METHOD.</a:t>
            </a:r>
            <a:endParaRPr lang="en-I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49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7A7A9-BF69-4AAD-87AC-5D862066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1" y="1620102"/>
            <a:ext cx="7085768" cy="488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2F41F8-9358-48D6-8F69-7E36BA5BEDE0}"/>
              </a:ext>
            </a:extLst>
          </p:cNvPr>
          <p:cNvSpPr txBox="1">
            <a:spLocks/>
          </p:cNvSpPr>
          <p:nvPr/>
        </p:nvSpPr>
        <p:spPr>
          <a:xfrm>
            <a:off x="1720881" y="443883"/>
            <a:ext cx="3923932" cy="295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13. CHECKING FOR THE DATA CO-RELATION.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5A31E04-DA96-4444-A82C-653A20129D6C}"/>
              </a:ext>
            </a:extLst>
          </p:cNvPr>
          <p:cNvSpPr/>
          <p:nvPr/>
        </p:nvSpPr>
        <p:spPr>
          <a:xfrm>
            <a:off x="8806649" y="107730"/>
            <a:ext cx="3240349" cy="26887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NOT HIGHLY CORRELEATED WITH EACH OTHER. AND WE HAVE ALSO LESS NO. OF INDEPENDENT  VARIABLES. SO NO NEED TO DELETE THE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1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F9B0D-ECC5-4E02-AC73-4615720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46" y="2516773"/>
            <a:ext cx="9658350" cy="372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EC5438-C4FB-45B2-9617-BB77E97A52D5}"/>
              </a:ext>
            </a:extLst>
          </p:cNvPr>
          <p:cNvSpPr txBox="1">
            <a:spLocks/>
          </p:cNvSpPr>
          <p:nvPr/>
        </p:nvSpPr>
        <p:spPr>
          <a:xfrm>
            <a:off x="1266825" y="545931"/>
            <a:ext cx="4414884" cy="38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14. CHECKING FOR NORMALITY OF TARGET VARIABLE.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22895CD-7391-42B7-A4FA-9803FFD0E137}"/>
              </a:ext>
            </a:extLst>
          </p:cNvPr>
          <p:cNvSpPr/>
          <p:nvPr/>
        </p:nvSpPr>
        <p:spPr>
          <a:xfrm>
            <a:off x="8806650" y="107730"/>
            <a:ext cx="2636668" cy="22892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IS SKEWED IN NATURE. i.e. NOT NORMALLY DISTRIBUTED.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37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564ED-D75F-41A9-A798-EAD5467F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732423"/>
            <a:ext cx="8277549" cy="493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B26D92-F569-4085-8E1F-394AE5C296FC}"/>
              </a:ext>
            </a:extLst>
          </p:cNvPr>
          <p:cNvSpPr txBox="1">
            <a:spLocks/>
          </p:cNvSpPr>
          <p:nvPr/>
        </p:nvSpPr>
        <p:spPr>
          <a:xfrm>
            <a:off x="1266824" y="608074"/>
            <a:ext cx="8277549" cy="448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15. TARGET VARIBLE CONVERION INTO LOGARITHMIC FORM FOR MAKING NORMALLY DISTRIBUTED DATA HENCE THEREBY  GOOD FEASIABILITY OF USING THE LIBRARIES 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9772340-53BC-4BC1-98E0-F035040AF4E7}"/>
              </a:ext>
            </a:extLst>
          </p:cNvPr>
          <p:cNvSpPr/>
          <p:nvPr/>
        </p:nvSpPr>
        <p:spPr>
          <a:xfrm>
            <a:off x="9428087" y="1625812"/>
            <a:ext cx="2636668" cy="22892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SOMEWHAT NORMALLY DISTRIBUTED THAN PREVIOUS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41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503509-02D3-4706-97CC-36A069F182A0}"/>
              </a:ext>
            </a:extLst>
          </p:cNvPr>
          <p:cNvSpPr txBox="1"/>
          <p:nvPr/>
        </p:nvSpPr>
        <p:spPr>
          <a:xfrm>
            <a:off x="882589" y="1120806"/>
            <a:ext cx="1103124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>
                <a:solidFill>
                  <a:schemeClr val="accent5"/>
                </a:solidFill>
              </a:rPr>
              <a:t>PROBLEM STATEMENT: </a:t>
            </a:r>
          </a:p>
          <a:p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/>
              <a:t>THE DATASET WAS ASSEMBLED IN DECEMBER 2021. THE DATA IS FROM WELL KNOWN CAR SALE SITE IN POLAND.</a:t>
            </a:r>
          </a:p>
          <a:p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DATASET CONTAINS THE INFORMATION ABOUT THE MAKE, MODEL, GENERATION,YEAR OF PRODUCTION, MILEAGE, ENGINE TYPE, VOLUME, LOCALISATION AND TARGET VARIABLE PRICE.</a:t>
            </a:r>
          </a:p>
          <a:p>
            <a:r>
              <a:rPr lang="en-US" dirty="0"/>
              <a:t>FOLLOWING ARE THE COLUMNS DESCRIPTION: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MARK : </a:t>
            </a:r>
            <a:r>
              <a:rPr lang="en-US" dirty="0">
                <a:solidFill>
                  <a:schemeClr val="accent1"/>
                </a:solidFill>
              </a:rPr>
              <a:t>GIVES AN IDEA ABOUT THE COMPANY i.e. BMW, AUDI, MERCEDES-BENZ.</a:t>
            </a:r>
          </a:p>
          <a:p>
            <a:r>
              <a:rPr lang="en-US" dirty="0">
                <a:solidFill>
                  <a:srgbClr val="FF0000"/>
                </a:solidFill>
              </a:rPr>
              <a:t>MODEL : </a:t>
            </a:r>
            <a:r>
              <a:rPr lang="en-US" dirty="0">
                <a:solidFill>
                  <a:schemeClr val="accent1"/>
                </a:solidFill>
              </a:rPr>
              <a:t>SPECIFIES THE TYPE OF MODEL OF A CAR.</a:t>
            </a:r>
          </a:p>
          <a:p>
            <a:r>
              <a:rPr lang="en-US" dirty="0">
                <a:solidFill>
                  <a:srgbClr val="FF0000"/>
                </a:solidFill>
              </a:rPr>
              <a:t>GENERATION NAME : </a:t>
            </a:r>
            <a:r>
              <a:rPr lang="en-US" dirty="0">
                <a:solidFill>
                  <a:schemeClr val="accent1"/>
                </a:solidFill>
              </a:rPr>
              <a:t>IT GIVES GENERATION OF CAR.</a:t>
            </a:r>
          </a:p>
          <a:p>
            <a:r>
              <a:rPr lang="en-US" dirty="0">
                <a:solidFill>
                  <a:srgbClr val="FF0000"/>
                </a:solidFill>
              </a:rPr>
              <a:t>YEAR : </a:t>
            </a:r>
            <a:r>
              <a:rPr lang="en-US" dirty="0">
                <a:solidFill>
                  <a:schemeClr val="accent1"/>
                </a:solidFill>
              </a:rPr>
              <a:t>YEAR OF MANUFACTURING OF CAR.</a:t>
            </a:r>
          </a:p>
          <a:p>
            <a:r>
              <a:rPr lang="en-US" dirty="0">
                <a:solidFill>
                  <a:srgbClr val="FF0000"/>
                </a:solidFill>
              </a:rPr>
              <a:t>MILEAGE :  </a:t>
            </a:r>
            <a:r>
              <a:rPr lang="en-US" dirty="0">
                <a:solidFill>
                  <a:schemeClr val="accent1"/>
                </a:solidFill>
              </a:rPr>
              <a:t>IT GIVES THE MILEAGE OF A CAR. i.e. EFFICIENCY OF THE CAR.</a:t>
            </a:r>
          </a:p>
          <a:p>
            <a:r>
              <a:rPr lang="en-IN" dirty="0">
                <a:solidFill>
                  <a:srgbClr val="FF0000"/>
                </a:solidFill>
              </a:rPr>
              <a:t>VOL_ENGINE : </a:t>
            </a:r>
            <a:r>
              <a:rPr lang="en-IN" dirty="0">
                <a:solidFill>
                  <a:schemeClr val="accent1"/>
                </a:solidFill>
              </a:rPr>
              <a:t>VOLUME OF ENGINE IN mm3.</a:t>
            </a:r>
          </a:p>
          <a:p>
            <a:r>
              <a:rPr lang="en-IN" dirty="0">
                <a:solidFill>
                  <a:srgbClr val="FF0000"/>
                </a:solidFill>
              </a:rPr>
              <a:t>FUEL : </a:t>
            </a:r>
            <a:r>
              <a:rPr lang="en-IN" dirty="0">
                <a:solidFill>
                  <a:schemeClr val="accent1"/>
                </a:solidFill>
              </a:rPr>
              <a:t>ADVISABLE FUEL FOR A CAR. </a:t>
            </a:r>
            <a:r>
              <a:rPr lang="en-US" dirty="0">
                <a:solidFill>
                  <a:schemeClr val="accent1"/>
                </a:solidFill>
              </a:rPr>
              <a:t>i.e. DIESEL, CNG, GASOLINE , LPG.</a:t>
            </a:r>
          </a:p>
          <a:p>
            <a:r>
              <a:rPr lang="en-US" dirty="0">
                <a:solidFill>
                  <a:srgbClr val="FF0000"/>
                </a:solidFill>
              </a:rPr>
              <a:t>CITY  :  </a:t>
            </a:r>
            <a:r>
              <a:rPr lang="en-US" dirty="0">
                <a:solidFill>
                  <a:schemeClr val="accent1"/>
                </a:solidFill>
              </a:rPr>
              <a:t>CITY FROM WHERE THE CAR BELONGS FROM.</a:t>
            </a:r>
          </a:p>
          <a:p>
            <a:r>
              <a:rPr lang="en-IN" dirty="0">
                <a:solidFill>
                  <a:srgbClr val="FF0000"/>
                </a:solidFill>
              </a:rPr>
              <a:t>PROVINCE</a:t>
            </a:r>
            <a:r>
              <a:rPr lang="en-US" dirty="0">
                <a:solidFill>
                  <a:srgbClr val="FF0000"/>
                </a:solidFill>
              </a:rPr>
              <a:t> : </a:t>
            </a:r>
            <a:r>
              <a:rPr lang="en-IN" dirty="0">
                <a:solidFill>
                  <a:schemeClr val="accent1"/>
                </a:solidFill>
              </a:rPr>
              <a:t>PROVINCE</a:t>
            </a:r>
            <a:r>
              <a:rPr lang="en-US" dirty="0">
                <a:solidFill>
                  <a:schemeClr val="accent1"/>
                </a:solidFill>
              </a:rPr>
              <a:t> FROM WHERE THE CAR BELONGS FROM. </a:t>
            </a:r>
          </a:p>
          <a:p>
            <a:r>
              <a:rPr lang="en-US" dirty="0">
                <a:solidFill>
                  <a:srgbClr val="FF0000"/>
                </a:solidFill>
              </a:rPr>
              <a:t>PRICE </a:t>
            </a:r>
            <a:r>
              <a:rPr lang="en-US" dirty="0">
                <a:solidFill>
                  <a:schemeClr val="accent1"/>
                </a:solidFill>
              </a:rPr>
              <a:t>: FINAL PRICE OF THE CAR.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/>
              <a:t>USE PROPER ML TECHNIQUES FOR PREDICTING THE UPCOMING CAR PRICES WITH THIS INFORMTION.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957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ACF36-4470-4905-BD45-D1817A46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23" y="2008573"/>
            <a:ext cx="6972300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52FF32-609B-4FE0-A10D-D7658B683B99}"/>
              </a:ext>
            </a:extLst>
          </p:cNvPr>
          <p:cNvSpPr txBox="1">
            <a:spLocks/>
          </p:cNvSpPr>
          <p:nvPr/>
        </p:nvSpPr>
        <p:spPr>
          <a:xfrm>
            <a:off x="1269323" y="608074"/>
            <a:ext cx="4430142" cy="28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16. ONE HOT ENCODING FOR CATEGORICAL KIND OF DATA.</a:t>
            </a:r>
            <a:endParaRPr lang="en-I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4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4A9CE-55E8-4061-A1EA-9D2521F0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23" y="1641537"/>
            <a:ext cx="5608515" cy="4401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4565E0-0CBE-433A-9F74-BB25A3BF6506}"/>
              </a:ext>
            </a:extLst>
          </p:cNvPr>
          <p:cNvSpPr txBox="1">
            <a:spLocks/>
          </p:cNvSpPr>
          <p:nvPr/>
        </p:nvSpPr>
        <p:spPr>
          <a:xfrm>
            <a:off x="1269323" y="608074"/>
            <a:ext cx="4430142" cy="28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17. DATA SCALING-UP FOR BETTER WEIGHTEGE CALCULATION.</a:t>
            </a:r>
            <a:endParaRPr lang="en-I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6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C314E-07ED-4E02-B8BF-19EB4547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" y="3309937"/>
            <a:ext cx="6772275" cy="20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B54AF9-2964-4944-B4D0-3067F30D4406}"/>
              </a:ext>
            </a:extLst>
          </p:cNvPr>
          <p:cNvSpPr txBox="1">
            <a:spLocks/>
          </p:cNvSpPr>
          <p:nvPr/>
        </p:nvSpPr>
        <p:spPr>
          <a:xfrm>
            <a:off x="1094126" y="1060835"/>
            <a:ext cx="4430142" cy="28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18. SPLITTING THE DATA INTO TRAIN TEST SPLIT WITH 70:30 RATIO.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C712B2C7-9792-4045-80D9-207BE0771FD2}"/>
              </a:ext>
            </a:extLst>
          </p:cNvPr>
          <p:cNvSpPr/>
          <p:nvPr/>
        </p:nvSpPr>
        <p:spPr>
          <a:xfrm>
            <a:off x="7102136" y="381504"/>
            <a:ext cx="2707689" cy="25392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 OF RANDOM STATE IS IMPORTANT TO GET THE SAME DATA AS FOR TRAINING WHEN WE RUN THE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677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51F6D-9E99-4D0B-85EE-C3E29936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6" y="1543744"/>
            <a:ext cx="6767051" cy="424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48C963-9F61-43A6-AFB7-70EC96051EFD}"/>
              </a:ext>
            </a:extLst>
          </p:cNvPr>
          <p:cNvSpPr txBox="1">
            <a:spLocks/>
          </p:cNvSpPr>
          <p:nvPr/>
        </p:nvSpPr>
        <p:spPr>
          <a:xfrm>
            <a:off x="1169586" y="361246"/>
            <a:ext cx="4430142" cy="28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19.  MODEL PREDICTION USING CLOSED FORM SOLUTION.</a:t>
            </a:r>
            <a:endParaRPr lang="en-I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0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7CCF7-A783-4F59-A0B6-9E80129D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52" y="2052730"/>
            <a:ext cx="7267575" cy="353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838BF6-FFA9-4B38-9894-A30BF306A00C}"/>
              </a:ext>
            </a:extLst>
          </p:cNvPr>
          <p:cNvSpPr txBox="1">
            <a:spLocks/>
          </p:cNvSpPr>
          <p:nvPr/>
        </p:nvSpPr>
        <p:spPr>
          <a:xfrm>
            <a:off x="1015152" y="450023"/>
            <a:ext cx="4430142" cy="28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20. MODEL PREDICTION USING LINEAR REGRESSION WITH SGD.</a:t>
            </a:r>
            <a:endParaRPr lang="en-I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6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63F8-538A-4DDD-86E6-9F883856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63" y="3208306"/>
            <a:ext cx="6219851" cy="239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6ACB42-6ADC-4D7E-80D9-23C4B341953B}"/>
              </a:ext>
            </a:extLst>
          </p:cNvPr>
          <p:cNvSpPr txBox="1">
            <a:spLocks/>
          </p:cNvSpPr>
          <p:nvPr/>
        </p:nvSpPr>
        <p:spPr>
          <a:xfrm>
            <a:off x="1160663" y="845079"/>
            <a:ext cx="3810832" cy="411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20. RESULT COMPARISON OF BOTH THE MODELS.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90127C2-3C07-4121-82DC-C27F5C3AC992}"/>
              </a:ext>
            </a:extLst>
          </p:cNvPr>
          <p:cNvSpPr/>
          <p:nvPr/>
        </p:nvSpPr>
        <p:spPr>
          <a:xfrm>
            <a:off x="7102136" y="381504"/>
            <a:ext cx="2707689" cy="25392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OLS GIVES MUCH MORE ACCURACY THAN SGD FOR THIS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87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66BB0-3E7C-457B-8B4E-F59FE33A2970}"/>
              </a:ext>
            </a:extLst>
          </p:cNvPr>
          <p:cNvSpPr txBox="1"/>
          <p:nvPr/>
        </p:nvSpPr>
        <p:spPr>
          <a:xfrm>
            <a:off x="703555" y="2192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 dirty="0">
                <a:solidFill>
                  <a:schemeClr val="accent5"/>
                </a:solidFill>
              </a:rPr>
              <a:t>HELP FOR BUSSINESS: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5CBC0-A4F3-4CCA-9018-6684068FBE5B}"/>
              </a:ext>
            </a:extLst>
          </p:cNvPr>
          <p:cNvSpPr txBox="1"/>
          <p:nvPr/>
        </p:nvSpPr>
        <p:spPr>
          <a:xfrm>
            <a:off x="1162974" y="1066151"/>
            <a:ext cx="96781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THE DATASET WAS INITIALLY CONSISTING OF LOTS OF OUTLIERS BUT WE SUCCEED TO REMOVE IT AND WE DID AN ALGORITHM WHICH WILL HELPFUL FOR UPCOMING DATA SET.</a:t>
            </a:r>
          </a:p>
          <a:p>
            <a:r>
              <a:rPr lang="en-US" dirty="0"/>
              <a:t>	BY MEANS OF VARIOS DATA VARIABLES SUCH AS YEAR OF MANUFACTURING, MILEAGE, VOLUME OF ENGINE, FUEL OF CAR ONE CAN PREDICT THE CAR PRICE TO A GRAETER  ACCURANCY WITH MINIMUM ERROS BY USING CLOSED FORM SOLUTION i.e. OLS METHOD.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A1646-E534-4180-AB2F-4A29EDD8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0" y="2399577"/>
            <a:ext cx="9590004" cy="4136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4DEF06-2933-47BF-B7B0-959A997822F7}"/>
              </a:ext>
            </a:extLst>
          </p:cNvPr>
          <p:cNvSpPr txBox="1">
            <a:spLocks/>
          </p:cNvSpPr>
          <p:nvPr/>
        </p:nvSpPr>
        <p:spPr>
          <a:xfrm>
            <a:off x="571130" y="1606857"/>
            <a:ext cx="6406719" cy="355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B0F0"/>
                </a:solidFill>
              </a:rPr>
              <a:t>1. IMPORTING VARIOUS LIBRARIES AND READING THE DATA. 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6EB4A-1167-4B1C-8565-9F103474B115}"/>
              </a:ext>
            </a:extLst>
          </p:cNvPr>
          <p:cNvSpPr txBox="1"/>
          <p:nvPr/>
        </p:nvSpPr>
        <p:spPr>
          <a:xfrm>
            <a:off x="571130" y="7999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accent5"/>
                </a:solidFill>
              </a:rPr>
              <a:t>METHODOLOGY</a:t>
            </a:r>
            <a:r>
              <a:rPr lang="en-US" sz="1800" b="1" i="1" u="sng" dirty="0">
                <a:solidFill>
                  <a:schemeClr val="accent5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17908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B446A-01C4-4AD5-9FBB-602DC372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3" y="1308392"/>
            <a:ext cx="8379086" cy="3706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AC2ABC-8623-41EB-808A-8D8B52D902BB}"/>
              </a:ext>
            </a:extLst>
          </p:cNvPr>
          <p:cNvSpPr txBox="1">
            <a:spLocks/>
          </p:cNvSpPr>
          <p:nvPr/>
        </p:nvSpPr>
        <p:spPr>
          <a:xfrm>
            <a:off x="633273" y="585925"/>
            <a:ext cx="6406719" cy="355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B0F0"/>
                </a:solidFill>
              </a:rPr>
              <a:t>2. DELEATING THE COLUMN ‘UNNAMED:0’ AS IT ONLY CONTAINS INDEX NUMBER ONLY. 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5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B6E97-2C98-4D1C-9C45-44784C31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2" y="2276992"/>
            <a:ext cx="11161505" cy="3477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0126AD-B4D2-407F-B4DF-C7E65AD491E8}"/>
              </a:ext>
            </a:extLst>
          </p:cNvPr>
          <p:cNvSpPr txBox="1">
            <a:spLocks/>
          </p:cNvSpPr>
          <p:nvPr/>
        </p:nvSpPr>
        <p:spPr>
          <a:xfrm>
            <a:off x="515247" y="310717"/>
            <a:ext cx="4491759" cy="355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3. COLLECTING THE DATA INFORMATION WITH SINGLE STEP.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BF7CC5D-D7F1-46A0-9A29-E9D265B69373}"/>
              </a:ext>
            </a:extLst>
          </p:cNvPr>
          <p:cNvSpPr/>
          <p:nvPr/>
        </p:nvSpPr>
        <p:spPr>
          <a:xfrm>
            <a:off x="7381876" y="98284"/>
            <a:ext cx="3152774" cy="18127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TABLE SHOWS THAT ONLY COLUMN ‘GENERATION NAME’ HAS NON-NULL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22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062CB3-E083-493B-9801-5F903D1F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8" y="1890944"/>
            <a:ext cx="5454962" cy="442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68A114-2D3A-460E-8352-64EAC4A7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28" y="1890944"/>
            <a:ext cx="5331414" cy="4425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D48D08-2E10-46D7-9646-5558657DAF05}"/>
              </a:ext>
            </a:extLst>
          </p:cNvPr>
          <p:cNvSpPr txBox="1">
            <a:spLocks/>
          </p:cNvSpPr>
          <p:nvPr/>
        </p:nvSpPr>
        <p:spPr>
          <a:xfrm>
            <a:off x="641038" y="266587"/>
            <a:ext cx="4491759" cy="355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4. CHECKING FOR THE UNIQUE VALUES IN CATEGORICAL VALUES.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E48EA40-2639-4E56-A1F7-1CDECB258CA8}"/>
              </a:ext>
            </a:extLst>
          </p:cNvPr>
          <p:cNvSpPr/>
          <p:nvPr/>
        </p:nvSpPr>
        <p:spPr>
          <a:xfrm>
            <a:off x="7381876" y="98284"/>
            <a:ext cx="3152774" cy="18127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LOTS OF UNIQUE VALUES FOUND IN THE CALUMNS, BUT ONLY FUEL COLUMN HAS 7 UNIQUE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27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F29FB-925B-47B9-BAC1-A94D7E56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1268285"/>
            <a:ext cx="11202817" cy="5292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BFF578-7FB8-4DB5-B7AF-34D0AFAFAD37}"/>
              </a:ext>
            </a:extLst>
          </p:cNvPr>
          <p:cNvSpPr txBox="1">
            <a:spLocks/>
          </p:cNvSpPr>
          <p:nvPr/>
        </p:nvSpPr>
        <p:spPr>
          <a:xfrm>
            <a:off x="417250" y="297403"/>
            <a:ext cx="7421733" cy="359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5. DROPPING THE UNNECESSARY COLUMNS AS IT CONTAINS NAMES AND CITY(AREA) DESCRIPTION.</a:t>
            </a:r>
            <a:endParaRPr lang="en-I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1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2CCC-940F-46BD-B58A-0A2E845439B8}"/>
              </a:ext>
            </a:extLst>
          </p:cNvPr>
          <p:cNvSpPr txBox="1">
            <a:spLocks/>
          </p:cNvSpPr>
          <p:nvPr/>
        </p:nvSpPr>
        <p:spPr>
          <a:xfrm>
            <a:off x="541537" y="1025372"/>
            <a:ext cx="8904303" cy="57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5. FROM CURRENT YEAR WE HAVE TO FIND OUT THE AGE OF THE CAR. FOR THAT REASON, WE WILL USE ‘DATETIME’ LIBRARY FOR CALCULATING THE AGE.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4362C-31A1-49F7-B59C-C2851622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" y="1969778"/>
            <a:ext cx="4933950" cy="406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B25A1-0933-4226-B3A1-C7CD2797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26" y="1969777"/>
            <a:ext cx="3643272" cy="406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2F3DF-69F1-42B2-B485-DB79583E0511}"/>
              </a:ext>
            </a:extLst>
          </p:cNvPr>
          <p:cNvSpPr txBox="1"/>
          <p:nvPr/>
        </p:nvSpPr>
        <p:spPr>
          <a:xfrm>
            <a:off x="541537" y="28424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accent5"/>
                </a:solidFill>
              </a:rPr>
              <a:t>KEY FINDING STEP FOR AGE CALCULATION</a:t>
            </a:r>
            <a:r>
              <a:rPr lang="en-US" sz="1800" b="1" i="1" u="sng" dirty="0">
                <a:solidFill>
                  <a:schemeClr val="accent5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948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5EAE-CFF1-4C99-A1BE-1C48851E0487}"/>
              </a:ext>
            </a:extLst>
          </p:cNvPr>
          <p:cNvSpPr txBox="1">
            <a:spLocks/>
          </p:cNvSpPr>
          <p:nvPr/>
        </p:nvSpPr>
        <p:spPr>
          <a:xfrm>
            <a:off x="417249" y="297404"/>
            <a:ext cx="7581532" cy="36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B0F0"/>
                </a:solidFill>
              </a:rPr>
              <a:t>6. CHECKING FOR THE DATATYPES AND FOUND TO BE OK AS PER REQUIRMENT WITH NO NULL VALUES.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2E578-A144-4E63-A032-F92EF167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7" y="1968068"/>
            <a:ext cx="5158694" cy="3482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300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746</Words>
  <Application>Microsoft Office PowerPoint</Application>
  <PresentationFormat>Widescreen</PresentationFormat>
  <Paragraphs>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ML CAPSTON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CAPSTON PROJECT</dc:title>
  <dc:creator>swapnil powar</dc:creator>
  <cp:lastModifiedBy>swapnil powar</cp:lastModifiedBy>
  <cp:revision>25</cp:revision>
  <dcterms:created xsi:type="dcterms:W3CDTF">2022-02-20T16:34:09Z</dcterms:created>
  <dcterms:modified xsi:type="dcterms:W3CDTF">2022-05-09T15:13:02Z</dcterms:modified>
</cp:coreProperties>
</file>