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50" d="100"/>
          <a:sy n="50" d="100"/>
        </p:scale>
        <p:origin x="29"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04DFD71-0F1A-4BD2-981D-E6D9EBFCCF48}" type="datetimeFigureOut">
              <a:rPr lang="en-IN" smtClean="0"/>
              <a:t>28-07-2021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E1F15FB-E200-4B23-89E6-EC5EA38ACE1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08739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DFD71-0F1A-4BD2-981D-E6D9EBFCCF48}"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157185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DFD71-0F1A-4BD2-981D-E6D9EBFCCF48}"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271757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DFD71-0F1A-4BD2-981D-E6D9EBFCCF48}"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227132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DFD71-0F1A-4BD2-981D-E6D9EBFCCF48}"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F15FB-E200-4B23-89E6-EC5EA38ACE1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806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DFD71-0F1A-4BD2-981D-E6D9EBFCCF48}"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42304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DFD71-0F1A-4BD2-981D-E6D9EBFCCF48}" type="datetimeFigureOut">
              <a:rPr lang="en-IN" smtClean="0"/>
              <a:t>28-07-2021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262362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DFD71-0F1A-4BD2-981D-E6D9EBFCCF48}" type="datetimeFigureOut">
              <a:rPr lang="en-IN" smtClean="0"/>
              <a:t>28-07-2021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177364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DFD71-0F1A-4BD2-981D-E6D9EBFCCF48}" type="datetimeFigureOut">
              <a:rPr lang="en-IN" smtClean="0"/>
              <a:t>28-07-2021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271801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DFD71-0F1A-4BD2-981D-E6D9EBFCCF48}"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140385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DFD71-0F1A-4BD2-981D-E6D9EBFCCF48}"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F15FB-E200-4B23-89E6-EC5EA38ACE16}" type="slidenum">
              <a:rPr lang="en-IN" smtClean="0"/>
              <a:t>‹#›</a:t>
            </a:fld>
            <a:endParaRPr lang="en-IN"/>
          </a:p>
        </p:txBody>
      </p:sp>
    </p:spTree>
    <p:extLst>
      <p:ext uri="{BB962C8B-B14F-4D97-AF65-F5344CB8AC3E}">
        <p14:creationId xmlns:p14="http://schemas.microsoft.com/office/powerpoint/2010/main" val="207337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04DFD71-0F1A-4BD2-981D-E6D9EBFCCF48}" type="datetimeFigureOut">
              <a:rPr lang="en-IN" smtClean="0"/>
              <a:t>28-07-2021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E1F15FB-E200-4B23-89E6-EC5EA38ACE16}" type="slidenum">
              <a:rPr lang="en-IN" smtClean="0"/>
              <a:t>‹#›</a:t>
            </a:fld>
            <a:endParaRPr lang="en-IN"/>
          </a:p>
        </p:txBody>
      </p:sp>
    </p:spTree>
    <p:extLst>
      <p:ext uri="{BB962C8B-B14F-4D97-AF65-F5344CB8AC3E}">
        <p14:creationId xmlns:p14="http://schemas.microsoft.com/office/powerpoint/2010/main" val="250544750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delnet.cs.princeton.ed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modelnet.cs.princeton.edu/#:~:text=The%20goal%20of%20the%20Princeton,3D%20CAD%20models%20for%20objects" TargetMode="External"/><Relationship Id="rId2" Type="http://schemas.openxmlformats.org/officeDocument/2006/relationships/hyperlink" Target="https://arxiv.org/pdf/1612.00593.pdf" TargetMode="External"/><Relationship Id="rId1" Type="http://schemas.openxmlformats.org/officeDocument/2006/relationships/slideLayout" Target="../slideLayouts/slideLayout2.xml"/><Relationship Id="rId6" Type="http://schemas.openxmlformats.org/officeDocument/2006/relationships/hyperlink" Target="https://en.wikipedia.org/wiki/CNN" TargetMode="External"/><Relationship Id="rId5" Type="http://schemas.openxmlformats.org/officeDocument/2006/relationships/hyperlink" Target="https://en.wikipedia.org/wiki/Artificial_neural_network" TargetMode="External"/><Relationship Id="rId4" Type="http://schemas.openxmlformats.org/officeDocument/2006/relationships/hyperlink" Target="https://en.wikipedia.org/wiki/Lida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49A3-B32B-4829-9192-AED46B36D5CE}"/>
              </a:ext>
            </a:extLst>
          </p:cNvPr>
          <p:cNvSpPr>
            <a:spLocks noGrp="1"/>
          </p:cNvSpPr>
          <p:nvPr>
            <p:ph type="ctrTitle"/>
          </p:nvPr>
        </p:nvSpPr>
        <p:spPr/>
        <p:txBody>
          <a:bodyPr>
            <a:normAutofit fontScale="90000"/>
          </a:bodyPr>
          <a:lstStyle/>
          <a:p>
            <a:r>
              <a:rPr lang="en-IN" dirty="0"/>
              <a:t>LIDAR AND MODEL FOR CLASSIFICATION </a:t>
            </a:r>
            <a:br>
              <a:rPr lang="en-IN" dirty="0"/>
            </a:br>
            <a:r>
              <a:rPr lang="en-IN" dirty="0"/>
              <a:t>OF 3D POINT CLOUD DATA</a:t>
            </a:r>
          </a:p>
        </p:txBody>
      </p:sp>
      <p:sp>
        <p:nvSpPr>
          <p:cNvPr id="3" name="Subtitle 2">
            <a:extLst>
              <a:ext uri="{FF2B5EF4-FFF2-40B4-BE49-F238E27FC236}">
                <a16:creationId xmlns:a16="http://schemas.microsoft.com/office/drawing/2014/main" id="{A9402BC9-8111-4288-AAEB-A526D02BFFD2}"/>
              </a:ext>
            </a:extLst>
          </p:cNvPr>
          <p:cNvSpPr>
            <a:spLocks noGrp="1"/>
          </p:cNvSpPr>
          <p:nvPr>
            <p:ph type="subTitle" idx="1"/>
          </p:nvPr>
        </p:nvSpPr>
        <p:spPr/>
        <p:txBody>
          <a:bodyPr>
            <a:normAutofit/>
          </a:bodyPr>
          <a:lstStyle/>
          <a:p>
            <a:r>
              <a:rPr lang="en-IN" dirty="0"/>
              <a:t>Swapnil Dhiman	</a:t>
            </a:r>
          </a:p>
          <a:p>
            <a:r>
              <a:rPr lang="en-IN" dirty="0"/>
              <a:t>Under the guidance of MR VANEET NARANG</a:t>
            </a:r>
          </a:p>
        </p:txBody>
      </p:sp>
    </p:spTree>
    <p:extLst>
      <p:ext uri="{BB962C8B-B14F-4D97-AF65-F5344CB8AC3E}">
        <p14:creationId xmlns:p14="http://schemas.microsoft.com/office/powerpoint/2010/main" val="55849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F8BE7-E3B5-44A5-B3A9-6136011C2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632" y="190500"/>
            <a:ext cx="8293768" cy="6477000"/>
          </a:xfrm>
          <a:prstGeom prst="rect">
            <a:avLst/>
          </a:prstGeom>
        </p:spPr>
      </p:pic>
    </p:spTree>
    <p:extLst>
      <p:ext uri="{BB962C8B-B14F-4D97-AF65-F5344CB8AC3E}">
        <p14:creationId xmlns:p14="http://schemas.microsoft.com/office/powerpoint/2010/main" val="330752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B59E-15DD-473A-A282-7AB5756A2AFF}"/>
              </a:ext>
            </a:extLst>
          </p:cNvPr>
          <p:cNvSpPr>
            <a:spLocks noGrp="1"/>
          </p:cNvSpPr>
          <p:nvPr>
            <p:ph type="title"/>
          </p:nvPr>
        </p:nvSpPr>
        <p:spPr/>
        <p:txBody>
          <a:bodyPr>
            <a:normAutofit/>
          </a:bodyPr>
          <a:lstStyle/>
          <a:p>
            <a:r>
              <a:rPr lang="en-IN" dirty="0"/>
              <a:t>MODEL</a:t>
            </a:r>
            <a:br>
              <a:rPr lang="en-IN" dirty="0"/>
            </a:br>
            <a:endParaRPr lang="en-IN" dirty="0"/>
          </a:p>
        </p:txBody>
      </p:sp>
      <p:sp>
        <p:nvSpPr>
          <p:cNvPr id="3" name="Content Placeholder 2">
            <a:extLst>
              <a:ext uri="{FF2B5EF4-FFF2-40B4-BE49-F238E27FC236}">
                <a16:creationId xmlns:a16="http://schemas.microsoft.com/office/drawing/2014/main" id="{58F67899-BEF2-4804-8AA9-95B193BA2744}"/>
              </a:ext>
            </a:extLst>
          </p:cNvPr>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Requirements:</a:t>
            </a:r>
          </a:p>
          <a:p>
            <a:pPr lvl="1"/>
            <a:r>
              <a:rPr lang="en-IN" sz="2000" dirty="0">
                <a:latin typeface="Arial" panose="020B0604020202020204" pitchFamily="34" charset="0"/>
                <a:cs typeface="Arial" panose="020B0604020202020204" pitchFamily="34" charset="0"/>
              </a:rPr>
              <a:t>Language Used: Python</a:t>
            </a:r>
          </a:p>
          <a:p>
            <a:pPr lvl="1"/>
            <a:r>
              <a:rPr lang="en-IN" sz="2000" dirty="0">
                <a:latin typeface="Arial" panose="020B0604020202020204" pitchFamily="34" charset="0"/>
                <a:cs typeface="Arial" panose="020B0604020202020204" pitchFamily="34" charset="0"/>
              </a:rPr>
              <a:t>Libraries needed: </a:t>
            </a:r>
          </a:p>
          <a:p>
            <a:pPr lvl="2"/>
            <a:r>
              <a:rPr lang="en-IN" sz="2000" dirty="0">
                <a:latin typeface="Arial" panose="020B0604020202020204" pitchFamily="34" charset="0"/>
                <a:cs typeface="Arial" panose="020B0604020202020204" pitchFamily="34" charset="0"/>
              </a:rPr>
              <a:t>TensorFlow : </a:t>
            </a:r>
            <a:r>
              <a:rPr lang="en-US" sz="2000" dirty="0">
                <a:latin typeface="Arial" panose="020B0604020202020204" pitchFamily="34" charset="0"/>
                <a:cs typeface="Arial" panose="020B0604020202020204" pitchFamily="34" charset="0"/>
              </a:rPr>
              <a:t>foundation library created by google that can be used to create Deep Learning models (better to use TensorFlow running on GPU)</a:t>
            </a:r>
          </a:p>
          <a:p>
            <a:pPr lvl="2"/>
            <a:r>
              <a:rPr lang="en-US" sz="2000" dirty="0">
                <a:latin typeface="Arial" panose="020B0604020202020204" pitchFamily="34" charset="0"/>
                <a:cs typeface="Arial" panose="020B0604020202020204" pitchFamily="34" charset="0"/>
              </a:rPr>
              <a:t>Keras: helps to do efficient numerical computations of TensorFlow</a:t>
            </a:r>
          </a:p>
          <a:p>
            <a:pPr lvl="2"/>
            <a:r>
              <a:rPr lang="en-US" sz="2000" dirty="0">
                <a:latin typeface="Arial" panose="020B0604020202020204" pitchFamily="34" charset="0"/>
                <a:cs typeface="Arial" panose="020B0604020202020204" pitchFamily="34" charset="0"/>
              </a:rPr>
              <a:t>Trimesh: python library for loading and using triangular meshes so point cloud data can be viewed as polygon figures</a:t>
            </a:r>
          </a:p>
          <a:p>
            <a:pPr lvl="2"/>
            <a:r>
              <a:rPr lang="en-IN" sz="2000" dirty="0">
                <a:latin typeface="Arial" panose="020B0604020202020204" pitchFamily="34" charset="0"/>
                <a:cs typeface="Arial" panose="020B0604020202020204" pitchFamily="34" charset="0"/>
              </a:rPr>
              <a:t>Matplotlib: </a:t>
            </a:r>
            <a:r>
              <a:rPr lang="en-US" sz="2000" dirty="0">
                <a:latin typeface="Arial" panose="020B0604020202020204" pitchFamily="34" charset="0"/>
                <a:cs typeface="Arial" panose="020B0604020202020204" pitchFamily="34" charset="0"/>
              </a:rPr>
              <a:t>library for data visualization and graphical plotting for points of arrays</a:t>
            </a:r>
          </a:p>
          <a:p>
            <a:pPr lvl="2"/>
            <a:r>
              <a:rPr lang="en-IN" sz="2000" dirty="0">
                <a:latin typeface="Arial" panose="020B0604020202020204" pitchFamily="34" charset="0"/>
                <a:cs typeface="Arial" panose="020B0604020202020204" pitchFamily="34" charset="0"/>
              </a:rPr>
              <a:t>NumPy: </a:t>
            </a:r>
            <a:r>
              <a:rPr lang="en-US" sz="2000" dirty="0">
                <a:latin typeface="Arial" panose="020B0604020202020204" pitchFamily="34" charset="0"/>
                <a:cs typeface="Arial" panose="020B0604020202020204" pitchFamily="34" charset="0"/>
              </a:rPr>
              <a:t>provides support for large multidimensional array objects and various tools to work with them</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367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698-0413-4BF2-9061-C1040F6D00EF}"/>
              </a:ext>
            </a:extLst>
          </p:cNvPr>
          <p:cNvSpPr>
            <a:spLocks noGrp="1"/>
          </p:cNvSpPr>
          <p:nvPr>
            <p:ph type="title"/>
          </p:nvPr>
        </p:nvSpPr>
        <p:spPr/>
        <p:txBody>
          <a:bodyPr/>
          <a:lstStyle/>
          <a:p>
            <a:r>
              <a:rPr lang="en-IN" dirty="0"/>
              <a:t>Data Set: MODELNET10</a:t>
            </a:r>
          </a:p>
        </p:txBody>
      </p:sp>
      <p:sp>
        <p:nvSpPr>
          <p:cNvPr id="3" name="Content Placeholder 2">
            <a:extLst>
              <a:ext uri="{FF2B5EF4-FFF2-40B4-BE49-F238E27FC236}">
                <a16:creationId xmlns:a16="http://schemas.microsoft.com/office/drawing/2014/main" id="{D0AF2311-C78E-425F-A6E7-8D306A2A7EA6}"/>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Here the dataset used(at present which is closest to dataset that will be produced by LIDAR i.e. 3d point cloud data) is ModelNet10 model dataset which is subset of ModelNet40 dataset. This is subset dataset of ModelNet40.</a:t>
            </a:r>
          </a:p>
          <a:p>
            <a:r>
              <a:rPr lang="en-US" b="0" i="0" dirty="0">
                <a:solidFill>
                  <a:schemeClr val="tx1"/>
                </a:solidFill>
                <a:effectLst/>
                <a:latin typeface="Arial" panose="020B0604020202020204" pitchFamily="34" charset="0"/>
                <a:cs typeface="Arial" panose="020B0604020202020204" pitchFamily="34" charset="0"/>
              </a:rPr>
              <a:t> Contains near about 4,899 pre-aligned shapes from 10 categories(example sofa, chair, night_stand...).There are 3,991 (80%) shapes for training and 908 (20%) shapes for testing.</a:t>
            </a:r>
          </a:p>
          <a:p>
            <a:r>
              <a:rPr lang="en-US" b="0" i="0" dirty="0">
                <a:solidFill>
                  <a:schemeClr val="tx1"/>
                </a:solidFill>
                <a:effectLst/>
                <a:latin typeface="Arial" panose="020B0604020202020204" pitchFamily="34" charset="0"/>
                <a:cs typeface="Arial" panose="020B0604020202020204" pitchFamily="34" charset="0"/>
              </a:rPr>
              <a:t>Each shape is stored in .off format(object file format which is a geometry definition file format containing description of the composing polygons of a geometric object. It can store 2d or 3d objects).</a:t>
            </a:r>
          </a:p>
          <a:p>
            <a:pPr algn="l"/>
            <a:r>
              <a:rPr lang="en-US" b="0" i="0" dirty="0">
                <a:solidFill>
                  <a:schemeClr val="tx1"/>
                </a:solidFill>
                <a:effectLst/>
                <a:latin typeface="Arial" panose="020B0604020202020204" pitchFamily="34" charset="0"/>
                <a:cs typeface="Arial" panose="020B0604020202020204" pitchFamily="34" charset="0"/>
              </a:rPr>
              <a:t>This dataset is provided by Princeton university.</a:t>
            </a:r>
          </a:p>
          <a:p>
            <a:pPr algn="l"/>
            <a:r>
              <a:rPr lang="en-US" b="0" i="0" dirty="0">
                <a:solidFill>
                  <a:schemeClr val="tx1"/>
                </a:solidFill>
                <a:effectLst/>
                <a:latin typeface="Arial" panose="020B0604020202020204" pitchFamily="34" charset="0"/>
                <a:cs typeface="Arial" panose="020B0604020202020204" pitchFamily="34" charset="0"/>
              </a:rPr>
              <a:t>For further information regarding the dataset kindly refer to </a:t>
            </a:r>
            <a:r>
              <a:rPr lang="en-US" b="0" i="0" u="sng" dirty="0">
                <a:solidFill>
                  <a:srgbClr val="00B0F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https://modelnet.cs.princeton.edu/</a:t>
            </a:r>
            <a:endParaRPr lang="en-US" b="0" i="0" dirty="0">
              <a:solidFill>
                <a:srgbClr val="00B0F0"/>
              </a:solidFill>
              <a:effectLst/>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53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332C-524B-400B-9F19-5656C9737E02}"/>
              </a:ext>
            </a:extLst>
          </p:cNvPr>
          <p:cNvSpPr>
            <a:spLocks noGrp="1"/>
          </p:cNvSpPr>
          <p:nvPr>
            <p:ph type="title"/>
          </p:nvPr>
        </p:nvSpPr>
        <p:spPr>
          <a:xfrm>
            <a:off x="400669" y="449179"/>
            <a:ext cx="10712116" cy="911918"/>
          </a:xfrm>
        </p:spPr>
        <p:txBody>
          <a:bodyPr>
            <a:noAutofit/>
          </a:bodyPr>
          <a:lstStyle/>
          <a:p>
            <a:r>
              <a:rPr lang="en-IN" sz="2800" dirty="0">
                <a:latin typeface="Arial" panose="020B0604020202020204" pitchFamily="34" charset="0"/>
                <a:cs typeface="Arial" panose="020B0604020202020204" pitchFamily="34" charset="0"/>
              </a:rPr>
              <a:t>Visualization: </a:t>
            </a:r>
            <a:r>
              <a:rPr lang="en-US" sz="2000" b="0" i="0" dirty="0">
                <a:solidFill>
                  <a:schemeClr val="tx1"/>
                </a:solidFill>
                <a:effectLst/>
                <a:latin typeface="Arial" panose="020B0604020202020204" pitchFamily="34" charset="0"/>
                <a:cs typeface="Arial" panose="020B0604020202020204" pitchFamily="34" charset="0"/>
              </a:rPr>
              <a:t>Using trimesh library to read and visualize the .off(object file format) mesh files. It's a library for importing, exporting and doing simple operations on triangular meshes.</a:t>
            </a:r>
            <a:br>
              <a:rPr lang="en-US" sz="2000" b="0" i="0" dirty="0">
                <a:solidFill>
                  <a:schemeClr val="tx1"/>
                </a:solidFill>
                <a:effectLst/>
                <a:latin typeface="Arial" panose="020B0604020202020204" pitchFamily="34" charset="0"/>
                <a:cs typeface="Arial" panose="020B0604020202020204" pitchFamily="34" charset="0"/>
              </a:rPr>
            </a:br>
            <a:br>
              <a:rPr lang="en-US" sz="2000" b="0" i="0" dirty="0">
                <a:solidFill>
                  <a:schemeClr val="tx1"/>
                </a:solidFill>
                <a:effectLst/>
                <a:latin typeface="Arial" panose="020B0604020202020204" pitchFamily="34" charset="0"/>
                <a:cs typeface="Arial" panose="020B0604020202020204" pitchFamily="34" charset="0"/>
              </a:rPr>
            </a:br>
            <a:r>
              <a:rPr lang="en-US" sz="2000" b="0" i="0" dirty="0">
                <a:solidFill>
                  <a:schemeClr val="tx1"/>
                </a:solidFill>
                <a:effectLst/>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N</a:t>
            </a:r>
            <a:r>
              <a:rPr lang="en-US" sz="2000" b="0" i="0" dirty="0">
                <a:solidFill>
                  <a:schemeClr val="tx1"/>
                </a:solidFill>
                <a:effectLst/>
                <a:latin typeface="Arial" panose="020B0604020202020204" pitchFamily="34" charset="0"/>
                <a:cs typeface="Arial" panose="020B0604020202020204" pitchFamily="34" charset="0"/>
              </a:rPr>
              <a:t>ight_stand and its 3D point cloud                                  Chair and it’s 3D poin</a:t>
            </a:r>
            <a:r>
              <a:rPr lang="en-US" sz="2000" dirty="0">
                <a:solidFill>
                  <a:schemeClr val="tx1"/>
                </a:solidFill>
                <a:latin typeface="Arial" panose="020B0604020202020204" pitchFamily="34" charset="0"/>
                <a:cs typeface="Arial" panose="020B0604020202020204" pitchFamily="34" charset="0"/>
              </a:rPr>
              <a:t>t cloud</a:t>
            </a:r>
            <a:endParaRPr lang="en-IN" sz="2000" dirty="0">
              <a:solidFill>
                <a:schemeClr val="tx1"/>
              </a:solidFill>
              <a:latin typeface="Arial" panose="020B0604020202020204" pitchFamily="34" charset="0"/>
              <a:cs typeface="Arial" panose="020B0604020202020204" pitchFamily="34" charset="0"/>
            </a:endParaRPr>
          </a:p>
        </p:txBody>
      </p:sp>
      <p:pic>
        <p:nvPicPr>
          <p:cNvPr id="15" name="Content Placeholder 14">
            <a:extLst>
              <a:ext uri="{FF2B5EF4-FFF2-40B4-BE49-F238E27FC236}">
                <a16:creationId xmlns:a16="http://schemas.microsoft.com/office/drawing/2014/main" id="{87466947-E74A-4DF6-9E94-FE0E76D5A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946" y="1447485"/>
            <a:ext cx="4139629" cy="2972058"/>
          </a:xfrm>
        </p:spPr>
      </p:pic>
      <p:pic>
        <p:nvPicPr>
          <p:cNvPr id="17" name="Picture 16">
            <a:extLst>
              <a:ext uri="{FF2B5EF4-FFF2-40B4-BE49-F238E27FC236}">
                <a16:creationId xmlns:a16="http://schemas.microsoft.com/office/drawing/2014/main" id="{5184AF1A-A673-40E2-8A2F-E883BA2AF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982" y="4505931"/>
            <a:ext cx="2789162" cy="2352070"/>
          </a:xfrm>
          <a:prstGeom prst="rect">
            <a:avLst/>
          </a:prstGeom>
        </p:spPr>
      </p:pic>
      <p:pic>
        <p:nvPicPr>
          <p:cNvPr id="19" name="Picture 18">
            <a:extLst>
              <a:ext uri="{FF2B5EF4-FFF2-40B4-BE49-F238E27FC236}">
                <a16:creationId xmlns:a16="http://schemas.microsoft.com/office/drawing/2014/main" id="{EEF0FF83-4D7E-4535-8BBD-3059A64DC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087" y="1447485"/>
            <a:ext cx="3244642" cy="2972058"/>
          </a:xfrm>
          <a:prstGeom prst="rect">
            <a:avLst/>
          </a:prstGeom>
        </p:spPr>
      </p:pic>
      <p:pic>
        <p:nvPicPr>
          <p:cNvPr id="21" name="Picture 20">
            <a:extLst>
              <a:ext uri="{FF2B5EF4-FFF2-40B4-BE49-F238E27FC236}">
                <a16:creationId xmlns:a16="http://schemas.microsoft.com/office/drawing/2014/main" id="{22CE37C7-AB1B-4CC0-BE2B-DA40E87B20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2173" y="4606771"/>
            <a:ext cx="2849529" cy="2251229"/>
          </a:xfrm>
          <a:prstGeom prst="rect">
            <a:avLst/>
          </a:prstGeom>
        </p:spPr>
      </p:pic>
    </p:spTree>
    <p:extLst>
      <p:ext uri="{BB962C8B-B14F-4D97-AF65-F5344CB8AC3E}">
        <p14:creationId xmlns:p14="http://schemas.microsoft.com/office/powerpoint/2010/main" val="175827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03D7-ABAF-4E73-B910-1F300A51A18B}"/>
              </a:ext>
            </a:extLst>
          </p:cNvPr>
          <p:cNvSpPr>
            <a:spLocks noGrp="1"/>
          </p:cNvSpPr>
          <p:nvPr>
            <p:ph type="title"/>
          </p:nvPr>
        </p:nvSpPr>
        <p:spPr>
          <a:xfrm>
            <a:off x="838200" y="426721"/>
            <a:ext cx="10515600" cy="1690688"/>
          </a:xfrm>
        </p:spPr>
        <p:txBody>
          <a:bodyPr>
            <a:noAutofit/>
          </a:bodyPr>
          <a:lstStyle/>
          <a:p>
            <a:r>
              <a:rPr lang="en-IN" sz="2400" b="1" dirty="0">
                <a:latin typeface="Arial" panose="020B0604020202020204" pitchFamily="34" charset="0"/>
                <a:cs typeface="Arial" panose="020B0604020202020204" pitchFamily="34" charset="0"/>
              </a:rPr>
              <a:t>Parsing the Data Set into desired format</a:t>
            </a:r>
            <a:r>
              <a:rPr lang="en-IN" sz="2400" dirty="0"/>
              <a:t>: </a:t>
            </a:r>
            <a:r>
              <a:rPr lang="en-US" sz="2400" b="0" i="0" dirty="0">
                <a:solidFill>
                  <a:schemeClr val="tx1"/>
                </a:solidFill>
                <a:effectLst/>
                <a:latin typeface="Helvetica Neue"/>
              </a:rPr>
              <a:t>We must first parse through the ModelNet data folders in order to construct a tf.data.Dataset(). Each mesh is imported into a point cloud and sampled, then added to a standard Python list and converted to a NumPy array. The current enumerate index value is likewise saved as the object label, and we utilise a dictionary to retrieve it later.</a:t>
            </a:r>
            <a:br>
              <a:rPr lang="en-IN" sz="2400" dirty="0"/>
            </a:br>
            <a:endParaRPr lang="en-IN" sz="2400" dirty="0"/>
          </a:p>
        </p:txBody>
      </p:sp>
      <p:pic>
        <p:nvPicPr>
          <p:cNvPr id="5" name="Content Placeholder 4">
            <a:extLst>
              <a:ext uri="{FF2B5EF4-FFF2-40B4-BE49-F238E27FC236}">
                <a16:creationId xmlns:a16="http://schemas.microsoft.com/office/drawing/2014/main" id="{2B43C7F4-DD31-401B-82B8-B24560FD6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6477000" cy="5167312"/>
          </a:xfrm>
        </p:spPr>
      </p:pic>
    </p:spTree>
    <p:extLst>
      <p:ext uri="{BB962C8B-B14F-4D97-AF65-F5344CB8AC3E}">
        <p14:creationId xmlns:p14="http://schemas.microsoft.com/office/powerpoint/2010/main" val="116009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160D-261F-48D2-A2D4-716FEF9958FE}"/>
              </a:ext>
            </a:extLst>
          </p:cNvPr>
          <p:cNvSpPr>
            <a:spLocks noGrp="1"/>
          </p:cNvSpPr>
          <p:nvPr>
            <p:ph type="title"/>
          </p:nvPr>
        </p:nvSpPr>
        <p:spPr>
          <a:xfrm>
            <a:off x="134112" y="426720"/>
            <a:ext cx="9692640" cy="1325562"/>
          </a:xfrm>
        </p:spPr>
        <p:txBody>
          <a:bodyPr>
            <a:normAutofit/>
          </a:bodyPr>
          <a:lstStyle/>
          <a:p>
            <a:r>
              <a:rPr lang="en-IN" sz="2400" dirty="0"/>
              <a:t>Changing the dataset to avoid overfitting in data space without much loss of information</a:t>
            </a:r>
          </a:p>
        </p:txBody>
      </p:sp>
      <p:pic>
        <p:nvPicPr>
          <p:cNvPr id="5" name="Content Placeholder 4">
            <a:extLst>
              <a:ext uri="{FF2B5EF4-FFF2-40B4-BE49-F238E27FC236}">
                <a16:creationId xmlns:a16="http://schemas.microsoft.com/office/drawing/2014/main" id="{161A6CC0-775B-4EAF-B5F9-CE34D8817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1874520"/>
            <a:ext cx="10805160" cy="4145280"/>
          </a:xfrm>
        </p:spPr>
      </p:pic>
    </p:spTree>
    <p:extLst>
      <p:ext uri="{BB962C8B-B14F-4D97-AF65-F5344CB8AC3E}">
        <p14:creationId xmlns:p14="http://schemas.microsoft.com/office/powerpoint/2010/main" val="3280206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F6B2-B564-4001-9F92-EB91E11889DC}"/>
              </a:ext>
            </a:extLst>
          </p:cNvPr>
          <p:cNvSpPr>
            <a:spLocks noGrp="1"/>
          </p:cNvSpPr>
          <p:nvPr>
            <p:ph type="title"/>
          </p:nvPr>
        </p:nvSpPr>
        <p:spPr/>
        <p:txBody>
          <a:bodyPr/>
          <a:lstStyle/>
          <a:p>
            <a:r>
              <a:rPr lang="en-IN" dirty="0"/>
              <a:t>Function to build the model</a:t>
            </a:r>
          </a:p>
        </p:txBody>
      </p:sp>
      <p:sp>
        <p:nvSpPr>
          <p:cNvPr id="4" name="Text Placeholder 3">
            <a:extLst>
              <a:ext uri="{FF2B5EF4-FFF2-40B4-BE49-F238E27FC236}">
                <a16:creationId xmlns:a16="http://schemas.microsoft.com/office/drawing/2014/main" id="{6E786299-B8DD-40F7-9847-149053F369E3}"/>
              </a:ext>
            </a:extLst>
          </p:cNvPr>
          <p:cNvSpPr>
            <a:spLocks noGrp="1"/>
          </p:cNvSpPr>
          <p:nvPr>
            <p:ph type="body" sz="half" idx="2"/>
          </p:nvPr>
        </p:nvSpPr>
        <p:spPr>
          <a:xfrm>
            <a:off x="289560" y="0"/>
            <a:ext cx="10927080" cy="3916680"/>
          </a:xfrm>
        </p:spPr>
        <p:txBody>
          <a:bodyPr>
            <a:normAutofit/>
          </a:bodyPr>
          <a:lstStyle/>
          <a:p>
            <a:r>
              <a:rPr lang="en-US" sz="1800" dirty="0">
                <a:solidFill>
                  <a:schemeClr val="tx1"/>
                </a:solidFill>
                <a:latin typeface="Arial" panose="020B0604020202020204" pitchFamily="34" charset="0"/>
                <a:cs typeface="Arial" panose="020B0604020202020204" pitchFamily="34" charset="0"/>
              </a:rPr>
              <a:t>Defining convolutional layer , using 1d Convolutional layer(filter size will be of k*1) with padding as valid so the output will approximately  be of n/s size (where n:number of units in previous layer and s:stride value)</a:t>
            </a:r>
          </a:p>
          <a:p>
            <a:r>
              <a:rPr lang="en-US" sz="1800" dirty="0">
                <a:solidFill>
                  <a:schemeClr val="tx1"/>
                </a:solidFill>
                <a:latin typeface="Arial" panose="020B0604020202020204" pitchFamily="34" charset="0"/>
                <a:cs typeface="Arial" panose="020B0604020202020204" pitchFamily="34" charset="0"/>
              </a:rPr>
              <a:t>Each convolutional layer is followed by batch normalization layer(normalize the output from activation function and make sure weights in the process remains on same scale)</a:t>
            </a:r>
          </a:p>
          <a:p>
            <a:r>
              <a:rPr lang="en-US" sz="1800" dirty="0">
                <a:solidFill>
                  <a:schemeClr val="tx1"/>
                </a:solidFill>
                <a:latin typeface="Arial" panose="020B0604020202020204" pitchFamily="34" charset="0"/>
                <a:cs typeface="Arial" panose="020B0604020202020204" pitchFamily="34" charset="0"/>
              </a:rPr>
              <a:t> We have build </a:t>
            </a:r>
            <a:r>
              <a:rPr lang="en-US" sz="1800" b="0" i="0" dirty="0">
                <a:solidFill>
                  <a:schemeClr val="tx1"/>
                </a:solidFill>
                <a:effectLst/>
                <a:latin typeface="Arial" panose="020B0604020202020204" pitchFamily="34" charset="0"/>
                <a:cs typeface="Arial" panose="020B0604020202020204" pitchFamily="34" charset="0"/>
              </a:rPr>
              <a:t>function for creating tnet layers which takes transformation and rotation of our point cloud into account.</a:t>
            </a:r>
            <a:endParaRPr lang="en-IN" sz="1800" dirty="0">
              <a:solidFill>
                <a:schemeClr val="tx1"/>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55A7FD2-DA77-421A-8B8C-239D9B38F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 y="2456105"/>
            <a:ext cx="10927080" cy="2528085"/>
          </a:xfrm>
          <a:prstGeom prst="rect">
            <a:avLst/>
          </a:prstGeom>
        </p:spPr>
      </p:pic>
    </p:spTree>
    <p:extLst>
      <p:ext uri="{BB962C8B-B14F-4D97-AF65-F5344CB8AC3E}">
        <p14:creationId xmlns:p14="http://schemas.microsoft.com/office/powerpoint/2010/main" val="305533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4E0DD-B859-406A-9A6E-27651FF53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
            <a:ext cx="11247120" cy="5745480"/>
          </a:xfrm>
          <a:prstGeom prst="rect">
            <a:avLst/>
          </a:prstGeom>
        </p:spPr>
      </p:pic>
    </p:spTree>
    <p:extLst>
      <p:ext uri="{BB962C8B-B14F-4D97-AF65-F5344CB8AC3E}">
        <p14:creationId xmlns:p14="http://schemas.microsoft.com/office/powerpoint/2010/main" val="321806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2D06-18D5-4841-B05B-B00468C78B7B}"/>
              </a:ext>
            </a:extLst>
          </p:cNvPr>
          <p:cNvSpPr>
            <a:spLocks noGrp="1"/>
          </p:cNvSpPr>
          <p:nvPr>
            <p:ph type="title"/>
          </p:nvPr>
        </p:nvSpPr>
        <p:spPr/>
        <p:txBody>
          <a:bodyPr/>
          <a:lstStyle/>
          <a:p>
            <a:r>
              <a:rPr lang="en-IN" dirty="0"/>
              <a:t>Compiling and training the model</a:t>
            </a:r>
          </a:p>
        </p:txBody>
      </p:sp>
      <p:sp>
        <p:nvSpPr>
          <p:cNvPr id="3" name="Content Placeholder 2">
            <a:extLst>
              <a:ext uri="{FF2B5EF4-FFF2-40B4-BE49-F238E27FC236}">
                <a16:creationId xmlns:a16="http://schemas.microsoft.com/office/drawing/2014/main" id="{16C67A03-F2CA-407E-8DD9-F7AC46E5C1AF}"/>
              </a:ext>
            </a:extLst>
          </p:cNvPr>
          <p:cNvSpPr>
            <a:spLocks noGrp="1"/>
          </p:cNvSpPr>
          <p:nvPr>
            <p:ph idx="1"/>
          </p:nvPr>
        </p:nvSpPr>
        <p:spPr/>
        <p:txBody>
          <a:bodyPr/>
          <a:lstStyle/>
          <a:p>
            <a:r>
              <a:rPr lang="en-IN" dirty="0"/>
              <a:t>Cost function used : cross entropy </a:t>
            </a:r>
          </a:p>
          <a:p>
            <a:r>
              <a:rPr lang="en-IN" dirty="0"/>
              <a:t>Epochs (Number of forward and backward propagation) =45</a:t>
            </a:r>
          </a:p>
          <a:p>
            <a:r>
              <a:rPr lang="en-US" dirty="0"/>
              <a:t>Validation data is passed to check how well model will work on testing data after each epoch.</a:t>
            </a:r>
          </a:p>
          <a:p>
            <a:r>
              <a:rPr lang="en-US" dirty="0"/>
              <a:t>model.fit(train_dataset, epochs=45, </a:t>
            </a:r>
            <a:r>
              <a:rPr lang="en-US" dirty="0" err="1"/>
              <a:t>validation_data</a:t>
            </a:r>
            <a:r>
              <a:rPr lang="en-US" dirty="0"/>
              <a:t>=</a:t>
            </a:r>
            <a:r>
              <a:rPr lang="en-US" dirty="0" err="1"/>
              <a:t>test_dataset</a:t>
            </a:r>
            <a:r>
              <a:rPr lang="en-US" dirty="0"/>
              <a:t>)</a:t>
            </a:r>
          </a:p>
          <a:p>
            <a:endParaRPr lang="en-US" dirty="0"/>
          </a:p>
          <a:p>
            <a:endParaRPr lang="en-IN" dirty="0"/>
          </a:p>
        </p:txBody>
      </p:sp>
      <p:pic>
        <p:nvPicPr>
          <p:cNvPr id="5" name="Picture 4">
            <a:extLst>
              <a:ext uri="{FF2B5EF4-FFF2-40B4-BE49-F238E27FC236}">
                <a16:creationId xmlns:a16="http://schemas.microsoft.com/office/drawing/2014/main" id="{0DDC3E41-0821-4D5F-BB11-4B5E5BD66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03" y="4004468"/>
            <a:ext cx="9323394" cy="2099369"/>
          </a:xfrm>
          <a:prstGeom prst="rect">
            <a:avLst/>
          </a:prstGeom>
        </p:spPr>
      </p:pic>
    </p:spTree>
    <p:extLst>
      <p:ext uri="{BB962C8B-B14F-4D97-AF65-F5344CB8AC3E}">
        <p14:creationId xmlns:p14="http://schemas.microsoft.com/office/powerpoint/2010/main" val="413152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EB44-C6FC-4D88-BFB2-84567FE2583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3B6055E8-6372-4F40-9C2E-5CBA0A4A1D71}"/>
              </a:ext>
            </a:extLst>
          </p:cNvPr>
          <p:cNvSpPr>
            <a:spLocks noGrp="1"/>
          </p:cNvSpPr>
          <p:nvPr>
            <p:ph idx="1"/>
          </p:nvPr>
        </p:nvSpPr>
        <p:spPr/>
        <p:txBody>
          <a:bodyPr/>
          <a:lstStyle/>
          <a:p>
            <a:r>
              <a:rPr lang="en-US" dirty="0">
                <a:solidFill>
                  <a:srgbClr val="000000"/>
                </a:solidFill>
                <a:latin typeface="Helvetica Neue"/>
              </a:rPr>
              <a:t>Result observed is that</a:t>
            </a:r>
            <a:r>
              <a:rPr lang="en-US" b="0" i="0" dirty="0">
                <a:solidFill>
                  <a:srgbClr val="000000"/>
                </a:solidFill>
                <a:effectLst/>
                <a:latin typeface="Helvetica Neue"/>
              </a:rPr>
              <a:t> in only 45 epochs our loss has been reduced from 3.4033 to 1.2727 and training accuracy has been increased from 34% to 93% . While we can see that we have reached testing accuracy of max 90.88% at epoch 35.</a:t>
            </a:r>
          </a:p>
          <a:p>
            <a:endParaRPr lang="en-IN" dirty="0"/>
          </a:p>
        </p:txBody>
      </p:sp>
    </p:spTree>
    <p:extLst>
      <p:ext uri="{BB962C8B-B14F-4D97-AF65-F5344CB8AC3E}">
        <p14:creationId xmlns:p14="http://schemas.microsoft.com/office/powerpoint/2010/main" val="13799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6F70-AABA-4057-B980-D8FE9FA8D008}"/>
              </a:ext>
            </a:extLst>
          </p:cNvPr>
          <p:cNvSpPr>
            <a:spLocks noGrp="1"/>
          </p:cNvSpPr>
          <p:nvPr>
            <p:ph type="title"/>
          </p:nvPr>
        </p:nvSpPr>
        <p:spPr/>
        <p:txBody>
          <a:bodyPr/>
          <a:lstStyle/>
          <a:p>
            <a:r>
              <a:rPr lang="en-IN" dirty="0"/>
              <a:t>LIDAR</a:t>
            </a:r>
          </a:p>
        </p:txBody>
      </p:sp>
      <p:sp>
        <p:nvSpPr>
          <p:cNvPr id="3" name="Content Placeholder 2">
            <a:extLst>
              <a:ext uri="{FF2B5EF4-FFF2-40B4-BE49-F238E27FC236}">
                <a16:creationId xmlns:a16="http://schemas.microsoft.com/office/drawing/2014/main" id="{56F81158-A793-4590-8B7C-D9D7AD2E9A40}"/>
              </a:ext>
            </a:extLst>
          </p:cNvPr>
          <p:cNvSpPr>
            <a:spLocks noGrp="1"/>
          </p:cNvSpPr>
          <p:nvPr>
            <p:ph idx="1"/>
          </p:nvPr>
        </p:nvSpPr>
        <p:spPr/>
        <p:txBody>
          <a:bodyPr>
            <a:normAutofit/>
          </a:bodyPr>
          <a:lstStyle/>
          <a:p>
            <a:r>
              <a:rPr lang="en-US" sz="2000" b="0" i="0" dirty="0">
                <a:solidFill>
                  <a:srgbClr val="4D4D4D"/>
                </a:solidFill>
                <a:effectLst/>
                <a:latin typeface="Arial" panose="020B0604020202020204" pitchFamily="34" charset="0"/>
                <a:cs typeface="Arial" panose="020B0604020202020204" pitchFamily="34" charset="0"/>
              </a:rPr>
              <a:t>LIDAR stands for “Light Detection and Ranging”(or light imaging, detection and ranging).</a:t>
            </a:r>
          </a:p>
          <a:p>
            <a:r>
              <a:rPr lang="en-US" sz="2000" dirty="0">
                <a:latin typeface="Arial" panose="020B0604020202020204" pitchFamily="34" charset="0"/>
                <a:cs typeface="Arial" panose="020B0604020202020204" pitchFamily="34" charset="0"/>
              </a:rPr>
              <a:t>It is an active remote sensing technology that measures distance by illuminating a target with a laser and analyzing the reflected light.</a:t>
            </a:r>
          </a:p>
          <a:p>
            <a:r>
              <a:rPr lang="en-US" sz="2000" dirty="0">
                <a:latin typeface="Arial" panose="020B0604020202020204" pitchFamily="34" charset="0"/>
                <a:cs typeface="Arial" panose="020B0604020202020204" pitchFamily="34" charset="0"/>
              </a:rPr>
              <a:t> Similar to RADAR, but uses laser light pulses instead of radio waves.</a:t>
            </a:r>
          </a:p>
          <a:p>
            <a:r>
              <a:rPr lang="en-US" sz="2000" dirty="0">
                <a:latin typeface="Arial" panose="020B0604020202020204" pitchFamily="34" charset="0"/>
                <a:cs typeface="Arial" panose="020B0604020202020204" pitchFamily="34" charset="0"/>
              </a:rPr>
              <a:t> LIDAR uses ultraviolet rays , visible rays and near infrared rays to image object. </a:t>
            </a:r>
          </a:p>
          <a:p>
            <a:r>
              <a:rPr lang="en-US" sz="2000" dirty="0">
                <a:latin typeface="Arial" panose="020B0604020202020204" pitchFamily="34" charset="0"/>
                <a:cs typeface="Arial" panose="020B0604020202020204" pitchFamily="34" charset="0"/>
              </a:rPr>
              <a:t>By illuminating the target using laser beam ,a </a:t>
            </a:r>
            <a:r>
              <a:rPr lang="en-US" sz="2000" b="1" i="1" dirty="0">
                <a:latin typeface="Arial" panose="020B0604020202020204" pitchFamily="34" charset="0"/>
                <a:cs typeface="Arial" panose="020B0604020202020204" pitchFamily="34" charset="0"/>
              </a:rPr>
              <a:t>3-D point cloud </a:t>
            </a:r>
            <a:r>
              <a:rPr lang="en-US" sz="2000" dirty="0">
                <a:latin typeface="Arial" panose="020B0604020202020204" pitchFamily="34" charset="0"/>
                <a:cs typeface="Arial" panose="020B0604020202020204" pitchFamily="34" charset="0"/>
              </a:rPr>
              <a:t>of the target and it’s surrounding can be generated.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120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0E04-BA0A-44EE-B01C-F4DD01C7423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86D4950-566C-4F6F-9409-DB01B61A99A3}"/>
              </a:ext>
            </a:extLst>
          </p:cNvPr>
          <p:cNvSpPr>
            <a:spLocks noGrp="1"/>
          </p:cNvSpPr>
          <p:nvPr>
            <p:ph idx="1"/>
          </p:nvPr>
        </p:nvSpPr>
        <p:spPr/>
        <p:txBody>
          <a:bodyPr/>
          <a:lstStyle/>
          <a:p>
            <a:r>
              <a:rPr lang="en-IN" dirty="0"/>
              <a:t>Paper (Classification Network Implemented): </a:t>
            </a:r>
            <a:r>
              <a:rPr lang="en-IN" dirty="0">
                <a:hlinkClick r:id="rId2"/>
              </a:rPr>
              <a:t>https://arxiv.org/pdf/1612.00593.pdf</a:t>
            </a:r>
            <a:endParaRPr lang="en-IN" dirty="0"/>
          </a:p>
          <a:p>
            <a:r>
              <a:rPr lang="en-IN" dirty="0">
                <a:hlinkClick r:id="rId3"/>
              </a:rPr>
              <a:t>https://www.tensorflow.org/</a:t>
            </a:r>
            <a:r>
              <a:rPr lang="en-IN" dirty="0"/>
              <a:t> : TensorFlow</a:t>
            </a:r>
            <a:endParaRPr lang="en-IN" dirty="0">
              <a:hlinkClick r:id="rId4"/>
            </a:endParaRPr>
          </a:p>
          <a:p>
            <a:r>
              <a:rPr lang="en-IN" dirty="0">
                <a:hlinkClick r:id="rId4"/>
              </a:rPr>
              <a:t>https://en.wikipedia.org/wiki/Lidar</a:t>
            </a:r>
            <a:r>
              <a:rPr lang="en-IN" dirty="0"/>
              <a:t> : Lidar</a:t>
            </a:r>
          </a:p>
          <a:p>
            <a:r>
              <a:rPr lang="en-IN" dirty="0">
                <a:hlinkClick r:id="rId5"/>
              </a:rPr>
              <a:t>https://en.wikipedia.org/wiki/Artificial_neural_network</a:t>
            </a:r>
            <a:r>
              <a:rPr lang="en-IN" dirty="0"/>
              <a:t> : Ann</a:t>
            </a:r>
          </a:p>
          <a:p>
            <a:r>
              <a:rPr lang="en-IN" dirty="0">
                <a:hlinkClick r:id="rId6"/>
              </a:rPr>
              <a:t>https://en.wikipedia.org/wiki/CNN</a:t>
            </a:r>
            <a:r>
              <a:rPr lang="en-IN" dirty="0"/>
              <a:t> : Cnn</a:t>
            </a:r>
          </a:p>
          <a:p>
            <a:r>
              <a:rPr lang="en-IN" dirty="0">
                <a:hlinkClick r:id="rId7"/>
              </a:rPr>
              <a:t>https://modelnet.cs.princeton.edu/#:~:text=The%20goal%20of%20the%20Princeton,3D%20CAD%20models%20for%20objects</a:t>
            </a:r>
            <a:r>
              <a:rPr lang="en-IN" dirty="0"/>
              <a:t> : Data Set</a:t>
            </a:r>
          </a:p>
          <a:p>
            <a:endParaRPr lang="en-IN" dirty="0"/>
          </a:p>
        </p:txBody>
      </p:sp>
    </p:spTree>
    <p:extLst>
      <p:ext uri="{BB962C8B-B14F-4D97-AF65-F5344CB8AC3E}">
        <p14:creationId xmlns:p14="http://schemas.microsoft.com/office/powerpoint/2010/main" val="40575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2B0D-D091-45C6-82BF-0BF8AD4239BE}"/>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2FE2CB39-BE37-49CC-9746-2CCC22699E1B}"/>
              </a:ext>
            </a:extLst>
          </p:cNvPr>
          <p:cNvSpPr>
            <a:spLocks noGrp="1"/>
          </p:cNvSpPr>
          <p:nvPr>
            <p:ph idx="1"/>
          </p:nvPr>
        </p:nvSpPr>
        <p:spPr/>
        <p:txBody>
          <a:bodyPr>
            <a:normAutofit/>
          </a:bodyPr>
          <a:lstStyle/>
          <a:p>
            <a:r>
              <a:rPr lang="en-IN" sz="2800" dirty="0">
                <a:latin typeface="Arial" panose="020B0604020202020204" pitchFamily="34" charset="0"/>
                <a:cs typeface="Arial" panose="020B0604020202020204" pitchFamily="34" charset="0"/>
              </a:rPr>
              <a:t>In the end I would like to express my special thanks of gratitude to my mentor </a:t>
            </a:r>
            <a:r>
              <a:rPr lang="en-IN" sz="2800" b="1" dirty="0">
                <a:latin typeface="Arial" panose="020B0604020202020204" pitchFamily="34" charset="0"/>
                <a:cs typeface="Arial" panose="020B0604020202020204" pitchFamily="34" charset="0"/>
              </a:rPr>
              <a:t>Mr Vaneet Narang </a:t>
            </a:r>
            <a:r>
              <a:rPr lang="en-IN" sz="2800" dirty="0">
                <a:latin typeface="Arial" panose="020B0604020202020204" pitchFamily="34" charset="0"/>
                <a:cs typeface="Arial" panose="020B0604020202020204" pitchFamily="34" charset="0"/>
              </a:rPr>
              <a:t>as well as </a:t>
            </a:r>
            <a:r>
              <a:rPr lang="en-IN" sz="2800" b="1" dirty="0">
                <a:latin typeface="Arial" panose="020B0604020202020204" pitchFamily="34" charset="0"/>
                <a:cs typeface="Arial" panose="020B0604020202020204" pitchFamily="34" charset="0"/>
              </a:rPr>
              <a:t>Samsung </a:t>
            </a:r>
            <a:r>
              <a:rPr lang="en-IN" sz="2800" dirty="0">
                <a:latin typeface="Arial" panose="020B0604020202020204" pitchFamily="34" charset="0"/>
                <a:cs typeface="Arial" panose="020B0604020202020204" pitchFamily="34" charset="0"/>
              </a:rPr>
              <a:t>who gave me the golden opportunity to do this wonderful project on Lidar and it’s classification using modified CNN, which also helped me to find out so many new things.</a:t>
            </a:r>
          </a:p>
          <a:p>
            <a:pPr marL="0" indent="0">
              <a:buNone/>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80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2D14-8BF2-49A4-AE6F-CA7820714D37}"/>
              </a:ext>
            </a:extLst>
          </p:cNvPr>
          <p:cNvSpPr>
            <a:spLocks noGrp="1"/>
          </p:cNvSpPr>
          <p:nvPr>
            <p:ph type="title"/>
          </p:nvPr>
        </p:nvSpPr>
        <p:spPr>
          <a:xfrm>
            <a:off x="1261872" y="365760"/>
            <a:ext cx="9692640" cy="3550920"/>
          </a:xfrm>
        </p:spPr>
        <p:txBody>
          <a:bodyPr/>
          <a:lstStyle/>
          <a:p>
            <a:r>
              <a:rPr lang="en-IN" dirty="0"/>
              <a:t>THANK YOU</a:t>
            </a:r>
          </a:p>
        </p:txBody>
      </p:sp>
    </p:spTree>
    <p:extLst>
      <p:ext uri="{BB962C8B-B14F-4D97-AF65-F5344CB8AC3E}">
        <p14:creationId xmlns:p14="http://schemas.microsoft.com/office/powerpoint/2010/main" val="7123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1471-41D9-4C33-9B5A-532928EE2ACC}"/>
              </a:ext>
            </a:extLst>
          </p:cNvPr>
          <p:cNvSpPr>
            <a:spLocks noGrp="1"/>
          </p:cNvSpPr>
          <p:nvPr>
            <p:ph type="title"/>
          </p:nvPr>
        </p:nvSpPr>
        <p:spPr/>
        <p:txBody>
          <a:bodyPr/>
          <a:lstStyle/>
          <a:p>
            <a:r>
              <a:rPr lang="en-IN" dirty="0"/>
              <a:t>WHY LIDAR?</a:t>
            </a:r>
          </a:p>
        </p:txBody>
      </p:sp>
      <p:sp>
        <p:nvSpPr>
          <p:cNvPr id="3" name="Content Placeholder 2">
            <a:extLst>
              <a:ext uri="{FF2B5EF4-FFF2-40B4-BE49-F238E27FC236}">
                <a16:creationId xmlns:a16="http://schemas.microsoft.com/office/drawing/2014/main" id="{4D6918A8-411B-41AF-8A0A-6B504253A3AD}"/>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It is Active sensor , do not require sunlight, they can be used either during the day or at night. </a:t>
            </a:r>
          </a:p>
          <a:p>
            <a:r>
              <a:rPr lang="en-IN" sz="2800" dirty="0">
                <a:latin typeface="Arial" panose="020B0604020202020204" pitchFamily="34" charset="0"/>
                <a:cs typeface="Arial" panose="020B0604020202020204" pitchFamily="34" charset="0"/>
              </a:rPr>
              <a:t>Best resource for gathering the information of our target</a:t>
            </a:r>
          </a:p>
          <a:p>
            <a:r>
              <a:rPr lang="en-IN" sz="2800" dirty="0">
                <a:latin typeface="Arial" panose="020B0604020202020204" pitchFamily="34" charset="0"/>
                <a:cs typeface="Arial" panose="020B0604020202020204" pitchFamily="34" charset="0"/>
              </a:rPr>
              <a:t>Information that can be extracted from LIDAR:</a:t>
            </a:r>
          </a:p>
          <a:p>
            <a:pPr lvl="1"/>
            <a:r>
              <a:rPr lang="en-US" sz="2800" dirty="0">
                <a:latin typeface="Arial" panose="020B0604020202020204" pitchFamily="34" charset="0"/>
                <a:cs typeface="Arial" panose="020B0604020202020204" pitchFamily="34" charset="0"/>
              </a:rPr>
              <a:t>Range to target (Topographic LIDAR</a:t>
            </a:r>
            <a:r>
              <a:rPr lang="en-IN" sz="2800" dirty="0">
                <a:latin typeface="Arial" panose="020B0604020202020204" pitchFamily="34" charset="0"/>
                <a:cs typeface="Arial" panose="020B0604020202020204" pitchFamily="34" charset="0"/>
              </a:rPr>
              <a:t>)</a:t>
            </a:r>
          </a:p>
          <a:p>
            <a:pPr lvl="1"/>
            <a:r>
              <a:rPr lang="en-IN" sz="2800" dirty="0">
                <a:latin typeface="Arial" panose="020B0604020202020204" pitchFamily="34" charset="0"/>
                <a:cs typeface="Arial" panose="020B0604020202020204" pitchFamily="34" charset="0"/>
              </a:rPr>
              <a:t>Structure of target</a:t>
            </a:r>
          </a:p>
          <a:p>
            <a:pPr lvl="1"/>
            <a:r>
              <a:rPr lang="en-IN" sz="2800" dirty="0">
                <a:latin typeface="Arial" panose="020B0604020202020204" pitchFamily="34" charset="0"/>
                <a:cs typeface="Arial" panose="020B0604020202020204" pitchFamily="34" charset="0"/>
              </a:rPr>
              <a:t>Velocity of target</a:t>
            </a:r>
          </a:p>
        </p:txBody>
      </p:sp>
    </p:spTree>
    <p:extLst>
      <p:ext uri="{BB962C8B-B14F-4D97-AF65-F5344CB8AC3E}">
        <p14:creationId xmlns:p14="http://schemas.microsoft.com/office/powerpoint/2010/main" val="72143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D6EE-DE6A-4024-914C-37B54B8B0576}"/>
              </a:ext>
            </a:extLst>
          </p:cNvPr>
          <p:cNvSpPr>
            <a:spLocks noGrp="1"/>
          </p:cNvSpPr>
          <p:nvPr>
            <p:ph type="title"/>
          </p:nvPr>
        </p:nvSpPr>
        <p:spPr/>
        <p:txBody>
          <a:bodyPr/>
          <a:lstStyle/>
          <a:p>
            <a:r>
              <a:rPr lang="en-IN" dirty="0"/>
              <a:t>Working Principle:</a:t>
            </a:r>
          </a:p>
        </p:txBody>
      </p:sp>
      <p:sp>
        <p:nvSpPr>
          <p:cNvPr id="3" name="Content Placeholder 2">
            <a:extLst>
              <a:ext uri="{FF2B5EF4-FFF2-40B4-BE49-F238E27FC236}">
                <a16:creationId xmlns:a16="http://schemas.microsoft.com/office/drawing/2014/main" id="{69FF908E-C18A-416C-978B-764AEDED5391}"/>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Laser generates an optical pulse.</a:t>
            </a:r>
          </a:p>
          <a:p>
            <a:r>
              <a:rPr lang="en-US" dirty="0">
                <a:latin typeface="Arial" panose="020B0604020202020204" pitchFamily="34" charset="0"/>
                <a:cs typeface="Arial" panose="020B0604020202020204" pitchFamily="34" charset="0"/>
              </a:rPr>
              <a:t>Pulse is transmitted , reflected and returned to the receiver.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return beam/pulse is collected and processed to obtain property of target.</a:t>
            </a:r>
          </a:p>
          <a:p>
            <a:r>
              <a:rPr lang="en-US" dirty="0">
                <a:latin typeface="Arial" panose="020B0604020202020204" pitchFamily="34" charset="0"/>
                <a:cs typeface="Arial" panose="020B0604020202020204" pitchFamily="34" charset="0"/>
              </a:rPr>
              <a:t>Receiver accurately measures the travel time.</a:t>
            </a:r>
          </a:p>
          <a:p>
            <a:r>
              <a:rPr lang="en-US" dirty="0">
                <a:latin typeface="Arial" panose="020B0604020202020204" pitchFamily="34" charset="0"/>
                <a:cs typeface="Arial" panose="020B0604020202020204" pitchFamily="34" charset="0"/>
              </a:rPr>
              <a:t>Calculate Distance :- Distance=(Speed of Light * Time of flight) / 2</a:t>
            </a:r>
          </a:p>
          <a:p>
            <a:endParaRPr lang="en-IN" dirty="0"/>
          </a:p>
        </p:txBody>
      </p:sp>
      <p:pic>
        <p:nvPicPr>
          <p:cNvPr id="7" name="Picture 6">
            <a:extLst>
              <a:ext uri="{FF2B5EF4-FFF2-40B4-BE49-F238E27FC236}">
                <a16:creationId xmlns:a16="http://schemas.microsoft.com/office/drawing/2014/main" id="{20263B3D-DD34-491E-910E-35A404A14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541" y="4798479"/>
            <a:ext cx="8390021" cy="1693761"/>
          </a:xfrm>
          <a:prstGeom prst="rect">
            <a:avLst/>
          </a:prstGeom>
        </p:spPr>
      </p:pic>
    </p:spTree>
    <p:extLst>
      <p:ext uri="{BB962C8B-B14F-4D97-AF65-F5344CB8AC3E}">
        <p14:creationId xmlns:p14="http://schemas.microsoft.com/office/powerpoint/2010/main" val="141787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DEFA-7752-4D06-98A2-A0ECFDFC736B}"/>
              </a:ext>
            </a:extLst>
          </p:cNvPr>
          <p:cNvSpPr>
            <a:spLocks noGrp="1"/>
          </p:cNvSpPr>
          <p:nvPr>
            <p:ph type="title"/>
          </p:nvPr>
        </p:nvSpPr>
        <p:spPr>
          <a:xfrm>
            <a:off x="119611" y="397209"/>
            <a:ext cx="10515600" cy="1325563"/>
          </a:xfrm>
        </p:spPr>
        <p:txBody>
          <a:bodyPr/>
          <a:lstStyle/>
          <a:p>
            <a:r>
              <a:rPr lang="en-IN" dirty="0"/>
              <a:t>.</a:t>
            </a:r>
          </a:p>
        </p:txBody>
      </p:sp>
      <p:sp>
        <p:nvSpPr>
          <p:cNvPr id="3" name="Content Placeholder 2">
            <a:extLst>
              <a:ext uri="{FF2B5EF4-FFF2-40B4-BE49-F238E27FC236}">
                <a16:creationId xmlns:a16="http://schemas.microsoft.com/office/drawing/2014/main" id="{69417781-9AC6-4B64-A11C-544943B65C5B}"/>
              </a:ext>
            </a:extLst>
          </p:cNvPr>
          <p:cNvSpPr>
            <a:spLocks noGrp="1"/>
          </p:cNvSpPr>
          <p:nvPr>
            <p:ph idx="1"/>
          </p:nvPr>
        </p:nvSpPr>
        <p:spPr>
          <a:xfrm>
            <a:off x="0" y="18932"/>
            <a:ext cx="4364158" cy="6718752"/>
          </a:xfrm>
        </p:spPr>
        <p:txBody>
          <a:bodyPr/>
          <a:lstStyle/>
          <a:p>
            <a:r>
              <a:rPr lang="en-IN" sz="3200" dirty="0"/>
              <a:t>Calculation of X,Y,Z coordinates(3D point cloud data) can be computed from</a:t>
            </a:r>
          </a:p>
          <a:p>
            <a:pPr lvl="1"/>
            <a:r>
              <a:rPr lang="en-US" sz="3200" dirty="0"/>
              <a:t>Laser range </a:t>
            </a:r>
          </a:p>
          <a:p>
            <a:pPr lvl="1"/>
            <a:r>
              <a:rPr lang="en-US" sz="3200" dirty="0"/>
              <a:t>Laser scan angle </a:t>
            </a:r>
          </a:p>
          <a:p>
            <a:pPr lvl="1"/>
            <a:r>
              <a:rPr lang="en-US" sz="3200" dirty="0"/>
              <a:t>Absolute location of sensor</a:t>
            </a:r>
            <a:endParaRPr lang="en-IN" sz="3200" dirty="0"/>
          </a:p>
          <a:p>
            <a:endParaRPr lang="en-IN" dirty="0"/>
          </a:p>
        </p:txBody>
      </p:sp>
      <p:pic>
        <p:nvPicPr>
          <p:cNvPr id="5" name="Picture 4">
            <a:extLst>
              <a:ext uri="{FF2B5EF4-FFF2-40B4-BE49-F238E27FC236}">
                <a16:creationId xmlns:a16="http://schemas.microsoft.com/office/drawing/2014/main" id="{0503D464-9023-4D64-BAB2-A41D73E84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432" y="18932"/>
            <a:ext cx="4764505" cy="6718752"/>
          </a:xfrm>
          <a:prstGeom prst="rect">
            <a:avLst/>
          </a:prstGeom>
        </p:spPr>
      </p:pic>
    </p:spTree>
    <p:extLst>
      <p:ext uri="{BB962C8B-B14F-4D97-AF65-F5344CB8AC3E}">
        <p14:creationId xmlns:p14="http://schemas.microsoft.com/office/powerpoint/2010/main" val="373056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CC2A-2A85-4F88-A441-1BAFBDE0EEA4}"/>
              </a:ext>
            </a:extLst>
          </p:cNvPr>
          <p:cNvSpPr>
            <a:spLocks noGrp="1"/>
          </p:cNvSpPr>
          <p:nvPr>
            <p:ph type="title"/>
          </p:nvPr>
        </p:nvSpPr>
        <p:spPr/>
        <p:txBody>
          <a:bodyPr>
            <a:normAutofit fontScale="90000"/>
          </a:bodyPr>
          <a:lstStyle/>
          <a:p>
            <a:r>
              <a:rPr lang="en-IN" dirty="0"/>
              <a:t>ARTIFICIAL NEURAL NETWORKS(</a:t>
            </a:r>
            <a:br>
              <a:rPr lang="en-IN" dirty="0"/>
            </a:br>
            <a:r>
              <a:rPr lang="en-IN" dirty="0"/>
              <a:t>ANN)</a:t>
            </a:r>
          </a:p>
        </p:txBody>
      </p:sp>
      <p:sp>
        <p:nvSpPr>
          <p:cNvPr id="3" name="Content Placeholder 2">
            <a:extLst>
              <a:ext uri="{FF2B5EF4-FFF2-40B4-BE49-F238E27FC236}">
                <a16:creationId xmlns:a16="http://schemas.microsoft.com/office/drawing/2014/main" id="{8F1E0E0C-C95B-49B8-A303-7440626058EE}"/>
              </a:ext>
            </a:extLst>
          </p:cNvPr>
          <p:cNvSpPr>
            <a:spLocks noGrp="1"/>
          </p:cNvSpPr>
          <p:nvPr>
            <p:ph idx="1"/>
          </p:nvPr>
        </p:nvSpPr>
        <p:spPr/>
        <p:txBody>
          <a:bodyPr>
            <a:normAutofit/>
          </a:bodyPr>
          <a:lstStyle/>
          <a:p>
            <a:r>
              <a:rPr lang="en-US" sz="2400" b="0" i="0" dirty="0">
                <a:solidFill>
                  <a:srgbClr val="111111"/>
                </a:solidFill>
                <a:effectLst/>
                <a:latin typeface="Arial" panose="020B0604020202020204" pitchFamily="34" charset="0"/>
                <a:cs typeface="Arial" panose="020B0604020202020204" pitchFamily="34" charset="0"/>
              </a:rPr>
              <a:t>Neural networks are a series of algorithms that mimic the operations of a human brain to recognize relationships between vast amounts of data.</a:t>
            </a:r>
          </a:p>
          <a:p>
            <a:r>
              <a:rPr lang="en-IN" sz="2400" dirty="0">
                <a:latin typeface="Arial" panose="020B0604020202020204" pitchFamily="34" charset="0"/>
                <a:cs typeface="Arial" panose="020B0604020202020204" pitchFamily="34" charset="0"/>
              </a:rPr>
              <a:t>Helps to come up with non  linear decision boundaries</a:t>
            </a:r>
          </a:p>
          <a:p>
            <a:r>
              <a:rPr lang="en-US" sz="2400" b="0" i="0" dirty="0">
                <a:solidFill>
                  <a:srgbClr val="111111"/>
                </a:solidFill>
                <a:effectLst/>
                <a:latin typeface="Arial" panose="020B0604020202020204" pitchFamily="34" charset="0"/>
                <a:cs typeface="Arial" panose="020B0604020202020204" pitchFamily="34" charset="0"/>
              </a:rPr>
              <a:t>A neural network contains layers of interconnected nodes. Each node is a perceptron. In a multi-layered perceptron (MLP), perceptrons are arranged in interconnected layers. The input layer collects input patterns. The output layer has classifications or output signals to which input patterns may map.</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55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843B1-ABC1-4E29-8EDB-0EB81B71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0" y="152400"/>
            <a:ext cx="9098279" cy="6518416"/>
          </a:xfrm>
          <a:prstGeom prst="rect">
            <a:avLst/>
          </a:prstGeom>
        </p:spPr>
      </p:pic>
    </p:spTree>
    <p:extLst>
      <p:ext uri="{BB962C8B-B14F-4D97-AF65-F5344CB8AC3E}">
        <p14:creationId xmlns:p14="http://schemas.microsoft.com/office/powerpoint/2010/main" val="338168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40F0-7A8F-4524-BF4D-F8DE69B5C93F}"/>
              </a:ext>
            </a:extLst>
          </p:cNvPr>
          <p:cNvSpPr>
            <a:spLocks noGrp="1"/>
          </p:cNvSpPr>
          <p:nvPr>
            <p:ph type="title"/>
          </p:nvPr>
        </p:nvSpPr>
        <p:spPr/>
        <p:txBody>
          <a:bodyPr/>
          <a:lstStyle/>
          <a:p>
            <a:r>
              <a:rPr lang="en-IN" dirty="0"/>
              <a:t>Important terms regarding ANN:</a:t>
            </a:r>
          </a:p>
        </p:txBody>
      </p:sp>
      <p:sp>
        <p:nvSpPr>
          <p:cNvPr id="3" name="Content Placeholder 2">
            <a:extLst>
              <a:ext uri="{FF2B5EF4-FFF2-40B4-BE49-F238E27FC236}">
                <a16:creationId xmlns:a16="http://schemas.microsoft.com/office/drawing/2014/main" id="{6B920FB2-E57A-49F7-81DF-C58C6972E22F}"/>
              </a:ext>
            </a:extLst>
          </p:cNvPr>
          <p:cNvSpPr>
            <a:spLocks noGrp="1"/>
          </p:cNvSpPr>
          <p:nvPr>
            <p:ph idx="1"/>
          </p:nvPr>
        </p:nvSpPr>
        <p:spPr/>
        <p:txBody>
          <a:bodyPr>
            <a:noAutofit/>
          </a:bodyPr>
          <a:lstStyle/>
          <a:p>
            <a:pPr marL="0" indent="0" algn="l">
              <a:buNone/>
            </a:pPr>
            <a:r>
              <a:rPr lang="en-US" b="1" i="0" dirty="0">
                <a:solidFill>
                  <a:schemeClr val="tx1"/>
                </a:solidFill>
                <a:effectLst/>
                <a:latin typeface="Arial" panose="020B0604020202020204" pitchFamily="34" charset="0"/>
                <a:cs typeface="Arial" panose="020B0604020202020204" pitchFamily="34" charset="0"/>
              </a:rPr>
              <a:t>    Connections and weights</a:t>
            </a:r>
          </a:p>
          <a:p>
            <a:pPr marL="274320" lvl="1" indent="0">
              <a:buNone/>
            </a:pPr>
            <a:r>
              <a:rPr lang="en-US" sz="1800" b="0" i="0" dirty="0">
                <a:solidFill>
                  <a:schemeClr val="tx1"/>
                </a:solidFill>
                <a:effectLst/>
                <a:latin typeface="Arial" panose="020B0604020202020204" pitchFamily="34" charset="0"/>
                <a:cs typeface="Arial" panose="020B0604020202020204" pitchFamily="34" charset="0"/>
              </a:rPr>
              <a:t>The network consists of connections, each   connection providing the output of one neuron as an input to another neuron. Each connection is assigned a weight that represents its relative importance. A given neuron can have multiple input and output connections</a:t>
            </a:r>
          </a:p>
          <a:p>
            <a:pPr marL="0" indent="0" algn="l">
              <a:buNone/>
            </a:pPr>
            <a:r>
              <a:rPr lang="en-US" b="1" i="0" dirty="0">
                <a:solidFill>
                  <a:schemeClr val="tx1"/>
                </a:solidFill>
                <a:effectLst/>
                <a:latin typeface="Arial" panose="020B0604020202020204" pitchFamily="34" charset="0"/>
                <a:cs typeface="Arial" panose="020B0604020202020204" pitchFamily="34" charset="0"/>
              </a:rPr>
              <a:t>    Forward Propagation :</a:t>
            </a:r>
          </a:p>
          <a:p>
            <a:pPr marL="274320" lvl="1" indent="0">
              <a:buNone/>
            </a:pPr>
            <a:r>
              <a:rPr lang="en-US" sz="1800" b="0" i="0" dirty="0">
                <a:solidFill>
                  <a:schemeClr val="tx1"/>
                </a:solidFill>
                <a:effectLst/>
                <a:latin typeface="Arial" panose="020B0604020202020204" pitchFamily="34" charset="0"/>
                <a:cs typeface="Arial" panose="020B0604020202020204" pitchFamily="34" charset="0"/>
              </a:rPr>
              <a:t>The method computes the input to a neuron from the outputs of its predecessor neurons and their connections as a weighted sum . A </a:t>
            </a:r>
            <a:r>
              <a:rPr lang="en-US" sz="1800" b="0" i="1" dirty="0">
                <a:solidFill>
                  <a:schemeClr val="tx1"/>
                </a:solidFill>
                <a:effectLst/>
                <a:latin typeface="Arial" panose="020B0604020202020204" pitchFamily="34" charset="0"/>
                <a:cs typeface="Arial" panose="020B0604020202020204" pitchFamily="34" charset="0"/>
              </a:rPr>
              <a:t>bias</a:t>
            </a:r>
            <a:r>
              <a:rPr lang="en-US" sz="1800" b="0" i="0" dirty="0">
                <a:solidFill>
                  <a:schemeClr val="tx1"/>
                </a:solidFill>
                <a:effectLst/>
                <a:latin typeface="Arial" panose="020B0604020202020204" pitchFamily="34" charset="0"/>
                <a:cs typeface="Arial" panose="020B0604020202020204" pitchFamily="34" charset="0"/>
              </a:rPr>
              <a:t> term can be added to the result of the propagation.</a:t>
            </a:r>
          </a:p>
          <a:p>
            <a:pPr marL="274320" lvl="1" indent="0">
              <a:buNone/>
            </a:pPr>
            <a:endParaRPr lang="en-US" sz="1800" dirty="0">
              <a:solidFill>
                <a:schemeClr val="tx1"/>
              </a:solidFill>
              <a:latin typeface="Arial" panose="020B0604020202020204" pitchFamily="34" charset="0"/>
              <a:cs typeface="Arial" panose="020B0604020202020204" pitchFamily="34" charset="0"/>
            </a:endParaRPr>
          </a:p>
          <a:p>
            <a:pPr marL="274320" lvl="1" indent="0">
              <a:buNone/>
            </a:pPr>
            <a:r>
              <a:rPr lang="en-US" sz="1800" b="1" i="0" dirty="0">
                <a:solidFill>
                  <a:schemeClr val="tx1"/>
                </a:solidFill>
                <a:effectLst/>
                <a:latin typeface="Arial" panose="020B0604020202020204" pitchFamily="34" charset="0"/>
                <a:cs typeface="Arial" panose="020B0604020202020204" pitchFamily="34" charset="0"/>
              </a:rPr>
              <a:t>Back Propagation : </a:t>
            </a:r>
          </a:p>
          <a:p>
            <a:pPr marL="274320" lvl="1" indent="0">
              <a:buNone/>
            </a:pPr>
            <a:r>
              <a:rPr lang="en-US" sz="1800" b="0" i="0" dirty="0">
                <a:solidFill>
                  <a:schemeClr val="tx1"/>
                </a:solidFill>
                <a:effectLst/>
                <a:latin typeface="Arial" panose="020B0604020202020204" pitchFamily="34" charset="0"/>
                <a:cs typeface="Arial" panose="020B0604020202020204" pitchFamily="34" charset="0"/>
              </a:rPr>
              <a:t>A method used to adjust the connection weights to compensate for each error found during learning. Technically, backprop calculates the </a:t>
            </a:r>
            <a:r>
              <a:rPr lang="en-US" sz="1800" b="0" i="0" dirty="0" err="1">
                <a:solidFill>
                  <a:schemeClr val="tx1"/>
                </a:solidFill>
                <a:effectLst/>
                <a:latin typeface="Arial" panose="020B0604020202020204" pitchFamily="34" charset="0"/>
                <a:cs typeface="Arial" panose="020B0604020202020204" pitchFamily="34" charset="0"/>
              </a:rPr>
              <a:t>the</a:t>
            </a:r>
            <a:r>
              <a:rPr lang="en-US" sz="1800" b="0" i="0" dirty="0">
                <a:solidFill>
                  <a:schemeClr val="tx1"/>
                </a:solidFill>
                <a:effectLst/>
                <a:latin typeface="Arial" panose="020B0604020202020204" pitchFamily="34" charset="0"/>
                <a:cs typeface="Arial" panose="020B0604020202020204" pitchFamily="34" charset="0"/>
              </a:rPr>
              <a:t> derivative of the cost function associated with a given state with respect to the weights. The weight updates can be done via stochastic gradien</a:t>
            </a:r>
            <a:r>
              <a:rPr lang="en-US" sz="1800" dirty="0">
                <a:solidFill>
                  <a:schemeClr val="tx1"/>
                </a:solidFill>
                <a:latin typeface="Arial" panose="020B0604020202020204" pitchFamily="34" charset="0"/>
                <a:cs typeface="Arial" panose="020B0604020202020204" pitchFamily="34" charset="0"/>
              </a:rPr>
              <a:t>t descent</a:t>
            </a:r>
            <a:endParaRPr lang="en-US" sz="1800" b="0" i="0" dirty="0">
              <a:solidFill>
                <a:schemeClr val="tx1"/>
              </a:solidFill>
              <a:effectLst/>
              <a:latin typeface="Arial" panose="020B0604020202020204" pitchFamily="34" charset="0"/>
              <a:cs typeface="Arial" panose="020B0604020202020204" pitchFamily="34" charset="0"/>
            </a:endParaRPr>
          </a:p>
          <a:p>
            <a:pPr marL="457200" lvl="1" indent="0">
              <a:buNone/>
            </a:pPr>
            <a:endParaRPr lang="en-US" sz="1800" b="0" i="0" dirty="0">
              <a:solidFill>
                <a:schemeClr val="tx1"/>
              </a:solidFill>
              <a:effectLst/>
              <a:latin typeface="Arial" panose="020B0604020202020204" pitchFamily="34" charset="0"/>
              <a:cs typeface="Arial" panose="020B0604020202020204" pitchFamily="34" charset="0"/>
            </a:endParaRPr>
          </a:p>
          <a:p>
            <a:pPr marL="0" indent="0" algn="l">
              <a:buNone/>
            </a:pPr>
            <a:endParaRPr lang="en-US" b="0" i="0" dirty="0">
              <a:solidFill>
                <a:srgbClr val="202122"/>
              </a:solidFill>
              <a:effectLst/>
              <a:latin typeface="Arial" panose="020B0604020202020204" pitchFamily="34" charset="0"/>
              <a:cs typeface="Arial" panose="020B0604020202020204" pitchFamily="34" charset="0"/>
            </a:endParaRPr>
          </a:p>
          <a:p>
            <a:pPr marL="0" indent="0" algn="l">
              <a:buNone/>
            </a:pPr>
            <a:r>
              <a:rPr lang="en-US" dirty="0">
                <a:solidFill>
                  <a:srgbClr val="202122"/>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31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1A68-A965-4CA9-A0E9-AD9C11923FB3}"/>
              </a:ext>
            </a:extLst>
          </p:cNvPr>
          <p:cNvSpPr>
            <a:spLocks noGrp="1"/>
          </p:cNvSpPr>
          <p:nvPr>
            <p:ph type="title"/>
          </p:nvPr>
        </p:nvSpPr>
        <p:spPr/>
        <p:txBody>
          <a:bodyPr>
            <a:normAutofit fontScale="90000"/>
          </a:bodyPr>
          <a:lstStyle/>
          <a:p>
            <a:r>
              <a:rPr lang="en-IN" dirty="0"/>
              <a:t>CONVOLUTION NEURAL NETWORK(</a:t>
            </a:r>
            <a:br>
              <a:rPr lang="en-IN" dirty="0"/>
            </a:br>
            <a:r>
              <a:rPr lang="en-IN" dirty="0"/>
              <a:t>CNN)</a:t>
            </a:r>
            <a:br>
              <a:rPr lang="en-IN" dirty="0"/>
            </a:br>
            <a:r>
              <a:rPr lang="en-IN" sz="2400" dirty="0"/>
              <a:t>(great to use in cases of images as an input)</a:t>
            </a:r>
          </a:p>
        </p:txBody>
      </p:sp>
      <p:sp>
        <p:nvSpPr>
          <p:cNvPr id="3" name="Content Placeholder 2">
            <a:extLst>
              <a:ext uri="{FF2B5EF4-FFF2-40B4-BE49-F238E27FC236}">
                <a16:creationId xmlns:a16="http://schemas.microsoft.com/office/drawing/2014/main" id="{BD92B40D-17C3-4728-A790-4CD76D9F672F}"/>
              </a:ext>
            </a:extLst>
          </p:cNvPr>
          <p:cNvSpPr>
            <a:spLocks noGrp="1"/>
          </p:cNvSpPr>
          <p:nvPr>
            <p:ph idx="1"/>
          </p:nvPr>
        </p:nvSpPr>
        <p:spPr/>
        <p:txBody>
          <a:bodyPr>
            <a:normAutofit/>
          </a:bodyPr>
          <a:lstStyle/>
          <a:p>
            <a:r>
              <a:rPr lang="en-US" b="0" i="0" dirty="0">
                <a:effectLst/>
                <a:latin typeface="Arial" panose="020B0604020202020204" pitchFamily="34" charset="0"/>
              </a:rPr>
              <a:t>A convolutional neural network (CNN) is a type of </a:t>
            </a:r>
            <a:r>
              <a:rPr lang="en-US" i="0" dirty="0">
                <a:effectLst/>
                <a:latin typeface="Arial" panose="020B0604020202020204" pitchFamily="34" charset="0"/>
              </a:rPr>
              <a:t>artificial</a:t>
            </a:r>
            <a:r>
              <a:rPr lang="en-US" b="0" i="0" u="sng" dirty="0">
                <a:effectLst/>
                <a:latin typeface="Arial" panose="020B0604020202020204" pitchFamily="34" charset="0"/>
              </a:rPr>
              <a:t> </a:t>
            </a:r>
            <a:r>
              <a:rPr lang="en-US" b="0" i="0" dirty="0">
                <a:effectLst/>
                <a:latin typeface="Arial" panose="020B0604020202020204" pitchFamily="34" charset="0"/>
              </a:rPr>
              <a:t>neural</a:t>
            </a:r>
            <a:r>
              <a:rPr lang="en-US" dirty="0">
                <a:latin typeface="Arial" panose="020B0604020202020204" pitchFamily="34" charset="0"/>
              </a:rPr>
              <a:t> </a:t>
            </a:r>
            <a:r>
              <a:rPr lang="en-US" b="0" i="0" dirty="0">
                <a:effectLst/>
                <a:latin typeface="Arial" panose="020B0604020202020204" pitchFamily="34" charset="0"/>
              </a:rPr>
              <a:t>network used in image recognition and classification and processing that is specifically designed to process pixel data.</a:t>
            </a:r>
          </a:p>
          <a:p>
            <a:r>
              <a:rPr lang="en-US" b="0" i="0" dirty="0">
                <a:effectLst/>
                <a:latin typeface="Arial" panose="020B0604020202020204" pitchFamily="34" charset="0"/>
              </a:rPr>
              <a:t>A CNN uses a system much like a multilayer perceptron that has been designed for reduced processing requirements. The layers of a CNN consist of an input layer, an output layer and a hidden layer that includes multiple convolutional layers(consisting of filters), pooling layers, fully connected layers and normalization layers. The removal of limitations and increase in efficiency for image processing results in a system that is far more effective, simpler to train data based on images.</a:t>
            </a:r>
          </a:p>
          <a:p>
            <a:r>
              <a:rPr lang="en-US" dirty="0">
                <a:latin typeface="Arial" panose="020B0604020202020204" pitchFamily="34" charset="0"/>
              </a:rPr>
              <a:t>Here each convolutional perceptron learns distinct features of image like sharpness ,curves, intensity and this makes it superior to use rather than simple ANN because there we consider each pixel(a data point) as a feature.</a:t>
            </a: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1172126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130</TotalTime>
  <Words>1435</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Helvetica Neue</vt:lpstr>
      <vt:lpstr>Wingdings 2</vt:lpstr>
      <vt:lpstr>View</vt:lpstr>
      <vt:lpstr>LIDAR AND MODEL FOR CLASSIFICATION  OF 3D POINT CLOUD DATA</vt:lpstr>
      <vt:lpstr>LIDAR</vt:lpstr>
      <vt:lpstr>WHY LIDAR?</vt:lpstr>
      <vt:lpstr>Working Principle:</vt:lpstr>
      <vt:lpstr>.</vt:lpstr>
      <vt:lpstr>ARTIFICIAL NEURAL NETWORKS( ANN)</vt:lpstr>
      <vt:lpstr>PowerPoint Presentation</vt:lpstr>
      <vt:lpstr>Important terms regarding ANN:</vt:lpstr>
      <vt:lpstr>CONVOLUTION NEURAL NETWORK( CNN) (great to use in cases of images as an input)</vt:lpstr>
      <vt:lpstr>PowerPoint Presentation</vt:lpstr>
      <vt:lpstr>MODEL </vt:lpstr>
      <vt:lpstr>Data Set: MODELNET10</vt:lpstr>
      <vt:lpstr>Visualization: Using trimesh library to read and visualize the .off(object file format) mesh files. It's a library for importing, exporting and doing simple operations on triangular meshes.            Night_stand and its 3D point cloud                                  Chair and it’s 3D point cloud</vt:lpstr>
      <vt:lpstr>Parsing the Data Set into desired format: We must first parse through the ModelNet data folders in order to construct a tf.data.Dataset(). Each mesh is imported into a point cloud and sampled, then added to a standard Python list and converted to a NumPy array. The current enumerate index value is likewise saved as the object label, and we utilise a dictionary to retrieve it later. </vt:lpstr>
      <vt:lpstr>Changing the dataset to avoid overfitting in data space without much loss of information</vt:lpstr>
      <vt:lpstr>Function to build the model</vt:lpstr>
      <vt:lpstr>PowerPoint Presentation</vt:lpstr>
      <vt:lpstr>Compiling and training the model</vt:lpstr>
      <vt:lpstr>Result:</vt:lpstr>
      <vt:lpstr>References</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LIDAR AND MODEL FOR CLASSIFICATION  OF 3D POINT CLOUD DATA</dc:title>
  <dc:creator>swapnil dhiman</dc:creator>
  <cp:lastModifiedBy>swapnil dhiman</cp:lastModifiedBy>
  <cp:revision>1</cp:revision>
  <dcterms:created xsi:type="dcterms:W3CDTF">2021-07-28T10:10:45Z</dcterms:created>
  <dcterms:modified xsi:type="dcterms:W3CDTF">2021-07-28T12:20:47Z</dcterms:modified>
</cp:coreProperties>
</file>