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71" r:id="rId3"/>
    <p:sldId id="262" r:id="rId4"/>
    <p:sldId id="272" r:id="rId5"/>
    <p:sldId id="267" r:id="rId6"/>
    <p:sldId id="263" r:id="rId7"/>
    <p:sldId id="265" r:id="rId8"/>
    <p:sldId id="273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D21D1-7660-407C-B860-403952AF63FD}">
          <p14:sldIdLst>
            <p14:sldId id="256"/>
            <p14:sldId id="271"/>
            <p14:sldId id="262"/>
            <p14:sldId id="272"/>
            <p14:sldId id="267"/>
            <p14:sldId id="263"/>
            <p14:sldId id="265"/>
            <p14:sldId id="273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01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3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3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2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2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9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4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79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295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7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A28A-113D-454B-9EAF-DEA1FC6C2A1F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90E5B8-8215-4F9C-9D23-693868CA286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9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195EEF-F8FE-4253-A1FC-64FD269D5A3F}"/>
              </a:ext>
            </a:extLst>
          </p:cNvPr>
          <p:cNvSpPr txBox="1"/>
          <p:nvPr/>
        </p:nvSpPr>
        <p:spPr>
          <a:xfrm>
            <a:off x="4055658" y="4827263"/>
            <a:ext cx="556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Gabriola" panose="04040605051002020D02" pitchFamily="82" charset="0"/>
              </a:rPr>
              <a:t>Better homes, Better lives.</a:t>
            </a:r>
            <a:endParaRPr lang="en-IN" sz="5400" b="1" dirty="0">
              <a:solidFill>
                <a:srgbClr val="002060"/>
              </a:solidFill>
              <a:latin typeface="Gabriola" panose="04040605051002020D02" pitchFamily="8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BB71EE-29E9-452B-917A-5ABBB1379798}"/>
              </a:ext>
            </a:extLst>
          </p:cNvPr>
          <p:cNvSpPr/>
          <p:nvPr/>
        </p:nvSpPr>
        <p:spPr>
          <a:xfrm>
            <a:off x="7822442" y="1114933"/>
            <a:ext cx="3013881" cy="302980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EC03C-BB8F-4834-99D7-7FDA05777F6F}"/>
              </a:ext>
            </a:extLst>
          </p:cNvPr>
          <p:cNvSpPr txBox="1"/>
          <p:nvPr/>
        </p:nvSpPr>
        <p:spPr>
          <a:xfrm>
            <a:off x="2323530" y="1748023"/>
            <a:ext cx="3013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0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DREAM</a:t>
            </a:r>
            <a:endParaRPr lang="en-IN" sz="8000" b="1" dirty="0">
              <a:solidFill>
                <a:srgbClr val="C0000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F1D5E-65BC-45DD-A646-1D19795F33E1}"/>
              </a:ext>
            </a:extLst>
          </p:cNvPr>
          <p:cNvSpPr txBox="1"/>
          <p:nvPr/>
        </p:nvSpPr>
        <p:spPr>
          <a:xfrm>
            <a:off x="4383204" y="2415095"/>
            <a:ext cx="3712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0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FLOORS</a:t>
            </a:r>
            <a:endParaRPr lang="en-IN" sz="8000" b="1" dirty="0">
              <a:solidFill>
                <a:srgbClr val="C0000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432DA-A7BA-46EA-99A2-8793E579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t="5327" r="3477" b="6089"/>
          <a:stretch/>
        </p:blipFill>
        <p:spPr>
          <a:xfrm>
            <a:off x="7822442" y="1151395"/>
            <a:ext cx="3013880" cy="30087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5041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96336-B80D-4140-954B-10DEB65568A3}"/>
              </a:ext>
            </a:extLst>
          </p:cNvPr>
          <p:cNvSpPr txBox="1"/>
          <p:nvPr/>
        </p:nvSpPr>
        <p:spPr>
          <a:xfrm>
            <a:off x="1725301" y="274290"/>
            <a:ext cx="87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S</a:t>
            </a:r>
            <a:r>
              <a:rPr lang="en-IN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0C2D0-A7A0-4974-9339-F66B8A11511B}"/>
              </a:ext>
            </a:extLst>
          </p:cNvPr>
          <p:cNvSpPr txBox="1"/>
          <p:nvPr/>
        </p:nvSpPr>
        <p:spPr>
          <a:xfrm>
            <a:off x="452649" y="920621"/>
            <a:ext cx="112866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Complete transparency of the deal, there are no middle men involved, hence, both the buyer and the seller are benefited.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There are no hidden costs involved, hence, both the buyer and the seller get the maximum profit.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The properties are well filtered out with all the basic amenities.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A well comparison between the properties gives the best deal to the buyer.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No illegal transactions and fraudulent dealings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22511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96336-B80D-4140-954B-10DEB65568A3}"/>
              </a:ext>
            </a:extLst>
          </p:cNvPr>
          <p:cNvSpPr txBox="1"/>
          <p:nvPr/>
        </p:nvSpPr>
        <p:spPr>
          <a:xfrm>
            <a:off x="1725301" y="274290"/>
            <a:ext cx="87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S</a:t>
            </a:r>
            <a:r>
              <a:rPr lang="en-IN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CALABILITY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0C2D0-A7A0-4974-9339-F66B8A11511B}"/>
              </a:ext>
            </a:extLst>
          </p:cNvPr>
          <p:cNvSpPr txBox="1"/>
          <p:nvPr/>
        </p:nvSpPr>
        <p:spPr>
          <a:xfrm>
            <a:off x="452647" y="920621"/>
            <a:ext cx="112866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D</a:t>
            </a: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eployment of website using secured frameworks in order to avoid common vulnerabilities of the website.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Regular security patches.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Reaching more potential audience by the development of an user friendly application in the near future.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We will deploy database and cloud as well as we deploy clustering techniques in order to increase data storage techniques to improve the accuracy of the ML model.</a:t>
            </a:r>
          </a:p>
        </p:txBody>
      </p:sp>
    </p:spTree>
    <p:extLst>
      <p:ext uri="{BB962C8B-B14F-4D97-AF65-F5344CB8AC3E}">
        <p14:creationId xmlns:p14="http://schemas.microsoft.com/office/powerpoint/2010/main" val="276437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96336-B80D-4140-954B-10DEB65568A3}"/>
              </a:ext>
            </a:extLst>
          </p:cNvPr>
          <p:cNvSpPr txBox="1"/>
          <p:nvPr/>
        </p:nvSpPr>
        <p:spPr>
          <a:xfrm>
            <a:off x="1725301" y="274290"/>
            <a:ext cx="8741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TIME ESTIMATION AND ACCURACY IMPROVEMENT</a:t>
            </a:r>
            <a:endParaRPr lang="en-IN" sz="3600" b="1" u="sng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0C2D0-A7A0-4974-9339-F66B8A11511B}"/>
              </a:ext>
            </a:extLst>
          </p:cNvPr>
          <p:cNvSpPr txBox="1"/>
          <p:nvPr/>
        </p:nvSpPr>
        <p:spPr>
          <a:xfrm>
            <a:off x="452647" y="1720278"/>
            <a:ext cx="112866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We will improve our ml model in order to get proper accuracy regarding data from dataset.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We will also work on time estimation so that in a short period of time we will get best product.</a:t>
            </a: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2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96336-B80D-4140-954B-10DEB65568A3}"/>
              </a:ext>
            </a:extLst>
          </p:cNvPr>
          <p:cNvSpPr txBox="1"/>
          <p:nvPr/>
        </p:nvSpPr>
        <p:spPr>
          <a:xfrm>
            <a:off x="1725301" y="274290"/>
            <a:ext cx="87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SWOT ANALYSIS</a:t>
            </a:r>
            <a:endParaRPr lang="en-IN" sz="3600" b="1" u="sng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0C2D0-A7A0-4974-9339-F66B8A11511B}"/>
              </a:ext>
            </a:extLst>
          </p:cNvPr>
          <p:cNvSpPr txBox="1"/>
          <p:nvPr/>
        </p:nvSpPr>
        <p:spPr>
          <a:xfrm>
            <a:off x="452647" y="920621"/>
            <a:ext cx="11286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S</a:t>
            </a: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TRENGTHS :- Our product will show the best house in the best price.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WEAKNESS :- Security issues.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OPPORTUNITIES :- Both seller and buyer are benefited from our website.</a:t>
            </a:r>
          </a:p>
          <a:p>
            <a:pPr algn="just"/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THREATS :-  Cyber crime.  </a:t>
            </a:r>
          </a:p>
        </p:txBody>
      </p:sp>
    </p:spTree>
    <p:extLst>
      <p:ext uri="{BB962C8B-B14F-4D97-AF65-F5344CB8AC3E}">
        <p14:creationId xmlns:p14="http://schemas.microsoft.com/office/powerpoint/2010/main" val="200891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96336-B80D-4140-954B-10DEB65568A3}"/>
              </a:ext>
            </a:extLst>
          </p:cNvPr>
          <p:cNvSpPr txBox="1"/>
          <p:nvPr/>
        </p:nvSpPr>
        <p:spPr>
          <a:xfrm>
            <a:off x="1725301" y="274290"/>
            <a:ext cx="87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PROPOSED COST ESITIMATION</a:t>
            </a:r>
            <a:endParaRPr lang="en-IN" sz="3600" b="1" u="sng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B3999-CB63-4E16-B699-6B6DE37BD646}"/>
              </a:ext>
            </a:extLst>
          </p:cNvPr>
          <p:cNvSpPr txBox="1"/>
          <p:nvPr/>
        </p:nvSpPr>
        <p:spPr>
          <a:xfrm>
            <a:off x="452647" y="1125338"/>
            <a:ext cx="1128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By estimating size of the database, cost of hiring a company for website development and maintenance, we have estimated the product cost to be 1.26 million USD.</a:t>
            </a:r>
          </a:p>
        </p:txBody>
      </p:sp>
    </p:spTree>
    <p:extLst>
      <p:ext uri="{BB962C8B-B14F-4D97-AF65-F5344CB8AC3E}">
        <p14:creationId xmlns:p14="http://schemas.microsoft.com/office/powerpoint/2010/main" val="201695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96336-B80D-4140-954B-10DEB65568A3}"/>
              </a:ext>
            </a:extLst>
          </p:cNvPr>
          <p:cNvSpPr txBox="1"/>
          <p:nvPr/>
        </p:nvSpPr>
        <p:spPr>
          <a:xfrm>
            <a:off x="1725301" y="274290"/>
            <a:ext cx="87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MAKETING CONCEPT</a:t>
            </a:r>
            <a:endParaRPr lang="en-IN" sz="3600" b="1" u="sng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0C2D0-A7A0-4974-9339-F66B8A11511B}"/>
              </a:ext>
            </a:extLst>
          </p:cNvPr>
          <p:cNvSpPr txBox="1"/>
          <p:nvPr/>
        </p:nvSpPr>
        <p:spPr>
          <a:xfrm>
            <a:off x="452649" y="920621"/>
            <a:ext cx="112866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Identifying the target market for profitable outcomes.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Budget for market expenses.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Encouragement of referral codes.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Developing brand awareness through regular advertisements on various platforms.</a:t>
            </a:r>
          </a:p>
        </p:txBody>
      </p:sp>
    </p:spTree>
    <p:extLst>
      <p:ext uri="{BB962C8B-B14F-4D97-AF65-F5344CB8AC3E}">
        <p14:creationId xmlns:p14="http://schemas.microsoft.com/office/powerpoint/2010/main" val="139138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96336-B80D-4140-954B-10DEB65568A3}"/>
              </a:ext>
            </a:extLst>
          </p:cNvPr>
          <p:cNvSpPr txBox="1"/>
          <p:nvPr/>
        </p:nvSpPr>
        <p:spPr>
          <a:xfrm>
            <a:off x="1725301" y="274290"/>
            <a:ext cx="87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CONCLUSION</a:t>
            </a:r>
            <a:endParaRPr lang="en-IN" sz="3600" b="1" u="sng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0C2D0-A7A0-4974-9339-F66B8A11511B}"/>
              </a:ext>
            </a:extLst>
          </p:cNvPr>
          <p:cNvSpPr txBox="1"/>
          <p:nvPr/>
        </p:nvSpPr>
        <p:spPr>
          <a:xfrm>
            <a:off x="452649" y="920621"/>
            <a:ext cx="11286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Our product is in the developing phase but we guarantee that once the product is completed it is going take over the market in terms of popularity and profitability.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Our product will be the one which will set a benchmark for all other real estate agency.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8B1E-930E-4FDF-B789-E7B957B8E790}"/>
              </a:ext>
            </a:extLst>
          </p:cNvPr>
          <p:cNvSpPr txBox="1"/>
          <p:nvPr/>
        </p:nvSpPr>
        <p:spPr>
          <a:xfrm>
            <a:off x="1725301" y="3429000"/>
            <a:ext cx="8741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6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3339C8-EA6C-428D-911B-2D1A6A0E7051}"/>
              </a:ext>
            </a:extLst>
          </p:cNvPr>
          <p:cNvSpPr txBox="1"/>
          <p:nvPr/>
        </p:nvSpPr>
        <p:spPr>
          <a:xfrm>
            <a:off x="1787857" y="301586"/>
            <a:ext cx="867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TEAM MEMBERS NAME AND ROLL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87E81-15BB-4170-B8CC-E97BEE8C4F1F}"/>
              </a:ext>
            </a:extLst>
          </p:cNvPr>
          <p:cNvSpPr txBox="1"/>
          <p:nvPr/>
        </p:nvSpPr>
        <p:spPr>
          <a:xfrm>
            <a:off x="2125336" y="2305615"/>
            <a:ext cx="8341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omic Sans MS" panose="030F0702030302020204" pitchFamily="66" charset="0"/>
              </a:rPr>
              <a:t>SWAPNIL DUTTA				(1705498)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omic Sans MS" panose="030F0702030302020204" pitchFamily="66" charset="0"/>
              </a:rPr>
              <a:t>YAJNADEEP MAHAPATRA		(1705569)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omic Sans MS" panose="030F0702030302020204" pitchFamily="66" charset="0"/>
              </a:rPr>
              <a:t>RAHUL PAUL					(1705564)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omic Sans MS" panose="030F0702030302020204" pitchFamily="66" charset="0"/>
              </a:rPr>
              <a:t>SOUVIK BANERJEE			(1705555)</a:t>
            </a:r>
          </a:p>
        </p:txBody>
      </p:sp>
    </p:spTree>
    <p:extLst>
      <p:ext uri="{BB962C8B-B14F-4D97-AF65-F5344CB8AC3E}">
        <p14:creationId xmlns:p14="http://schemas.microsoft.com/office/powerpoint/2010/main" val="212870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96336-B80D-4140-954B-10DEB65568A3}"/>
              </a:ext>
            </a:extLst>
          </p:cNvPr>
          <p:cNvSpPr txBox="1"/>
          <p:nvPr/>
        </p:nvSpPr>
        <p:spPr>
          <a:xfrm>
            <a:off x="1725301" y="274290"/>
            <a:ext cx="87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0C2D0-A7A0-4974-9339-F66B8A11511B}"/>
              </a:ext>
            </a:extLst>
          </p:cNvPr>
          <p:cNvSpPr txBox="1"/>
          <p:nvPr/>
        </p:nvSpPr>
        <p:spPr>
          <a:xfrm>
            <a:off x="452649" y="920621"/>
            <a:ext cx="112866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The phenomenon of the falling or rising of the house prices has attracted interest of researchers and many other interested parties.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There have been many previous research works that used various regression techniques to address the question of the changes in house price.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This work considers the issue of changing house price as a regression problem and applies machine learning techniques to predict whether the house price will rise or fall.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This work involves the technique of supervised learning and the values are continuous in regression. We will use Decision Tree Algorithm for regression in order to predict the price.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The performance of the machine learning techniques are measured by the four parameters of accuracy, precision, specificity and sensitivity.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97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FA573-711D-46A5-8678-E980BDB70E5C}"/>
              </a:ext>
            </a:extLst>
          </p:cNvPr>
          <p:cNvSpPr txBox="1"/>
          <p:nvPr/>
        </p:nvSpPr>
        <p:spPr>
          <a:xfrm>
            <a:off x="810334" y="206052"/>
            <a:ext cx="1057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PROBLEMS FACED BY THE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F045-C006-4746-97BA-78B5E22B7397}"/>
              </a:ext>
            </a:extLst>
          </p:cNvPr>
          <p:cNvSpPr txBox="1"/>
          <p:nvPr/>
        </p:nvSpPr>
        <p:spPr>
          <a:xfrm>
            <a:off x="452649" y="920621"/>
            <a:ext cx="112866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Real estate agent versus online advertisements.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Transparency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Basic amenities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Comparison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26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F22D1-2965-4D2F-B913-6B04776D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6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D093A9-E6B1-4C60-9A97-BD69EA082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2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0F74E-9E65-4A8B-AC0F-86339280B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0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96336-B80D-4140-954B-10DEB65568A3}"/>
              </a:ext>
            </a:extLst>
          </p:cNvPr>
          <p:cNvSpPr txBox="1"/>
          <p:nvPr/>
        </p:nvSpPr>
        <p:spPr>
          <a:xfrm>
            <a:off x="1725301" y="274290"/>
            <a:ext cx="87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TECHNICALITIES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0C2D0-A7A0-4974-9339-F66B8A11511B}"/>
              </a:ext>
            </a:extLst>
          </p:cNvPr>
          <p:cNvSpPr txBox="1"/>
          <p:nvPr/>
        </p:nvSpPr>
        <p:spPr>
          <a:xfrm>
            <a:off x="452649" y="920621"/>
            <a:ext cx="112866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This work considers the issue of changing house price as a regression problem and applies machine learning techniques to predict whether the house price will rise or fall.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This work involves the technique of supervised learning and the values are continuous in regression. We will use Decision Tree Algorithm for regression in order to predict the price.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The performance of the machine learning techniques are measured by the four parameters of accuracy, precision, specificity and sensitivity.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We have used Scikit Learn, Pandas, Matplotlib libraries for our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21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96336-B80D-4140-954B-10DEB65568A3}"/>
              </a:ext>
            </a:extLst>
          </p:cNvPr>
          <p:cNvSpPr txBox="1"/>
          <p:nvPr/>
        </p:nvSpPr>
        <p:spPr>
          <a:xfrm>
            <a:off x="1725301" y="274290"/>
            <a:ext cx="87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rgbClr val="C00000"/>
                </a:solidFill>
                <a:latin typeface="Georgia" panose="02040502050405020303" pitchFamily="18" charset="0"/>
              </a:rPr>
              <a:t>PRODUCT CONCEPT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0C2D0-A7A0-4974-9339-F66B8A11511B}"/>
              </a:ext>
            </a:extLst>
          </p:cNvPr>
          <p:cNvSpPr txBox="1"/>
          <p:nvPr/>
        </p:nvSpPr>
        <p:spPr>
          <a:xfrm>
            <a:off x="452649" y="920621"/>
            <a:ext cx="11286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Our product is based on making the estate buying more transparent and convenient.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Prevention of fraudulent dealings.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Proper documentation of estates.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Beneficiary to both Dealer and Buyer.</a:t>
            </a:r>
          </a:p>
        </p:txBody>
      </p:sp>
    </p:spTree>
    <p:extLst>
      <p:ext uri="{BB962C8B-B14F-4D97-AF65-F5344CB8AC3E}">
        <p14:creationId xmlns:p14="http://schemas.microsoft.com/office/powerpoint/2010/main" val="28789054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1306</TotalTime>
  <Words>669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Comic Sans MS</vt:lpstr>
      <vt:lpstr>Gabriola</vt:lpstr>
      <vt:lpstr>Georgia</vt:lpstr>
      <vt:lpstr>Gill Sans MT</vt:lpstr>
      <vt:lpstr>Microsoft Himalaya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DreamFloors</dc:title>
  <dc:creator>User</dc:creator>
  <cp:lastModifiedBy>SWAPNIL DUTTA</cp:lastModifiedBy>
  <cp:revision>65</cp:revision>
  <dcterms:created xsi:type="dcterms:W3CDTF">2020-01-21T09:13:14Z</dcterms:created>
  <dcterms:modified xsi:type="dcterms:W3CDTF">2020-02-21T02:06:58Z</dcterms:modified>
</cp:coreProperties>
</file>