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8"/>
  </p:notesMasterIdLst>
  <p:sldIdLst>
    <p:sldId id="256" r:id="rId2"/>
    <p:sldId id="283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70" r:id="rId15"/>
    <p:sldId id="271" r:id="rId16"/>
    <p:sldId id="269" r:id="rId17"/>
    <p:sldId id="282" r:id="rId18"/>
    <p:sldId id="267" r:id="rId19"/>
    <p:sldId id="268" r:id="rId20"/>
    <p:sldId id="279" r:id="rId21"/>
    <p:sldId id="28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9" autoAdjust="0"/>
  </p:normalViewPr>
  <p:slideViewPr>
    <p:cSldViewPr snapToGrid="0">
      <p:cViewPr varScale="1">
        <p:scale>
          <a:sx n="75" d="100"/>
          <a:sy n="75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F98E-11A5-4041-9DFC-4EEC4DA04DAD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1FE34-B04F-4989-9995-0ACC095BF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2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Game</a:t>
            </a:r>
            <a:r>
              <a:rPr lang="en-IN" baseline="0" dirty="0" smtClean="0"/>
              <a:t> is focused on set of predicates statements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Captures</a:t>
            </a:r>
            <a:r>
              <a:rPr lang="en-IN" baseline="0" dirty="0" smtClean="0"/>
              <a:t> the effects of predicate statement on path selection</a:t>
            </a:r>
          </a:p>
          <a:p>
            <a:r>
              <a:rPr lang="en-IN" baseline="0" dirty="0" smtClean="0"/>
              <a:t>Predicate defines whether </a:t>
            </a:r>
            <a:r>
              <a:rPr lang="en-IN" baseline="0" dirty="0" err="1" smtClean="0"/>
              <a:t>stamtent</a:t>
            </a:r>
            <a:r>
              <a:rPr lang="en-IN" baseline="0" dirty="0" smtClean="0"/>
              <a:t> s will be there in execution path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1FE34-B04F-4989-9995-0ACC095BF1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7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1FE34-B04F-4989-9995-0ACC095BF1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8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Slicing</a:t>
            </a:r>
            <a:r>
              <a:rPr lang="en-IN" baseline="0" dirty="0" smtClean="0"/>
              <a:t> : set of statements that might affect values of variable occurrences.</a:t>
            </a:r>
          </a:p>
          <a:p>
            <a:r>
              <a:rPr lang="en-IN" baseline="0" dirty="0" smtClean="0"/>
              <a:t>Information flow analysis : prevent zero day attacks and information leak</a:t>
            </a:r>
          </a:p>
          <a:p>
            <a:r>
              <a:rPr lang="en-IN" baseline="0" dirty="0" smtClean="0"/>
              <a:t>Data lineage : reverse flow - set of input elements based on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1FE34-B04F-4989-9995-0ACC095BF1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6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1FE34-B04F-4989-9995-0ACC095BF1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9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1FE34-B04F-4989-9995-0ACC095BF1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823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988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21646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3940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674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8848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16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2524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2501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433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5730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4851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677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34032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1995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339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6148-4360-457D-83F5-C51260D40972}" type="datetimeFigureOut">
              <a:rPr lang="en-IN" smtClean="0"/>
              <a:t>04-11-2015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26822A-B34D-40F8-8C5B-9EC463250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4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arizona.edu/~hehf/papers/aadebug05.pdf" TargetMode="External"/><Relationship Id="rId2" Type="http://schemas.openxmlformats.org/officeDocument/2006/relationships/hyperlink" Target="http://dl.acm.org/citation.cfm?id=12734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s.google.co.in/books?id=1kqAv-uDEPEC&amp;printsec=frontcover&amp;dq=compiler+design+handbook&amp;hl=en&amp;sa=X&amp;ved=0CBwQ6AEwAGoVChMIqqq2oLvtyAIVRdqmCh0DxQva#v=onepage&amp;q=compiler%20design%20handbook&amp;f=false" TargetMode="External"/><Relationship Id="rId5" Type="http://schemas.openxmlformats.org/officeDocument/2006/relationships/hyperlink" Target="https://eclipse.org/aspectj/" TargetMode="External"/><Relationship Id="rId4" Type="http://schemas.openxmlformats.org/officeDocument/2006/relationships/hyperlink" Target="http://dl.acm.org/citation.cfm?id=93576&amp;CFID=716430342&amp;CFTOKEN=7930841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Efficient Online Detection of Dynamic Control Dependence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4813" y="4906562"/>
            <a:ext cx="3748087" cy="112628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Presentation By :-</a:t>
            </a:r>
          </a:p>
          <a:p>
            <a:r>
              <a:rPr lang="en-IN" dirty="0" err="1" smtClean="0"/>
              <a:t>Debjeet</a:t>
            </a:r>
            <a:r>
              <a:rPr lang="en-IN" dirty="0" smtClean="0"/>
              <a:t> </a:t>
            </a:r>
            <a:r>
              <a:rPr lang="en-IN" dirty="0" err="1" smtClean="0"/>
              <a:t>Majumdar</a:t>
            </a:r>
            <a:r>
              <a:rPr lang="en-IN" dirty="0" smtClean="0"/>
              <a:t>(15111014) </a:t>
            </a:r>
          </a:p>
          <a:p>
            <a:r>
              <a:rPr lang="en-IN" dirty="0" smtClean="0"/>
              <a:t>Swapnil Mhamane(15111044)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89213" y="4904381"/>
            <a:ext cx="384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Paper by :-</a:t>
            </a:r>
          </a:p>
          <a:p>
            <a:r>
              <a:rPr lang="en-IN" dirty="0" smtClean="0"/>
              <a:t>Bin Xin	</a:t>
            </a:r>
          </a:p>
          <a:p>
            <a:r>
              <a:rPr lang="en-IN" dirty="0" err="1" smtClean="0"/>
              <a:t>Xiangyu</a:t>
            </a:r>
            <a:r>
              <a:rPr lang="en-IN" dirty="0" smtClean="0"/>
              <a:t> Zhang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228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DCD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i="1" dirty="0" smtClean="0"/>
                  <a:t>Existing definition </a:t>
                </a:r>
                <a:r>
                  <a:rPr lang="en-IN" i="1" dirty="0" smtClean="0"/>
                  <a:t>:</a:t>
                </a:r>
                <a:br>
                  <a:rPr lang="en-IN" i="1" dirty="0" smtClean="0"/>
                </a:br>
                <a:r>
                  <a:rPr lang="en-IN" i="1" dirty="0" smtClean="0"/>
                  <a:t>“</a:t>
                </a:r>
                <a:r>
                  <a:rPr lang="en-IN" i="1" dirty="0"/>
                  <a:t>An execution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dynamically control depends on another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aseline="-25000" dirty="0"/>
                  <a:t> </a:t>
                </a:r>
                <a:r>
                  <a:rPr lang="en-IN" i="1" dirty="0"/>
                  <a:t>if and only </a:t>
                </a:r>
                <a:r>
                  <a:rPr lang="en-IN" i="1" dirty="0" smtClean="0"/>
                  <a:t>if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i="1" dirty="0" smtClean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𝑠𝑐𝑑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IN" i="1" dirty="0"/>
                  <a:t> y</a:t>
                </a:r>
                <a:endParaRPr lang="en-IN" dirty="0" smtClean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∄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𝑠𝑐𝑑</m:t>
                            </m:r>
                          </m:e>
                        </m:groupChr>
                      </m:e>
                    </m:box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 smtClean="0"/>
                  <a:t>.”</a:t>
                </a:r>
                <a:endParaRPr lang="en-IN" dirty="0"/>
              </a:p>
              <a:p>
                <a:r>
                  <a:rPr lang="en-IN" b="1" i="1" dirty="0" smtClean="0"/>
                  <a:t>Modified definition </a:t>
                </a:r>
                <a:r>
                  <a:rPr lang="en-IN" i="1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IN" sz="1800" i="1" dirty="0" smtClean="0"/>
                  <a:t>“An </a:t>
                </a:r>
                <a:r>
                  <a:rPr lang="en-IN" sz="1800" i="1" dirty="0"/>
                  <a:t>execution instance </a:t>
                </a:r>
                <a:r>
                  <a:rPr lang="en-IN" sz="1800" dirty="0"/>
                  <a:t>x</a:t>
                </a:r>
                <a:r>
                  <a:rPr lang="en-IN" sz="1800" baseline="-25000" dirty="0"/>
                  <a:t>i</a:t>
                </a:r>
                <a:r>
                  <a:rPr lang="en-IN" sz="1800" i="1" dirty="0"/>
                  <a:t> dynamically control depends on the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i="1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i="1" dirty="0"/>
                  <a:t>  dynamically post-dominates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800" i="1" dirty="0"/>
                  <a:t>  in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800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i="1" dirty="0"/>
                  <a:t> 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800" i="1" dirty="0"/>
                  <a:t> .”</a:t>
                </a:r>
                <a:endParaRPr lang="en-IN" sz="1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486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constructs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Branching Point(BP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lvl="1"/>
                <a:r>
                  <a:rPr lang="en-IN" dirty="0" smtClean="0"/>
                  <a:t>More than one successors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Immediate </a:t>
                </a:r>
                <a:r>
                  <a:rPr lang="en-IN" dirty="0" smtClean="0"/>
                  <a:t>Post Dominance: IPD(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)</a:t>
                </a:r>
                <a:r>
                  <a:rPr lang="en-IN" baseline="-25000" dirty="0" smtClean="0"/>
                  <a:t>m</a:t>
                </a:r>
              </a:p>
              <a:p>
                <a:pPr marL="457200" lvl="1" indent="0">
                  <a:buNone/>
                </a:pPr>
                <a:endParaRPr lang="en-IN" dirty="0" smtClean="0"/>
              </a:p>
              <a:p>
                <a:r>
                  <a:rPr lang="en-IN" dirty="0" smtClean="0"/>
                  <a:t>Region</a:t>
                </a:r>
                <a:endParaRPr lang="en-I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𝐼𝑃𝐷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63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Intraprocedural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it-IT" b="1" dirty="0" smtClean="0"/>
                  <a:t>Branching</a:t>
                </a:r>
                <a:r>
                  <a:rPr lang="it-IT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 smtClean="0"/>
                  <a:t>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𝐼𝑃𝐷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it-IT" dirty="0" smtClean="0"/>
                  <a:t>)  </a:t>
                </a:r>
                <a:br>
                  <a:rPr lang="it-IT" dirty="0" smtClean="0"/>
                </a:br>
                <a:r>
                  <a:rPr lang="en-IN" dirty="0" smtClean="0"/>
                  <a:t>{</a:t>
                </a:r>
                <a:br>
                  <a:rPr lang="en-IN" dirty="0" smtClean="0"/>
                </a:br>
                <a:r>
                  <a:rPr lang="en-IN" dirty="0" smtClean="0"/>
                  <a:t>		if </a:t>
                </a:r>
                <a:r>
                  <a:rPr lang="en-IN" dirty="0"/>
                  <a:t>(</a:t>
                </a:r>
                <a:r>
                  <a:rPr lang="en-IN" dirty="0" err="1"/>
                  <a:t>CDS.top</a:t>
                </a:r>
                <a:r>
                  <a:rPr lang="en-IN" dirty="0"/>
                  <a:t>().second ≡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𝐼𝑃𝐷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{	//optimized top entry</a:t>
                </a:r>
                <a:br>
                  <a:rPr lang="en-IN" dirty="0" smtClean="0"/>
                </a:br>
                <a:r>
                  <a:rPr lang="en-IN" dirty="0" smtClean="0"/>
                  <a:t>			</a:t>
                </a:r>
                <a:r>
                  <a:rPr lang="en-IN" dirty="0" err="1" smtClean="0"/>
                  <a:t>CDS.top</a:t>
                </a:r>
                <a:r>
                  <a:rPr lang="en-IN" dirty="0"/>
                  <a:t>().first</a:t>
                </a:r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;</a:t>
                </a:r>
                <a:br>
                  <a:rPr lang="en-IN" dirty="0" smtClean="0"/>
                </a:br>
                <a:r>
                  <a:rPr lang="en-IN" dirty="0" smtClean="0"/>
                  <a:t>		} </a:t>
                </a:r>
                <a:r>
                  <a:rPr lang="en-IN" dirty="0"/>
                  <a:t>else </a:t>
                </a:r>
                <a:r>
                  <a:rPr lang="en-IN" dirty="0" smtClean="0"/>
                  <a:t>{</a:t>
                </a:r>
                <a:br>
                  <a:rPr lang="en-IN" dirty="0" smtClean="0"/>
                </a:br>
                <a:r>
                  <a:rPr lang="en-IN" dirty="0"/>
                  <a:t>	</a:t>
                </a:r>
                <a:r>
                  <a:rPr lang="en-IN" dirty="0" smtClean="0"/>
                  <a:t>		</a:t>
                </a:r>
                <a:r>
                  <a:rPr lang="en-IN" dirty="0" err="1" smtClean="0"/>
                  <a:t>CDS.push</a:t>
                </a:r>
                <a:r>
                  <a:rPr lang="en-IN" dirty="0"/>
                  <a:t>(&lt;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𝐼𝑃𝐷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&gt;);</a:t>
                </a:r>
                <a:br>
                  <a:rPr lang="en-IN" dirty="0" smtClean="0"/>
                </a:br>
                <a:r>
                  <a:rPr lang="en-IN" dirty="0" smtClean="0"/>
                  <a:t>		}</a:t>
                </a:r>
                <a:br>
                  <a:rPr lang="en-IN" dirty="0" smtClean="0"/>
                </a:br>
                <a:r>
                  <a:rPr lang="en-IN" dirty="0" smtClean="0"/>
                  <a:t>}</a:t>
                </a:r>
              </a:p>
              <a:p>
                <a:endParaRPr lang="en-IN" dirty="0"/>
              </a:p>
              <a:p>
                <a:r>
                  <a:rPr lang="en-IN" b="1" dirty="0" smtClean="0"/>
                  <a:t>Merging </a:t>
                </a:r>
                <a:r>
                  <a:rPr lang="en-IN" dirty="0"/>
                  <a:t>(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j</a:t>
                </a:r>
                <a:r>
                  <a:rPr lang="en-IN" dirty="0"/>
                  <a:t> </a:t>
                </a:r>
                <a:r>
                  <a:rPr lang="en-IN" dirty="0" smtClean="0"/>
                  <a:t>)</a:t>
                </a:r>
                <a:br>
                  <a:rPr lang="en-IN" dirty="0" smtClean="0"/>
                </a:br>
                <a:r>
                  <a:rPr lang="en-IN" dirty="0" smtClean="0"/>
                  <a:t>{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		if </a:t>
                </a:r>
                <a:r>
                  <a:rPr lang="en-IN" dirty="0"/>
                  <a:t>(</a:t>
                </a:r>
                <a:r>
                  <a:rPr lang="en-IN" dirty="0" err="1"/>
                  <a:t>CDS.top</a:t>
                </a:r>
                <a:r>
                  <a:rPr lang="en-IN" dirty="0"/>
                  <a:t>().second ≡ </a:t>
                </a:r>
                <a:r>
                  <a:rPr lang="en-IN" dirty="0" smtClean="0"/>
                  <a:t>t)</a:t>
                </a:r>
                <a:br>
                  <a:rPr lang="en-IN" dirty="0" smtClean="0"/>
                </a:br>
                <a:r>
                  <a:rPr lang="en-IN" dirty="0" smtClean="0"/>
                  <a:t>			</a:t>
                </a:r>
                <a:r>
                  <a:rPr lang="en-IN" dirty="0" err="1" smtClean="0"/>
                  <a:t>CDS.pop</a:t>
                </a:r>
                <a:r>
                  <a:rPr lang="en-IN" dirty="0" smtClean="0"/>
                  <a:t>();</a:t>
                </a:r>
                <a:br>
                  <a:rPr lang="en-IN" dirty="0" smtClean="0"/>
                </a:br>
                <a:r>
                  <a:rPr lang="en-IN" dirty="0" smtClean="0"/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2" t="-1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244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77" y="1422426"/>
            <a:ext cx="7140836" cy="51939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50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Cases in Interprocedural 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Function in-lining</a:t>
            </a:r>
          </a:p>
          <a:p>
            <a:pPr lvl="1"/>
            <a:r>
              <a:rPr lang="en-IN" dirty="0" smtClean="0"/>
              <a:t>How would you go about recursive call ?</a:t>
            </a:r>
          </a:p>
          <a:p>
            <a:pPr lvl="1"/>
            <a:r>
              <a:rPr lang="en-IN" dirty="0" smtClean="0"/>
              <a:t>Loss of semantics</a:t>
            </a:r>
          </a:p>
          <a:p>
            <a:pPr lvl="1"/>
            <a:r>
              <a:rPr lang="en-IN" dirty="0" smtClean="0"/>
              <a:t>Solution : Use context sensitive analysis</a:t>
            </a:r>
          </a:p>
          <a:p>
            <a:pPr lvl="1"/>
            <a:endParaRPr lang="en-IN" dirty="0"/>
          </a:p>
          <a:p>
            <a:r>
              <a:rPr lang="en-IN" dirty="0" smtClean="0"/>
              <a:t>Calling context</a:t>
            </a:r>
          </a:p>
          <a:p>
            <a:pPr lvl="1"/>
            <a:r>
              <a:rPr lang="en-IN" dirty="0" smtClean="0"/>
              <a:t>An ordered set of call sites</a:t>
            </a:r>
          </a:p>
          <a:p>
            <a:pPr lvl="1"/>
            <a:endParaRPr lang="en-IN" dirty="0"/>
          </a:p>
          <a:p>
            <a:r>
              <a:rPr lang="en-IN" dirty="0" smtClean="0"/>
              <a:t>Types of interprocedural control flow</a:t>
            </a:r>
            <a:endParaRPr lang="en-IN" dirty="0"/>
          </a:p>
          <a:p>
            <a:pPr lvl="1"/>
            <a:r>
              <a:rPr lang="en-IN" dirty="0" smtClean="0"/>
              <a:t>Regular</a:t>
            </a:r>
          </a:p>
          <a:p>
            <a:pPr lvl="1"/>
            <a:r>
              <a:rPr lang="en-IN" dirty="0" smtClean="0"/>
              <a:t>Irregular</a:t>
            </a:r>
          </a:p>
        </p:txBody>
      </p:sp>
    </p:spTree>
    <p:extLst>
      <p:ext uri="{BB962C8B-B14F-4D97-AF65-F5344CB8AC3E}">
        <p14:creationId xmlns:p14="http://schemas.microsoft.com/office/powerpoint/2010/main" val="3005201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83" y="1806543"/>
            <a:ext cx="7127570" cy="41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67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Inter-procedural algorithm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it-IT" b="1" dirty="0" smtClean="0"/>
                  <a:t>Branching</a:t>
                </a:r>
                <a:r>
                  <a:rPr lang="it-IT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 smtClean="0"/>
                  <a:t>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𝐼𝑃𝐷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it-IT" dirty="0" smtClean="0"/>
                  <a:t>, bp)  </a:t>
                </a:r>
                <a:br>
                  <a:rPr lang="it-IT" dirty="0" smtClean="0"/>
                </a:br>
                <a:r>
                  <a:rPr lang="en-IN" dirty="0" smtClean="0"/>
                  <a:t>{</a:t>
                </a:r>
                <a:br>
                  <a:rPr lang="en-IN" dirty="0" smtClean="0"/>
                </a:br>
                <a:r>
                  <a:rPr lang="en-IN" dirty="0" smtClean="0"/>
                  <a:t>		if </a:t>
                </a:r>
                <a:r>
                  <a:rPr lang="en-IN" dirty="0"/>
                  <a:t>(</a:t>
                </a:r>
                <a:r>
                  <a:rPr lang="en-IN" dirty="0" err="1"/>
                  <a:t>CDS.top</a:t>
                </a:r>
                <a:r>
                  <a:rPr lang="en-IN" dirty="0"/>
                  <a:t>().second ≡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𝐼𝑃𝐷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baseline="30000" smtClean="0">
                        <a:latin typeface="Cambria Math" panose="02040503050406030204" pitchFamily="18" charset="0"/>
                      </a:rPr>
                      <m:t>𝑏𝑝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{	</a:t>
                </a:r>
                <a:br>
                  <a:rPr lang="en-IN" dirty="0" smtClean="0"/>
                </a:br>
                <a:r>
                  <a:rPr lang="en-IN" dirty="0" smtClean="0"/>
                  <a:t>			</a:t>
                </a:r>
                <a:r>
                  <a:rPr lang="en-IN" dirty="0" err="1" smtClean="0"/>
                  <a:t>CDS.top</a:t>
                </a:r>
                <a:r>
                  <a:rPr lang="en-IN" dirty="0"/>
                  <a:t>().first</a:t>
                </a:r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;</a:t>
                </a:r>
                <a:br>
                  <a:rPr lang="en-IN" dirty="0" smtClean="0"/>
                </a:br>
                <a:r>
                  <a:rPr lang="en-IN" dirty="0" smtClean="0"/>
                  <a:t>		} </a:t>
                </a:r>
                <a:r>
                  <a:rPr lang="en-IN" dirty="0"/>
                  <a:t>else </a:t>
                </a:r>
                <a:r>
                  <a:rPr lang="en-IN" dirty="0" smtClean="0"/>
                  <a:t>{</a:t>
                </a:r>
                <a:br>
                  <a:rPr lang="en-IN" dirty="0" smtClean="0"/>
                </a:br>
                <a:r>
                  <a:rPr lang="en-IN" dirty="0"/>
                  <a:t>	</a:t>
                </a:r>
                <a:r>
                  <a:rPr lang="en-IN" dirty="0" smtClean="0"/>
                  <a:t>		</a:t>
                </a:r>
                <a:r>
                  <a:rPr lang="en-IN" dirty="0" err="1" smtClean="0"/>
                  <a:t>CDS.push</a:t>
                </a:r>
                <a:r>
                  <a:rPr lang="en-IN" dirty="0"/>
                  <a:t>(&lt;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IN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𝐼𝑃𝐷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 baseline="30000">
                        <a:latin typeface="Cambria Math" panose="02040503050406030204" pitchFamily="18" charset="0"/>
                      </a:rPr>
                      <m:t>𝑏𝑝</m:t>
                    </m:r>
                  </m:oMath>
                </a14:m>
                <a:r>
                  <a:rPr lang="en-IN" dirty="0" smtClean="0"/>
                  <a:t>&gt;);</a:t>
                </a:r>
                <a:br>
                  <a:rPr lang="en-IN" dirty="0" smtClean="0"/>
                </a:br>
                <a:r>
                  <a:rPr lang="en-IN" dirty="0" smtClean="0"/>
                  <a:t>		}</a:t>
                </a:r>
                <a:br>
                  <a:rPr lang="en-IN" dirty="0" smtClean="0"/>
                </a:br>
                <a:r>
                  <a:rPr lang="en-IN" dirty="0" smtClean="0"/>
                  <a:t>}</a:t>
                </a:r>
              </a:p>
              <a:p>
                <a:endParaRPr lang="en-IN" dirty="0"/>
              </a:p>
              <a:p>
                <a:r>
                  <a:rPr lang="en-IN" b="1" dirty="0" smtClean="0"/>
                  <a:t>Merging </a:t>
                </a:r>
                <a:r>
                  <a:rPr lang="en-IN" dirty="0"/>
                  <a:t>(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j</a:t>
                </a:r>
                <a:r>
                  <a:rPr lang="en-IN" dirty="0"/>
                  <a:t> 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bp</a:t>
                </a:r>
                <a:r>
                  <a:rPr lang="en-IN" dirty="0" smtClean="0"/>
                  <a:t>)</a:t>
                </a:r>
                <a:br>
                  <a:rPr lang="en-IN" dirty="0" smtClean="0"/>
                </a:br>
                <a:r>
                  <a:rPr lang="en-IN" dirty="0" smtClean="0"/>
                  <a:t>{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		if </a:t>
                </a:r>
                <a:r>
                  <a:rPr lang="en-IN" dirty="0"/>
                  <a:t>(</a:t>
                </a:r>
                <a:r>
                  <a:rPr lang="en-IN" dirty="0" err="1"/>
                  <a:t>CDS.top</a:t>
                </a:r>
                <a:r>
                  <a:rPr lang="en-IN" dirty="0"/>
                  <a:t>().second ≡ </a:t>
                </a:r>
                <a:r>
                  <a:rPr lang="en-IN" dirty="0" smtClean="0"/>
                  <a:t>t</a:t>
                </a:r>
                <a:r>
                  <a:rPr lang="en-IN" baseline="30000" dirty="0"/>
                  <a:t> </a:t>
                </a:r>
                <a14:m>
                  <m:oMath xmlns:m="http://schemas.openxmlformats.org/officeDocument/2006/math">
                    <m:r>
                      <a:rPr lang="en-IN" i="1" baseline="30000">
                        <a:latin typeface="Cambria Math" panose="02040503050406030204" pitchFamily="18" charset="0"/>
                      </a:rPr>
                      <m:t>𝑏𝑝</m:t>
                    </m:r>
                  </m:oMath>
                </a14:m>
                <a:r>
                  <a:rPr lang="en-IN" dirty="0" smtClean="0"/>
                  <a:t>)</a:t>
                </a:r>
                <a:br>
                  <a:rPr lang="en-IN" dirty="0" smtClean="0"/>
                </a:br>
                <a:r>
                  <a:rPr lang="en-IN" dirty="0" smtClean="0"/>
                  <a:t>			</a:t>
                </a:r>
                <a:r>
                  <a:rPr lang="en-IN" dirty="0" err="1" smtClean="0"/>
                  <a:t>CDS.pop</a:t>
                </a:r>
                <a:r>
                  <a:rPr lang="en-IN" dirty="0" smtClean="0"/>
                  <a:t>();</a:t>
                </a:r>
                <a:br>
                  <a:rPr lang="en-IN" dirty="0" smtClean="0"/>
                </a:br>
                <a:r>
                  <a:rPr lang="en-IN" dirty="0" smtClean="0"/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2" t="-1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2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Irregular interprocedural DCD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Caused by long Jumps , exception handlings etc.</a:t>
            </a:r>
          </a:p>
          <a:p>
            <a:endParaRPr lang="en-IN" dirty="0"/>
          </a:p>
          <a:p>
            <a:r>
              <a:rPr lang="en-IN" dirty="0" smtClean="0"/>
              <a:t>Solution :</a:t>
            </a:r>
          </a:p>
          <a:p>
            <a:pPr lvl="1"/>
            <a:r>
              <a:rPr lang="en-IN" dirty="0" smtClean="0"/>
              <a:t>Use of dummy nodes and edges</a:t>
            </a:r>
          </a:p>
          <a:p>
            <a:pPr lvl="1"/>
            <a:r>
              <a:rPr lang="en-IN" dirty="0" smtClean="0"/>
              <a:t>Pseudo predicates.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442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081" y="740471"/>
            <a:ext cx="6332619" cy="5996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421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22" y="647700"/>
            <a:ext cx="6743878" cy="5860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Modified CFG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518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92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017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DCD </a:t>
            </a:r>
            <a:r>
              <a:rPr lang="en-IN" dirty="0"/>
              <a:t>E</a:t>
            </a:r>
            <a:r>
              <a:rPr lang="en-IN" dirty="0" smtClean="0"/>
              <a:t>valuation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08288" y="3556000"/>
            <a:ext cx="1477962" cy="1193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</a:t>
            </a:r>
          </a:p>
          <a:p>
            <a:pPr algn="ctr"/>
            <a:r>
              <a:rPr lang="en-IN" dirty="0" smtClean="0"/>
              <a:t>Runnable Class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954588" y="3181350"/>
            <a:ext cx="4076700" cy="2082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 smtClean="0"/>
              <a:t>Instrumentation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445124" y="3714750"/>
            <a:ext cx="1511300" cy="9334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Soot API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9702800" y="3556000"/>
            <a:ext cx="1452562" cy="11937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JRE Execute</a:t>
            </a:r>
          </a:p>
          <a:p>
            <a:pPr algn="ctr"/>
            <a:r>
              <a:rPr lang="en-IN" dirty="0" smtClean="0"/>
              <a:t>Runnable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394576" y="3714750"/>
            <a:ext cx="1473200" cy="9334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AspectJ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286250" y="4114800"/>
            <a:ext cx="668338" cy="1524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9031288" y="4140200"/>
            <a:ext cx="671512" cy="1270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0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 analysis</a:t>
            </a:r>
          </a:p>
          <a:p>
            <a:endParaRPr lang="en-IN" dirty="0"/>
          </a:p>
          <a:p>
            <a:r>
              <a:rPr lang="en-IN" dirty="0" smtClean="0"/>
              <a:t>Instrumentation </a:t>
            </a:r>
          </a:p>
          <a:p>
            <a:endParaRPr lang="en-IN" dirty="0"/>
          </a:p>
          <a:p>
            <a:r>
              <a:rPr lang="en-IN" dirty="0" smtClean="0"/>
              <a:t>Soot</a:t>
            </a:r>
          </a:p>
          <a:p>
            <a:pPr lvl="1"/>
            <a:r>
              <a:rPr lang="en-IN" dirty="0" smtClean="0"/>
              <a:t>Find post dominator</a:t>
            </a:r>
          </a:p>
          <a:p>
            <a:pPr lvl="1"/>
            <a:r>
              <a:rPr lang="en-IN" dirty="0" smtClean="0"/>
              <a:t>Statement based instrumentation of function call</a:t>
            </a:r>
          </a:p>
          <a:p>
            <a:r>
              <a:rPr lang="en-IN" dirty="0" err="1" smtClean="0"/>
              <a:t>AspectJ</a:t>
            </a:r>
            <a:endParaRPr lang="en-IN" dirty="0" smtClean="0"/>
          </a:p>
          <a:p>
            <a:pPr lvl="1"/>
            <a:r>
              <a:rPr lang="en-IN" dirty="0" smtClean="0"/>
              <a:t>Implement algorithm on function call</a:t>
            </a:r>
          </a:p>
        </p:txBody>
      </p:sp>
    </p:spTree>
    <p:extLst>
      <p:ext uri="{BB962C8B-B14F-4D97-AF65-F5344CB8AC3E}">
        <p14:creationId xmlns:p14="http://schemas.microsoft.com/office/powerpoint/2010/main" val="986686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AspectJ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Aspect Oriented Programming</a:t>
            </a:r>
          </a:p>
          <a:p>
            <a:pPr lvl="1"/>
            <a:r>
              <a:rPr lang="en-IN" dirty="0" smtClean="0"/>
              <a:t>Separation of cross-cutting concerns</a:t>
            </a:r>
          </a:p>
          <a:p>
            <a:pPr lvl="1"/>
            <a:r>
              <a:rPr lang="en-IN" dirty="0" smtClean="0"/>
              <a:t>E.g. security, logging</a:t>
            </a:r>
            <a:endParaRPr lang="en-IN" dirty="0"/>
          </a:p>
          <a:p>
            <a:r>
              <a:rPr lang="en-IN" dirty="0" err="1" smtClean="0"/>
              <a:t>Joinpoints</a:t>
            </a:r>
            <a:endParaRPr lang="en-IN" dirty="0" smtClean="0"/>
          </a:p>
          <a:p>
            <a:r>
              <a:rPr lang="en-IN" dirty="0" err="1" smtClean="0"/>
              <a:t>PointCuts</a:t>
            </a:r>
            <a:endParaRPr lang="en-IN" dirty="0"/>
          </a:p>
          <a:p>
            <a:pPr lvl="1"/>
            <a:r>
              <a:rPr lang="en-IN" dirty="0" err="1" smtClean="0"/>
              <a:t>Joinpoint</a:t>
            </a:r>
            <a:r>
              <a:rPr lang="en-IN" dirty="0" smtClean="0"/>
              <a:t> collection</a:t>
            </a:r>
          </a:p>
          <a:p>
            <a:r>
              <a:rPr lang="en-IN" dirty="0" smtClean="0"/>
              <a:t>Advice</a:t>
            </a:r>
          </a:p>
          <a:p>
            <a:pPr lvl="1"/>
            <a:r>
              <a:rPr lang="en-IN" dirty="0" smtClean="0"/>
              <a:t>Instrument behaviour on collected </a:t>
            </a:r>
            <a:r>
              <a:rPr lang="en-IN" dirty="0" err="1" smtClean="0"/>
              <a:t>joinpoints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43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 control dependence plays a crucial role in several applications</a:t>
            </a:r>
          </a:p>
          <a:p>
            <a:r>
              <a:rPr lang="en-IN" dirty="0" smtClean="0"/>
              <a:t>Detection </a:t>
            </a:r>
            <a:r>
              <a:rPr lang="en-IN" dirty="0"/>
              <a:t>of Dynamic control dependence </a:t>
            </a:r>
            <a:r>
              <a:rPr lang="en-IN" dirty="0" smtClean="0"/>
              <a:t>efficiently is essential</a:t>
            </a:r>
          </a:p>
          <a:p>
            <a:r>
              <a:rPr lang="en-IN" dirty="0" smtClean="0"/>
              <a:t>The paper brings up a new novel definition for dynamic </a:t>
            </a:r>
            <a:r>
              <a:rPr lang="en-IN" dirty="0"/>
              <a:t>control </a:t>
            </a:r>
            <a:r>
              <a:rPr lang="en-IN" dirty="0" smtClean="0"/>
              <a:t>dependence, which provides a more efficient detection algorithm</a:t>
            </a:r>
          </a:p>
          <a:p>
            <a:r>
              <a:rPr lang="en-IN" dirty="0" smtClean="0"/>
              <a:t>The project outlines the detection algorithm as a crosscutting application using </a:t>
            </a:r>
            <a:r>
              <a:rPr lang="en-IN" dirty="0" err="1" smtClean="0"/>
              <a:t>aspectJ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0263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“Efficient online detection of dynamic control dependence” by  Bin Xin, </a:t>
            </a:r>
            <a:r>
              <a:rPr lang="en-IN" dirty="0" err="1" smtClean="0">
                <a:hlinkClick r:id="rId2"/>
              </a:rPr>
              <a:t>Xiangyu</a:t>
            </a:r>
            <a:r>
              <a:rPr lang="en-IN" dirty="0" smtClean="0">
                <a:hlinkClick r:id="rId2"/>
              </a:rPr>
              <a:t> Zhang published in ISSTA’07</a:t>
            </a:r>
            <a:endParaRPr lang="en-IN" dirty="0" smtClean="0"/>
          </a:p>
          <a:p>
            <a:r>
              <a:rPr lang="en-IN" dirty="0">
                <a:hlinkClick r:id="rId3"/>
              </a:rPr>
              <a:t>X. Zhang, H. He, N. Gupta, and R. Gupta. </a:t>
            </a:r>
            <a:r>
              <a:rPr lang="en-IN" dirty="0" smtClean="0">
                <a:hlinkClick r:id="rId3"/>
              </a:rPr>
              <a:t>Experimental evaluation </a:t>
            </a:r>
            <a:r>
              <a:rPr lang="en-IN" dirty="0">
                <a:hlinkClick r:id="rId3"/>
              </a:rPr>
              <a:t>of using dynamic slices for fault location. </a:t>
            </a:r>
            <a:r>
              <a:rPr lang="en-IN" dirty="0" smtClean="0">
                <a:hlinkClick r:id="rId3"/>
              </a:rPr>
              <a:t>In </a:t>
            </a:r>
            <a:r>
              <a:rPr lang="en-IN" i="1" dirty="0" smtClean="0">
                <a:hlinkClick r:id="rId3"/>
              </a:rPr>
              <a:t>AADEBUG</a:t>
            </a:r>
            <a:r>
              <a:rPr lang="en-IN" dirty="0">
                <a:hlinkClick r:id="rId3"/>
              </a:rPr>
              <a:t>, 2005.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“Dynamic Program Slicing” by </a:t>
            </a:r>
            <a:r>
              <a:rPr lang="en-IN" dirty="0" err="1" smtClean="0">
                <a:hlinkClick r:id="rId4"/>
              </a:rPr>
              <a:t>Hiralal</a:t>
            </a:r>
            <a:r>
              <a:rPr lang="en-IN" dirty="0" smtClean="0">
                <a:hlinkClick r:id="rId4"/>
              </a:rPr>
              <a:t> Agrawal, Joseph </a:t>
            </a:r>
            <a:r>
              <a:rPr lang="en-IN" dirty="0" err="1" smtClean="0">
                <a:hlinkClick r:id="rId4"/>
              </a:rPr>
              <a:t>R.horgan</a:t>
            </a:r>
            <a:r>
              <a:rPr lang="en-IN" dirty="0">
                <a:hlinkClick r:id="rId4"/>
              </a:rPr>
              <a:t> </a:t>
            </a:r>
            <a:r>
              <a:rPr lang="en-IN" dirty="0" smtClean="0">
                <a:hlinkClick r:id="rId4"/>
              </a:rPr>
              <a:t>published in conference Programming language design and implementation ’90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https://eclipse.org/aspectj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r>
              <a:rPr lang="en-IN" dirty="0" smtClean="0">
                <a:hlinkClick r:id="rId6"/>
              </a:rPr>
              <a:t>The Compiler </a:t>
            </a:r>
            <a:r>
              <a:rPr lang="en-IN" dirty="0" err="1" smtClean="0">
                <a:hlinkClick r:id="rId6"/>
              </a:rPr>
              <a:t>Desing</a:t>
            </a:r>
            <a:r>
              <a:rPr lang="en-IN" dirty="0" smtClean="0">
                <a:hlinkClick r:id="rId6"/>
              </a:rPr>
              <a:t> Handbook : Optimization and Machine </a:t>
            </a:r>
            <a:r>
              <a:rPr lang="en-IN" dirty="0">
                <a:hlinkClick r:id="rId6"/>
              </a:rPr>
              <a:t>C</a:t>
            </a:r>
            <a:r>
              <a:rPr lang="en-IN" dirty="0" smtClean="0">
                <a:hlinkClick r:id="rId6"/>
              </a:rPr>
              <a:t>ode Generation by Y.N. </a:t>
            </a:r>
            <a:r>
              <a:rPr lang="en-IN" dirty="0" err="1" smtClean="0">
                <a:hlinkClick r:id="rId6"/>
              </a:rPr>
              <a:t>Shrikant</a:t>
            </a:r>
            <a:r>
              <a:rPr lang="en-IN" dirty="0" smtClean="0">
                <a:hlinkClick r:id="rId6"/>
              </a:rPr>
              <a:t>, </a:t>
            </a:r>
            <a:r>
              <a:rPr lang="en-IN" dirty="0" err="1" smtClean="0">
                <a:hlinkClick r:id="rId6"/>
              </a:rPr>
              <a:t>Priti</a:t>
            </a:r>
            <a:r>
              <a:rPr lang="en-IN" dirty="0" smtClean="0">
                <a:hlinkClick r:id="rId6"/>
              </a:rPr>
              <a:t> Shankar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52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u="sng" dirty="0" smtClean="0"/>
              <a:t>THANK YOU …!</a:t>
            </a:r>
            <a:endParaRPr lang="en-IN" b="1" i="1" u="sng" dirty="0"/>
          </a:p>
        </p:txBody>
      </p:sp>
      <p:pic>
        <p:nvPicPr>
          <p:cNvPr id="2050" name="Picture 2" descr="https://encrypted-tbn3.gstatic.com/images?q=tbn:ANd9GcQ95BPmfvFLpUP-zwXogDqTGZ3hurPKTG9VWXMKb5W-kfBdLYr0a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80" y="2728912"/>
            <a:ext cx="3482975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73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Predicate P : Decision making statement</a:t>
            </a:r>
          </a:p>
          <a:p>
            <a:r>
              <a:rPr lang="en-IN" dirty="0"/>
              <a:t>Statement s control depends on a predicate statement p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4826000" y="3441700"/>
            <a:ext cx="1625600" cy="3689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If(a&lt;5)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451600" y="4235450"/>
            <a:ext cx="1993900" cy="342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r>
              <a:rPr lang="en-IN" dirty="0" smtClean="0"/>
              <a:t>= a+5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826000" y="5067300"/>
            <a:ext cx="1625600" cy="419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Print(a)</a:t>
            </a:r>
            <a:endParaRPr lang="en-IN" dirty="0"/>
          </a:p>
        </p:txBody>
      </p: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>
            <a:off x="5638800" y="3810628"/>
            <a:ext cx="1809750" cy="42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0"/>
          </p:cNvCxnSpPr>
          <p:nvPr/>
        </p:nvCxnSpPr>
        <p:spPr>
          <a:xfrm flipH="1">
            <a:off x="5638800" y="4578350"/>
            <a:ext cx="1809750" cy="4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6" idx="0"/>
          </p:cNvCxnSpPr>
          <p:nvPr/>
        </p:nvCxnSpPr>
        <p:spPr>
          <a:xfrm>
            <a:off x="5638800" y="3810628"/>
            <a:ext cx="0" cy="12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34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and Dynamic Control 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Statement and Statement instance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Static Control Dependence (SCD)</a:t>
            </a:r>
          </a:p>
          <a:p>
            <a:pPr lvl="1"/>
            <a:r>
              <a:rPr lang="en-IN" dirty="0" smtClean="0"/>
              <a:t>Control dependence relation between program statement.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 smtClean="0"/>
              <a:t>Dynamic Control Dependence (DCD)</a:t>
            </a:r>
          </a:p>
          <a:p>
            <a:pPr lvl="1"/>
            <a:r>
              <a:rPr lang="en-IN" dirty="0" smtClean="0"/>
              <a:t>Control Dependence relation between executing instance of program statement</a:t>
            </a:r>
          </a:p>
          <a:p>
            <a:pPr lvl="1"/>
            <a:r>
              <a:rPr lang="en-IN" dirty="0" smtClean="0"/>
              <a:t>May include statically self dependent statements but different instance dynamically</a:t>
            </a:r>
          </a:p>
        </p:txBody>
      </p:sp>
    </p:spTree>
    <p:extLst>
      <p:ext uri="{BB962C8B-B14F-4D97-AF65-F5344CB8AC3E}">
        <p14:creationId xmlns:p14="http://schemas.microsoft.com/office/powerpoint/2010/main" val="260837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 slicing</a:t>
            </a:r>
          </a:p>
          <a:p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nformation flow analysis</a:t>
            </a:r>
          </a:p>
          <a:p>
            <a:endParaRPr lang="en-IN" dirty="0" smtClean="0"/>
          </a:p>
          <a:p>
            <a:r>
              <a:rPr lang="en-IN" dirty="0" smtClean="0"/>
              <a:t>Data lineage</a:t>
            </a:r>
          </a:p>
          <a:p>
            <a:endParaRPr lang="en-IN" dirty="0" smtClean="0"/>
          </a:p>
          <a:p>
            <a:r>
              <a:rPr lang="en-IN" dirty="0" smtClean="0"/>
              <a:t>Fault Localization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444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Strategies for DCD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800" dirty="0" smtClean="0"/>
              <a:t>Offline approach</a:t>
            </a:r>
          </a:p>
          <a:p>
            <a:endParaRPr lang="en-IN" sz="2800" dirty="0" smtClean="0"/>
          </a:p>
          <a:p>
            <a:r>
              <a:rPr lang="en-IN" sz="2800" dirty="0" smtClean="0"/>
              <a:t>Online approach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44890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Offline Algorithm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Backward traverse the execution trace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Look for latest predicate statements instance </a:t>
                </a:r>
                <a:br>
                  <a:rPr lang="en-IN" dirty="0" smtClean="0"/>
                </a:br>
                <a:r>
                  <a:rPr lang="en-IN" dirty="0" smtClean="0"/>
                  <a:t>such that S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IN" i="1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IN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scd</m:t>
                        </m:r>
                      </m:e>
                    </m:groupChr>
                    <m:r>
                      <a:rPr lang="en-IN" b="0" i="1" baseline="-250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 smtClean="0"/>
                  <a:t>P</a:t>
                </a:r>
                <a:br>
                  <a:rPr lang="en-IN" dirty="0" smtClean="0"/>
                </a:br>
                <a:endParaRPr lang="en-IN" dirty="0" smtClean="0"/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Drawbacks :</a:t>
                </a:r>
              </a:p>
              <a:p>
                <a:pPr lvl="1"/>
                <a:r>
                  <a:rPr lang="en-IN" dirty="0" smtClean="0"/>
                  <a:t>Infeasible beyond certain length of trace</a:t>
                </a:r>
              </a:p>
              <a:p>
                <a:pPr lvl="1"/>
                <a:r>
                  <a:rPr lang="en-IN" dirty="0" smtClean="0"/>
                  <a:t>Difficulty in recursive function handling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648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Earlier Online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Couples control dependence with call stack  maintenance</a:t>
            </a:r>
          </a:p>
          <a:p>
            <a:endParaRPr lang="en-IN" dirty="0" smtClean="0"/>
          </a:p>
          <a:p>
            <a:r>
              <a:rPr lang="en-IN" dirty="0" smtClean="0"/>
              <a:t>Solves problem with recursive function</a:t>
            </a:r>
          </a:p>
          <a:p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Drawbacks :</a:t>
            </a:r>
          </a:p>
          <a:p>
            <a:pPr lvl="1"/>
            <a:r>
              <a:rPr lang="en-IN" dirty="0" smtClean="0"/>
              <a:t>Problems with library functions compiled on different source.</a:t>
            </a:r>
          </a:p>
          <a:p>
            <a:pPr lvl="1"/>
            <a:r>
              <a:rPr lang="en-IN" dirty="0" smtClean="0"/>
              <a:t>Inefficient in handling interprocedural DCD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2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Earlier Online Detection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 smtClean="0"/>
                  <a:t>Predicate(pi) </a:t>
                </a:r>
                <a:br>
                  <a:rPr lang="en-IN" dirty="0" smtClean="0"/>
                </a:br>
                <a:r>
                  <a:rPr lang="en-IN" dirty="0" smtClean="0"/>
                  <a:t>{</a:t>
                </a:r>
                <a:br>
                  <a:rPr lang="en-IN" dirty="0" smtClean="0"/>
                </a:br>
                <a:r>
                  <a:rPr lang="en-IN" dirty="0" smtClean="0"/>
                  <a:t>		Shadow(p ) = &lt;</a:t>
                </a:r>
                <a:r>
                  <a:rPr lang="en-IN" dirty="0" err="1" smtClean="0"/>
                  <a:t>get_current_timestamp</a:t>
                </a:r>
                <a:r>
                  <a:rPr lang="en-IN" dirty="0" smtClean="0"/>
                  <a:t>, p</a:t>
                </a:r>
                <a:r>
                  <a:rPr lang="en-IN" baseline="-25000" dirty="0" smtClean="0"/>
                  <a:t>i</a:t>
                </a:r>
                <a:r>
                  <a:rPr lang="en-IN" dirty="0" smtClean="0"/>
                  <a:t>&gt;</a:t>
                </a:r>
                <a:br>
                  <a:rPr lang="en-IN" dirty="0" smtClean="0"/>
                </a:br>
                <a:r>
                  <a:rPr lang="en-IN" dirty="0" smtClean="0"/>
                  <a:t>}</a:t>
                </a:r>
              </a:p>
              <a:p>
                <a:endParaRPr lang="en-IN" dirty="0" smtClean="0"/>
              </a:p>
              <a:p>
                <a:r>
                  <a:rPr lang="en-IN" dirty="0" err="1" smtClean="0"/>
                  <a:t>GenControlDep</a:t>
                </a:r>
                <a:r>
                  <a:rPr lang="en-IN" dirty="0" smtClean="0"/>
                  <a:t>(</a:t>
                </a:r>
                <a:r>
                  <a:rPr lang="en-IN" dirty="0" err="1" smtClean="0"/>
                  <a:t>S</a:t>
                </a:r>
                <a:r>
                  <a:rPr lang="en-IN" baseline="-25000" dirty="0" err="1" smtClean="0"/>
                  <a:t>j</a:t>
                </a:r>
                <a:r>
                  <a:rPr lang="en-IN" dirty="0" smtClean="0"/>
                  <a:t>) 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{</a:t>
                </a:r>
                <a:br>
                  <a:rPr lang="en-IN" dirty="0" smtClean="0"/>
                </a:br>
                <a:r>
                  <a:rPr lang="en-IN" dirty="0" smtClean="0"/>
                  <a:t>		max = 0;</a:t>
                </a:r>
                <a:br>
                  <a:rPr lang="en-IN" dirty="0" smtClean="0"/>
                </a:br>
                <a:r>
                  <a:rPr lang="en-IN" dirty="0" smtClean="0"/>
                  <a:t>		</a:t>
                </a:r>
                <a:r>
                  <a:rPr lang="en-IN" dirty="0" err="1"/>
                  <a:t>i</a:t>
                </a:r>
                <a:r>
                  <a:rPr lang="en-IN" dirty="0" err="1" smtClean="0"/>
                  <a:t>nst</a:t>
                </a:r>
                <a:r>
                  <a:rPr lang="en-IN" dirty="0" smtClean="0"/>
                  <a:t> = null;</a:t>
                </a:r>
                <a:br>
                  <a:rPr lang="en-IN" dirty="0" smtClean="0"/>
                </a:br>
                <a:r>
                  <a:rPr lang="en-IN" dirty="0" smtClean="0"/>
                  <a:t>		for ( p such that S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IN" i="1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IN" baseline="-250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scd</m:t>
                        </m:r>
                      </m:e>
                    </m:groupChr>
                  </m:oMath>
                </a14:m>
                <a:r>
                  <a:rPr lang="en-IN" dirty="0" smtClean="0"/>
                  <a:t> P ) </a:t>
                </a:r>
                <a:br>
                  <a:rPr lang="en-IN" dirty="0" smtClean="0"/>
                </a:br>
                <a:r>
                  <a:rPr lang="en-IN" dirty="0" smtClean="0"/>
                  <a:t>			if(max &lt; shadow(p).first) {</a:t>
                </a:r>
                <a:br>
                  <a:rPr lang="en-IN" dirty="0" smtClean="0"/>
                </a:br>
                <a:r>
                  <a:rPr lang="en-IN" dirty="0" smtClean="0"/>
                  <a:t>				max = shadow(p).first; </a:t>
                </a:r>
                <a:r>
                  <a:rPr lang="en-IN" dirty="0" err="1" smtClean="0"/>
                  <a:t>inst</a:t>
                </a:r>
                <a:r>
                  <a:rPr lang="en-IN" dirty="0" smtClean="0"/>
                  <a:t> = shadow(p).second;</a:t>
                </a:r>
                <a:br>
                  <a:rPr lang="en-IN" dirty="0" smtClean="0"/>
                </a:br>
                <a:r>
                  <a:rPr lang="en-IN" dirty="0" smtClean="0"/>
                  <a:t>			}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 smtClean="0"/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b="-1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14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828</TotalTime>
  <Words>495</Words>
  <Application>Microsoft Office PowerPoint</Application>
  <PresentationFormat>Widescreen</PresentationFormat>
  <Paragraphs>150</Paragraphs>
  <Slides>26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Wingdings 3</vt:lpstr>
      <vt:lpstr>Wisp</vt:lpstr>
      <vt:lpstr>Efficient Online Detection of Dynamic Control Dependence</vt:lpstr>
      <vt:lpstr>Introduction</vt:lpstr>
      <vt:lpstr>Control Dependence</vt:lpstr>
      <vt:lpstr>Static and Dynamic Control Dependence</vt:lpstr>
      <vt:lpstr>Applications</vt:lpstr>
      <vt:lpstr>Strategies for DCD</vt:lpstr>
      <vt:lpstr>Offline Algorithm </vt:lpstr>
      <vt:lpstr>Earlier Online Algorithm</vt:lpstr>
      <vt:lpstr>Earlier Online Detection </vt:lpstr>
      <vt:lpstr>Defining DCD</vt:lpstr>
      <vt:lpstr>Important constructs</vt:lpstr>
      <vt:lpstr>Intraprocedural algorithm</vt:lpstr>
      <vt:lpstr>Example</vt:lpstr>
      <vt:lpstr>Cases in Interprocedural dependence</vt:lpstr>
      <vt:lpstr>Example </vt:lpstr>
      <vt:lpstr>Inter-procedural algorithm</vt:lpstr>
      <vt:lpstr>Irregular interprocedural DCD</vt:lpstr>
      <vt:lpstr>Example </vt:lpstr>
      <vt:lpstr>Modified CFG</vt:lpstr>
      <vt:lpstr>Implementation</vt:lpstr>
      <vt:lpstr>DCD Evaluation Setup</vt:lpstr>
      <vt:lpstr>Implementation</vt:lpstr>
      <vt:lpstr>AspectJ</vt:lpstr>
      <vt:lpstr>Conclusion</vt:lpstr>
      <vt:lpstr>References</vt:lpstr>
      <vt:lpstr>THANK YOU …!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Online Detection of Dynamic Control Dependence</dc:title>
  <dc:creator>swapnil mhamane</dc:creator>
  <cp:lastModifiedBy>swapnil mhamane</cp:lastModifiedBy>
  <cp:revision>71</cp:revision>
  <dcterms:created xsi:type="dcterms:W3CDTF">2015-10-31T10:04:11Z</dcterms:created>
  <dcterms:modified xsi:type="dcterms:W3CDTF">2015-11-04T19:32:11Z</dcterms:modified>
</cp:coreProperties>
</file>