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8" r:id="rId9"/>
    <p:sldId id="273" r:id="rId10"/>
    <p:sldId id="271" r:id="rId11"/>
    <p:sldId id="272" r:id="rId12"/>
    <p:sldId id="278" r:id="rId13"/>
    <p:sldId id="270" r:id="rId14"/>
    <p:sldId id="277" r:id="rId15"/>
    <p:sldId id="276" r:id="rId16"/>
    <p:sldId id="274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77852" autoAdjust="0"/>
  </p:normalViewPr>
  <p:slideViewPr>
    <p:cSldViewPr snapToGrid="0">
      <p:cViewPr varScale="1">
        <p:scale>
          <a:sx n="62" d="100"/>
          <a:sy n="62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KskyFInder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</c:v>
                </c:pt>
                <c:pt idx="1">
                  <c:v>70</c:v>
                </c:pt>
                <c:pt idx="2">
                  <c:v>99</c:v>
                </c:pt>
                <c:pt idx="3">
                  <c:v>129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LinearChain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25</c:v>
                </c:pt>
                <c:pt idx="1">
                  <c:v>120</c:v>
                </c:pt>
                <c:pt idx="2">
                  <c:v>229</c:v>
                </c:pt>
                <c:pt idx="3">
                  <c:v>208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Naïve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  <c:pt idx="3">
                  <c:v>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62757168"/>
        <c:axId val="-1162756624"/>
      </c:lineChart>
      <c:catAx>
        <c:axId val="-1162757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No of Sites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62756624"/>
        <c:crosses val="autoZero"/>
        <c:auto val="1"/>
        <c:lblAlgn val="ctr"/>
        <c:lblOffset val="100"/>
        <c:noMultiLvlLbl val="0"/>
      </c:catAx>
      <c:valAx>
        <c:axId val="-116275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No of Messages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6275716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KSkyFinder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244</c:v>
                </c:pt>
                <c:pt idx="1">
                  <c:v>540</c:v>
                </c:pt>
                <c:pt idx="2">
                  <c:v>882</c:v>
                </c:pt>
                <c:pt idx="3">
                  <c:v>1127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LinearChain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733</c:v>
                </c:pt>
                <c:pt idx="1">
                  <c:v>2680</c:v>
                </c:pt>
                <c:pt idx="2">
                  <c:v>5809</c:v>
                </c:pt>
                <c:pt idx="3">
                  <c:v>10057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Naïve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  <c:pt idx="3">
                  <c:v>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091048000"/>
        <c:axId val="-1091052896"/>
      </c:lineChart>
      <c:catAx>
        <c:axId val="-1091048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No</a:t>
                </a:r>
                <a:r>
                  <a:rPr lang="en-IN" baseline="0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of sites</a:t>
                </a:r>
                <a:endParaRPr lang="en-IN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1052896"/>
        <c:crosses val="autoZero"/>
        <c:auto val="1"/>
        <c:lblAlgn val="ctr"/>
        <c:lblOffset val="100"/>
        <c:noMultiLvlLbl val="0"/>
      </c:catAx>
      <c:valAx>
        <c:axId val="-109105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No</a:t>
                </a:r>
                <a:r>
                  <a:rPr lang="en-IN" baseline="0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of Messages</a:t>
                </a:r>
                <a:endParaRPr lang="en-IN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104800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KSkyFinder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160</c:v>
                </c:pt>
                <c:pt idx="1">
                  <c:v>292</c:v>
                </c:pt>
                <c:pt idx="2">
                  <c:v>470</c:v>
                </c:pt>
                <c:pt idx="3">
                  <c:v>570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LinearChain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346</c:v>
                </c:pt>
                <c:pt idx="1">
                  <c:v>1169</c:v>
                </c:pt>
                <c:pt idx="2">
                  <c:v>2260</c:v>
                </c:pt>
                <c:pt idx="3">
                  <c:v>3969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Naïve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  <c:pt idx="3">
                  <c:v>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58204384"/>
        <c:axId val="-1158207104"/>
      </c:lineChart>
      <c:catAx>
        <c:axId val="-1158204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No</a:t>
                </a:r>
                <a:r>
                  <a:rPr lang="en-IN" baseline="0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of sites</a:t>
                </a:r>
                <a:endParaRPr lang="en-IN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8207104"/>
        <c:crosses val="autoZero"/>
        <c:auto val="1"/>
        <c:lblAlgn val="ctr"/>
        <c:lblOffset val="100"/>
        <c:noMultiLvlLbl val="0"/>
      </c:catAx>
      <c:valAx>
        <c:axId val="-115820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No</a:t>
                </a:r>
                <a:r>
                  <a:rPr lang="en-IN" baseline="0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of Messages</a:t>
                </a:r>
                <a:endParaRPr lang="en-IN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820438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dk1">
                  <a:tint val="88500"/>
                </a:schemeClr>
              </a:solidFill>
              <a:miter lim="800000"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dk1">
                  <a:tint val="55000"/>
                </a:schemeClr>
              </a:solidFill>
              <a:miter lim="800000"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dk1">
                  <a:tint val="75000"/>
                </a:schemeClr>
              </a:solidFill>
              <a:miter lim="800000"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-1093292848"/>
        <c:axId val="-1095297888"/>
      </c:barChart>
      <c:catAx>
        <c:axId val="-1093292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Cost</a:t>
                </a:r>
                <a:endParaRPr lang="en-IN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5297888"/>
        <c:crosses val="autoZero"/>
        <c:auto val="1"/>
        <c:lblAlgn val="ctr"/>
        <c:lblOffset val="100"/>
        <c:noMultiLvlLbl val="0"/>
      </c:catAx>
      <c:valAx>
        <c:axId val="-1095297888"/>
        <c:scaling>
          <c:orientation val="minMax"/>
        </c:scaling>
        <c:delete val="0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Popularity</a:t>
                </a:r>
                <a:endParaRPr lang="en-IN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329284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0.15982</cdr:x>
      <cdr:y>0.28851</cdr:y>
    </cdr:from>
    <cdr:to>
      <cdr:x>0.31106</cdr:x>
      <cdr:y>0.54283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424848" y="1090047"/>
          <a:ext cx="1348353" cy="96089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dirty="0" smtClean="0"/>
            <a:t>M2</a:t>
          </a:r>
          <a:endParaRPr lang="en-US" dirty="0"/>
        </a:p>
      </cdr:txBody>
    </cdr:sp>
  </cdr:relSizeAnchor>
  <cdr:relSizeAnchor xmlns:cdr="http://schemas.openxmlformats.org/drawingml/2006/chartDrawing">
    <cdr:from>
      <cdr:x>0.37586</cdr:x>
      <cdr:y>0.48654</cdr:y>
    </cdr:from>
    <cdr:to>
      <cdr:x>0.5271</cdr:x>
      <cdr:y>0.74086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350943" y="1838271"/>
          <a:ext cx="1348353" cy="96089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/>
            <a:t>M</a:t>
          </a:r>
          <a:r>
            <a:rPr lang="en-US" dirty="0" smtClean="0"/>
            <a:t>3</a:t>
          </a:r>
          <a:endParaRPr lang="en-US" dirty="0"/>
        </a:p>
      </cdr:txBody>
    </cdr:sp>
  </cdr:relSizeAnchor>
  <cdr:relSizeAnchor xmlns:cdr="http://schemas.openxmlformats.org/drawingml/2006/chartDrawing">
    <cdr:from>
      <cdr:x>0.33593</cdr:x>
      <cdr:y>0.07224</cdr:y>
    </cdr:from>
    <cdr:to>
      <cdr:x>0.43622</cdr:x>
      <cdr:y>0.25979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2994966" y="272943"/>
          <a:ext cx="894114" cy="708618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 smtClean="0"/>
            <a:t>M1</a:t>
          </a:r>
          <a:endParaRPr lang="en-US" dirty="0"/>
        </a:p>
      </cdr:txBody>
    </cdr:sp>
  </cdr:relSizeAnchor>
  <cdr:relSizeAnchor xmlns:cdr="http://schemas.openxmlformats.org/drawingml/2006/chartDrawing">
    <cdr:from>
      <cdr:x>0.46452</cdr:x>
      <cdr:y>0.33066</cdr:y>
    </cdr:from>
    <cdr:to>
      <cdr:x>0.61576</cdr:x>
      <cdr:y>0.58499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4141357" y="1249335"/>
          <a:ext cx="1348353" cy="96089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 smtClean="0"/>
            <a:t>M4</a:t>
          </a:r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9F4D5-AE52-4519-BF64-58B3FCC2516E}" type="datetimeFigureOut">
              <a:rPr lang="en-IN" smtClean="0"/>
              <a:t>14-11-2015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29179-C88C-461F-8831-157057CF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13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29179-C88C-461F-8831-157057CF0C5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4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</a:p>
          <a:p>
            <a:r>
              <a:rPr lang="en-US" dirty="0" smtClean="0"/>
              <a:t>No coordinator</a:t>
            </a:r>
          </a:p>
          <a:p>
            <a:r>
              <a:rPr lang="en-US" dirty="0" smtClean="0"/>
              <a:t>No specific initiator</a:t>
            </a:r>
          </a:p>
          <a:p>
            <a:r>
              <a:rPr lang="en-US" dirty="0" smtClean="0"/>
              <a:t>Naïve approach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29179-C88C-461F-8831-157057CF0C5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2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</a:p>
          <a:p>
            <a:r>
              <a:rPr lang="en-US" dirty="0" smtClean="0"/>
              <a:t>No coordinator</a:t>
            </a:r>
          </a:p>
          <a:p>
            <a:r>
              <a:rPr lang="en-US" dirty="0" smtClean="0"/>
              <a:t>No specific initiator</a:t>
            </a:r>
          </a:p>
          <a:p>
            <a:r>
              <a:rPr lang="en-US" dirty="0" smtClean="0"/>
              <a:t>Naïve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2DC0-6862-4928-9069-8F660E50D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4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29179-C88C-461F-8831-157057CF0C5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94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BEDE-E18F-45FE-A644-110DEB402C5E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4FCF-C61C-4C0C-BF4B-EF7734A6B057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5E50-86D5-418A-9432-201A3C04DE36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D98D-C803-406C-AC21-4CE25373B73A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A3-28E7-47D7-812D-A58F4E38605B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B036-9B76-4CB7-82D8-18F156961C3C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AB77-7B69-468A-A884-F2E99C337490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19DC-5611-4A35-BEB0-75E4BCD92469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65FD-7863-4FE3-91B7-C6E4D6E611F9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E81D-4930-48A2-A258-A408BFC4CC0B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618B-16B3-470A-9605-A5301F99F007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FB7D-FB4B-4721-8344-BACD62241F8F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D970-D99B-4E92-9F67-554F1771FE8A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1E62-9407-4103-A3E1-F7AFA5857ECA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FC98-22AF-4EA7-816D-B2B5633A158B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F8B3-09BC-4360-8D14-89440E5A2136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CF72-A699-4FA6-8DF8-896AC0BF9B38}" type="datetime1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slow">
    <p:push dir="u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di.ntnu.no/~vlachou/papers/skyplanedbt2011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Efficient Execution Plans for Distributed Skyline Query</a:t>
            </a:r>
            <a:br>
              <a:rPr lang="en-US" b="1" dirty="0"/>
            </a:br>
            <a:r>
              <a:rPr lang="en-US" b="1" dirty="0"/>
              <a:t>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3643145" cy="112628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Paper by</a:t>
            </a:r>
          </a:p>
          <a:p>
            <a:r>
              <a:rPr lang="en-US" dirty="0" smtClean="0"/>
              <a:t>Joao </a:t>
            </a:r>
            <a:r>
              <a:rPr lang="en-US" dirty="0"/>
              <a:t>B. Rocha </a:t>
            </a:r>
            <a:r>
              <a:rPr lang="en-US" dirty="0" smtClean="0"/>
              <a:t>Junior, </a:t>
            </a:r>
            <a:r>
              <a:rPr lang="en-US" dirty="0" err="1" smtClean="0"/>
              <a:t>Akrivi</a:t>
            </a:r>
            <a:r>
              <a:rPr lang="en-US" dirty="0" smtClean="0"/>
              <a:t> </a:t>
            </a:r>
            <a:r>
              <a:rPr lang="en-US" dirty="0" err="1"/>
              <a:t>Vlachou</a:t>
            </a:r>
            <a:endParaRPr lang="en-US" dirty="0"/>
          </a:p>
          <a:p>
            <a:r>
              <a:rPr lang="en-US" dirty="0"/>
              <a:t>Christos </a:t>
            </a:r>
            <a:r>
              <a:rPr lang="en-US" dirty="0" err="1" smtClean="0"/>
              <a:t>Dolkeridis</a:t>
            </a:r>
            <a:r>
              <a:rPr lang="en-US" dirty="0" smtClean="0"/>
              <a:t>, </a:t>
            </a:r>
            <a:r>
              <a:rPr lang="en-US" dirty="0" err="1" smtClean="0"/>
              <a:t>Kjetil</a:t>
            </a:r>
            <a:r>
              <a:rPr lang="en-US" dirty="0" smtClean="0"/>
              <a:t> </a:t>
            </a:r>
            <a:r>
              <a:rPr lang="en-US" dirty="0" err="1" smtClean="0"/>
              <a:t>Norvag</a:t>
            </a:r>
            <a:endParaRPr lang="en-US" dirty="0" smtClean="0"/>
          </a:p>
          <a:p>
            <a:endParaRPr lang="en-US" dirty="0"/>
          </a:p>
          <a:p>
            <a:endParaRPr lang="en-IN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33139" y="4777379"/>
            <a:ext cx="3643145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Presentation by</a:t>
            </a:r>
          </a:p>
          <a:p>
            <a:r>
              <a:rPr lang="en-IN" dirty="0" smtClean="0"/>
              <a:t>Ritika (15111036)</a:t>
            </a:r>
          </a:p>
          <a:p>
            <a:r>
              <a:rPr lang="en-IN" dirty="0" smtClean="0"/>
              <a:t>Swapnil Mhamane(15111044)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589213" y="6280484"/>
            <a:ext cx="807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Published in EDBT/ICDT ‘11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83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368046" indent="-285750"/>
                <a:r>
                  <a:rPr lang="en-US" dirty="0" smtClean="0"/>
                  <a:t>The </a:t>
                </a:r>
                <a:r>
                  <a:rPr lang="en-US" dirty="0"/>
                  <a:t>quality Q(P) of an execution plan P(N,E) </a:t>
                </a:r>
              </a:p>
              <a:p>
                <a:pPr marL="82296" indent="0">
                  <a:buNone/>
                </a:pPr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∑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endParaRPr lang="en-US" dirty="0"/>
              </a:p>
              <a:p>
                <a:pPr marL="82296" indent="0">
                  <a:buNone/>
                </a:pPr>
                <a:r>
                  <a:rPr lang="en-US" dirty="0"/>
                  <a:t>   </a:t>
                </a:r>
                <a:endParaRPr lang="en-US" dirty="0" smtClean="0"/>
              </a:p>
              <a:p>
                <a:pPr marL="368046" indent="-285750"/>
                <a:r>
                  <a:rPr lang="en-US" dirty="0" smtClean="0"/>
                  <a:t>Thus</a:t>
                </a:r>
                <a:r>
                  <a:rPr lang="en-US" dirty="0"/>
                  <a:t>, an execution plan Pi is better than another plan </a:t>
                </a:r>
                <a:r>
                  <a:rPr lang="en-US" dirty="0" err="1"/>
                  <a:t>Pj</a:t>
                </a:r>
                <a:r>
                  <a:rPr lang="en-US" dirty="0"/>
                  <a:t> in terms of quality if: Q(Pi) &gt; Q(</a:t>
                </a:r>
                <a:r>
                  <a:rPr lang="en-US" dirty="0" err="1"/>
                  <a:t>Pj</a:t>
                </a:r>
                <a:r>
                  <a:rPr lang="en-US" dirty="0"/>
                  <a:t> </a:t>
                </a:r>
                <a:r>
                  <a:rPr lang="en-US" dirty="0" smtClean="0"/>
                  <a:t>).</a:t>
                </a:r>
              </a:p>
              <a:p>
                <a:pPr marL="368046" indent="-285750"/>
                <a:endParaRPr lang="en-US" dirty="0"/>
              </a:p>
              <a:p>
                <a:pPr marL="368046" indent="-285750"/>
                <a:r>
                  <a:rPr lang="en-US" dirty="0" smtClean="0"/>
                  <a:t>Maximum pruning execution plan</a:t>
                </a:r>
              </a:p>
              <a:p>
                <a:pPr marL="368046" indent="-285750"/>
                <a:r>
                  <a:rPr lang="en-US" dirty="0"/>
                  <a:t>Execution plan : Set of directed weighted trees (Forest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368046" indent="-285750"/>
                <a:r>
                  <a:rPr lang="en-US" dirty="0"/>
                  <a:t>Each tree is processed in </a:t>
                </a:r>
                <a:r>
                  <a:rPr lang="en-US" dirty="0" smtClean="0"/>
                  <a:t>parallel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99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Algorithm: </a:t>
            </a:r>
            <a:r>
              <a:rPr lang="en-IN" dirty="0" err="1" smtClean="0"/>
              <a:t>QueryProcessing</a:t>
            </a:r>
            <a:r>
              <a:rPr lang="en-IN" dirty="0" smtClean="0"/>
              <a:t>(</a:t>
            </a:r>
            <a:r>
              <a:rPr lang="en-IN" dirty="0" err="1" smtClean="0"/>
              <a:t>Si,F,P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INPUT</a:t>
            </a:r>
            <a:r>
              <a:rPr lang="en-IN" dirty="0"/>
              <a:t>: Filter points F = {f1, . . . , </a:t>
            </a:r>
            <a:r>
              <a:rPr lang="en-IN" dirty="0" err="1"/>
              <a:t>fk</a:t>
            </a:r>
            <a:r>
              <a:rPr lang="en-IN" dirty="0" smtClean="0"/>
              <a:t>},Execution </a:t>
            </a:r>
            <a:r>
              <a:rPr lang="en-IN" dirty="0"/>
              <a:t>plan P.</a:t>
            </a:r>
          </a:p>
          <a:p>
            <a:r>
              <a:rPr lang="en-IN" b="1" dirty="0" smtClean="0"/>
              <a:t>OUTPUT</a:t>
            </a:r>
            <a:r>
              <a:rPr lang="en-IN" dirty="0"/>
              <a:t>: Local skyline</a:t>
            </a:r>
          </a:p>
          <a:p>
            <a:r>
              <a:rPr lang="en-IN" dirty="0" smtClean="0"/>
              <a:t>m </a:t>
            </a:r>
            <a:r>
              <a:rPr lang="en-IN" dirty="0"/>
              <a:t>←</a:t>
            </a:r>
            <a:r>
              <a:rPr lang="en-IN" dirty="0" smtClean="0"/>
              <a:t> </a:t>
            </a:r>
            <a:r>
              <a:rPr lang="en-IN" dirty="0" err="1"/>
              <a:t>P.getRootMBR</a:t>
            </a:r>
            <a:r>
              <a:rPr lang="en-IN" dirty="0"/>
              <a:t>()</a:t>
            </a:r>
          </a:p>
          <a:p>
            <a:r>
              <a:rPr lang="en-IN" dirty="0" smtClean="0"/>
              <a:t>sky </a:t>
            </a:r>
            <a:r>
              <a:rPr lang="en-IN" dirty="0"/>
              <a:t>← </a:t>
            </a:r>
            <a:r>
              <a:rPr lang="en-IN" dirty="0" err="1" smtClean="0"/>
              <a:t>computeSkyline</a:t>
            </a:r>
            <a:r>
              <a:rPr lang="en-IN" dirty="0" smtClean="0"/>
              <a:t>(m</a:t>
            </a:r>
            <a:r>
              <a:rPr lang="en-IN" dirty="0"/>
              <a:t>)</a:t>
            </a:r>
          </a:p>
          <a:p>
            <a:r>
              <a:rPr lang="en-IN" dirty="0" smtClean="0"/>
              <a:t>P’ </a:t>
            </a:r>
            <a:r>
              <a:rPr lang="en-IN" dirty="0"/>
              <a:t>← </a:t>
            </a:r>
            <a:r>
              <a:rPr lang="en-IN" dirty="0" err="1" smtClean="0"/>
              <a:t>refinePlan</a:t>
            </a:r>
            <a:r>
              <a:rPr lang="en-IN" dirty="0" smtClean="0"/>
              <a:t>(P</a:t>
            </a:r>
            <a:r>
              <a:rPr lang="en-IN" dirty="0"/>
              <a:t>, sky)</a:t>
            </a:r>
          </a:p>
          <a:p>
            <a:r>
              <a:rPr lang="en-IN" dirty="0" smtClean="0"/>
              <a:t>F’ </a:t>
            </a:r>
            <a:r>
              <a:rPr lang="en-IN" dirty="0"/>
              <a:t>← </a:t>
            </a:r>
            <a:r>
              <a:rPr lang="en-IN" dirty="0" err="1" smtClean="0"/>
              <a:t>refineFilters</a:t>
            </a:r>
            <a:r>
              <a:rPr lang="en-IN" dirty="0" smtClean="0"/>
              <a:t>(F</a:t>
            </a:r>
            <a:r>
              <a:rPr lang="en-IN" dirty="0"/>
              <a:t>, sky)</a:t>
            </a:r>
          </a:p>
          <a:p>
            <a:r>
              <a:rPr lang="en-IN" dirty="0" smtClean="0"/>
              <a:t>S’ ← P’.</a:t>
            </a:r>
            <a:r>
              <a:rPr lang="en-IN" dirty="0" err="1" smtClean="0"/>
              <a:t>getNextServers</a:t>
            </a:r>
            <a:r>
              <a:rPr lang="en-IN" dirty="0"/>
              <a:t>()</a:t>
            </a:r>
          </a:p>
          <a:p>
            <a:r>
              <a:rPr lang="pt-BR" dirty="0" smtClean="0"/>
              <a:t>for (</a:t>
            </a:r>
            <a:r>
              <a:rPr lang="pt-B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pt-BR" dirty="0" smtClean="0"/>
              <a:t>S</a:t>
            </a:r>
            <a:r>
              <a:rPr lang="en-IN" baseline="-25000" dirty="0"/>
              <a:t>j</a:t>
            </a:r>
            <a:r>
              <a:rPr lang="pt-BR" dirty="0" smtClean="0"/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pt-BR" dirty="0" smtClean="0"/>
              <a:t> S’) do </a:t>
            </a:r>
            <a:r>
              <a:rPr lang="en-IN" dirty="0" err="1" smtClean="0"/>
              <a:t>sky</a:t>
            </a:r>
            <a:r>
              <a:rPr lang="en-IN" baseline="-25000" dirty="0" err="1" smtClean="0"/>
              <a:t>j</a:t>
            </a:r>
            <a:r>
              <a:rPr lang="en-IN" dirty="0" smtClean="0"/>
              <a:t> </a:t>
            </a:r>
            <a:r>
              <a:rPr lang="en-IN" dirty="0"/>
              <a:t>← </a:t>
            </a:r>
            <a:r>
              <a:rPr lang="en-IN" dirty="0" err="1" smtClean="0"/>
              <a:t>QueryProcessing</a:t>
            </a:r>
            <a:r>
              <a:rPr lang="en-IN" dirty="0" smtClean="0"/>
              <a:t>(</a:t>
            </a:r>
            <a:r>
              <a:rPr lang="en-IN" dirty="0" err="1" smtClean="0"/>
              <a:t>S</a:t>
            </a:r>
            <a:r>
              <a:rPr lang="en-IN" baseline="-25000" dirty="0" err="1"/>
              <a:t>j</a:t>
            </a:r>
            <a:r>
              <a:rPr lang="en-IN" dirty="0" smtClean="0"/>
              <a:t> </a:t>
            </a:r>
            <a:r>
              <a:rPr lang="en-IN" dirty="0"/>
              <a:t>, </a:t>
            </a:r>
            <a:r>
              <a:rPr lang="en-IN" dirty="0" smtClean="0"/>
              <a:t>F’,</a:t>
            </a:r>
            <a:r>
              <a:rPr lang="en-IN" dirty="0" err="1" smtClean="0"/>
              <a:t>P</a:t>
            </a:r>
            <a:r>
              <a:rPr lang="en-IN" baseline="-25000" dirty="0" err="1" smtClean="0"/>
              <a:t>j</a:t>
            </a:r>
            <a:r>
              <a:rPr lang="en-IN" dirty="0" smtClean="0"/>
              <a:t>‘)</a:t>
            </a:r>
            <a:endParaRPr lang="en-IN" dirty="0"/>
          </a:p>
          <a:p>
            <a:r>
              <a:rPr lang="en-IN" dirty="0" smtClean="0"/>
              <a:t>sky </a:t>
            </a:r>
            <a:r>
              <a:rPr lang="en-IN" dirty="0"/>
              <a:t>← </a:t>
            </a:r>
            <a:r>
              <a:rPr lang="en-IN" dirty="0" err="1" smtClean="0"/>
              <a:t>mergeSkyline</a:t>
            </a:r>
            <a:r>
              <a:rPr lang="en-IN" dirty="0" smtClean="0"/>
              <a:t>(sky</a:t>
            </a:r>
            <a:r>
              <a:rPr lang="en-IN" dirty="0"/>
              <a:t>, </a:t>
            </a:r>
            <a:r>
              <a:rPr lang="en-IN" dirty="0" err="1" smtClean="0"/>
              <a:t>sky</a:t>
            </a:r>
            <a:r>
              <a:rPr lang="en-IN" baseline="-25000" dirty="0" err="1"/>
              <a:t>j</a:t>
            </a:r>
            <a:r>
              <a:rPr lang="en-IN" dirty="0" smtClean="0"/>
              <a:t> </a:t>
            </a:r>
            <a:r>
              <a:rPr lang="en-IN" dirty="0"/>
              <a:t>)</a:t>
            </a:r>
          </a:p>
          <a:p>
            <a:r>
              <a:rPr lang="en-IN" dirty="0" smtClean="0"/>
              <a:t>return </a:t>
            </a:r>
            <a:r>
              <a:rPr lang="en-IN" dirty="0"/>
              <a:t>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57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570" y="1659934"/>
            <a:ext cx="7804395" cy="48803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18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Multi-objective execution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K-hop execution plan</a:t>
            </a:r>
          </a:p>
          <a:p>
            <a:pPr lvl="1"/>
            <a:r>
              <a:rPr lang="en-US" dirty="0" smtClean="0"/>
              <a:t>Another objective is to restrict the number of hops in query processing</a:t>
            </a:r>
            <a:endParaRPr lang="en-US" dirty="0"/>
          </a:p>
          <a:p>
            <a:pPr lvl="2"/>
            <a:r>
              <a:rPr lang="en-US" dirty="0" smtClean="0"/>
              <a:t>Bounding latency in consecutive execution</a:t>
            </a:r>
          </a:p>
          <a:p>
            <a:pPr lvl="1"/>
            <a:r>
              <a:rPr lang="en-US" dirty="0" smtClean="0"/>
              <a:t>K-hop execution plan : Execution plan with height at most k</a:t>
            </a:r>
          </a:p>
          <a:p>
            <a:pPr lvl="1"/>
            <a:r>
              <a:rPr lang="en-US" dirty="0" smtClean="0"/>
              <a:t>Hop constrained maximum spanning tree problem</a:t>
            </a:r>
          </a:p>
          <a:p>
            <a:endParaRPr lang="en-US" b="1" dirty="0"/>
          </a:p>
          <a:p>
            <a:r>
              <a:rPr lang="en-US" sz="2000" b="1" dirty="0" smtClean="0"/>
              <a:t>Capacity constrained </a:t>
            </a:r>
            <a:r>
              <a:rPr lang="en-US" sz="2000" b="1" dirty="0"/>
              <a:t>e</a:t>
            </a:r>
            <a:r>
              <a:rPr lang="en-US" sz="2000" b="1" dirty="0" smtClean="0"/>
              <a:t>xecution Plan</a:t>
            </a:r>
          </a:p>
          <a:p>
            <a:pPr lvl="1"/>
            <a:r>
              <a:rPr lang="en-US" dirty="0" smtClean="0"/>
              <a:t>Load balancing is another important aspect</a:t>
            </a:r>
          </a:p>
          <a:p>
            <a:pPr lvl="1"/>
            <a:r>
              <a:rPr lang="en-US" dirty="0" smtClean="0"/>
              <a:t>Each tree can have at most no. of nodes bounded by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92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Paper targets the problem of deriving efficient execution plan for distributed skyline computation</a:t>
            </a:r>
          </a:p>
          <a:p>
            <a:r>
              <a:rPr lang="en-IN" dirty="0" smtClean="0"/>
              <a:t>It proposes the novel framework called </a:t>
            </a:r>
            <a:r>
              <a:rPr lang="en-IN" dirty="0" err="1" smtClean="0"/>
              <a:t>SkyPlan</a:t>
            </a:r>
            <a:r>
              <a:rPr lang="en-IN" dirty="0" smtClean="0"/>
              <a:t>, that maps the dependencies between the queries into graph and generates cost aware execution plan.</a:t>
            </a:r>
          </a:p>
          <a:p>
            <a:r>
              <a:rPr lang="en-IN" dirty="0" smtClean="0"/>
              <a:t>Aim was to maximize pruning power in consecutive queries while keep increment in parallelism</a:t>
            </a:r>
          </a:p>
          <a:p>
            <a:r>
              <a:rPr lang="en-IN" dirty="0" smtClean="0"/>
              <a:t>It proposes distributed query execution mechanism that allows continuous refinement of plan during in-network query processing.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45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João B. Rocha-Junior∗ , </a:t>
            </a:r>
            <a:r>
              <a:rPr lang="en-IN" dirty="0" err="1">
                <a:hlinkClick r:id="rId2"/>
              </a:rPr>
              <a:t>Akrivi</a:t>
            </a:r>
            <a:r>
              <a:rPr lang="en-IN" dirty="0">
                <a:hlinkClick r:id="rId2"/>
              </a:rPr>
              <a:t> </a:t>
            </a:r>
            <a:r>
              <a:rPr lang="en-IN" dirty="0" err="1">
                <a:hlinkClick r:id="rId2"/>
              </a:rPr>
              <a:t>Vlachou</a:t>
            </a:r>
            <a:r>
              <a:rPr lang="en-IN" dirty="0">
                <a:hlinkClick r:id="rId2"/>
              </a:rPr>
              <a:t>, Christos </a:t>
            </a:r>
            <a:r>
              <a:rPr lang="en-IN" dirty="0" err="1">
                <a:hlinkClick r:id="rId2"/>
              </a:rPr>
              <a:t>Doulkeridis</a:t>
            </a:r>
            <a:r>
              <a:rPr lang="en-IN" dirty="0">
                <a:hlinkClick r:id="rId2"/>
              </a:rPr>
              <a:t>, and </a:t>
            </a:r>
            <a:r>
              <a:rPr lang="en-IN" dirty="0" err="1">
                <a:hlinkClick r:id="rId2"/>
              </a:rPr>
              <a:t>Kjetil</a:t>
            </a:r>
            <a:r>
              <a:rPr lang="en-IN" dirty="0">
                <a:hlinkClick r:id="rId2"/>
              </a:rPr>
              <a:t> </a:t>
            </a:r>
            <a:r>
              <a:rPr lang="en-IN" dirty="0" err="1">
                <a:hlinkClick r:id="rId2"/>
              </a:rPr>
              <a:t>Nørvåg</a:t>
            </a:r>
            <a:r>
              <a:rPr lang="en-IN" dirty="0">
                <a:hlinkClick r:id="rId2"/>
              </a:rPr>
              <a:t> </a:t>
            </a:r>
            <a:r>
              <a:rPr lang="en-IN" dirty="0" smtClean="0">
                <a:hlinkClick r:id="rId2"/>
              </a:rPr>
              <a:t>“</a:t>
            </a:r>
            <a:r>
              <a:rPr lang="en-IN" dirty="0" smtClean="0">
                <a:solidFill>
                  <a:srgbClr val="00B0F0"/>
                </a:solidFill>
                <a:hlinkClick r:id="rId2"/>
              </a:rPr>
              <a:t>Efficient </a:t>
            </a:r>
            <a:r>
              <a:rPr lang="en-IN" dirty="0">
                <a:solidFill>
                  <a:srgbClr val="00B0F0"/>
                </a:solidFill>
                <a:hlinkClick r:id="rId2"/>
              </a:rPr>
              <a:t>execution plans for distributed skyline query </a:t>
            </a:r>
            <a:r>
              <a:rPr lang="en-IN" dirty="0" smtClean="0">
                <a:solidFill>
                  <a:srgbClr val="00B0F0"/>
                </a:solidFill>
                <a:hlinkClick r:id="rId2"/>
              </a:rPr>
              <a:t>processing”</a:t>
            </a:r>
            <a:endParaRPr lang="en-IN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63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 smtClean="0"/>
              <a:t>Thank you …!</a:t>
            </a:r>
            <a:endParaRPr lang="en-IN" b="1" i="1" dirty="0"/>
          </a:p>
        </p:txBody>
      </p:sp>
      <p:pic>
        <p:nvPicPr>
          <p:cNvPr id="4" name="Picture 2" descr="https://encrypted-tbn3.gstatic.com/images?q=tbn:ANd9GcQ95BPmfvFLpUP-zwXogDqTGZ3hurPKTG9VWXMKb5W-kfBdLYr0a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80" y="1905000"/>
            <a:ext cx="3482975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30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core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56520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6116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33809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481059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INd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16449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041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3182" indent="-285750"/>
            <a:r>
              <a:rPr lang="en-US" sz="2000" dirty="0" smtClean="0"/>
              <a:t>Each </a:t>
            </a:r>
            <a:r>
              <a:rPr lang="en-US" sz="2000" dirty="0"/>
              <a:t>server </a:t>
            </a:r>
            <a:r>
              <a:rPr lang="en-US" sz="2000" dirty="0" smtClean="0"/>
              <a:t>stores autonomously </a:t>
            </a:r>
            <a:r>
              <a:rPr lang="en-US" sz="2000" dirty="0"/>
              <a:t>a fraction of the </a:t>
            </a:r>
            <a:r>
              <a:rPr lang="en-US" sz="2000" dirty="0" smtClean="0"/>
              <a:t>data.</a:t>
            </a:r>
          </a:p>
          <a:p>
            <a:pPr marL="713232" lvl="1"/>
            <a:r>
              <a:rPr lang="en-US" sz="1800" dirty="0" smtClean="0"/>
              <a:t>Horizontal partition of data.</a:t>
            </a:r>
          </a:p>
          <a:p>
            <a:pPr marL="713232" lvl="1"/>
            <a:endParaRPr lang="en-US" sz="1800" dirty="0" smtClean="0"/>
          </a:p>
          <a:p>
            <a:pPr marL="313182" indent="-285750"/>
            <a:r>
              <a:rPr lang="en-US" sz="2000" dirty="0" smtClean="0"/>
              <a:t>All servers need to process the skyline query. </a:t>
            </a:r>
          </a:p>
          <a:p>
            <a:pPr marL="313182" indent="-285750"/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server </a:t>
            </a:r>
            <a:r>
              <a:rPr lang="en-US" sz="2000" dirty="0" smtClean="0"/>
              <a:t>S</a:t>
            </a:r>
            <a:r>
              <a:rPr lang="en-US" sz="2000" baseline="-25000" dirty="0"/>
              <a:t>i</a:t>
            </a:r>
            <a:r>
              <a:rPr lang="en-US" sz="2000" dirty="0" smtClean="0"/>
              <a:t> </a:t>
            </a:r>
            <a:r>
              <a:rPr lang="en-US" sz="2000" dirty="0"/>
              <a:t>can directly connect to any other server </a:t>
            </a:r>
            <a:r>
              <a:rPr lang="en-US" sz="2000" dirty="0" smtClean="0"/>
              <a:t>S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2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4947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105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skyline query can be initiated by </a:t>
            </a:r>
            <a:r>
              <a:rPr lang="en-US" dirty="0" smtClean="0"/>
              <a:t>any server 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org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Skyline </a:t>
            </a:r>
            <a:r>
              <a:rPr lang="en-US" dirty="0"/>
              <a:t>query is processed by </a:t>
            </a:r>
            <a:r>
              <a:rPr lang="en-US" dirty="0" smtClean="0"/>
              <a:t>sending the </a:t>
            </a:r>
            <a:r>
              <a:rPr lang="en-US" dirty="0"/>
              <a:t>query to all servers </a:t>
            </a:r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server </a:t>
            </a:r>
            <a:r>
              <a:rPr lang="en-US" dirty="0"/>
              <a:t>Si </a:t>
            </a:r>
            <a:r>
              <a:rPr lang="en-US" dirty="0" smtClean="0"/>
              <a:t>reports its </a:t>
            </a:r>
            <a:r>
              <a:rPr lang="en-US" dirty="0"/>
              <a:t>local skyline set </a:t>
            </a:r>
            <a:r>
              <a:rPr lang="en-US" dirty="0" err="1"/>
              <a:t>SKY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/>
              <a:t>to originator.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org</a:t>
            </a:r>
            <a:r>
              <a:rPr lang="en-US" dirty="0" smtClean="0"/>
              <a:t> gathers local skyline set and computes global skyline set</a:t>
            </a:r>
          </a:p>
          <a:p>
            <a:r>
              <a:rPr lang="en-US" dirty="0" smtClean="0"/>
              <a:t>Use of transitivity property</a:t>
            </a:r>
          </a:p>
          <a:p>
            <a:r>
              <a:rPr lang="en-US" dirty="0" smtClean="0"/>
              <a:t>Single hop execution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4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plan </a:t>
            </a:r>
            <a:r>
              <a:rPr lang="en-US" dirty="0"/>
              <a:t>defines the order in which the individual skyline queries are processed on different </a:t>
            </a:r>
            <a:r>
              <a:rPr lang="en-US" dirty="0" smtClean="0"/>
              <a:t>servers</a:t>
            </a:r>
          </a:p>
          <a:p>
            <a:r>
              <a:rPr lang="en-US" dirty="0" smtClean="0"/>
              <a:t>Servers need not be contacted can be pruned </a:t>
            </a:r>
          </a:p>
          <a:p>
            <a:r>
              <a:rPr lang="en-US" dirty="0" smtClean="0"/>
              <a:t>Discarding some data points locally based on skyline points from preceding server</a:t>
            </a:r>
          </a:p>
          <a:p>
            <a:r>
              <a:rPr lang="en-US" dirty="0" smtClean="0"/>
              <a:t>Negative point : Local skyline queries on consecutive server is a blocking operation</a:t>
            </a:r>
          </a:p>
          <a:p>
            <a:r>
              <a:rPr lang="en-US" dirty="0" smtClean="0"/>
              <a:t>Observation :</a:t>
            </a:r>
            <a:endParaRPr lang="en-US" dirty="0"/>
          </a:p>
          <a:p>
            <a:pPr lvl="1"/>
            <a:r>
              <a:rPr lang="en-US" dirty="0" smtClean="0"/>
              <a:t>There exist </a:t>
            </a:r>
            <a:r>
              <a:rPr lang="en-US" dirty="0" smtClean="0">
                <a:solidFill>
                  <a:srgbClr val="FF0000"/>
                </a:solidFill>
              </a:rPr>
              <a:t>dependency</a:t>
            </a:r>
            <a:r>
              <a:rPr lang="en-US" dirty="0" smtClean="0"/>
              <a:t>  between two servers</a:t>
            </a:r>
          </a:p>
          <a:p>
            <a:pPr lvl="1"/>
            <a:r>
              <a:rPr lang="en-US" dirty="0" smtClean="0"/>
              <a:t>Optimizations </a:t>
            </a:r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/>
              <a:t>exploiting </a:t>
            </a:r>
            <a:r>
              <a:rPr lang="en-US" dirty="0" smtClean="0"/>
              <a:t>these dependencies.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0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among MBR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6368808" cy="377762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000" dirty="0" smtClean="0"/>
                  <a:t> </a:t>
                </a:r>
                <a:r>
                  <a:rPr lang="en-US" sz="2000" dirty="0"/>
                  <a:t>A hyper-rectangle </a:t>
                </a:r>
                <a:r>
                  <a:rPr lang="en-US" sz="2000" dirty="0" smtClean="0"/>
                  <a:t>m</a:t>
                </a:r>
                <a:r>
                  <a:rPr lang="en-US" sz="2000" baseline="-25000" dirty="0"/>
                  <a:t>i </a:t>
                </a:r>
                <a:r>
                  <a:rPr lang="en-US" sz="2000" dirty="0" smtClean="0"/>
                  <a:t>(l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u</a:t>
                </a:r>
                <a:r>
                  <a:rPr lang="en-US" sz="2000" baseline="-25000" dirty="0" err="1"/>
                  <a:t>i</a:t>
                </a:r>
                <a:r>
                  <a:rPr lang="en-US" sz="2000" dirty="0" smtClean="0"/>
                  <a:t>). </a:t>
                </a:r>
              </a:p>
              <a:p>
                <a:r>
                  <a:rPr lang="en-US" sz="2000" dirty="0" smtClean="0"/>
                  <a:t>Given </a:t>
                </a:r>
                <a:r>
                  <a:rPr lang="en-US" sz="2000" dirty="0"/>
                  <a:t>two hyper-rectangles </a:t>
                </a:r>
                <a:r>
                  <a:rPr lang="en-US" sz="2000" dirty="0" smtClean="0"/>
                  <a:t>m</a:t>
                </a:r>
                <a:r>
                  <a:rPr lang="en-US" sz="2000" baseline="-25000" dirty="0"/>
                  <a:t>i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:r>
                  <a:rPr lang="en-US" sz="2000" dirty="0" err="1" smtClean="0"/>
                  <a:t>m</a:t>
                </a:r>
                <a:r>
                  <a:rPr lang="en-US" sz="2000" baseline="-25000" dirty="0" err="1" smtClean="0"/>
                  <a:t>j</a:t>
                </a:r>
                <a:r>
                  <a:rPr lang="en-US" sz="2000" dirty="0" smtClean="0"/>
                  <a:t> </a:t>
                </a:r>
              </a:p>
              <a:p>
                <a:pPr marL="482346" lvl="1" indent="0">
                  <a:buNone/>
                </a:pPr>
                <a:r>
                  <a:rPr lang="en-US" sz="1800" dirty="0" smtClean="0"/>
                  <a:t>(</a:t>
                </a:r>
                <a:r>
                  <a:rPr lang="en-US" sz="1800" dirty="0"/>
                  <a:t>1) </a:t>
                </a:r>
                <a:r>
                  <a:rPr lang="en-US" sz="1800" dirty="0" smtClean="0"/>
                  <a:t>m</a:t>
                </a:r>
                <a:r>
                  <a:rPr lang="en-US" sz="1800" baseline="-25000" dirty="0" smtClean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dominates </a:t>
                </a:r>
                <a:r>
                  <a:rPr lang="en-US" sz="1800" dirty="0" err="1" smtClean="0"/>
                  <a:t>m</a:t>
                </a:r>
                <a:r>
                  <a:rPr lang="en-US" sz="1800" baseline="-25000" dirty="0" err="1" smtClean="0"/>
                  <a:t>j</a:t>
                </a:r>
                <a:r>
                  <a:rPr lang="en-US" sz="1800" dirty="0" smtClean="0"/>
                  <a:t>, if </a:t>
                </a:r>
                <a:r>
                  <a:rPr lang="en-US" sz="1800" dirty="0" err="1" smtClean="0"/>
                  <a:t>u</a:t>
                </a:r>
                <a:r>
                  <a:rPr lang="en-US" sz="1800" baseline="-25000" dirty="0" err="1"/>
                  <a:t>i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≺ </a:t>
                </a:r>
                <a:r>
                  <a:rPr lang="en-US" sz="1800" dirty="0" err="1" smtClean="0"/>
                  <a:t>l</a:t>
                </a:r>
                <a:r>
                  <a:rPr lang="en-US" sz="1800" baseline="-25000" dirty="0" err="1" smtClean="0"/>
                  <a:t>j</a:t>
                </a:r>
                <a:r>
                  <a:rPr lang="en-US" sz="1800" dirty="0" smtClean="0"/>
                  <a:t>; </a:t>
                </a:r>
              </a:p>
              <a:p>
                <a:pPr marL="482346" lvl="1" indent="0">
                  <a:buNone/>
                </a:pPr>
                <a:r>
                  <a:rPr lang="en-US" sz="1800" dirty="0" smtClean="0"/>
                  <a:t>(</a:t>
                </a:r>
                <a:r>
                  <a:rPr lang="en-US" sz="1800" dirty="0"/>
                  <a:t>2) </a:t>
                </a:r>
                <a:r>
                  <a:rPr lang="en-US" sz="1800" dirty="0" smtClean="0"/>
                  <a:t>m</a:t>
                </a:r>
                <a:r>
                  <a:rPr lang="en-US" sz="1800" baseline="-25000" dirty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partially dominates </a:t>
                </a:r>
                <a:r>
                  <a:rPr lang="en-US" sz="1800" dirty="0" err="1" smtClean="0"/>
                  <a:t>m</a:t>
                </a:r>
                <a:r>
                  <a:rPr lang="en-US" sz="1800" baseline="-25000" dirty="0" err="1" smtClean="0"/>
                  <a:t>j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if </a:t>
                </a:r>
                <a:r>
                  <a:rPr lang="en-US" sz="1800" dirty="0" smtClean="0"/>
                  <a:t>l</a:t>
                </a:r>
                <a:r>
                  <a:rPr lang="en-US" sz="1800" baseline="-25000" dirty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≺ </a:t>
                </a:r>
                <a:r>
                  <a:rPr lang="en-US" sz="1800" dirty="0" err="1" smtClean="0"/>
                  <a:t>u</a:t>
                </a:r>
                <a:r>
                  <a:rPr lang="en-US" sz="1800" baseline="-25000" dirty="0" err="1" smtClean="0"/>
                  <a:t>j</a:t>
                </a:r>
                <a:r>
                  <a:rPr lang="en-US" sz="1800" dirty="0" smtClean="0"/>
                  <a:t>, but </a:t>
                </a:r>
                <a:r>
                  <a:rPr lang="en-US" sz="1800" dirty="0" err="1" smtClean="0"/>
                  <a:t>u</a:t>
                </a:r>
                <a:r>
                  <a:rPr lang="en-US" sz="1800" baseline="-25000" dirty="0" err="1"/>
                  <a:t>i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⊀ </a:t>
                </a:r>
                <a:r>
                  <a:rPr lang="en-US" sz="1800" dirty="0" err="1" smtClean="0"/>
                  <a:t>l</a:t>
                </a:r>
                <a:r>
                  <a:rPr lang="en-US" sz="1800" baseline="-25000" dirty="0" err="1" smtClean="0"/>
                  <a:t>j</a:t>
                </a:r>
                <a:r>
                  <a:rPr lang="en-US" sz="1800" dirty="0" smtClean="0"/>
                  <a:t>; </a:t>
                </a:r>
              </a:p>
              <a:p>
                <a:pPr marL="482346" lvl="1" indent="0">
                  <a:buNone/>
                </a:pPr>
                <a:r>
                  <a:rPr lang="en-US" sz="1800" dirty="0" smtClean="0"/>
                  <a:t>(</a:t>
                </a:r>
                <a:r>
                  <a:rPr lang="en-US" sz="1800" dirty="0"/>
                  <a:t>3) </a:t>
                </a:r>
                <a:r>
                  <a:rPr lang="en-US" sz="1800" dirty="0" smtClean="0"/>
                  <a:t>m</a:t>
                </a:r>
                <a:r>
                  <a:rPr lang="en-US" sz="1800" baseline="-25000" dirty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and </a:t>
                </a:r>
                <a:r>
                  <a:rPr lang="en-US" sz="1800" dirty="0" err="1" smtClean="0"/>
                  <a:t>m</a:t>
                </a:r>
                <a:r>
                  <a:rPr lang="en-US" sz="1800" baseline="-25000" dirty="0" err="1" smtClean="0"/>
                  <a:t>j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are incomparable, if </a:t>
                </a:r>
                <a:r>
                  <a:rPr lang="en-US" sz="1800" dirty="0" smtClean="0"/>
                  <a:t>l</a:t>
                </a:r>
                <a:r>
                  <a:rPr lang="en-US" sz="1800" baseline="-25000" dirty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⊀ </a:t>
                </a:r>
                <a:r>
                  <a:rPr lang="en-US" sz="1800" dirty="0" err="1" smtClean="0"/>
                  <a:t>u</a:t>
                </a:r>
                <a:r>
                  <a:rPr lang="en-US" sz="1800" baseline="-25000" dirty="0" err="1" smtClean="0"/>
                  <a:t>j</a:t>
                </a:r>
                <a:r>
                  <a:rPr lang="en-US" sz="1800" dirty="0" smtClean="0"/>
                  <a:t> and </a:t>
                </a:r>
                <a:r>
                  <a:rPr lang="en-US" sz="1800" dirty="0" err="1" smtClean="0"/>
                  <a:t>l</a:t>
                </a:r>
                <a:r>
                  <a:rPr lang="en-US" sz="1800" baseline="-25000" dirty="0" err="1" smtClean="0"/>
                  <a:t>j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⊀ </a:t>
                </a:r>
                <a:r>
                  <a:rPr lang="en-US" sz="1800" dirty="0" err="1" smtClean="0"/>
                  <a:t>u</a:t>
                </a:r>
                <a:r>
                  <a:rPr lang="en-US" sz="1800" baseline="-25000" dirty="0" err="1"/>
                  <a:t>i</a:t>
                </a:r>
                <a:r>
                  <a:rPr lang="en-US" sz="1800" dirty="0" smtClean="0"/>
                  <a:t>.</a:t>
                </a:r>
              </a:p>
              <a:p>
                <a:pPr marL="482346" lvl="1" indent="0">
                  <a:buNone/>
                </a:pPr>
                <a:endParaRPr lang="en-US" sz="1800" dirty="0"/>
              </a:p>
              <a:p>
                <a:r>
                  <a:rPr lang="en-US" dirty="0"/>
                  <a:t>E</a:t>
                </a:r>
                <a:r>
                  <a:rPr lang="en-US" dirty="0" smtClean="0"/>
                  <a:t>nclosed dominance area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of m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 on </a:t>
                </a:r>
                <a:r>
                  <a:rPr lang="en-US" dirty="0" err="1" smtClean="0"/>
                  <a:t>m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the volume of </a:t>
                </a:r>
                <a:r>
                  <a:rPr lang="en-US" dirty="0" err="1" smtClean="0"/>
                  <a:t>mj</a:t>
                </a:r>
                <a:r>
                  <a:rPr lang="en-US" dirty="0" smtClean="0"/>
                  <a:t> that is dominated by the lower left corner l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 of m</a:t>
                </a:r>
                <a:r>
                  <a:rPr lang="en-US" baseline="-25000" dirty="0"/>
                  <a:t>i</a:t>
                </a:r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Pruning </a:t>
                </a:r>
                <a:r>
                  <a:rPr lang="en-US" dirty="0">
                    <a:solidFill>
                      <a:srgbClr val="FF0000"/>
                    </a:solidFill>
                  </a:rPr>
                  <a:t>power</a:t>
                </a:r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PP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) of m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on </a:t>
                </a:r>
                <a:r>
                  <a:rPr lang="en-US" dirty="0" err="1" smtClean="0"/>
                  <a:t>m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PP</m:t>
                      </m:r>
                      <m:r>
                        <m:rPr>
                          <m:nor/>
                        </m:rPr>
                        <a:rPr lang="en-US" baseline="-25000" dirty="0"/>
                        <m:t>ij</m:t>
                      </m:r>
                      <m:r>
                        <m:rPr>
                          <m:nor/>
                        </m:rPr>
                        <a:rPr lang="en-US" dirty="0"/>
                        <m:t> = </m:t>
                      </m:r>
                      <m:r>
                        <m:rPr>
                          <m:nor/>
                        </m:rPr>
                        <a:rPr lang="en-US" dirty="0"/>
                        <m:t>Vij</m:t>
                      </m:r>
                      <m:r>
                        <m:rPr>
                          <m:nor/>
                        </m:rPr>
                        <a:rPr lang="en-US" dirty="0"/>
                        <m:t>/</m:t>
                      </m:r>
                      <m:r>
                        <m:rPr>
                          <m:nor/>
                        </m:rPr>
                        <a:rPr lang="en-US" dirty="0"/>
                        <m:t>Vj</m:t>
                      </m:r>
                    </m:oMath>
                  </m:oMathPara>
                </a14:m>
                <a:endParaRPr lang="en-US" dirty="0"/>
              </a:p>
              <a:p>
                <a:pPr marL="482346" lvl="1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6368808" cy="3777622"/>
              </a:xfrm>
              <a:blipFill rotWithShape="0">
                <a:blip r:embed="rId2"/>
                <a:stretch>
                  <a:fillRect l="-766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880" y="1796512"/>
            <a:ext cx="3414972" cy="2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4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phases of SkyPlan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Collect the </a:t>
            </a:r>
            <a:r>
              <a:rPr lang="en-US" sz="2400" dirty="0"/>
              <a:t>MBRs of all </a:t>
            </a:r>
            <a:r>
              <a:rPr lang="en-US" sz="2400" dirty="0" smtClean="0"/>
              <a:t>servers.</a:t>
            </a:r>
          </a:p>
          <a:p>
            <a:endParaRPr lang="en-US" sz="2400" dirty="0" smtClean="0"/>
          </a:p>
          <a:p>
            <a:r>
              <a:rPr lang="en-US" sz="2400" dirty="0"/>
              <a:t>B</a:t>
            </a:r>
            <a:r>
              <a:rPr lang="en-US" sz="2400" dirty="0" smtClean="0"/>
              <a:t>uilds </a:t>
            </a:r>
            <a:r>
              <a:rPr lang="en-US" sz="2400" dirty="0"/>
              <a:t>a weighted </a:t>
            </a:r>
            <a:r>
              <a:rPr lang="en-US" sz="2400" dirty="0" smtClean="0"/>
              <a:t>directed graph </a:t>
            </a:r>
          </a:p>
          <a:p>
            <a:endParaRPr lang="en-US" sz="24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graph is transformed into </a:t>
            </a:r>
            <a:r>
              <a:rPr lang="en-US" sz="2400" dirty="0" smtClean="0"/>
              <a:t>an execution plan</a:t>
            </a:r>
          </a:p>
          <a:p>
            <a:endParaRPr lang="en-US" sz="2400" dirty="0" smtClean="0"/>
          </a:p>
          <a:p>
            <a:r>
              <a:rPr lang="en-US" sz="2400" dirty="0" smtClean="0"/>
              <a:t>Execute plan recursively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7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67000" y="1691898"/>
                <a:ext cx="7790688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SD-graph : the </a:t>
                </a:r>
                <a:r>
                  <a:rPr lang="en-US" dirty="0"/>
                  <a:t>weighted directed graph </a:t>
                </a:r>
                <a:r>
                  <a:rPr lang="en-US" dirty="0" smtClean="0"/>
                  <a:t>G(N</a:t>
                </a:r>
                <a:r>
                  <a:rPr lang="en-US" dirty="0"/>
                  <a:t>, </a:t>
                </a:r>
                <a:r>
                  <a:rPr lang="en-US" dirty="0" err="1"/>
                  <a:t>E,w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r>
                  <a:rPr lang="en-US" dirty="0" smtClean="0"/>
                  <a:t>Each node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∈ N corresponds </a:t>
                </a:r>
                <a:r>
                  <a:rPr lang="it-IT" dirty="0" smtClean="0"/>
                  <a:t>to a non-dominated MBR m</a:t>
                </a:r>
                <a:r>
                  <a:rPr lang="en-US" baseline="-25000" dirty="0" err="1"/>
                  <a:t>i</a:t>
                </a:r>
                <a:r>
                  <a:rPr lang="it-IT" dirty="0" smtClean="0"/>
                  <a:t>.</a:t>
                </a:r>
              </a:p>
              <a:p>
                <a:endParaRPr lang="it-IT" dirty="0" smtClean="0"/>
              </a:p>
              <a:p>
                <a:r>
                  <a:rPr lang="en-US" dirty="0" smtClean="0"/>
                  <a:t>E </a:t>
                </a:r>
                <a:r>
                  <a:rPr lang="en-US" dirty="0"/>
                  <a:t>is a set of ordered </a:t>
                </a:r>
                <a:r>
                  <a:rPr lang="en-US" dirty="0" smtClean="0"/>
                  <a:t>pairs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</a:t>
                </a:r>
                <a:r>
                  <a:rPr lang="en-US" dirty="0"/>
                  <a:t>= (i, j), where </a:t>
                </a:r>
                <a:r>
                  <a:rPr lang="en-US" dirty="0" smtClean="0"/>
                  <a:t>m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</a:t>
                </a:r>
                <a:r>
                  <a:rPr lang="en-US" dirty="0"/>
                  <a:t>are MBRs, and </a:t>
                </a:r>
                <a:r>
                  <a:rPr lang="en-US" dirty="0" smtClean="0"/>
                  <a:t>m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 partially dominates </a:t>
                </a:r>
                <a:r>
                  <a:rPr lang="en-US" dirty="0" err="1" smtClean="0"/>
                  <a:t>m</a:t>
                </a:r>
                <a:r>
                  <a:rPr lang="en-US" baseline="-25000" dirty="0" err="1" smtClean="0"/>
                  <a:t>j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 </a:t>
                </a:r>
                <a:r>
                  <a:rPr lang="en-US" dirty="0"/>
                  <a:t>is a weight function 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Normalized pruning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|/|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 ∗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82296" indent="0">
                  <a:buNone/>
                </a:pP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0" y="1691898"/>
                <a:ext cx="7790688" cy="4572000"/>
              </a:xfrm>
              <a:blipFill rotWithShape="0">
                <a:blip r:embed="rId2"/>
                <a:stretch>
                  <a:fillRect l="-548" t="-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59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Skyline dependency graph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28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SD-graph example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654" y="1586478"/>
            <a:ext cx="8658225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887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Maximum </a:t>
            </a:r>
            <a:r>
              <a:rPr lang="en-IN" smtClean="0"/>
              <a:t>Spanning Tree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7719" y="1905000"/>
            <a:ext cx="6142098" cy="46704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09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414</TotalTime>
  <Words>778</Words>
  <Application>Microsoft Office PowerPoint</Application>
  <PresentationFormat>Widescreen</PresentationFormat>
  <Paragraphs>146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Wingdings 3</vt:lpstr>
      <vt:lpstr>Wisp</vt:lpstr>
      <vt:lpstr>Efficient Execution Plans for Distributed Skyline Query Processing</vt:lpstr>
      <vt:lpstr>System Overview</vt:lpstr>
      <vt:lpstr>Naïve Approach</vt:lpstr>
      <vt:lpstr>Motivation</vt:lpstr>
      <vt:lpstr>Relation among MBR</vt:lpstr>
      <vt:lpstr>Main phases of SkyPlan</vt:lpstr>
      <vt:lpstr>Skyline dependency graph</vt:lpstr>
      <vt:lpstr>SD-graph example</vt:lpstr>
      <vt:lpstr>Finding Maximum Spanning Tree</vt:lpstr>
      <vt:lpstr>Execution Plan</vt:lpstr>
      <vt:lpstr>Algorithm: QueryProcessing(Si,F,P) </vt:lpstr>
      <vt:lpstr>Example</vt:lpstr>
      <vt:lpstr>Multi-objective execution plan</vt:lpstr>
      <vt:lpstr>Summary</vt:lpstr>
      <vt:lpstr>References</vt:lpstr>
      <vt:lpstr>Thank you …!</vt:lpstr>
      <vt:lpstr>core</vt:lpstr>
      <vt:lpstr>ant</vt:lpstr>
      <vt:lpstr>INd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Execution Plans for Distributed Skyline Query Processing</dc:title>
  <dc:creator>swapnil mhamane</dc:creator>
  <cp:lastModifiedBy>swapnil mhamane</cp:lastModifiedBy>
  <cp:revision>47</cp:revision>
  <dcterms:created xsi:type="dcterms:W3CDTF">2015-11-07T04:42:31Z</dcterms:created>
  <dcterms:modified xsi:type="dcterms:W3CDTF">2015-11-13T22:47:51Z</dcterms:modified>
</cp:coreProperties>
</file>