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9"/>
  </p:notesMasterIdLst>
  <p:sldIdLst>
    <p:sldId id="269" r:id="rId2"/>
    <p:sldId id="287" r:id="rId3"/>
    <p:sldId id="263" r:id="rId4"/>
    <p:sldId id="262" r:id="rId5"/>
    <p:sldId id="264" r:id="rId6"/>
    <p:sldId id="265" r:id="rId7"/>
    <p:sldId id="266" r:id="rId8"/>
    <p:sldId id="261" r:id="rId9"/>
    <p:sldId id="280" r:id="rId10"/>
    <p:sldId id="282" r:id="rId11"/>
    <p:sldId id="284" r:id="rId12"/>
    <p:sldId id="267" r:id="rId13"/>
    <p:sldId id="277" r:id="rId14"/>
    <p:sldId id="286" r:id="rId15"/>
    <p:sldId id="278" r:id="rId16"/>
    <p:sldId id="28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3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E7D44-5D2C-4EAB-A4D3-1925EB1791CB}" type="datetimeFigureOut">
              <a:rPr lang="en-IN" smtClean="0"/>
              <a:t>11-12-2015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04770-2FD5-4550-9D14-37E70B6D2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5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4770-2FD5-4550-9D14-37E70B6D2AA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93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236E-DCBC-4C0C-B583-81BE18CCE6C0}" type="datetimeFigureOut">
              <a:rPr lang="en-IN" smtClean="0"/>
              <a:t>11-12-2015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025E6D8F-B3CC-4AB8-BD67-F5E9D2FC5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86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236E-DCBC-4C0C-B583-81BE18CCE6C0}" type="datetimeFigureOut">
              <a:rPr lang="en-IN" smtClean="0"/>
              <a:t>11-12-2015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6D8F-B3CC-4AB8-BD67-F5E9D2FC5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88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236E-DCBC-4C0C-B583-81BE18CCE6C0}" type="datetimeFigureOut">
              <a:rPr lang="en-IN" smtClean="0"/>
              <a:t>11-12-2015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6D8F-B3CC-4AB8-BD67-F5E9D2FC5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153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236E-DCBC-4C0C-B583-81BE18CCE6C0}" type="datetimeFigureOut">
              <a:rPr lang="en-IN" smtClean="0"/>
              <a:t>11-12-2015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6D8F-B3CC-4AB8-BD67-F5E9D2FC5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27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3D236E-DCBC-4C0C-B583-81BE18CCE6C0}" type="datetimeFigureOut">
              <a:rPr lang="en-IN" smtClean="0"/>
              <a:t>11-12-2015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025E6D8F-B3CC-4AB8-BD67-F5E9D2FC5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4710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236E-DCBC-4C0C-B583-81BE18CCE6C0}" type="datetimeFigureOut">
              <a:rPr lang="en-IN" smtClean="0"/>
              <a:t>11-12-2015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6D8F-B3CC-4AB8-BD67-F5E9D2FC5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757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236E-DCBC-4C0C-B583-81BE18CCE6C0}" type="datetimeFigureOut">
              <a:rPr lang="en-IN" smtClean="0"/>
              <a:t>11-12-2015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6D8F-B3CC-4AB8-BD67-F5E9D2FC562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80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3D236E-DCBC-4C0C-B583-81BE18CCE6C0}" type="datetimeFigureOut">
              <a:rPr lang="en-IN" smtClean="0"/>
              <a:t>11-12-2015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6D8F-B3CC-4AB8-BD67-F5E9D2FC562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3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236E-DCBC-4C0C-B583-81BE18CCE6C0}" type="datetimeFigureOut">
              <a:rPr lang="en-IN" smtClean="0"/>
              <a:t>11-12-2015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6D8F-B3CC-4AB8-BD67-F5E9D2FC5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511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236E-DCBC-4C0C-B583-81BE18CCE6C0}" type="datetimeFigureOut">
              <a:rPr lang="en-IN" smtClean="0"/>
              <a:t>11-12-2015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6D8F-B3CC-4AB8-BD67-F5E9D2FC5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108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236E-DCBC-4C0C-B583-81BE18CCE6C0}" type="datetimeFigureOut">
              <a:rPr lang="en-IN" smtClean="0"/>
              <a:t>11-12-2015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6D8F-B3CC-4AB8-BD67-F5E9D2FC5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26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3D236E-DCBC-4C0C-B583-81BE18CCE6C0}" type="datetimeFigureOut">
              <a:rPr lang="en-IN" smtClean="0"/>
              <a:t>11-12-2015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25E6D8F-B3CC-4AB8-BD67-F5E9D2FC5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14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4365104"/>
            <a:ext cx="8136904" cy="2276872"/>
          </a:xfrm>
        </p:spPr>
        <p:txBody>
          <a:bodyPr>
            <a:normAutofit lnSpcReduction="10000"/>
          </a:bodyPr>
          <a:lstStyle/>
          <a:p>
            <a:endParaRPr lang="en-IN" sz="2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Guidance By-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		Presented By-	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Dr.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I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Derej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e </a:t>
            </a:r>
            <a:r>
              <a:rPr lang="en-I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Agonafer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		Nupoor </a:t>
            </a:r>
            <a:r>
              <a:rPr lang="en-I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Korde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(1001106063)	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		</a:t>
            </a:r>
            <a:r>
              <a:rPr lang="en-I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Swapnil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I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Harel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(1001151374)			                   	</a:t>
            </a:r>
            <a:r>
              <a:rPr lang="en-I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Nihar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I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Dandekar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(1001166155)					Gopal </a:t>
            </a:r>
            <a:r>
              <a:rPr lang="en-I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Gulwani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(1001154755)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			</a:t>
            </a:r>
            <a:r>
              <a:rPr lang="en-I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Pavan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Agarwal (10011549880)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9635" y="404664"/>
            <a:ext cx="2274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Calibri" pitchFamily="34" charset="0"/>
              </a:rPr>
              <a:t>November 25</a:t>
            </a:r>
            <a:r>
              <a:rPr lang="en-IN" baseline="30000" dirty="0" smtClean="0">
                <a:solidFill>
                  <a:schemeClr val="bg1"/>
                </a:solidFill>
                <a:latin typeface="Calibri" pitchFamily="34" charset="0"/>
              </a:rPr>
              <a:t>th</a:t>
            </a:r>
            <a:r>
              <a:rPr lang="en-IN" dirty="0" smtClean="0">
                <a:solidFill>
                  <a:schemeClr val="bg1"/>
                </a:solidFill>
                <a:latin typeface="Calibri" pitchFamily="34" charset="0"/>
              </a:rPr>
              <a:t> , </a:t>
            </a:r>
            <a:r>
              <a:rPr lang="en-IN" sz="2000" dirty="0" smtClean="0">
                <a:solidFill>
                  <a:schemeClr val="bg1"/>
                </a:solidFill>
                <a:latin typeface="Calibri" pitchFamily="34" charset="0"/>
              </a:rPr>
              <a:t>2014</a:t>
            </a:r>
            <a:endParaRPr lang="en-IN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Study of Various materials in Through silicon </a:t>
            </a:r>
            <a:r>
              <a:rPr lang="en-US" dirty="0" err="1" smtClean="0"/>
              <a:t>vias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72400" cy="856136"/>
          </a:xfrm>
        </p:spPr>
        <p:txBody>
          <a:bodyPr/>
          <a:lstStyle/>
          <a:p>
            <a:r>
              <a:rPr lang="en-US" dirty="0" smtClean="0"/>
              <a:t>Analysis of ALUMINUM </a:t>
            </a:r>
            <a:r>
              <a:rPr lang="en-US" dirty="0" err="1" smtClean="0"/>
              <a:t>tsvs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05"/>
          <a:stretch/>
        </p:blipFill>
        <p:spPr>
          <a:xfrm>
            <a:off x="1328285" y="1728550"/>
            <a:ext cx="6487430" cy="29245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3688" y="580526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 Thermal analysis of 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7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72400" cy="856136"/>
          </a:xfrm>
        </p:spPr>
        <p:txBody>
          <a:bodyPr/>
          <a:lstStyle/>
          <a:p>
            <a:r>
              <a:rPr lang="en-US" dirty="0" smtClean="0"/>
              <a:t>Analysis of copper </a:t>
            </a:r>
            <a:r>
              <a:rPr lang="en-US" dirty="0" err="1" smtClean="0"/>
              <a:t>tsvs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556792"/>
            <a:ext cx="5674053" cy="3735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3688" y="580526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4 Thermal analysis of Cu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2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402832" cy="517354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Allotropes of carbon</a:t>
            </a:r>
          </a:p>
          <a:p>
            <a:pPr>
              <a:lnSpc>
                <a:spcPct val="150000"/>
              </a:lnSpc>
            </a:pPr>
            <a:r>
              <a:rPr lang="en-I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Graphene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sheets wrapped to form cylindrical structure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Diameter of the order of few </a:t>
            </a:r>
            <a:r>
              <a:rPr lang="en-I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nanometers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length going up to meters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Types- single walled and multi-walled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3259" y="6021288"/>
            <a:ext cx="2787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Image source: http</a:t>
            </a: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://itech.dickinson.edu/</a:t>
            </a:r>
          </a:p>
        </p:txBody>
      </p:sp>
      <p:pic>
        <p:nvPicPr>
          <p:cNvPr id="2051" name="Picture 3" descr="F:\UT-Arlington\Silicon IC Fab\Term paper\VIAS\swnt_mw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392" y="2276872"/>
            <a:ext cx="3672408" cy="2880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5606437" y="5517232"/>
            <a:ext cx="233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Fig. 5 Types of CNTs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216176"/>
          </a:xfrm>
        </p:spPr>
        <p:txBody>
          <a:bodyPr/>
          <a:lstStyle/>
          <a:p>
            <a:r>
              <a:rPr lang="en-US" dirty="0" smtClean="0"/>
              <a:t>Carbon Nano</a:t>
            </a:r>
            <a:r>
              <a:rPr lang="en-US" dirty="0"/>
              <a:t>-</a:t>
            </a:r>
            <a:r>
              <a:rPr lang="en-US" dirty="0" smtClean="0"/>
              <a:t>Tubes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2814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CNT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988840"/>
            <a:ext cx="77724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tensile strength 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thermal conductivity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Ballistic conduction </a:t>
            </a: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Young’s Modulus: ~1000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GPa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Conductivity:  &gt;3000 W/m-K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Expansion at 25◦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C: 20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</a:t>
            </a: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m/m-K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Density: 1.3- 2 g/cc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5693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712120"/>
          </a:xfrm>
        </p:spPr>
        <p:txBody>
          <a:bodyPr/>
          <a:lstStyle/>
          <a:p>
            <a:r>
              <a:rPr lang="en-US" dirty="0" smtClean="0"/>
              <a:t>Integration of </a:t>
            </a:r>
            <a:r>
              <a:rPr lang="en-US" dirty="0" err="1" smtClean="0"/>
              <a:t>cnts</a:t>
            </a:r>
            <a:r>
              <a:rPr lang="en-US" dirty="0" smtClean="0"/>
              <a:t> as </a:t>
            </a:r>
            <a:r>
              <a:rPr lang="en-US" dirty="0" err="1" smtClean="0"/>
              <a:t>vias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2776"/>
            <a:ext cx="8229600" cy="34007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1760" y="4941168"/>
            <a:ext cx="455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Fig. 6 Top down and bottom up processes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8112" y="6248345"/>
            <a:ext cx="730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Image source : </a:t>
            </a:r>
            <a:r>
              <a:rPr 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Vollebregt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Sten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, et al. "Carbon nanotubes as vertical interconnects in 3D integrated circuits." (2009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)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94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71212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556792"/>
            <a:ext cx="76306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CNTs seem to be an ideal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choice for next generation vertical interconnect access technology due to its properties and advantages over the conventional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metals.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CNTs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conductance and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carrying capacity is multifold than copper which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them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suitable for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micro-scale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electronic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37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784128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836712"/>
            <a:ext cx="7270576" cy="5616624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Goplen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Brent, and Sachin S.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Sapatnekar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"Placement of thermal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vias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3-D ICs using various thermal objectives." </a:t>
            </a:r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Computer-Aided Design of Integrated Circuits and Systems, IEEE Transactions on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25.4 (2006): 692-709.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Majumder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Manoj Kumar, et al. "Signal Integrity Analysis in Single and Bundled Carbon Nanotube Interconnects." </a:t>
            </a:r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Journal of </a:t>
            </a:r>
            <a:r>
              <a:rPr lang="en-I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Nanoscience</a:t>
            </a:r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2013 (2013).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Liu, Chang, and Sung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Kyu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Lim. "A study of signal integrity issues in through-silicon-via-based 3D ICs." </a:t>
            </a:r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Interconnect Technology Conference (IITC), 2010 International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IEEE, 2010.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Hu, X. U. </a:t>
            </a:r>
            <a:r>
              <a:rPr lang="en-I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</a:t>
            </a:r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Design Techniques for 3-D ICs under Process, Voltage, and Temperature Variations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Diss. ÉCOLE POLYTECHNIQUE FÉDÉRALE DE LAUSANNE, 2012.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Gerke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David. "NASA 2009 Body of Knowledge (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BoK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through-silicon via technology." (2009).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Okoro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Chukwudi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 al. "Synchrotron-based measurement of the impact of thermal cycling on the evolution of stresses in Cu through-silicon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vias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." </a:t>
            </a:r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Journal of Applied Physics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115.24 (2014): 243509.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Vollebregt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Sten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 al. "Carbon nanotubes as vertical interconnects in 3D integrated circuits." (2009).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Pavlidis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Vasileios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F. </a:t>
            </a:r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Interconnect-based design methodologies for three-dimensional integrated circuits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Diss. University of Rochester, 2008 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42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endPara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			</a:t>
            </a:r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THANK YOU!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9" t="589" r="11706" b="14177"/>
          <a:stretch/>
        </p:blipFill>
        <p:spPr>
          <a:xfrm>
            <a:off x="1259632" y="547027"/>
            <a:ext cx="1296143" cy="1440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426" y="547027"/>
            <a:ext cx="1296144" cy="1440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789040"/>
            <a:ext cx="1296143" cy="144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528" y="3789040"/>
            <a:ext cx="1296143" cy="1440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987187"/>
            <a:ext cx="1296143" cy="15012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9398" y="2042543"/>
            <a:ext cx="287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Nupoor Korde (1001106063)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11471" y="2085020"/>
            <a:ext cx="282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Swapnil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Harel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(1001151374)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29906" y="3488410"/>
            <a:ext cx="302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Pavan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Agarwal (10011549880)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9398" y="5333585"/>
            <a:ext cx="301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Nihar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Dandekar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(1001166155)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11471" y="5322438"/>
            <a:ext cx="292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Gopal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Gulwani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(1001154755)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29462" y="223861"/>
            <a:ext cx="2311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Project By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631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  <a:latin typeface="Calibri" pitchFamily="34" charset="0"/>
              </a:rPr>
              <a:t>Objective</a:t>
            </a:r>
            <a:endParaRPr lang="en-IN" sz="4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0195"/>
            <a:ext cx="8147248" cy="43034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various materials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copper, aluminum, and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tungsten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TSVs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provide a probable solution to mitigate the challenges that are being encountered due to metallic </a:t>
            </a:r>
            <a:r>
              <a:rPr lang="en-I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vias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Carbon Nano-tubes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4248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charset="0"/>
                <a:ea typeface="Rockwell Condensed" charset="0"/>
                <a:cs typeface="Rockwell Condensed" charset="0"/>
              </a:rPr>
              <a:t>OBJECTIVES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Condensed" charset="0"/>
              <a:ea typeface="Rockwell Condensed" charset="0"/>
              <a:cs typeface="Rockwell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2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4000" dirty="0" smtClean="0">
                <a:latin typeface="Rockwell Condensed" charset="0"/>
                <a:ea typeface="Rockwell Condensed" charset="0"/>
                <a:cs typeface="Rockwell Condensed" charset="0"/>
              </a:rPr>
              <a:t>Outline</a:t>
            </a:r>
            <a:r>
              <a:rPr lang="en-IN" sz="4000" b="1" dirty="0" smtClean="0">
                <a:solidFill>
                  <a:schemeClr val="bg1"/>
                </a:solidFill>
                <a:latin typeface="Calibri" pitchFamily="34" charset="0"/>
              </a:rPr>
              <a:t>line</a:t>
            </a:r>
            <a:endParaRPr lang="en-IN" sz="4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/>
          </a:bodyPr>
          <a:lstStyle/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: </a:t>
            </a:r>
            <a:r>
              <a:rPr lang="en-I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Vias</a:t>
            </a: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Through Silicon </a:t>
            </a:r>
            <a:r>
              <a:rPr lang="en-I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Vias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(TSVs)</a:t>
            </a: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of metal properties</a:t>
            </a: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of Cu and Al</a:t>
            </a: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Carbon Nanotubes- a probable solution (?)</a:t>
            </a: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CNTs</a:t>
            </a: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of CNTs</a:t>
            </a: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7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88840"/>
            <a:ext cx="8229600" cy="4176464"/>
          </a:xfrm>
        </p:spPr>
        <p:txBody>
          <a:bodyPr>
            <a:norm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ertical 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nterconnect 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ccess: VIAs</a:t>
            </a: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in level of sophistication has led to vertical expansion of integrated circuits- 3D technology</a:t>
            </a: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 power and high performance devices</a:t>
            </a: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layers of die/packages stacked vertically </a:t>
            </a: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Inter-layer connection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6686"/>
            <a:ext cx="8229600" cy="778098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Rockwell Condensed" charset="0"/>
                <a:ea typeface="Rockwell Condensed" charset="0"/>
                <a:cs typeface="Rockwell Condensed" charset="0"/>
              </a:rPr>
              <a:t>DEFINITION: </a:t>
            </a:r>
            <a:r>
              <a:rPr lang="en-US" sz="4000" dirty="0" err="1" smtClean="0">
                <a:latin typeface="Rockwell Condensed" charset="0"/>
                <a:ea typeface="Rockwell Condensed" charset="0"/>
                <a:cs typeface="Rockwell Condensed" charset="0"/>
              </a:rPr>
              <a:t>Vias</a:t>
            </a:r>
            <a:endParaRPr lang="en-US" sz="4000" dirty="0">
              <a:latin typeface="Rockwell Condensed" charset="0"/>
              <a:ea typeface="Rockwell Condensed" charset="0"/>
              <a:cs typeface="Rockwell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8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Rockwell Condensed" charset="0"/>
                <a:ea typeface="Rockwell Condensed" charset="0"/>
                <a:cs typeface="Rockwell Condensed" charset="0"/>
              </a:rPr>
              <a:t>Through Silicon </a:t>
            </a:r>
            <a:r>
              <a:rPr lang="en-US" sz="4000" dirty="0" err="1" smtClean="0">
                <a:latin typeface="Rockwell Condensed" charset="0"/>
                <a:ea typeface="Rockwell Condensed" charset="0"/>
                <a:cs typeface="Rockwell Condensed" charset="0"/>
              </a:rPr>
              <a:t>Vias</a:t>
            </a:r>
            <a:endParaRPr lang="en-US" sz="4000" dirty="0">
              <a:latin typeface="Rockwell Condensed" charset="0"/>
              <a:ea typeface="Rockwell Condensed" charset="0"/>
              <a:cs typeface="Rockwell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512168"/>
          </a:xfrm>
        </p:spPr>
        <p:txBody>
          <a:bodyPr>
            <a:noAutofit/>
          </a:bodyPr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completely through Si wafer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Popular via metals- Al, Cu, 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Electrical contact established between layers in z- 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 descr="F:\UT-Arlington\Silicon IC Fab\Term paper\VIAS\fig2_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4" r="15552"/>
          <a:stretch/>
        </p:blipFill>
        <p:spPr bwMode="auto">
          <a:xfrm>
            <a:off x="662640" y="2996952"/>
            <a:ext cx="3117272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55172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 1 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TSVs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6309320"/>
            <a:ext cx="6972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http</a:t>
            </a:r>
            <a:r>
              <a:rPr lang="en-I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://electronicsbus.com/through-silicon-vias-tsv-technology-smart-3d-ic-package-chip-integration/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9912" y="3556173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performance due to high density and shorter length </a:t>
            </a:r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I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vias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0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>
            <a:noAutofit/>
          </a:bodyPr>
          <a:lstStyle/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Heating due to bulk resistivity</a:t>
            </a: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Stress issues due to thermal expansion</a:t>
            </a: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delays</a:t>
            </a:r>
          </a:p>
          <a:p>
            <a:pPr marL="0" indent="0">
              <a:buNone/>
            </a:pP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u="sng" dirty="0" smtClean="0"/>
              <a:t>Coefficient </a:t>
            </a:r>
            <a:r>
              <a:rPr lang="en-US" b="1" u="sng" dirty="0"/>
              <a:t>of Thermal Expansion (CTE)</a:t>
            </a:r>
          </a:p>
          <a:p>
            <a:pPr marL="0" indent="0">
              <a:buNone/>
            </a:pPr>
            <a:r>
              <a:rPr lang="en-US" b="1" dirty="0"/>
              <a:t>16.7x10</a:t>
            </a:r>
            <a:r>
              <a:rPr lang="en-US" b="1" baseline="30000" dirty="0"/>
              <a:t>-6</a:t>
            </a:r>
            <a:r>
              <a:rPr lang="en-US" b="1" dirty="0"/>
              <a:t>/ </a:t>
            </a:r>
            <a:r>
              <a:rPr lang="en-US" b="1" baseline="30000" dirty="0" err="1" smtClean="0"/>
              <a:t>o</a:t>
            </a:r>
            <a:r>
              <a:rPr lang="en-US" b="1" dirty="0" err="1"/>
              <a:t>K</a:t>
            </a:r>
            <a:r>
              <a:rPr lang="en-US" b="1" dirty="0" smtClean="0"/>
              <a:t> </a:t>
            </a:r>
            <a:r>
              <a:rPr lang="en-US" b="1" dirty="0"/>
              <a:t>for Cu</a:t>
            </a:r>
          </a:p>
          <a:p>
            <a:pPr marL="0" indent="0">
              <a:buNone/>
            </a:pPr>
            <a:r>
              <a:rPr lang="en-US" b="1" dirty="0" smtClean="0"/>
              <a:t>3x10</a:t>
            </a:r>
            <a:r>
              <a:rPr lang="en-US" b="1" baseline="30000" dirty="0" smtClean="0"/>
              <a:t>-6</a:t>
            </a:r>
            <a:r>
              <a:rPr lang="en-US" b="1" dirty="0"/>
              <a:t>/ </a:t>
            </a:r>
            <a:r>
              <a:rPr lang="en-US" b="1" baseline="30000" dirty="0" err="1" smtClean="0"/>
              <a:t>o</a:t>
            </a:r>
            <a:r>
              <a:rPr lang="en-US" b="1" dirty="0" err="1"/>
              <a:t>K</a:t>
            </a:r>
            <a:r>
              <a:rPr lang="en-US" b="1" dirty="0" smtClean="0"/>
              <a:t> </a:t>
            </a:r>
            <a:r>
              <a:rPr lang="en-US" b="1" dirty="0"/>
              <a:t>for </a:t>
            </a:r>
            <a:r>
              <a:rPr lang="en-US" b="1" dirty="0" smtClean="0"/>
              <a:t>Si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CTE mismatch!!</a:t>
            </a: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Tungsten is a more practical solution to avoid this problem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90662"/>
            <a:ext cx="584299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Rockwell Condensed" charset="0"/>
                <a:ea typeface="Rockwell Condensed" charset="0"/>
                <a:cs typeface="Rockwell Condensed" charset="0"/>
              </a:rPr>
              <a:t>Through Silicon </a:t>
            </a:r>
            <a:r>
              <a:rPr lang="en-US" sz="4000" dirty="0" err="1" smtClean="0">
                <a:latin typeface="Rockwell Condensed" charset="0"/>
                <a:ea typeface="Rockwell Condensed" charset="0"/>
                <a:cs typeface="Rockwell Condensed" charset="0"/>
              </a:rPr>
              <a:t>Vias</a:t>
            </a:r>
            <a:r>
              <a:rPr lang="en-US" sz="4000" dirty="0" smtClean="0">
                <a:latin typeface="Rockwell Condensed" charset="0"/>
                <a:ea typeface="Rockwell Condensed" charset="0"/>
                <a:cs typeface="Rockwell Condensed" charset="0"/>
              </a:rPr>
              <a:t> </a:t>
            </a:r>
            <a:r>
              <a:rPr lang="en-US" sz="4000" dirty="0"/>
              <a:t>(contd.)</a:t>
            </a:r>
            <a:endParaRPr lang="en-US" sz="4000" dirty="0">
              <a:latin typeface="Rockwell Condensed" charset="0"/>
              <a:ea typeface="Rockwell Condensed" charset="0"/>
              <a:cs typeface="Rockwell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9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850106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of comparison</a:t>
            </a:r>
            <a:endParaRPr lang="en-IN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164128"/>
              </p:ext>
            </p:extLst>
          </p:nvPr>
        </p:nvGraphicFramePr>
        <p:xfrm>
          <a:off x="745232" y="1335848"/>
          <a:ext cx="7715200" cy="4541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785"/>
                <a:gridCol w="1605198"/>
                <a:gridCol w="1671417"/>
                <a:gridCol w="1928800"/>
              </a:tblGrid>
              <a:tr h="6747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Properties 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Material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3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Copper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Tungsten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Aluminum </a:t>
                      </a:r>
                      <a:endParaRPr lang="en-US" dirty="0"/>
                    </a:p>
                  </a:txBody>
                  <a:tcPr/>
                </a:tc>
              </a:tr>
              <a:tr h="67470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Young’s Modulus </a:t>
                      </a:r>
                    </a:p>
                    <a:p>
                      <a:pPr algn="l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GPa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110-128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67470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Thermal Conductivity (W/</a:t>
                      </a:r>
                      <a:r>
                        <a:rPr lang="en-US" dirty="0" err="1" smtClean="0"/>
                        <a:t>m.k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237</a:t>
                      </a:r>
                      <a:endParaRPr lang="en-US" dirty="0"/>
                    </a:p>
                  </a:txBody>
                  <a:tcPr/>
                </a:tc>
              </a:tr>
              <a:tr h="67470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Thermal Expansion</a:t>
                      </a:r>
                      <a:r>
                        <a:rPr lang="en-US" baseline="0" dirty="0" smtClean="0"/>
                        <a:t> at 25</a:t>
                      </a:r>
                      <a:r>
                        <a:rPr lang="en-US" sz="1800" baseline="0" dirty="0" smtClean="0"/>
                        <a:t>◦C (</a:t>
                      </a:r>
                      <a:r>
                        <a:rPr lang="el-GR" sz="1800" baseline="0" dirty="0" smtClean="0"/>
                        <a:t>μ</a:t>
                      </a:r>
                      <a:r>
                        <a:rPr lang="en-US" sz="1800" baseline="0" dirty="0" smtClean="0"/>
                        <a:t>m/</a:t>
                      </a:r>
                      <a:r>
                        <a:rPr lang="en-US" sz="1800" baseline="0" dirty="0" err="1" smtClean="0"/>
                        <a:t>mK</a:t>
                      </a:r>
                      <a:r>
                        <a:rPr lang="en-US" sz="1800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23.1</a:t>
                      </a:r>
                      <a:endParaRPr lang="en-US" dirty="0"/>
                    </a:p>
                  </a:txBody>
                  <a:tcPr/>
                </a:tc>
              </a:tr>
              <a:tr h="67470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Density</a:t>
                      </a:r>
                    </a:p>
                    <a:p>
                      <a:pPr algn="l"/>
                      <a:r>
                        <a:rPr lang="en-US" dirty="0" smtClean="0"/>
                        <a:t>(g/cc)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2.702</a:t>
                      </a:r>
                      <a:endParaRPr lang="en-US" dirty="0"/>
                    </a:p>
                  </a:txBody>
                  <a:tcPr/>
                </a:tc>
              </a:tr>
              <a:tr h="67470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Specific heat</a:t>
                      </a:r>
                    </a:p>
                    <a:p>
                      <a:pPr algn="l"/>
                      <a:r>
                        <a:rPr lang="en-US" dirty="0" smtClean="0"/>
                        <a:t>( J/kg-K)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4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72400" cy="856136"/>
          </a:xfrm>
        </p:spPr>
        <p:txBody>
          <a:bodyPr/>
          <a:lstStyle/>
          <a:p>
            <a:r>
              <a:rPr lang="en-US" dirty="0" smtClean="0"/>
              <a:t>MODELLING OF </a:t>
            </a:r>
            <a:r>
              <a:rPr lang="en-US" dirty="0" err="1" smtClean="0"/>
              <a:t>tsv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8800"/>
            <a:ext cx="6014412" cy="3456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3688" y="580526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2 Model in </a:t>
            </a:r>
            <a:r>
              <a:rPr lang="en-US" dirty="0" err="1" smtClean="0"/>
              <a:t>Icepak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02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3554</TotalTime>
  <Words>723</Words>
  <Application>Microsoft Office PowerPoint</Application>
  <PresentationFormat>On-screen Show (4:3)</PresentationFormat>
  <Paragraphs>120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</vt:lpstr>
      <vt:lpstr>Rockwell</vt:lpstr>
      <vt:lpstr>Rockwell Condensed</vt:lpstr>
      <vt:lpstr>Rockwell Extra Bold</vt:lpstr>
      <vt:lpstr>Wingdings</vt:lpstr>
      <vt:lpstr>Wood Type</vt:lpstr>
      <vt:lpstr>Study of Various materials in Through silicon vias</vt:lpstr>
      <vt:lpstr>PowerPoint Presentation</vt:lpstr>
      <vt:lpstr>Objective</vt:lpstr>
      <vt:lpstr> Outlineline</vt:lpstr>
      <vt:lpstr>DEFINITION: Vias</vt:lpstr>
      <vt:lpstr>Through Silicon Vias</vt:lpstr>
      <vt:lpstr>PowerPoint Presentation</vt:lpstr>
      <vt:lpstr>Summary of comparison</vt:lpstr>
      <vt:lpstr>MODELLING OF tsv</vt:lpstr>
      <vt:lpstr>Analysis of ALUMINUM tsvs</vt:lpstr>
      <vt:lpstr>Analysis of copper tsvs</vt:lpstr>
      <vt:lpstr>Carbon Nano-Tubes</vt:lpstr>
      <vt:lpstr>PROPERTIES OF CNT</vt:lpstr>
      <vt:lpstr>Integration of cnts as vias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CNTs</dc:title>
  <dc:creator>Nupoor</dc:creator>
  <cp:lastModifiedBy>Harel, Swapnil Subhash</cp:lastModifiedBy>
  <cp:revision>166</cp:revision>
  <dcterms:created xsi:type="dcterms:W3CDTF">2014-11-21T00:24:37Z</dcterms:created>
  <dcterms:modified xsi:type="dcterms:W3CDTF">2015-12-11T20:28:12Z</dcterms:modified>
</cp:coreProperties>
</file>