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F2CD44"/>
    <a:srgbClr val="D3A90F"/>
    <a:srgbClr val="003F4C"/>
    <a:srgbClr val="1D3A00"/>
    <a:srgbClr val="5EEC3C"/>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293120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“House Price Prediction</a:t>
            </a:r>
            <a:br>
              <a:rPr lang="en-US" sz="2800" dirty="0"/>
            </a:br>
            <a:r>
              <a:rPr lang="en-US" sz="2800" dirty="0"/>
              <a:t>  Using Artificial Intelligence”</a:t>
            </a:r>
          </a:p>
        </p:txBody>
      </p:sp>
      <p:sp>
        <p:nvSpPr>
          <p:cNvPr id="3" name="Subtitle 2"/>
          <p:cNvSpPr>
            <a:spLocks noGrp="1"/>
          </p:cNvSpPr>
          <p:nvPr>
            <p:ph type="subTitle" idx="1"/>
          </p:nvPr>
        </p:nvSpPr>
        <p:spPr/>
        <p:txBody>
          <a:bodyPr>
            <a:normAutofit/>
          </a:bodyPr>
          <a:lstStyle/>
          <a:p>
            <a:r>
              <a:rPr lang="en-US" sz="2000" dirty="0"/>
              <a:t>Presentation by:</a:t>
            </a:r>
          </a:p>
          <a:p>
            <a:r>
              <a:rPr lang="en-US" sz="2000" dirty="0"/>
              <a:t>SWAPNIL SUNIL HERAGE</a:t>
            </a:r>
          </a:p>
          <a:p>
            <a:r>
              <a:rPr lang="en-US" sz="2000" dirty="0"/>
              <a:t>USN: 21BBTCS241</a:t>
            </a:r>
          </a:p>
        </p:txBody>
      </p:sp>
      <p:pic>
        <p:nvPicPr>
          <p:cNvPr id="5" name="Picture 4">
            <a:extLst>
              <a:ext uri="{FF2B5EF4-FFF2-40B4-BE49-F238E27FC236}">
                <a16:creationId xmlns:a16="http://schemas.microsoft.com/office/drawing/2014/main" id="{F469D973-9C43-B33D-3E2A-036063B19BC1}"/>
              </a:ext>
            </a:extLst>
          </p:cNvPr>
          <p:cNvPicPr>
            <a:picLocks noChangeAspect="1"/>
          </p:cNvPicPr>
          <p:nvPr/>
        </p:nvPicPr>
        <p:blipFill>
          <a:blip r:embed="rId2"/>
          <a:stretch>
            <a:fillRect/>
          </a:stretch>
        </p:blipFill>
        <p:spPr>
          <a:xfrm>
            <a:off x="0" y="14590"/>
            <a:ext cx="9144000" cy="5114319"/>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2451-B56F-3CFE-F146-5D206EE1F8D0}"/>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ED93E7E8-B7DF-7DC3-3104-B9FD01903BE3}"/>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D. Data Cleaning</a:t>
            </a:r>
          </a:p>
        </p:txBody>
      </p:sp>
      <p:pic>
        <p:nvPicPr>
          <p:cNvPr id="4" name="Picture 3">
            <a:extLst>
              <a:ext uri="{FF2B5EF4-FFF2-40B4-BE49-F238E27FC236}">
                <a16:creationId xmlns:a16="http://schemas.microsoft.com/office/drawing/2014/main" id="{1378457C-7CFA-656D-E411-F4D171D22803}"/>
              </a:ext>
            </a:extLst>
          </p:cNvPr>
          <p:cNvPicPr>
            <a:picLocks noChangeAspect="1"/>
          </p:cNvPicPr>
          <p:nvPr/>
        </p:nvPicPr>
        <p:blipFill rotWithShape="1">
          <a:blip r:embed="rId2">
            <a:extLst>
              <a:ext uri="{28A0092B-C50C-407E-A947-70E740481C1C}">
                <a14:useLocalDpi xmlns:a14="http://schemas.microsoft.com/office/drawing/2010/main" val="0"/>
              </a:ext>
            </a:extLst>
          </a:blip>
          <a:srcRect r="60976"/>
          <a:stretch/>
        </p:blipFill>
        <p:spPr>
          <a:xfrm>
            <a:off x="0" y="1729511"/>
            <a:ext cx="2443280" cy="1426845"/>
          </a:xfrm>
          <a:prstGeom prst="rect">
            <a:avLst/>
          </a:prstGeom>
        </p:spPr>
      </p:pic>
      <p:pic>
        <p:nvPicPr>
          <p:cNvPr id="5" name="Picture 4">
            <a:extLst>
              <a:ext uri="{FF2B5EF4-FFF2-40B4-BE49-F238E27FC236}">
                <a16:creationId xmlns:a16="http://schemas.microsoft.com/office/drawing/2014/main" id="{AD683F23-8742-A3E4-0C9B-1DF43180CFEB}"/>
              </a:ext>
            </a:extLst>
          </p:cNvPr>
          <p:cNvPicPr>
            <a:picLocks noChangeAspect="1"/>
          </p:cNvPicPr>
          <p:nvPr/>
        </p:nvPicPr>
        <p:blipFill rotWithShape="1">
          <a:blip r:embed="rId3">
            <a:extLst>
              <a:ext uri="{28A0092B-C50C-407E-A947-70E740481C1C}">
                <a14:useLocalDpi xmlns:a14="http://schemas.microsoft.com/office/drawing/2010/main" val="0"/>
              </a:ext>
            </a:extLst>
          </a:blip>
          <a:srcRect l="24600" t="-96947" r="17407" b="96947"/>
          <a:stretch/>
        </p:blipFill>
        <p:spPr>
          <a:xfrm>
            <a:off x="1706245" y="1949132"/>
            <a:ext cx="3323870" cy="1245235"/>
          </a:xfrm>
          <a:prstGeom prst="rect">
            <a:avLst/>
          </a:prstGeom>
        </p:spPr>
      </p:pic>
      <p:pic>
        <p:nvPicPr>
          <p:cNvPr id="6" name="Picture 5">
            <a:extLst>
              <a:ext uri="{FF2B5EF4-FFF2-40B4-BE49-F238E27FC236}">
                <a16:creationId xmlns:a16="http://schemas.microsoft.com/office/drawing/2014/main" id="{E6DF3C51-F48B-E66A-C940-2DB6D688983C}"/>
              </a:ext>
            </a:extLst>
          </p:cNvPr>
          <p:cNvPicPr>
            <a:picLocks noChangeAspect="1"/>
          </p:cNvPicPr>
          <p:nvPr/>
        </p:nvPicPr>
        <p:blipFill rotWithShape="1">
          <a:blip r:embed="rId3">
            <a:extLst>
              <a:ext uri="{28A0092B-C50C-407E-A947-70E740481C1C}">
                <a14:useLocalDpi xmlns:a14="http://schemas.microsoft.com/office/drawing/2010/main" val="0"/>
              </a:ext>
            </a:extLst>
          </a:blip>
          <a:srcRect l="-40586" t="-8918" r="40586" b="8918"/>
          <a:stretch/>
        </p:blipFill>
        <p:spPr>
          <a:xfrm>
            <a:off x="-2299725" y="2764104"/>
            <a:ext cx="5731510" cy="1245235"/>
          </a:xfrm>
          <a:prstGeom prst="rect">
            <a:avLst/>
          </a:prstGeom>
        </p:spPr>
      </p:pic>
      <p:pic>
        <p:nvPicPr>
          <p:cNvPr id="8" name="Picture 7">
            <a:extLst>
              <a:ext uri="{FF2B5EF4-FFF2-40B4-BE49-F238E27FC236}">
                <a16:creationId xmlns:a16="http://schemas.microsoft.com/office/drawing/2014/main" id="{F17720D5-630F-A848-0CC0-BCC4B8E91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279" y="1695253"/>
            <a:ext cx="6557165" cy="1108075"/>
          </a:xfrm>
          <a:prstGeom prst="rect">
            <a:avLst/>
          </a:prstGeom>
        </p:spPr>
      </p:pic>
      <p:pic>
        <p:nvPicPr>
          <p:cNvPr id="9" name="Picture 8">
            <a:extLst>
              <a:ext uri="{FF2B5EF4-FFF2-40B4-BE49-F238E27FC236}">
                <a16:creationId xmlns:a16="http://schemas.microsoft.com/office/drawing/2014/main" id="{6561978D-66BD-F8E8-2539-5A02476FE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3065" y="2939264"/>
            <a:ext cx="5344675" cy="1122045"/>
          </a:xfrm>
          <a:prstGeom prst="rect">
            <a:avLst/>
          </a:prstGeom>
        </p:spPr>
      </p:pic>
    </p:spTree>
    <p:extLst>
      <p:ext uri="{BB962C8B-B14F-4D97-AF65-F5344CB8AC3E}">
        <p14:creationId xmlns:p14="http://schemas.microsoft.com/office/powerpoint/2010/main" val="280319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CA704E-80FF-AE7B-CDEE-9D1D275BA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835" y="1960930"/>
            <a:ext cx="3664920" cy="2290575"/>
          </a:xfrm>
          <a:prstGeom prst="rect">
            <a:avLst/>
          </a:prstGeom>
        </p:spPr>
      </p:pic>
    </p:spTree>
    <p:extLst>
      <p:ext uri="{BB962C8B-B14F-4D97-AF65-F5344CB8AC3E}">
        <p14:creationId xmlns:p14="http://schemas.microsoft.com/office/powerpoint/2010/main" val="363194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Statement</a:t>
            </a:r>
          </a:p>
        </p:txBody>
      </p:sp>
      <p:sp>
        <p:nvSpPr>
          <p:cNvPr id="3" name="Content Placeholder 2"/>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Thousands of houses are sold everyday. There are some questions every buyer asks him self like: What is actual price that this house deserve ?Am I paying a fair price</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5972-120E-1615-1FD4-28CEDDDBB4C6}"/>
              </a:ext>
            </a:extLst>
          </p:cNvPr>
          <p:cNvSpPr>
            <a:spLocks noGrp="1"/>
          </p:cNvSpPr>
          <p:nvPr>
            <p:ph type="title"/>
          </p:nvPr>
        </p:nvSpPr>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4AE42FB8-E0FA-973D-7D15-36F53983F22E}"/>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House price prediction are very stressful work as we have to consider different things while buying house like the structure and the rooms kitchen parking space and garden</a:t>
            </a:r>
          </a:p>
          <a:p>
            <a:r>
              <a:rPr lang="en-IN" sz="1800" dirty="0">
                <a:latin typeface="Times New Roman" panose="02020603050405020304" pitchFamily="18" charset="0"/>
                <a:cs typeface="Times New Roman" panose="02020603050405020304" pitchFamily="18" charset="0"/>
              </a:rPr>
              <a:t>People don’t know about the factor which influence the house price. But by using the machine learning we can easily find the house which is to be perfect foe us and helps to predict the price accurately</a:t>
            </a:r>
          </a:p>
        </p:txBody>
      </p:sp>
    </p:spTree>
    <p:extLst>
      <p:ext uri="{BB962C8B-B14F-4D97-AF65-F5344CB8AC3E}">
        <p14:creationId xmlns:p14="http://schemas.microsoft.com/office/powerpoint/2010/main" val="25191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ECFF-5725-F863-4586-9643CD6B1683}"/>
              </a:ext>
            </a:extLst>
          </p:cNvPr>
          <p:cNvSpPr>
            <a:spLocks noGrp="1"/>
          </p:cNvSpPr>
          <p:nvPr>
            <p:ph type="title"/>
          </p:nvPr>
        </p:nvSpPr>
        <p:spPr/>
        <p:txBody>
          <a:bodyPr>
            <a:normAutofit fontScale="90000"/>
          </a:bodyPr>
          <a:lstStyle/>
          <a:p>
            <a:r>
              <a:rPr lang="en-IN" dirty="0"/>
              <a:t>Important Libraries and </a:t>
            </a:r>
            <a:r>
              <a:rPr lang="en-IN" dirty="0" err="1"/>
              <a:t>Dateset</a:t>
            </a:r>
            <a:endParaRPr lang="en-IN" dirty="0"/>
          </a:p>
        </p:txBody>
      </p:sp>
      <p:sp>
        <p:nvSpPr>
          <p:cNvPr id="3" name="Content Placeholder 2">
            <a:extLst>
              <a:ext uri="{FF2B5EF4-FFF2-40B4-BE49-F238E27FC236}">
                <a16:creationId xmlns:a16="http://schemas.microsoft.com/office/drawing/2014/main" id="{57B16C27-3F42-967F-78A8-5E857BF7495F}"/>
              </a:ext>
            </a:extLst>
          </p:cNvPr>
          <p:cNvSpPr>
            <a:spLocks noGrp="1"/>
          </p:cNvSpPr>
          <p:nvPr>
            <p:ph idx="1"/>
          </p:nvPr>
        </p:nvSpPr>
        <p:spPr/>
        <p:txBody>
          <a:bodyPr/>
          <a:lstStyle/>
          <a:p>
            <a:pPr marL="222250" indent="0" algn="l">
              <a:lnSpc>
                <a:spcPct val="145000"/>
              </a:lnSpc>
              <a:spcAft>
                <a:spcPts val="955"/>
              </a:spcAft>
              <a:buNone/>
            </a:pPr>
            <a:r>
              <a:rPr lang="en-IN" sz="1800" dirty="0">
                <a:solidFill>
                  <a:srgbClr val="000000"/>
                </a:solidFill>
                <a:effectLst/>
                <a:latin typeface="Times New Roman" panose="02020603050405020304" pitchFamily="18" charset="0"/>
                <a:ea typeface="Times New Roman" panose="02020603050405020304" pitchFamily="18" charset="0"/>
              </a:rPr>
              <a:t>Here we are using</a:t>
            </a:r>
          </a:p>
          <a:p>
            <a:pPr marL="222250" indent="0" algn="l">
              <a:lnSpc>
                <a:spcPct val="145000"/>
              </a:lnSpc>
              <a:spcAft>
                <a:spcPts val="955"/>
              </a:spcAft>
              <a:buNone/>
            </a:pPr>
            <a:r>
              <a:rPr lang="en-IN" sz="18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dirty="0">
                <a:solidFill>
                  <a:srgbClr val="000000"/>
                </a:solidFill>
                <a:effectLst/>
                <a:latin typeface="Times New Roman" panose="02020603050405020304" pitchFamily="18" charset="0"/>
                <a:ea typeface="Times New Roman" panose="02020603050405020304" pitchFamily="18" charset="0"/>
              </a:rPr>
              <a:t> Pandas – To load the Data frame </a:t>
            </a:r>
          </a:p>
          <a:p>
            <a:pPr marL="222250" indent="0" algn="l">
              <a:lnSpc>
                <a:spcPct val="145000"/>
              </a:lnSpc>
              <a:spcAft>
                <a:spcPts val="955"/>
              </a:spcAft>
              <a:buNone/>
            </a:pPr>
            <a:r>
              <a:rPr lang="en-IN" sz="18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dirty="0">
                <a:solidFill>
                  <a:srgbClr val="000000"/>
                </a:solidFill>
                <a:effectLst/>
                <a:latin typeface="Times New Roman" panose="02020603050405020304" pitchFamily="18" charset="0"/>
                <a:ea typeface="Times New Roman" panose="02020603050405020304" pitchFamily="18" charset="0"/>
              </a:rPr>
              <a:t> Matplotlib – To visualize the data features i.e. bar plot </a:t>
            </a:r>
          </a:p>
          <a:p>
            <a:pPr marL="222250" indent="0" algn="l">
              <a:lnSpc>
                <a:spcPct val="145000"/>
              </a:lnSpc>
              <a:spcAft>
                <a:spcPts val="955"/>
              </a:spcAft>
              <a:buNone/>
            </a:pPr>
            <a:r>
              <a:rPr lang="en-IN" sz="18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dirty="0">
                <a:solidFill>
                  <a:srgbClr val="000000"/>
                </a:solidFill>
                <a:effectLst/>
                <a:latin typeface="Times New Roman" panose="02020603050405020304" pitchFamily="18" charset="0"/>
                <a:ea typeface="Times New Roman" panose="02020603050405020304" pitchFamily="18" charset="0"/>
              </a:rPr>
              <a:t> Seaborn – To see the correlation between features using heatmap</a:t>
            </a:r>
          </a:p>
          <a:p>
            <a:pPr marL="0" indent="0">
              <a:buNone/>
            </a:pPr>
            <a:r>
              <a:rPr lang="en-IN" sz="2400" dirty="0"/>
              <a:t> </a:t>
            </a:r>
            <a:r>
              <a:rPr lang="en-IN" sz="1800" dirty="0"/>
              <a:t>                                                                                                </a:t>
            </a:r>
            <a:endParaRPr lang="en-IN" dirty="0"/>
          </a:p>
        </p:txBody>
      </p:sp>
    </p:spTree>
    <p:extLst>
      <p:ext uri="{BB962C8B-B14F-4D97-AF65-F5344CB8AC3E}">
        <p14:creationId xmlns:p14="http://schemas.microsoft.com/office/powerpoint/2010/main" val="328782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E730-9079-B816-A2C1-8E06C071BBC3}"/>
              </a:ext>
            </a:extLst>
          </p:cNvPr>
          <p:cNvSpPr>
            <a:spLocks noGrp="1"/>
          </p:cNvSpPr>
          <p:nvPr>
            <p:ph type="title"/>
          </p:nvPr>
        </p:nvSpPr>
        <p:spPr>
          <a:xfrm>
            <a:off x="296260" y="433880"/>
            <a:ext cx="8398775" cy="610821"/>
          </a:xfrm>
        </p:spPr>
        <p:txBody>
          <a:bodyPr>
            <a:normAutofit fontScale="90000"/>
          </a:bodyPr>
          <a:lstStyle/>
          <a:p>
            <a:r>
              <a:rPr lang="en-IN" dirty="0"/>
              <a:t>Steps Involved during Construction</a:t>
            </a:r>
            <a:br>
              <a:rPr lang="en-IN" dirty="0"/>
            </a:br>
            <a:r>
              <a:rPr lang="en-IN" dirty="0"/>
              <a:t>of Project</a:t>
            </a:r>
          </a:p>
        </p:txBody>
      </p:sp>
      <p:sp>
        <p:nvSpPr>
          <p:cNvPr id="3" name="Content Placeholder 2">
            <a:extLst>
              <a:ext uri="{FF2B5EF4-FFF2-40B4-BE49-F238E27FC236}">
                <a16:creationId xmlns:a16="http://schemas.microsoft.com/office/drawing/2014/main" id="{52C484BE-C346-9C41-6734-656C814A59D5}"/>
              </a:ext>
            </a:extLst>
          </p:cNvPr>
          <p:cNvSpPr>
            <a:spLocks noGrp="1"/>
          </p:cNvSpPr>
          <p:nvPr>
            <p:ph idx="1"/>
          </p:nvPr>
        </p:nvSpPr>
        <p:spPr/>
        <p:txBody>
          <a:bodyPr>
            <a:normAutofit/>
          </a:bodyPr>
          <a:lstStyle/>
          <a:p>
            <a:pPr marL="457200" indent="-457200">
              <a:buAutoNum type="alphaUcPeriod"/>
            </a:pPr>
            <a:r>
              <a:rPr lang="en-IN" sz="2000" dirty="0">
                <a:latin typeface="Times New Roman" panose="02020603050405020304" pitchFamily="18" charset="0"/>
                <a:cs typeface="Times New Roman" panose="02020603050405020304" pitchFamily="18" charset="0"/>
              </a:rPr>
              <a:t>Data Description</a:t>
            </a:r>
          </a:p>
          <a:p>
            <a:pPr marL="457200" indent="-457200">
              <a:buAutoNum type="alphaUcPeriod"/>
            </a:pPr>
            <a:r>
              <a:rPr lang="en-IN" sz="2000" dirty="0">
                <a:latin typeface="Times New Roman" panose="02020603050405020304" pitchFamily="18" charset="0"/>
                <a:cs typeface="Times New Roman" panose="02020603050405020304" pitchFamily="18" charset="0"/>
              </a:rPr>
              <a:t>Data Preprocessing</a:t>
            </a:r>
          </a:p>
          <a:p>
            <a:pPr marL="457200" indent="-457200">
              <a:buAutoNum type="alphaUcPeriod"/>
            </a:pPr>
            <a:r>
              <a:rPr lang="en-IN" sz="2000" dirty="0">
                <a:latin typeface="Times New Roman" panose="02020603050405020304" pitchFamily="18" charset="0"/>
                <a:cs typeface="Times New Roman" panose="02020603050405020304" pitchFamily="18" charset="0"/>
              </a:rPr>
              <a:t>Exploratory Data Analysis</a:t>
            </a:r>
          </a:p>
          <a:p>
            <a:pPr marL="457200" indent="-457200">
              <a:buAutoNum type="alphaUcPeriod"/>
            </a:pPr>
            <a:r>
              <a:rPr lang="en-IN" sz="2000" dirty="0">
                <a:latin typeface="Times New Roman" panose="02020603050405020304" pitchFamily="18" charset="0"/>
                <a:cs typeface="Times New Roman" panose="02020603050405020304" pitchFamily="18" charset="0"/>
              </a:rPr>
              <a:t>Data Cleaning</a:t>
            </a:r>
          </a:p>
        </p:txBody>
      </p:sp>
    </p:spTree>
    <p:extLst>
      <p:ext uri="{BB962C8B-B14F-4D97-AF65-F5344CB8AC3E}">
        <p14:creationId xmlns:p14="http://schemas.microsoft.com/office/powerpoint/2010/main" val="243873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B939-4A49-80E5-6AFE-38A894F3ADA9}"/>
              </a:ext>
            </a:extLst>
          </p:cNvPr>
          <p:cNvSpPr>
            <a:spLocks noGrp="1"/>
          </p:cNvSpPr>
          <p:nvPr>
            <p:ph type="title"/>
          </p:nvPr>
        </p:nvSpPr>
        <p:spPr/>
        <p:txBody>
          <a:bodyPr>
            <a:normAutofit fontScale="90000"/>
          </a:bodyPr>
          <a:lstStyle/>
          <a:p>
            <a:r>
              <a:rPr lang="en-IN" dirty="0"/>
              <a:t>How it works?</a:t>
            </a:r>
          </a:p>
        </p:txBody>
      </p:sp>
      <p:sp>
        <p:nvSpPr>
          <p:cNvPr id="8" name="Content Placeholder 7">
            <a:extLst>
              <a:ext uri="{FF2B5EF4-FFF2-40B4-BE49-F238E27FC236}">
                <a16:creationId xmlns:a16="http://schemas.microsoft.com/office/drawing/2014/main" id="{653C79C1-7E26-C30F-1FA3-ED0C3CCA734D}"/>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 Data Description </a:t>
            </a:r>
          </a:p>
        </p:txBody>
      </p:sp>
      <p:pic>
        <p:nvPicPr>
          <p:cNvPr id="9" name="Picture 8">
            <a:extLst>
              <a:ext uri="{FF2B5EF4-FFF2-40B4-BE49-F238E27FC236}">
                <a16:creationId xmlns:a16="http://schemas.microsoft.com/office/drawing/2014/main" id="{6E7E62C9-9608-7BD5-4FAB-66F8E9CF4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405"/>
            <a:ext cx="3503065" cy="1710690"/>
          </a:xfrm>
          <a:prstGeom prst="rect">
            <a:avLst/>
          </a:prstGeom>
        </p:spPr>
      </p:pic>
      <p:pic>
        <p:nvPicPr>
          <p:cNvPr id="10" name="Picture 9">
            <a:extLst>
              <a:ext uri="{FF2B5EF4-FFF2-40B4-BE49-F238E27FC236}">
                <a16:creationId xmlns:a16="http://schemas.microsoft.com/office/drawing/2014/main" id="{3EFE0CC1-29FD-0739-DED2-371E7191A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249447"/>
            <a:ext cx="5182820" cy="1883692"/>
          </a:xfrm>
          <a:prstGeom prst="rect">
            <a:avLst/>
          </a:prstGeom>
          <a:noFill/>
          <a:ln>
            <a:noFill/>
          </a:ln>
        </p:spPr>
      </p:pic>
      <p:pic>
        <p:nvPicPr>
          <p:cNvPr id="11" name="Picture 10">
            <a:extLst>
              <a:ext uri="{FF2B5EF4-FFF2-40B4-BE49-F238E27FC236}">
                <a16:creationId xmlns:a16="http://schemas.microsoft.com/office/drawing/2014/main" id="{638A075D-A72A-4C4B-3469-4894CCCDA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065" y="1716405"/>
            <a:ext cx="4087395" cy="1533042"/>
          </a:xfrm>
          <a:prstGeom prst="rect">
            <a:avLst/>
          </a:prstGeom>
        </p:spPr>
      </p:pic>
    </p:spTree>
    <p:extLst>
      <p:ext uri="{BB962C8B-B14F-4D97-AF65-F5344CB8AC3E}">
        <p14:creationId xmlns:p14="http://schemas.microsoft.com/office/powerpoint/2010/main" val="196971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C31E-7ABF-EDFB-2FD9-BD452B972906}"/>
              </a:ext>
            </a:extLst>
          </p:cNvPr>
          <p:cNvSpPr>
            <a:spLocks noGrp="1"/>
          </p:cNvSpPr>
          <p:nvPr>
            <p:ph type="title"/>
          </p:nvPr>
        </p:nvSpPr>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23DEA96-8844-F172-9EE0-79E0C2F76329}"/>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B. Data Preprocessing</a:t>
            </a:r>
          </a:p>
          <a:p>
            <a:pPr marL="0" indent="0">
              <a:buNone/>
            </a:pPr>
            <a:endParaRPr lang="en-IN" dirty="0"/>
          </a:p>
        </p:txBody>
      </p:sp>
      <p:pic>
        <p:nvPicPr>
          <p:cNvPr id="6" name="Picture 5">
            <a:extLst>
              <a:ext uri="{FF2B5EF4-FFF2-40B4-BE49-F238E27FC236}">
                <a16:creationId xmlns:a16="http://schemas.microsoft.com/office/drawing/2014/main" id="{FCF82D5C-144B-F4C2-E501-F6025BF22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1171"/>
            <a:ext cx="5731510" cy="3260725"/>
          </a:xfrm>
          <a:prstGeom prst="rect">
            <a:avLst/>
          </a:prstGeom>
        </p:spPr>
      </p:pic>
    </p:spTree>
    <p:extLst>
      <p:ext uri="{BB962C8B-B14F-4D97-AF65-F5344CB8AC3E}">
        <p14:creationId xmlns:p14="http://schemas.microsoft.com/office/powerpoint/2010/main" val="20621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AE39-A252-344A-0867-BC42C133C385}"/>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9B208553-2932-9942-35F3-3029B3C8472D}"/>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Exploratory Data Analysis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69D649F-5DE6-5849-1AE6-02B965F47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3" y="1808225"/>
            <a:ext cx="3454302" cy="1407160"/>
          </a:xfrm>
          <a:prstGeom prst="rect">
            <a:avLst/>
          </a:prstGeom>
        </p:spPr>
      </p:pic>
      <p:pic>
        <p:nvPicPr>
          <p:cNvPr id="5" name="Picture 4">
            <a:extLst>
              <a:ext uri="{FF2B5EF4-FFF2-40B4-BE49-F238E27FC236}">
                <a16:creationId xmlns:a16="http://schemas.microsoft.com/office/drawing/2014/main" id="{3B1586AD-3A4B-E623-9E86-241C1C5B5C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13" y="3252419"/>
            <a:ext cx="3781985" cy="1878622"/>
          </a:xfrm>
          <a:prstGeom prst="rect">
            <a:avLst/>
          </a:prstGeom>
          <a:noFill/>
          <a:ln>
            <a:noFill/>
          </a:ln>
        </p:spPr>
      </p:pic>
      <p:pic>
        <p:nvPicPr>
          <p:cNvPr id="6" name="Picture 5">
            <a:extLst>
              <a:ext uri="{FF2B5EF4-FFF2-40B4-BE49-F238E27FC236}">
                <a16:creationId xmlns:a16="http://schemas.microsoft.com/office/drawing/2014/main" id="{C384FD3C-2EF9-D01B-952C-8531AAA4F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900" y="1808225"/>
            <a:ext cx="3476575" cy="1591310"/>
          </a:xfrm>
          <a:prstGeom prst="rect">
            <a:avLst/>
          </a:prstGeom>
        </p:spPr>
      </p:pic>
      <p:pic>
        <p:nvPicPr>
          <p:cNvPr id="7" name="Picture 6">
            <a:extLst>
              <a:ext uri="{FF2B5EF4-FFF2-40B4-BE49-F238E27FC236}">
                <a16:creationId xmlns:a16="http://schemas.microsoft.com/office/drawing/2014/main" id="{D705B0BC-7992-2AEB-D7A7-227CF7D3323A}"/>
              </a:ext>
            </a:extLst>
          </p:cNvPr>
          <p:cNvPicPr>
            <a:picLocks noChangeAspect="1"/>
          </p:cNvPicPr>
          <p:nvPr/>
        </p:nvPicPr>
        <p:blipFill rotWithShape="1">
          <a:blip r:embed="rId5">
            <a:extLst>
              <a:ext uri="{28A0092B-C50C-407E-A947-70E740481C1C}">
                <a14:useLocalDpi xmlns:a14="http://schemas.microsoft.com/office/drawing/2010/main" val="0"/>
              </a:ext>
            </a:extLst>
          </a:blip>
          <a:srcRect r="2043" b="2862"/>
          <a:stretch/>
        </p:blipFill>
        <p:spPr bwMode="auto">
          <a:xfrm>
            <a:off x="3518588" y="3252418"/>
            <a:ext cx="5481858" cy="1891081"/>
          </a:xfrm>
          <a:prstGeom prst="rect">
            <a:avLst/>
          </a:prstGeom>
          <a:noFill/>
          <a:ln>
            <a:noFill/>
          </a:ln>
        </p:spPr>
      </p:pic>
    </p:spTree>
    <p:extLst>
      <p:ext uri="{BB962C8B-B14F-4D97-AF65-F5344CB8AC3E}">
        <p14:creationId xmlns:p14="http://schemas.microsoft.com/office/powerpoint/2010/main" val="379323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4E85-A983-D4EA-7D1F-720D6D66508B}"/>
              </a:ext>
            </a:extLst>
          </p:cNvPr>
          <p:cNvSpPr>
            <a:spLocks noGrp="1"/>
          </p:cNvSpPr>
          <p:nvPr>
            <p:ph type="title"/>
          </p:nvPr>
        </p:nvSpPr>
        <p:spPr/>
        <p:txBody>
          <a:bodyPr>
            <a:normAutofit fontScale="90000"/>
          </a:bodyPr>
          <a:lstStyle/>
          <a:p>
            <a:endParaRPr lang="en-IN"/>
          </a:p>
        </p:txBody>
      </p:sp>
      <p:pic>
        <p:nvPicPr>
          <p:cNvPr id="4" name="Content Placeholder 3">
            <a:extLst>
              <a:ext uri="{FF2B5EF4-FFF2-40B4-BE49-F238E27FC236}">
                <a16:creationId xmlns:a16="http://schemas.microsoft.com/office/drawing/2014/main" id="{5F59886B-0938-E300-CB98-708C4ED59F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8617"/>
            <a:ext cx="4658266" cy="2606266"/>
          </a:xfrm>
          <a:prstGeom prst="rect">
            <a:avLst/>
          </a:prstGeom>
        </p:spPr>
      </p:pic>
      <p:pic>
        <p:nvPicPr>
          <p:cNvPr id="5" name="Picture 4">
            <a:extLst>
              <a:ext uri="{FF2B5EF4-FFF2-40B4-BE49-F238E27FC236}">
                <a16:creationId xmlns:a16="http://schemas.microsoft.com/office/drawing/2014/main" id="{EAE532EF-196A-95E5-A394-32C380C757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3125" y="3118334"/>
            <a:ext cx="5730875" cy="1960930"/>
          </a:xfrm>
          <a:prstGeom prst="rect">
            <a:avLst/>
          </a:prstGeom>
          <a:noFill/>
          <a:ln>
            <a:noFill/>
          </a:ln>
        </p:spPr>
      </p:pic>
    </p:spTree>
    <p:extLst>
      <p:ext uri="{BB962C8B-B14F-4D97-AF65-F5344CB8AC3E}">
        <p14:creationId xmlns:p14="http://schemas.microsoft.com/office/powerpoint/2010/main" val="1375954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201</Words>
  <Application>Microsoft Office PowerPoint</Application>
  <PresentationFormat>On-screen Show (16:9)</PresentationFormat>
  <Paragraphs>28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“House Price Prediction   Using Artificial Intelligence”</vt:lpstr>
      <vt:lpstr>Problem Statement</vt:lpstr>
      <vt:lpstr>Introduction</vt:lpstr>
      <vt:lpstr>Important Libraries and Dateset</vt:lpstr>
      <vt:lpstr>Steps Involved during Construction of Project</vt:lpstr>
      <vt:lpstr>How it works?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2023-09-07T11:01:38Z</dcterms:modified>
</cp:coreProperties>
</file>