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5" r:id="rId2"/>
    <p:sldId id="276" r:id="rId3"/>
    <p:sldId id="270" r:id="rId4"/>
    <p:sldId id="277" r:id="rId5"/>
    <p:sldId id="279" r:id="rId6"/>
    <p:sldId id="286" r:id="rId7"/>
    <p:sldId id="282" r:id="rId8"/>
    <p:sldId id="283" r:id="rId9"/>
    <p:sldId id="284"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9D2"/>
    <a:srgbClr val="3860D7"/>
    <a:srgbClr val="00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9" autoAdjust="0"/>
    <p:restoredTop sz="94660"/>
  </p:normalViewPr>
  <p:slideViewPr>
    <p:cSldViewPr>
      <p:cViewPr varScale="1">
        <p:scale>
          <a:sx n="70" d="100"/>
          <a:sy n="70" d="100"/>
        </p:scale>
        <p:origin x="130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pPr/>
              <a:t>01-10-2017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pPr/>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76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216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224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7066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075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928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940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43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smtClean="0"/>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smtClean="0"/>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ailhead.salesforce.com/en" TargetMode="External"/><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help.salesforce.com/" TargetMode="External"/><Relationship Id="rId4" Type="http://schemas.openxmlformats.org/officeDocument/2006/relationships/hyperlink" Target="https://www.quor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smtClean="0">
                <a:ea typeface="Droid Sans Fallback"/>
                <a:cs typeface="Times New Roman" pitchFamily="18" charset="0"/>
              </a:rPr>
              <a:t>SMILE FARM</a:t>
            </a:r>
            <a:r>
              <a:rPr lang="en-US" sz="2000" dirty="0" smtClean="0">
                <a:ea typeface="Droid Sans Fallback"/>
                <a:cs typeface="Times New Roman" pitchFamily="18" charset="0"/>
              </a:rPr>
              <a:t/>
            </a:r>
            <a:br>
              <a:rPr lang="en-US" sz="2000" dirty="0" smtClean="0">
                <a:ea typeface="Droid Sans Fallback"/>
                <a:cs typeface="Times New Roman" pitchFamily="18" charset="0"/>
              </a:rPr>
            </a:br>
            <a:r>
              <a:rPr lang="en-US" sz="2400" dirty="0" smtClean="0">
                <a:ea typeface="Droid Sans Fallback"/>
                <a:cs typeface="Times New Roman" pitchFamily="18" charset="0"/>
              </a:rPr>
              <a:t>Project Synopsis </a:t>
            </a:r>
            <a:r>
              <a:rPr lang="en-US" sz="2400" dirty="0">
                <a:ea typeface="Droid Sans Fallback"/>
                <a:cs typeface="Times New Roman" pitchFamily="18" charset="0"/>
              </a:rPr>
              <a:t>Presentation </a:t>
            </a:r>
            <a:r>
              <a:rPr lang="en-US" sz="2400" dirty="0" smtClean="0">
                <a:ea typeface="Droid Sans Fallback"/>
                <a:cs typeface="Times New Roman" pitchFamily="18" charset="0"/>
              </a:rPr>
              <a:t/>
            </a:r>
            <a:br>
              <a:rPr lang="en-US" sz="2400" dirty="0" smtClean="0">
                <a:ea typeface="Droid Sans Fallback"/>
                <a:cs typeface="Times New Roman" pitchFamily="18" charset="0"/>
              </a:rPr>
            </a:br>
            <a:r>
              <a:rPr lang="en-US" sz="2000" dirty="0" smtClean="0">
                <a:solidFill>
                  <a:srgbClr val="0033CC"/>
                </a:solidFill>
                <a:latin typeface="Calibri" pitchFamily="34" charset="0"/>
                <a:ea typeface="Droid Sans Fallback"/>
                <a:cs typeface="Times New Roman" pitchFamily="18" charset="0"/>
              </a:rPr>
              <a:t>Date</a:t>
            </a:r>
            <a:r>
              <a:rPr lang="en-US" sz="2000" dirty="0">
                <a:solidFill>
                  <a:srgbClr val="0033CC"/>
                </a:solidFill>
                <a:latin typeface="Calibri" pitchFamily="34" charset="0"/>
                <a:ea typeface="Droid Sans Fallback"/>
                <a:cs typeface="Times New Roman" pitchFamily="18" charset="0"/>
              </a:rPr>
              <a:t>: </a:t>
            </a:r>
            <a:r>
              <a:rPr lang="en-US" sz="2000" dirty="0" smtClean="0">
                <a:solidFill>
                  <a:srgbClr val="0033CC"/>
                </a:solidFill>
                <a:latin typeface="Calibri" pitchFamily="34" charset="0"/>
                <a:ea typeface="Droid Sans Fallback"/>
                <a:cs typeface="Times New Roman" pitchFamily="18" charset="0"/>
              </a:rPr>
              <a:t>28/09/2017</a:t>
            </a:r>
            <a:endParaRPr lang="en-IN" sz="2000" dirty="0"/>
          </a:p>
        </p:txBody>
      </p:sp>
      <p:sp>
        <p:nvSpPr>
          <p:cNvPr id="4" name="Slide Number Placeholder 3"/>
          <p:cNvSpPr>
            <a:spLocks noGrp="1"/>
          </p:cNvSpPr>
          <p:nvPr>
            <p:ph type="sldNum" sz="quarter" idx="12"/>
          </p:nvPr>
        </p:nvSpPr>
        <p:spPr/>
        <p:txBody>
          <a:bodyPr/>
          <a:lstStyle/>
          <a:p>
            <a:fld id="{08FC1071-F2DF-4CA9-AA63-FF97A16BD739}" type="slidenum">
              <a:rPr lang="en-IN" smtClean="0"/>
              <a:pPr/>
              <a:t>1</a:t>
            </a:fld>
            <a:endParaRPr lang="en-IN"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COLLEGE OF COMPUTING SCIENCES AND INFORMATION TECHNOLOGY </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1559" y="1863247"/>
            <a:ext cx="8041741" cy="828945"/>
          </a:xfrm>
          <a:prstGeom prst="rect">
            <a:avLst/>
          </a:prstGeom>
        </p:spPr>
        <p:txBody>
          <a:bodyPr wrap="square">
            <a:spAutoFit/>
          </a:bodyPr>
          <a:lstStyle/>
          <a:p>
            <a:pPr algn="ctr">
              <a:lnSpc>
                <a:spcPct val="106000"/>
              </a:lnSpc>
              <a:spcAft>
                <a:spcPts val="800"/>
              </a:spcAft>
            </a:pPr>
            <a:r>
              <a:rPr lang="en-US" sz="2000" b="1" dirty="0" smtClean="0">
                <a:latin typeface="Calibri" panose="020F0502020204030204" pitchFamily="34" charset="0"/>
                <a:ea typeface="Droid Sans Fallback"/>
              </a:rPr>
              <a:t>Industrial Project(Synopsis &amp; </a:t>
            </a:r>
            <a:r>
              <a:rPr lang="en-US" sz="2000" b="1" dirty="0">
                <a:latin typeface="Calibri" panose="020F0502020204030204" pitchFamily="34" charset="0"/>
                <a:ea typeface="Droid Sans Fallback"/>
              </a:rPr>
              <a:t>Presentation</a:t>
            </a:r>
            <a:r>
              <a:rPr lang="en-US" sz="2000" b="1" dirty="0" smtClean="0">
                <a:latin typeface="Calibri" panose="020F0502020204030204" pitchFamily="34" charset="0"/>
                <a:ea typeface="Droid Sans Fallback"/>
              </a:rPr>
              <a:t>)(</a:t>
            </a:r>
            <a:r>
              <a:rPr lang="en-US" sz="2000" b="1" dirty="0">
                <a:latin typeface="Calibri" panose="020F0502020204030204" pitchFamily="34" charset="0"/>
                <a:ea typeface="Droid Sans Fallback"/>
              </a:rPr>
              <a:t>ECS799)</a:t>
            </a:r>
            <a:endParaRPr lang="en-US" sz="2000" b="1" dirty="0" smtClean="0">
              <a:latin typeface="Arial" pitchFamily="34" charset="0"/>
              <a:cs typeface="Arial" pitchFamily="34" charset="0"/>
            </a:endParaRPr>
          </a:p>
          <a:p>
            <a:pPr lvl="0" algn="ctr" eaLnBrk="0" fontAlgn="base" hangingPunct="0">
              <a:spcBef>
                <a:spcPct val="0"/>
              </a:spcBef>
              <a:spcAft>
                <a:spcPct val="0"/>
              </a:spcAft>
            </a:pPr>
            <a:r>
              <a:rPr lang="en-US" sz="2000" b="1" dirty="0" smtClean="0">
                <a:latin typeface="Calibri" pitchFamily="34" charset="0"/>
                <a:ea typeface="Droid Sans Fallback"/>
                <a:cs typeface="Calibri" pitchFamily="34" charset="0"/>
              </a:rPr>
              <a:t>B.Tech (CSE)</a:t>
            </a:r>
            <a:endParaRPr lang="en-US" sz="2000" b="1" dirty="0" smtClean="0">
              <a:latin typeface="Arial" pitchFamily="34" charset="0"/>
              <a:cs typeface="Arial" pitchFamily="34" charset="0"/>
            </a:endParaRPr>
          </a:p>
        </p:txBody>
      </p:sp>
      <p:sp>
        <p:nvSpPr>
          <p:cNvPr id="6" name="Rectangle 5"/>
          <p:cNvSpPr/>
          <p:nvPr/>
        </p:nvSpPr>
        <p:spPr>
          <a:xfrm>
            <a:off x="4081301" y="3181144"/>
            <a:ext cx="4572000" cy="1200329"/>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Group: </a:t>
            </a:r>
            <a:r>
              <a:rPr lang="en-US" dirty="0" smtClean="0">
                <a:solidFill>
                  <a:srgbClr val="0033CC"/>
                </a:solidFill>
                <a:latin typeface="Calibri" pitchFamily="34" charset="0"/>
                <a:ea typeface="Droid Sans Fallback"/>
                <a:cs typeface="Times New Roman" pitchFamily="18" charset="0"/>
              </a:rPr>
              <a:t>SMILE-FARM DEVELOPERS</a:t>
            </a:r>
          </a:p>
          <a:p>
            <a:pPr lvl="0" algn="ctr" eaLnBrk="0" fontAlgn="base" hangingPunct="0">
              <a:spcBef>
                <a:spcPct val="0"/>
              </a:spcBef>
              <a:spcAft>
                <a:spcPct val="0"/>
              </a:spcAft>
            </a:pPr>
            <a:r>
              <a:rPr lang="en-US" b="1" dirty="0" smtClean="0">
                <a:solidFill>
                  <a:srgbClr val="0033CC"/>
                </a:solidFill>
                <a:latin typeface="Calibri" pitchFamily="34" charset="0"/>
                <a:ea typeface="Droid Sans Fallback"/>
                <a:cs typeface="Times New Roman" pitchFamily="18" charset="0"/>
              </a:rPr>
              <a:t>Paras Rastogi(TCA1409048)</a:t>
            </a:r>
            <a:endParaRPr lang="en-US" b="1"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b="1" dirty="0" smtClean="0">
                <a:solidFill>
                  <a:srgbClr val="0033CC"/>
                </a:solidFill>
                <a:latin typeface="Calibri" pitchFamily="34" charset="0"/>
                <a:ea typeface="Droid Sans Fallback"/>
                <a:cs typeface="Times New Roman" pitchFamily="18" charset="0"/>
              </a:rPr>
              <a:t>Swapnil Jain(TCA1409072)</a:t>
            </a:r>
          </a:p>
          <a:p>
            <a:pPr lvl="0" algn="ctr" eaLnBrk="0" fontAlgn="base" hangingPunct="0">
              <a:spcBef>
                <a:spcPct val="0"/>
              </a:spcBef>
              <a:spcAft>
                <a:spcPct val="0"/>
              </a:spcAft>
            </a:pPr>
            <a:endParaRPr lang="en-US" b="1" dirty="0">
              <a:solidFill>
                <a:srgbClr val="0033CC"/>
              </a:solidFill>
              <a:latin typeface="Arial" pitchFamily="34" charset="0"/>
              <a:cs typeface="Arial" pitchFamily="34" charset="0"/>
            </a:endParaRPr>
          </a:p>
        </p:txBody>
      </p:sp>
      <p:sp>
        <p:nvSpPr>
          <p:cNvPr id="9" name="Rectangle 8"/>
          <p:cNvSpPr/>
          <p:nvPr/>
        </p:nvSpPr>
        <p:spPr>
          <a:xfrm>
            <a:off x="183733" y="3198719"/>
            <a:ext cx="3740195" cy="1754326"/>
          </a:xfrm>
          <a:prstGeom prst="rect">
            <a:avLst/>
          </a:prstGeom>
        </p:spPr>
        <p:txBody>
          <a:bodyPr wrap="square">
            <a:spAutoFit/>
          </a:bodyPr>
          <a:lstStyle/>
          <a:p>
            <a:pPr lvl="0" algn="ctr" eaLnBrk="0" fontAlgn="base" hangingPunct="0">
              <a:spcBef>
                <a:spcPct val="0"/>
              </a:spcBef>
              <a:spcAft>
                <a:spcPct val="0"/>
              </a:spcAft>
            </a:pPr>
            <a:r>
              <a:rPr lang="en-US" dirty="0" smtClean="0">
                <a:solidFill>
                  <a:srgbClr val="0033CC"/>
                </a:solidFill>
                <a:latin typeface="Calibri" pitchFamily="34" charset="0"/>
                <a:ea typeface="Droid Sans Fallback"/>
                <a:cs typeface="Times New Roman" pitchFamily="18" charset="0"/>
              </a:rPr>
              <a:t>Internal Project Guides:</a:t>
            </a:r>
          </a:p>
          <a:p>
            <a:pPr algn="ctr" eaLnBrk="0" fontAlgn="base" hangingPunct="0">
              <a:spcBef>
                <a:spcPct val="0"/>
              </a:spcBef>
              <a:spcAft>
                <a:spcPct val="0"/>
              </a:spcAft>
            </a:pPr>
            <a:r>
              <a:rPr lang="en-US" b="1" dirty="0">
                <a:solidFill>
                  <a:srgbClr val="0033CC"/>
                </a:solidFill>
              </a:rPr>
              <a:t>Mr</a:t>
            </a:r>
            <a:r>
              <a:rPr lang="en-US" b="1" dirty="0" smtClean="0">
                <a:solidFill>
                  <a:srgbClr val="0033CC"/>
                </a:solidFill>
              </a:rPr>
              <a:t>. </a:t>
            </a:r>
            <a:r>
              <a:rPr lang="en-US" b="1" dirty="0" err="1" smtClean="0">
                <a:solidFill>
                  <a:srgbClr val="0033CC"/>
                </a:solidFill>
              </a:rPr>
              <a:t>Mahendra</a:t>
            </a:r>
            <a:r>
              <a:rPr lang="en-US" b="1" dirty="0" smtClean="0">
                <a:solidFill>
                  <a:srgbClr val="0033CC"/>
                </a:solidFill>
              </a:rPr>
              <a:t> </a:t>
            </a:r>
            <a:r>
              <a:rPr lang="en-US" b="1" dirty="0">
                <a:solidFill>
                  <a:srgbClr val="0033CC"/>
                </a:solidFill>
              </a:rPr>
              <a:t>Singh </a:t>
            </a:r>
            <a:r>
              <a:rPr lang="en-US" b="1" dirty="0" smtClean="0">
                <a:solidFill>
                  <a:srgbClr val="0033CC"/>
                </a:solidFill>
              </a:rPr>
              <a:t>Sagar</a:t>
            </a:r>
            <a:endParaRPr lang="en-US" dirty="0" smtClean="0">
              <a:solidFill>
                <a:srgbClr val="0033CC"/>
              </a:solidFill>
              <a:latin typeface="Calibri" pitchFamily="34" charset="0"/>
              <a:ea typeface="Droid Sans Fallback"/>
              <a:cs typeface="Times New Roman" pitchFamily="18" charset="0"/>
            </a:endParaRPr>
          </a:p>
          <a:p>
            <a:pPr lvl="0" algn="ctr" eaLnBrk="0" fontAlgn="base" hangingPunct="0">
              <a:spcBef>
                <a:spcPct val="0"/>
              </a:spcBef>
              <a:spcAft>
                <a:spcPct val="0"/>
              </a:spcAft>
            </a:pPr>
            <a:r>
              <a:rPr lang="en-US" b="1" dirty="0" smtClean="0">
                <a:solidFill>
                  <a:srgbClr val="0033CC"/>
                </a:solidFill>
                <a:latin typeface="Calibri" pitchFamily="34" charset="0"/>
                <a:cs typeface="Times New Roman" pitchFamily="18" charset="0"/>
              </a:rPr>
              <a:t>Ms. Deepti Agrawal</a:t>
            </a:r>
          </a:p>
          <a:p>
            <a:pPr lvl="0" algn="ctr" eaLnBrk="0" fontAlgn="base" hangingPunct="0">
              <a:spcBef>
                <a:spcPct val="0"/>
              </a:spcBef>
              <a:spcAft>
                <a:spcPct val="0"/>
              </a:spcAft>
            </a:pPr>
            <a:endParaRPr lang="en-US" b="1" dirty="0">
              <a:solidFill>
                <a:srgbClr val="0033CC"/>
              </a:solidFill>
              <a:latin typeface="Calibri" pitchFamily="34" charset="0"/>
              <a:cs typeface="Times New Roman" pitchFamily="18" charset="0"/>
            </a:endParaRPr>
          </a:p>
          <a:p>
            <a:pPr lvl="0" algn="ctr" eaLnBrk="0" fontAlgn="base" hangingPunct="0">
              <a:spcBef>
                <a:spcPct val="0"/>
              </a:spcBef>
              <a:spcAft>
                <a:spcPct val="0"/>
              </a:spcAft>
            </a:pPr>
            <a:r>
              <a:rPr lang="en-US" b="1" dirty="0" smtClean="0">
                <a:solidFill>
                  <a:srgbClr val="3860D7"/>
                </a:solidFill>
                <a:latin typeface="Calibri" pitchFamily="34" charset="0"/>
                <a:cs typeface="Times New Roman" pitchFamily="18" charset="0"/>
              </a:rPr>
              <a:t>External Project Guide:</a:t>
            </a:r>
          </a:p>
          <a:p>
            <a:pPr lvl="0" algn="ctr" eaLnBrk="0" fontAlgn="base" hangingPunct="0">
              <a:spcBef>
                <a:spcPct val="0"/>
              </a:spcBef>
              <a:spcAft>
                <a:spcPct val="0"/>
              </a:spcAft>
            </a:pPr>
            <a:r>
              <a:rPr lang="en-US" b="1" dirty="0" smtClean="0">
                <a:solidFill>
                  <a:srgbClr val="1C49D2"/>
                </a:solidFill>
                <a:latin typeface="Arial" pitchFamily="34" charset="0"/>
                <a:cs typeface="Arial" pitchFamily="34" charset="0"/>
              </a:rPr>
              <a:t>Mr. Amit Kumar Roy</a:t>
            </a:r>
            <a:endParaRPr lang="en-US" b="1" dirty="0">
              <a:solidFill>
                <a:srgbClr val="1C49D2"/>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t>THANKS</a:t>
            </a:r>
            <a:endParaRPr lang="en-IN" sz="4000" dirty="0"/>
          </a:p>
        </p:txBody>
      </p:sp>
      <p:sp>
        <p:nvSpPr>
          <p:cNvPr id="4" name="Slide Number Placeholder 3"/>
          <p:cNvSpPr>
            <a:spLocks noGrp="1"/>
          </p:cNvSpPr>
          <p:nvPr>
            <p:ph type="sldNum" sz="quarter" idx="12"/>
          </p:nvPr>
        </p:nvSpPr>
        <p:spPr/>
        <p:txBody>
          <a:bodyPr/>
          <a:lstStyle/>
          <a:p>
            <a:fld id="{08FC1071-F2DF-4CA9-AA63-FF97A16BD739}" type="slidenum">
              <a:rPr lang="en-IN" smtClean="0"/>
              <a:pPr/>
              <a:t>10</a:t>
            </a:fld>
            <a:endParaRPr lang="en-IN"/>
          </a:p>
        </p:txBody>
      </p:sp>
    </p:spTree>
    <p:extLst>
      <p:ext uri="{BB962C8B-B14F-4D97-AF65-F5344CB8AC3E}">
        <p14:creationId xmlns:p14="http://schemas.microsoft.com/office/powerpoint/2010/main" val="404071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buFont typeface="Wingdings" panose="05000000000000000000" pitchFamily="2" charset="2"/>
              <a:buChar char="ü"/>
            </a:pPr>
            <a:r>
              <a:rPr lang="en-US" dirty="0"/>
              <a:t>T</a:t>
            </a:r>
            <a:r>
              <a:rPr lang="en-US" dirty="0" smtClean="0"/>
              <a:t>o provide </a:t>
            </a:r>
            <a:r>
              <a:rPr lang="en-US" dirty="0"/>
              <a:t>the latest information and knowledge inputs to the farmers </a:t>
            </a:r>
            <a:r>
              <a:rPr lang="en-US" dirty="0" smtClean="0"/>
              <a:t>.</a:t>
            </a:r>
          </a:p>
          <a:p>
            <a:pPr>
              <a:buFont typeface="Wingdings" panose="05000000000000000000" pitchFamily="2" charset="2"/>
              <a:buChar char="ü"/>
            </a:pPr>
            <a:r>
              <a:rPr lang="en-US" dirty="0" smtClean="0"/>
              <a:t>Development </a:t>
            </a:r>
            <a:r>
              <a:rPr lang="en-US" dirty="0"/>
              <a:t>of knowledge inputs and e-services of relevance to rural </a:t>
            </a:r>
            <a:r>
              <a:rPr lang="en-US" dirty="0" smtClean="0"/>
              <a:t>India.</a:t>
            </a:r>
            <a:endParaRPr lang="en-US" dirty="0"/>
          </a:p>
          <a:p>
            <a:pPr>
              <a:buFont typeface="Wingdings" panose="05000000000000000000" pitchFamily="2" charset="2"/>
              <a:buChar char="ü"/>
            </a:pPr>
            <a:r>
              <a:rPr lang="en-US" dirty="0" smtClean="0"/>
              <a:t>Evolve </a:t>
            </a:r>
            <a:r>
              <a:rPr lang="en-US" dirty="0"/>
              <a:t>effective dissemination </a:t>
            </a:r>
            <a:r>
              <a:rPr lang="en-US" dirty="0" smtClean="0"/>
              <a:t>strategies.</a:t>
            </a:r>
            <a:endParaRPr lang="en-US" dirty="0"/>
          </a:p>
          <a:p>
            <a:pPr>
              <a:buFont typeface="Wingdings" panose="05000000000000000000" pitchFamily="2" charset="2"/>
              <a:buChar char="ü"/>
            </a:pPr>
            <a:r>
              <a:rPr lang="en-US" dirty="0" smtClean="0"/>
              <a:t>Aim </a:t>
            </a:r>
            <a:r>
              <a:rPr lang="en-US" dirty="0"/>
              <a:t>is to empower farmers and cooperatives through latest in information and communication technology</a:t>
            </a:r>
            <a:r>
              <a:rPr lang="en-US" dirty="0" smtClean="0"/>
              <a:t>.</a:t>
            </a:r>
          </a:p>
          <a:p>
            <a:pPr>
              <a:buFont typeface="Wingdings" panose="05000000000000000000" pitchFamily="2" charset="2"/>
              <a:buChar char="ü"/>
            </a:pPr>
            <a:r>
              <a:rPr lang="en-US" dirty="0" smtClean="0"/>
              <a:t>Raise Awareness among farmers.</a:t>
            </a:r>
            <a:endParaRPr lang="en-US"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1809597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0">
              <a:lnSpc>
                <a:spcPct val="150000"/>
              </a:lnSpc>
              <a:buFont typeface="Wingdings" panose="05000000000000000000" pitchFamily="2" charset="2"/>
              <a:buChar char="Ø"/>
            </a:pPr>
            <a:r>
              <a:rPr lang="en-US" b="1" u="sng" dirty="0" smtClean="0"/>
              <a:t>Software Platform</a:t>
            </a:r>
            <a:endParaRPr lang="en-US" dirty="0"/>
          </a:p>
          <a:p>
            <a:pPr lvl="0">
              <a:lnSpc>
                <a:spcPct val="150000"/>
              </a:lnSpc>
              <a:buFont typeface="Wingdings" panose="05000000000000000000" pitchFamily="2" charset="2"/>
              <a:buChar char="ü"/>
            </a:pPr>
            <a:r>
              <a:rPr lang="en-US" sz="1900" b="1" dirty="0" smtClean="0"/>
              <a:t>Front-end</a:t>
            </a:r>
            <a:r>
              <a:rPr lang="en-US" sz="1900" b="1" dirty="0"/>
              <a:t>:  </a:t>
            </a:r>
            <a:r>
              <a:rPr lang="en-US" sz="1900" b="1" dirty="0" smtClean="0"/>
              <a:t>Salesforce.com</a:t>
            </a:r>
            <a:endParaRPr lang="en-US" sz="1600" dirty="0"/>
          </a:p>
          <a:p>
            <a:pPr lvl="0">
              <a:lnSpc>
                <a:spcPct val="150000"/>
              </a:lnSpc>
              <a:buFont typeface="Wingdings" panose="05000000000000000000" pitchFamily="2" charset="2"/>
              <a:buChar char="ü"/>
            </a:pPr>
            <a:r>
              <a:rPr lang="en-US" sz="1900" b="1" dirty="0" smtClean="0"/>
              <a:t>Back-end</a:t>
            </a:r>
            <a:r>
              <a:rPr lang="en-US" sz="1900" b="1" dirty="0"/>
              <a:t>:  Salesforce.com Cloud Database</a:t>
            </a:r>
            <a:endParaRPr lang="en-US" sz="1600" dirty="0"/>
          </a:p>
          <a:p>
            <a:pPr marL="0" indent="0">
              <a:buNone/>
            </a:pPr>
            <a:r>
              <a:rPr lang="en-US" sz="1600" dirty="0" smtClean="0"/>
              <a:t>     </a:t>
            </a:r>
          </a:p>
          <a:p>
            <a:pPr>
              <a:buFont typeface="Wingdings" panose="05000000000000000000" pitchFamily="2" charset="2"/>
              <a:buChar char="Ø"/>
            </a:pPr>
            <a:r>
              <a:rPr lang="en-US" sz="2400" b="1" u="sng" dirty="0" smtClean="0"/>
              <a:t>Tools</a:t>
            </a:r>
            <a:endParaRPr lang="en-US" sz="2400" b="1" u="sng" dirty="0"/>
          </a:p>
          <a:p>
            <a:pPr marL="0" indent="0">
              <a:buNone/>
            </a:pPr>
            <a:r>
              <a:rPr lang="en-US" dirty="0"/>
              <a:t> </a:t>
            </a:r>
            <a:r>
              <a:rPr lang="en-US" sz="1700" dirty="0" smtClean="0"/>
              <a:t>The </a:t>
            </a:r>
            <a:r>
              <a:rPr lang="en-US" sz="1700" dirty="0"/>
              <a:t>tool that is used in SMILE FARM is as follows:</a:t>
            </a:r>
            <a:endParaRPr lang="en-US" sz="1500" dirty="0"/>
          </a:p>
          <a:p>
            <a:pPr marL="0" lvl="0" indent="0">
              <a:buNone/>
            </a:pPr>
            <a:r>
              <a:rPr lang="en-US" sz="1700" b="1" dirty="0"/>
              <a:t>Tool Name:</a:t>
            </a:r>
            <a:r>
              <a:rPr lang="en-US" sz="1700" dirty="0"/>
              <a:t> ApexDataLoader</a:t>
            </a:r>
          </a:p>
          <a:p>
            <a:pPr marL="0" indent="0">
              <a:buNone/>
            </a:pPr>
            <a:r>
              <a:rPr lang="en-US" sz="1700" b="1" dirty="0"/>
              <a:t>Vendor Name: </a:t>
            </a:r>
            <a:r>
              <a:rPr lang="en-US" sz="1700" dirty="0"/>
              <a:t>Salesforce</a:t>
            </a:r>
          </a:p>
          <a:p>
            <a:pPr marL="0" indent="0">
              <a:buNone/>
            </a:pPr>
            <a:r>
              <a:rPr lang="en-US" sz="1700" b="1" dirty="0"/>
              <a:t>Version Number: 19.00.2</a:t>
            </a:r>
            <a:endParaRPr lang="en-US" sz="1700" dirty="0"/>
          </a:p>
          <a:p>
            <a:pPr marL="0" indent="0">
              <a:buNone/>
            </a:pPr>
            <a:r>
              <a:rPr lang="en-US" sz="1700" dirty="0"/>
              <a:t>The Salesforce Data Loader / Apex Data Loader is a client application for the bulk import or export of data. The Apex Data Loader is a java-based application that can bulk process the insert, update and delete on all object data into and build queries to extract data out of salesforce.com using the Apex Web Services (SOAP) API.</a:t>
            </a:r>
            <a:endParaRPr lang="en-US" sz="1500"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Technologies and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5" name="TextBox 14"/>
          <p:cNvSpPr txBox="1"/>
          <p:nvPr/>
        </p:nvSpPr>
        <p:spPr>
          <a:xfrm>
            <a:off x="1547664" y="6298600"/>
            <a:ext cx="184731" cy="338554"/>
          </a:xfrm>
          <a:prstGeom prst="rect">
            <a:avLst/>
          </a:prstGeom>
          <a:noFill/>
        </p:spPr>
        <p:txBody>
          <a:bodyPr wrap="none" rtlCol="0">
            <a:spAutoFit/>
          </a:bodyPr>
          <a:lstStyle/>
          <a:p>
            <a:endParaRPr lang="en-IN" sz="1600" b="1" i="1" dirty="0">
              <a:solidFill>
                <a:srgbClr val="FFFF00"/>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2843790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Context Diagram (Overall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0" name="TextBox 9"/>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164" y="990600"/>
            <a:ext cx="8512036" cy="5095641"/>
          </a:xfrm>
        </p:spPr>
      </p:pic>
    </p:spTree>
    <p:extLst>
      <p:ext uri="{BB962C8B-B14F-4D97-AF65-F5344CB8AC3E}">
        <p14:creationId xmlns:p14="http://schemas.microsoft.com/office/powerpoint/2010/main" val="3429915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Data Flow Diagram (</a:t>
            </a:r>
            <a:r>
              <a:rPr lang="en-US" sz="2400" b="1" smtClean="0">
                <a:solidFill>
                  <a:schemeClr val="bg1"/>
                </a:solidFill>
                <a:latin typeface="Calibri" pitchFamily="34" charset="0"/>
                <a:ea typeface="ＭＳ Ｐゴシック" pitchFamily="-28" charset="-128"/>
              </a:rPr>
              <a:t>DFD)[Level-0]</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13" name="Content Placeholder 12" descr="Picture1.jpg"/>
          <p:cNvPicPr>
            <a:picLocks noGrp="1" noChangeAspect="1"/>
          </p:cNvPicPr>
          <p:nvPr>
            <p:ph idx="1"/>
          </p:nvPr>
        </p:nvPicPr>
        <p:blipFill>
          <a:blip r:embed="rId4"/>
          <a:stretch>
            <a:fillRect/>
          </a:stretch>
        </p:blipFill>
        <p:spPr>
          <a:xfrm>
            <a:off x="0" y="2370290"/>
            <a:ext cx="9144000" cy="2190444"/>
          </a:xfrm>
        </p:spPr>
      </p:pic>
    </p:spTree>
    <p:extLst>
      <p:ext uri="{BB962C8B-B14F-4D97-AF65-F5344CB8AC3E}">
        <p14:creationId xmlns:p14="http://schemas.microsoft.com/office/powerpoint/2010/main" val="342991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anose="020F0502020204030204" pitchFamily="34" charset="0"/>
                <a:ea typeface="Droid Sans Fallback"/>
              </a:rPr>
              <a:t>Entity-Relationship </a:t>
            </a:r>
            <a:r>
              <a:rPr lang="en-US" sz="2400" b="1" dirty="0">
                <a:solidFill>
                  <a:schemeClr val="bg1"/>
                </a:solidFill>
                <a:latin typeface="Calibri" panose="020F0502020204030204" pitchFamily="34" charset="0"/>
                <a:ea typeface="Droid Sans Fallback"/>
              </a:rPr>
              <a:t>Diagram (</a:t>
            </a:r>
            <a:r>
              <a:rPr lang="en-US" sz="2400" b="1" dirty="0" smtClean="0">
                <a:solidFill>
                  <a:schemeClr val="bg1"/>
                </a:solidFill>
                <a:latin typeface="Calibri" panose="020F0502020204030204" pitchFamily="34" charset="0"/>
                <a:ea typeface="Droid Sans Fallback"/>
              </a:rPr>
              <a:t>ERD)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1080744"/>
            <a:ext cx="9144000" cy="4769537"/>
          </a:xfrm>
        </p:spPr>
      </p:pic>
    </p:spTree>
    <p:extLst>
      <p:ext uri="{BB962C8B-B14F-4D97-AF65-F5344CB8AC3E}">
        <p14:creationId xmlns:p14="http://schemas.microsoft.com/office/powerpoint/2010/main" val="274732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Use Case Diagram</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12" name="Content Placeholder 11"/>
          <p:cNvPicPr>
            <a:picLocks noGrp="1"/>
          </p:cNvPicPr>
          <p:nvPr>
            <p:ph idx="1"/>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714230" y="914127"/>
            <a:ext cx="5934857" cy="5251450"/>
          </a:xfrm>
          <a:prstGeom prst="rect">
            <a:avLst/>
          </a:prstGeom>
          <a:effectLst>
            <a:outerShdw blurRad="50800" dist="50800" dir="5400000" sx="1000" sy="1000" algn="ctr" rotWithShape="0">
              <a:schemeClr val="tx2">
                <a:alpha val="2000"/>
              </a:schemeClr>
            </a:outerShdw>
            <a:softEdge rad="0"/>
          </a:effectLst>
        </p:spPr>
      </p:pic>
    </p:spTree>
    <p:extLst>
      <p:ext uri="{BB962C8B-B14F-4D97-AF65-F5344CB8AC3E}">
        <p14:creationId xmlns:p14="http://schemas.microsoft.com/office/powerpoint/2010/main" val="273713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pPr>
              <a:buFont typeface="Wingdings" panose="05000000000000000000" pitchFamily="2" charset="2"/>
              <a:buChar char="ü"/>
            </a:pPr>
            <a:r>
              <a:rPr lang="en-US" sz="2600" dirty="0"/>
              <a:t>The main advantages of ‘Smile-Farm’ are as follows:</a:t>
            </a:r>
          </a:p>
          <a:p>
            <a:pPr lvl="0">
              <a:buFont typeface="Wingdings" panose="05000000000000000000" pitchFamily="2" charset="2"/>
              <a:buChar char="ü"/>
            </a:pPr>
            <a:r>
              <a:rPr lang="en-US" sz="2600" dirty="0"/>
              <a:t>Raising ‘Awareness’.</a:t>
            </a:r>
          </a:p>
          <a:p>
            <a:pPr lvl="0">
              <a:buFont typeface="Wingdings" panose="05000000000000000000" pitchFamily="2" charset="2"/>
              <a:buChar char="ü"/>
            </a:pPr>
            <a:r>
              <a:rPr lang="en-US" sz="2600" dirty="0"/>
              <a:t>Availability and source of latest information in agriculture.</a:t>
            </a:r>
          </a:p>
          <a:p>
            <a:pPr lvl="0">
              <a:buFont typeface="Wingdings" panose="05000000000000000000" pitchFamily="2" charset="2"/>
              <a:buChar char="ü"/>
            </a:pPr>
            <a:r>
              <a:rPr lang="en-US" sz="2600" dirty="0"/>
              <a:t>Source of “Valuable Tips” to improve productivity and well-being.</a:t>
            </a:r>
          </a:p>
          <a:p>
            <a:pPr lvl="0">
              <a:buFont typeface="Wingdings" panose="05000000000000000000" pitchFamily="2" charset="2"/>
              <a:buChar char="ü"/>
            </a:pPr>
            <a:r>
              <a:rPr lang="en-US" sz="2600" dirty="0"/>
              <a:t>An interactive community for farmers to address their issues and problems.</a:t>
            </a:r>
          </a:p>
          <a:p>
            <a:pPr lvl="0">
              <a:buFont typeface="Wingdings" panose="05000000000000000000" pitchFamily="2" charset="2"/>
              <a:buChar char="ü"/>
            </a:pPr>
            <a:r>
              <a:rPr lang="en-US" sz="2600" dirty="0"/>
              <a:t>Farmers can register themselves conveniently to get regular updates.</a:t>
            </a:r>
          </a:p>
          <a:p>
            <a:pPr lvl="0">
              <a:buFont typeface="Wingdings" panose="05000000000000000000" pitchFamily="2" charset="2"/>
              <a:buChar char="ü"/>
            </a:pPr>
            <a:r>
              <a:rPr lang="en-US" sz="2600" dirty="0"/>
              <a:t>Provides SMS and E-Mail support to the users.</a:t>
            </a:r>
          </a:p>
          <a:p>
            <a:pPr lvl="0">
              <a:buFont typeface="Wingdings" panose="05000000000000000000" pitchFamily="2" charset="2"/>
              <a:buChar char="ü"/>
            </a:pPr>
            <a:r>
              <a:rPr lang="en-US" sz="2600" dirty="0"/>
              <a:t>Providing portability of the whole community to be accessed from anywhere in the world.</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2585641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dirty="0"/>
              <a:t>Website References:-</a:t>
            </a:r>
          </a:p>
          <a:p>
            <a:pPr lvl="0"/>
            <a:r>
              <a:rPr lang="en-US" u="sng" dirty="0">
                <a:hlinkClick r:id="rId3"/>
              </a:rPr>
              <a:t>https://trailhead.salesforce.com/en</a:t>
            </a:r>
            <a:endParaRPr lang="en-US" dirty="0"/>
          </a:p>
          <a:p>
            <a:pPr lvl="0"/>
            <a:r>
              <a:rPr lang="en-US" u="sng" dirty="0">
                <a:hlinkClick r:id="rId4"/>
              </a:rPr>
              <a:t>https://www.quora.com/</a:t>
            </a:r>
            <a:endParaRPr lang="en-US" dirty="0"/>
          </a:p>
          <a:p>
            <a:pPr lvl="0"/>
            <a:r>
              <a:rPr lang="en-US" u="sng" dirty="0">
                <a:hlinkClick r:id="rId5"/>
              </a:rPr>
              <a:t>https://help.salesforce.com/</a:t>
            </a:r>
            <a:endParaRPr lang="en-US" dirty="0"/>
          </a:p>
          <a:p>
            <a:r>
              <a:rPr lang="en-US" u="sng" dirty="0">
                <a:hlinkClick r:id="rId6"/>
              </a:rPr>
              <a:t>https://www.youtube.com/</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References,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0" name="TextBox 9"/>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2585641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2367</TotalTime>
  <Words>315</Words>
  <Application>Microsoft Office PowerPoint</Application>
  <PresentationFormat>On-screen Show (4:3)</PresentationFormat>
  <Paragraphs>85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Droid Sans Fallback</vt:lpstr>
      <vt:lpstr>Times New Roman</vt:lpstr>
      <vt:lpstr>Wingdings</vt:lpstr>
      <vt:lpstr>Office Theme</vt:lpstr>
      <vt:lpstr>SMILE FARM Project Synopsis Presentation  Date: 28/09/2017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Swapnil</cp:lastModifiedBy>
  <cp:revision>115</cp:revision>
  <dcterms:created xsi:type="dcterms:W3CDTF">2016-07-30T14:16:51Z</dcterms:created>
  <dcterms:modified xsi:type="dcterms:W3CDTF">2017-10-01T08:21:28Z</dcterms:modified>
</cp:coreProperties>
</file>