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92" r:id="rId6"/>
    <p:sldId id="262" r:id="rId7"/>
    <p:sldId id="264" r:id="rId8"/>
    <p:sldId id="318" r:id="rId9"/>
    <p:sldId id="266" r:id="rId10"/>
    <p:sldId id="268" r:id="rId11"/>
    <p:sldId id="269" r:id="rId12"/>
    <p:sldId id="274" r:id="rId13"/>
    <p:sldId id="276" r:id="rId14"/>
    <p:sldId id="319" r:id="rId15"/>
    <p:sldId id="278" r:id="rId16"/>
    <p:sldId id="310" r:id="rId17"/>
    <p:sldId id="309" r:id="rId18"/>
    <p:sldId id="308" r:id="rId19"/>
    <p:sldId id="307" r:id="rId20"/>
    <p:sldId id="306" r:id="rId21"/>
    <p:sldId id="311" r:id="rId22"/>
    <p:sldId id="312" r:id="rId23"/>
    <p:sldId id="313" r:id="rId24"/>
    <p:sldId id="314" r:id="rId25"/>
    <p:sldId id="315" r:id="rId26"/>
    <p:sldId id="316" r:id="rId27"/>
    <p:sldId id="317" r:id="rId28"/>
    <p:sldId id="29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12/20/2016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7493" y="234538"/>
            <a:ext cx="10950497" cy="835979"/>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TEERTHANKER MAHAVEER UNIVERSITY</a:t>
            </a:r>
          </a:p>
        </p:txBody>
      </p:sp>
      <p:sp>
        <p:nvSpPr>
          <p:cNvPr id="6" name="Title 1"/>
          <p:cNvSpPr txBox="1">
            <a:spLocks/>
          </p:cNvSpPr>
          <p:nvPr/>
        </p:nvSpPr>
        <p:spPr>
          <a:xfrm>
            <a:off x="2207941" y="2894090"/>
            <a:ext cx="8458200" cy="1020762"/>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smtClean="0">
                <a:solidFill>
                  <a:schemeClr val="tx1"/>
                </a:solidFill>
              </a:rPr>
              <a:t>COLLEGE OF COMPUTING SCIENCES </a:t>
            </a:r>
            <a:br>
              <a:rPr lang="en-US" sz="2400" b="1" dirty="0" smtClean="0">
                <a:solidFill>
                  <a:schemeClr val="tx1"/>
                </a:solidFill>
              </a:rPr>
            </a:br>
            <a:r>
              <a:rPr lang="en-US" sz="2400" b="1" dirty="0" smtClean="0">
                <a:solidFill>
                  <a:schemeClr val="tx1"/>
                </a:solidFill>
              </a:rPr>
              <a:t> &amp; </a:t>
            </a:r>
            <a:br>
              <a:rPr lang="en-US" sz="2400" b="1" dirty="0" smtClean="0">
                <a:solidFill>
                  <a:schemeClr val="tx1"/>
                </a:solidFill>
              </a:rPr>
            </a:br>
            <a:r>
              <a:rPr lang="en-US" sz="2400" b="1" dirty="0" smtClean="0">
                <a:solidFill>
                  <a:schemeClr val="tx1"/>
                </a:solidFill>
              </a:rPr>
              <a:t>INFORMATION TECHNOLOGY</a:t>
            </a:r>
            <a:endParaRPr lang="en-US" sz="2400" b="1" dirty="0">
              <a:solidFill>
                <a:schemeClr val="tx1"/>
              </a:solidFill>
            </a:endParaRPr>
          </a:p>
        </p:txBody>
      </p:sp>
      <p:sp>
        <p:nvSpPr>
          <p:cNvPr id="7" name="Title 1"/>
          <p:cNvSpPr txBox="1">
            <a:spLocks/>
          </p:cNvSpPr>
          <p:nvPr/>
        </p:nvSpPr>
        <p:spPr>
          <a:xfrm>
            <a:off x="2207941" y="390433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t>PROJECT ON</a:t>
            </a:r>
          </a:p>
          <a:p>
            <a:r>
              <a:rPr lang="en-US" sz="3600" dirty="0" smtClean="0">
                <a:latin typeface="Algerian" panose="04020705040A02060702" pitchFamily="82" charset="0"/>
              </a:rPr>
              <a:t>D-SMATM</a:t>
            </a:r>
            <a:endParaRPr lang="en-US" sz="3200" dirty="0">
              <a:latin typeface="Algerian" panose="04020705040A02060702" pitchFamily="82" charset="0"/>
            </a:endParaRPr>
          </a:p>
        </p:txBody>
      </p:sp>
      <p:sp>
        <p:nvSpPr>
          <p:cNvPr id="8" name="Title 1"/>
          <p:cNvSpPr txBox="1">
            <a:spLocks/>
          </p:cNvSpPr>
          <p:nvPr/>
        </p:nvSpPr>
        <p:spPr>
          <a:xfrm>
            <a:off x="1034666" y="5429003"/>
            <a:ext cx="4148253" cy="1115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t>SUBMITTED BY:</a:t>
            </a:r>
          </a:p>
          <a:p>
            <a:pPr algn="l"/>
            <a:r>
              <a:rPr lang="en-US" sz="2000" b="1" dirty="0" smtClean="0"/>
              <a:t>Swapnil Jain TCA1409072</a:t>
            </a:r>
          </a:p>
          <a:p>
            <a:pPr algn="l"/>
            <a:endParaRPr lang="en-US" sz="3600" b="1" dirty="0"/>
          </a:p>
        </p:txBody>
      </p:sp>
      <p:sp>
        <p:nvSpPr>
          <p:cNvPr id="9" name="Title 1"/>
          <p:cNvSpPr txBox="1">
            <a:spLocks/>
          </p:cNvSpPr>
          <p:nvPr/>
        </p:nvSpPr>
        <p:spPr>
          <a:xfrm>
            <a:off x="8851280" y="5242238"/>
            <a:ext cx="3172522"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t>INTERNAL GUIDE</a:t>
            </a:r>
          </a:p>
          <a:p>
            <a:pPr algn="l"/>
            <a:r>
              <a:rPr lang="en-US" sz="2000" b="1" dirty="0" smtClean="0"/>
              <a:t>Mr. </a:t>
            </a:r>
            <a:r>
              <a:rPr lang="en-US" sz="2000" b="1" dirty="0" err="1" smtClean="0"/>
              <a:t>Shobit</a:t>
            </a:r>
            <a:r>
              <a:rPr lang="en-US" sz="2000" b="1" dirty="0" smtClean="0"/>
              <a:t> Kumar</a:t>
            </a:r>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5211995" y="1016719"/>
            <a:ext cx="2221492" cy="1944969"/>
          </a:xfrm>
          <a:prstGeom prst="rect">
            <a:avLst/>
          </a:prstGeom>
        </p:spPr>
      </p:pic>
    </p:spTree>
    <p:extLst>
      <p:ext uri="{BB962C8B-B14F-4D97-AF65-F5344CB8AC3E}">
        <p14:creationId xmlns:p14="http://schemas.microsoft.com/office/powerpoint/2010/main" val="2339645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3437" y="262054"/>
            <a:ext cx="10725343" cy="919976"/>
          </a:xfrm>
        </p:spPr>
        <p:txBody>
          <a:bodyPr/>
          <a:lstStyle/>
          <a:p>
            <a:pPr marL="685800" indent="-685800">
              <a:buFont typeface="Wingdings" panose="05000000000000000000" pitchFamily="2" charset="2"/>
              <a:buChar char="v"/>
            </a:pPr>
            <a:r>
              <a:rPr lang="en-US" b="1" dirty="0" smtClean="0"/>
              <a:t>MODULES</a:t>
            </a:r>
            <a:endParaRPr lang="en-US" b="1" dirty="0"/>
          </a:p>
        </p:txBody>
      </p:sp>
      <p:sp>
        <p:nvSpPr>
          <p:cNvPr id="3" name="Subtitle 2"/>
          <p:cNvSpPr>
            <a:spLocks noGrp="1"/>
          </p:cNvSpPr>
          <p:nvPr>
            <p:ph type="subTitle" idx="1"/>
          </p:nvPr>
        </p:nvSpPr>
        <p:spPr>
          <a:xfrm>
            <a:off x="2053954" y="1182030"/>
            <a:ext cx="9654826" cy="5263375"/>
          </a:xfrm>
        </p:spPr>
        <p:txBody>
          <a:bodyPr>
            <a:normAutofit/>
          </a:bodyPr>
          <a:lstStyle/>
          <a:p>
            <a:pPr marL="457200" indent="-457200">
              <a:buFont typeface="Wingdings" panose="05000000000000000000" pitchFamily="2" charset="2"/>
              <a:buChar char="§"/>
            </a:pPr>
            <a:r>
              <a:rPr lang="en-US" sz="3200" dirty="0"/>
              <a:t>HOME</a:t>
            </a:r>
          </a:p>
          <a:p>
            <a:pPr marL="457200" indent="-457200">
              <a:buFont typeface="Wingdings" panose="05000000000000000000" pitchFamily="2" charset="2"/>
              <a:buChar char="§"/>
            </a:pPr>
            <a:r>
              <a:rPr lang="en-US" sz="3200" dirty="0" smtClean="0"/>
              <a:t>MENU PAGE</a:t>
            </a:r>
            <a:endParaRPr lang="en-US" sz="3200" dirty="0"/>
          </a:p>
          <a:p>
            <a:pPr marL="457200" indent="-457200">
              <a:buFont typeface="Wingdings" panose="05000000000000000000" pitchFamily="2" charset="2"/>
              <a:buChar char="§"/>
            </a:pPr>
            <a:r>
              <a:rPr lang="en-US" sz="3200" dirty="0" smtClean="0"/>
              <a:t>DEPOSIT</a:t>
            </a:r>
            <a:endParaRPr lang="en-US" sz="3200" dirty="0"/>
          </a:p>
          <a:p>
            <a:pPr marL="457200" indent="-457200">
              <a:buFont typeface="Wingdings" panose="05000000000000000000" pitchFamily="2" charset="2"/>
              <a:buChar char="§"/>
            </a:pPr>
            <a:r>
              <a:rPr lang="en-US" sz="3200" dirty="0" smtClean="0"/>
              <a:t>BALANCE ENQUIRY</a:t>
            </a:r>
            <a:endParaRPr lang="en-US" sz="3200" dirty="0"/>
          </a:p>
          <a:p>
            <a:pPr marL="457200" indent="-457200">
              <a:buFont typeface="Wingdings" panose="05000000000000000000" pitchFamily="2" charset="2"/>
              <a:buChar char="§"/>
            </a:pPr>
            <a:r>
              <a:rPr lang="en-US" sz="3200" dirty="0" smtClean="0"/>
              <a:t>CASH WITHDRAW </a:t>
            </a:r>
            <a:endParaRPr lang="en-US" sz="3200" dirty="0"/>
          </a:p>
          <a:p>
            <a:pPr marL="457200" indent="-457200">
              <a:buFont typeface="Wingdings" panose="05000000000000000000" pitchFamily="2" charset="2"/>
              <a:buChar char="§"/>
            </a:pPr>
            <a:r>
              <a:rPr lang="en-US" sz="3200" dirty="0" smtClean="0"/>
              <a:t>FUND TRANSFER</a:t>
            </a:r>
          </a:p>
          <a:p>
            <a:pPr marL="457200" indent="-457200">
              <a:buFont typeface="Wingdings" panose="05000000000000000000" pitchFamily="2" charset="2"/>
              <a:buChar char="§"/>
            </a:pPr>
            <a:r>
              <a:rPr lang="en-US" sz="3200" dirty="0" smtClean="0"/>
              <a:t>PIN CHANGE</a:t>
            </a:r>
          </a:p>
          <a:p>
            <a:pPr marL="457200" indent="-457200">
              <a:buFont typeface="Wingdings" panose="05000000000000000000" pitchFamily="2" charset="2"/>
              <a:buChar char="§"/>
            </a:pPr>
            <a:r>
              <a:rPr lang="en-US" sz="3200" dirty="0" smtClean="0"/>
              <a:t>FAST CASH</a:t>
            </a:r>
          </a:p>
          <a:p>
            <a:pPr marL="457200" indent="-457200">
              <a:buFont typeface="Wingdings" panose="05000000000000000000" pitchFamily="2" charset="2"/>
              <a:buChar char="§"/>
            </a:pPr>
            <a:endParaRPr lang="en-US" sz="3200" dirty="0"/>
          </a:p>
          <a:p>
            <a:endParaRPr lang="en-US" sz="29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62006" y="152400"/>
            <a:ext cx="823031" cy="731583"/>
          </a:xfrm>
          <a:prstGeom prst="rect">
            <a:avLst/>
          </a:prstGeom>
        </p:spPr>
      </p:pic>
    </p:spTree>
    <p:extLst>
      <p:ext uri="{BB962C8B-B14F-4D97-AF65-F5344CB8AC3E}">
        <p14:creationId xmlns:p14="http://schemas.microsoft.com/office/powerpoint/2010/main" val="4276726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2647" y="172844"/>
            <a:ext cx="10636133" cy="756029"/>
          </a:xfrm>
        </p:spPr>
        <p:txBody>
          <a:bodyPr>
            <a:normAutofit fontScale="90000"/>
          </a:bodyPr>
          <a:lstStyle/>
          <a:p>
            <a:pPr marL="685800" indent="-685800">
              <a:buFont typeface="Wingdings" panose="05000000000000000000" pitchFamily="2" charset="2"/>
              <a:buChar char="v"/>
            </a:pPr>
            <a:r>
              <a:rPr lang="en-US" b="1" dirty="0" smtClean="0"/>
              <a:t>DATA FLOW DESCRIPTION</a:t>
            </a:r>
            <a:endParaRPr lang="en-US" b="1" dirty="0"/>
          </a:p>
        </p:txBody>
      </p:sp>
      <p:sp>
        <p:nvSpPr>
          <p:cNvPr id="3" name="Subtitle 2"/>
          <p:cNvSpPr>
            <a:spLocks noGrp="1"/>
          </p:cNvSpPr>
          <p:nvPr>
            <p:ph type="subTitle" idx="1"/>
          </p:nvPr>
        </p:nvSpPr>
        <p:spPr>
          <a:xfrm>
            <a:off x="1187764" y="868402"/>
            <a:ext cx="10591529" cy="5944513"/>
          </a:xfrm>
          <a:solidFill>
            <a:schemeClr val="bg1"/>
          </a:solidFill>
          <a:ln>
            <a:solidFill>
              <a:schemeClr val="bg2"/>
            </a:solidFill>
          </a:ln>
        </p:spPr>
        <p:style>
          <a:lnRef idx="0">
            <a:schemeClr val="accent1"/>
          </a:lnRef>
          <a:fillRef idx="3">
            <a:schemeClr val="accent1"/>
          </a:fillRef>
          <a:effectRef idx="3">
            <a:schemeClr val="accent1"/>
          </a:effectRef>
          <a:fontRef idx="minor">
            <a:schemeClr val="lt1"/>
          </a:fontRef>
        </p:style>
        <p:txBody>
          <a:bodyPr/>
          <a:lstStyle/>
          <a:p>
            <a:pPr algn="ctr"/>
            <a:endParaRPr lang="en-US" dirty="0" smtClean="0"/>
          </a:p>
          <a:p>
            <a:pPr algn="ctr"/>
            <a:endParaRPr lang="en-US" dirty="0"/>
          </a:p>
        </p:txBody>
      </p:sp>
      <p:sp>
        <p:nvSpPr>
          <p:cNvPr id="107" name="Rectangle 106"/>
          <p:cNvSpPr/>
          <p:nvPr/>
        </p:nvSpPr>
        <p:spPr>
          <a:xfrm>
            <a:off x="4866713" y="1303307"/>
            <a:ext cx="3048000" cy="61609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Home Page</a:t>
            </a:r>
            <a:endParaRPr lang="en-US" dirty="0"/>
          </a:p>
        </p:txBody>
      </p:sp>
      <p:sp>
        <p:nvSpPr>
          <p:cNvPr id="108" name="Rectangle 107"/>
          <p:cNvSpPr/>
          <p:nvPr/>
        </p:nvSpPr>
        <p:spPr>
          <a:xfrm>
            <a:off x="2857037" y="2473440"/>
            <a:ext cx="1905000" cy="762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FUND TRANSFER</a:t>
            </a:r>
            <a:endParaRPr lang="en-US" dirty="0"/>
          </a:p>
        </p:txBody>
      </p:sp>
      <p:cxnSp>
        <p:nvCxnSpPr>
          <p:cNvPr id="109" name="Straight Arrow Connector 108"/>
          <p:cNvCxnSpPr/>
          <p:nvPr/>
        </p:nvCxnSpPr>
        <p:spPr>
          <a:xfrm flipH="1">
            <a:off x="4234067" y="1728064"/>
            <a:ext cx="609600" cy="40005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2" name="Rectangle 111"/>
          <p:cNvSpPr/>
          <p:nvPr/>
        </p:nvSpPr>
        <p:spPr>
          <a:xfrm>
            <a:off x="8216126" y="2268220"/>
            <a:ext cx="1905000" cy="4953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WITHDRAWAL</a:t>
            </a:r>
            <a:endParaRPr lang="en-US" dirty="0"/>
          </a:p>
        </p:txBody>
      </p:sp>
      <p:cxnSp>
        <p:nvCxnSpPr>
          <p:cNvPr id="113" name="Straight Arrow Connector 112"/>
          <p:cNvCxnSpPr/>
          <p:nvPr/>
        </p:nvCxnSpPr>
        <p:spPr>
          <a:xfrm>
            <a:off x="7947737" y="1782660"/>
            <a:ext cx="664443" cy="45912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6" name="Rectangle 115"/>
          <p:cNvSpPr/>
          <p:nvPr/>
        </p:nvSpPr>
        <p:spPr>
          <a:xfrm>
            <a:off x="4985833" y="2705489"/>
            <a:ext cx="997442" cy="6096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FAST CASH</a:t>
            </a:r>
            <a:endParaRPr lang="en-US" dirty="0"/>
          </a:p>
        </p:txBody>
      </p:sp>
      <p:cxnSp>
        <p:nvCxnSpPr>
          <p:cNvPr id="117" name="Straight Arrow Connector 116"/>
          <p:cNvCxnSpPr/>
          <p:nvPr/>
        </p:nvCxnSpPr>
        <p:spPr>
          <a:xfrm flipH="1">
            <a:off x="5199234" y="1912062"/>
            <a:ext cx="19222" cy="79342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8" name="Rectangle 117"/>
          <p:cNvSpPr/>
          <p:nvPr/>
        </p:nvSpPr>
        <p:spPr>
          <a:xfrm>
            <a:off x="6483529" y="2744150"/>
            <a:ext cx="1295400" cy="6096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PIN CHANGE</a:t>
            </a:r>
            <a:endParaRPr lang="en-US" dirty="0"/>
          </a:p>
        </p:txBody>
      </p:sp>
      <p:cxnSp>
        <p:nvCxnSpPr>
          <p:cNvPr id="119" name="Straight Arrow Connector 118"/>
          <p:cNvCxnSpPr/>
          <p:nvPr/>
        </p:nvCxnSpPr>
        <p:spPr>
          <a:xfrm flipH="1">
            <a:off x="7416498" y="1945525"/>
            <a:ext cx="56069" cy="81799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6" name="Rectangle 125"/>
          <p:cNvSpPr/>
          <p:nvPr/>
        </p:nvSpPr>
        <p:spPr>
          <a:xfrm>
            <a:off x="1939855" y="1416227"/>
            <a:ext cx="1727110" cy="61287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DEPOSIT</a:t>
            </a:r>
            <a:endParaRPr lang="en-US" dirty="0"/>
          </a:p>
        </p:txBody>
      </p:sp>
      <p:sp>
        <p:nvSpPr>
          <p:cNvPr id="127" name="Rectangle 126"/>
          <p:cNvSpPr/>
          <p:nvPr/>
        </p:nvSpPr>
        <p:spPr>
          <a:xfrm>
            <a:off x="9581693" y="1375079"/>
            <a:ext cx="1967248" cy="53247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BALANCE ENQUIRY</a:t>
            </a:r>
            <a:endParaRPr lang="en-US" dirty="0"/>
          </a:p>
        </p:txBody>
      </p:sp>
      <p:cxnSp>
        <p:nvCxnSpPr>
          <p:cNvPr id="128" name="Straight Arrow Connector 127"/>
          <p:cNvCxnSpPr/>
          <p:nvPr/>
        </p:nvCxnSpPr>
        <p:spPr>
          <a:xfrm flipH="1">
            <a:off x="3646834" y="1604014"/>
            <a:ext cx="1199748" cy="11130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9" name="Straight Arrow Connector 128"/>
          <p:cNvCxnSpPr/>
          <p:nvPr/>
        </p:nvCxnSpPr>
        <p:spPr>
          <a:xfrm>
            <a:off x="7934844" y="1577234"/>
            <a:ext cx="1626718" cy="5674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0" name="Can 129"/>
          <p:cNvSpPr/>
          <p:nvPr/>
        </p:nvSpPr>
        <p:spPr>
          <a:xfrm>
            <a:off x="5206698" y="5793056"/>
            <a:ext cx="2209800" cy="1019859"/>
          </a:xfrm>
          <a:prstGeom prst="ca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Database</a:t>
            </a:r>
            <a:endParaRPr lang="en-US" dirty="0"/>
          </a:p>
        </p:txBody>
      </p:sp>
      <p:cxnSp>
        <p:nvCxnSpPr>
          <p:cNvPr id="132" name="Straight Arrow Connector 131"/>
          <p:cNvCxnSpPr/>
          <p:nvPr/>
        </p:nvCxnSpPr>
        <p:spPr>
          <a:xfrm flipH="1">
            <a:off x="7396367" y="2763520"/>
            <a:ext cx="2165195" cy="35321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3" name="Straight Arrow Connector 132"/>
          <p:cNvCxnSpPr/>
          <p:nvPr/>
        </p:nvCxnSpPr>
        <p:spPr>
          <a:xfrm>
            <a:off x="5235151" y="3367706"/>
            <a:ext cx="374820" cy="245951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4" name="Straight Arrow Connector 133"/>
          <p:cNvCxnSpPr/>
          <p:nvPr/>
        </p:nvCxnSpPr>
        <p:spPr>
          <a:xfrm flipH="1">
            <a:off x="6794096" y="3368179"/>
            <a:ext cx="505154" cy="242774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8" name="Straight Arrow Connector 137"/>
          <p:cNvCxnSpPr/>
          <p:nvPr/>
        </p:nvCxnSpPr>
        <p:spPr>
          <a:xfrm>
            <a:off x="3496541" y="3288057"/>
            <a:ext cx="1738610" cy="29955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9" name="Straight Arrow Connector 138"/>
          <p:cNvCxnSpPr/>
          <p:nvPr/>
        </p:nvCxnSpPr>
        <p:spPr>
          <a:xfrm flipH="1">
            <a:off x="1374518" y="1715323"/>
            <a:ext cx="545206" cy="9186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1" name="Straight Arrow Connector 140"/>
          <p:cNvCxnSpPr/>
          <p:nvPr/>
        </p:nvCxnSpPr>
        <p:spPr>
          <a:xfrm>
            <a:off x="1473200" y="1807191"/>
            <a:ext cx="3733497" cy="471057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4" name="Straight Arrow Connector 143"/>
          <p:cNvCxnSpPr/>
          <p:nvPr/>
        </p:nvCxnSpPr>
        <p:spPr>
          <a:xfrm flipH="1">
            <a:off x="7380570" y="1885736"/>
            <a:ext cx="3964286" cy="460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71760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479" y="349900"/>
            <a:ext cx="11377307" cy="767219"/>
          </a:xfrm>
        </p:spPr>
        <p:txBody>
          <a:bodyPr>
            <a:noAutofit/>
          </a:bodyPr>
          <a:lstStyle/>
          <a:p>
            <a:pPr marL="685800" indent="-685800">
              <a:buFont typeface="Wingdings" panose="05000000000000000000" pitchFamily="2" charset="2"/>
              <a:buChar char="v"/>
            </a:pPr>
            <a:r>
              <a:rPr lang="en-US" b="1" dirty="0" smtClean="0"/>
              <a:t>DATA FLOW DIAGRAM</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985" y="1548269"/>
            <a:ext cx="8630432" cy="4409162"/>
          </a:xfrm>
          <a:prstGeom prst="rect">
            <a:avLst/>
          </a:prstGeom>
        </p:spPr>
      </p:pic>
      <p:sp>
        <p:nvSpPr>
          <p:cNvPr id="6" name="Rounded Rectangle 5"/>
          <p:cNvSpPr/>
          <p:nvPr/>
        </p:nvSpPr>
        <p:spPr>
          <a:xfrm>
            <a:off x="7639050" y="3607496"/>
            <a:ext cx="1905000" cy="8502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448050" y="3752850"/>
            <a:ext cx="10287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538341" y="3847932"/>
            <a:ext cx="1233293" cy="369332"/>
          </a:xfrm>
          <a:prstGeom prst="rect">
            <a:avLst/>
          </a:prstGeom>
          <a:noFill/>
        </p:spPr>
        <p:txBody>
          <a:bodyPr wrap="square" rtlCol="0">
            <a:spAutoFit/>
          </a:bodyPr>
          <a:lstStyle/>
          <a:p>
            <a:r>
              <a:rPr lang="en-US" b="1" dirty="0" smtClean="0">
                <a:solidFill>
                  <a:schemeClr val="bg1"/>
                </a:solidFill>
              </a:rPr>
              <a:t>USER</a:t>
            </a:r>
            <a:endParaRPr lang="en-US" b="1" dirty="0">
              <a:solidFill>
                <a:schemeClr val="bg1"/>
              </a:solidFill>
            </a:endParaRPr>
          </a:p>
        </p:txBody>
      </p:sp>
      <p:sp>
        <p:nvSpPr>
          <p:cNvPr id="9" name="TextBox 8"/>
          <p:cNvSpPr txBox="1"/>
          <p:nvPr/>
        </p:nvSpPr>
        <p:spPr>
          <a:xfrm>
            <a:off x="7976992" y="3803215"/>
            <a:ext cx="1333500" cy="369332"/>
          </a:xfrm>
          <a:prstGeom prst="rect">
            <a:avLst/>
          </a:prstGeom>
          <a:noFill/>
        </p:spPr>
        <p:txBody>
          <a:bodyPr wrap="square" rtlCol="0">
            <a:spAutoFit/>
          </a:bodyPr>
          <a:lstStyle/>
          <a:p>
            <a:r>
              <a:rPr lang="en-US" b="1" dirty="0" smtClean="0">
                <a:solidFill>
                  <a:schemeClr val="bg1"/>
                </a:solidFill>
              </a:rPr>
              <a:t>D-SMATM</a:t>
            </a:r>
          </a:p>
        </p:txBody>
      </p:sp>
      <p:pic>
        <p:nvPicPr>
          <p:cNvPr id="10" name="Picture 9"/>
          <p:cNvPicPr>
            <a:picLocks noChangeAspect="1"/>
          </p:cNvPicPr>
          <p:nvPr/>
        </p:nvPicPr>
        <p:blipFill>
          <a:blip r:embed="rId3"/>
          <a:stretch>
            <a:fillRect/>
          </a:stretch>
        </p:blipFill>
        <p:spPr>
          <a:xfrm>
            <a:off x="262006" y="152400"/>
            <a:ext cx="823031" cy="731583"/>
          </a:xfrm>
          <a:prstGeom prst="rect">
            <a:avLst/>
          </a:prstGeom>
        </p:spPr>
      </p:pic>
    </p:spTree>
    <p:extLst>
      <p:ext uri="{BB962C8B-B14F-4D97-AF65-F5344CB8AC3E}">
        <p14:creationId xmlns:p14="http://schemas.microsoft.com/office/powerpoint/2010/main" val="3037990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3279" y="152400"/>
            <a:ext cx="11327203" cy="967636"/>
          </a:xfrm>
        </p:spPr>
        <p:txBody>
          <a:bodyPr/>
          <a:lstStyle/>
          <a:p>
            <a:pPr marL="685800" indent="-685800">
              <a:buFont typeface="Wingdings" panose="05000000000000000000" pitchFamily="2" charset="2"/>
              <a:buChar char="v"/>
            </a:pPr>
            <a:r>
              <a:rPr lang="en-US" b="1" dirty="0" smtClean="0"/>
              <a:t>DATABASE</a:t>
            </a:r>
            <a:endParaRPr lang="en-US" b="1" dirty="0"/>
          </a:p>
        </p:txBody>
      </p:sp>
      <p:sp>
        <p:nvSpPr>
          <p:cNvPr id="3" name="Subtitle 2"/>
          <p:cNvSpPr>
            <a:spLocks noGrp="1"/>
          </p:cNvSpPr>
          <p:nvPr>
            <p:ph type="subTitle" idx="1"/>
          </p:nvPr>
        </p:nvSpPr>
        <p:spPr>
          <a:xfrm>
            <a:off x="954566" y="2023253"/>
            <a:ext cx="10513012" cy="502233"/>
          </a:xfrm>
        </p:spPr>
        <p:txBody>
          <a:bodyPr/>
          <a:lstStyle/>
          <a:p>
            <a:pPr algn="ctr"/>
            <a:r>
              <a:rPr lang="en-US" b="1" dirty="0" smtClean="0"/>
              <a:t>Balance Table</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322" y="2853584"/>
            <a:ext cx="5651500" cy="1015713"/>
          </a:xfrm>
          <a:prstGeom prst="rect">
            <a:avLst/>
          </a:prstGeom>
        </p:spPr>
      </p:pic>
      <p:pic>
        <p:nvPicPr>
          <p:cNvPr id="6" name="Picture 5"/>
          <p:cNvPicPr>
            <a:picLocks noChangeAspect="1"/>
          </p:cNvPicPr>
          <p:nvPr/>
        </p:nvPicPr>
        <p:blipFill>
          <a:blip r:embed="rId3"/>
          <a:stretch>
            <a:fillRect/>
          </a:stretch>
        </p:blipFill>
        <p:spPr>
          <a:xfrm>
            <a:off x="262006" y="152400"/>
            <a:ext cx="823031" cy="731583"/>
          </a:xfrm>
          <a:prstGeom prst="rect">
            <a:avLst/>
          </a:prstGeom>
        </p:spPr>
      </p:pic>
    </p:spTree>
    <p:extLst>
      <p:ext uri="{BB962C8B-B14F-4D97-AF65-F5344CB8AC3E}">
        <p14:creationId xmlns:p14="http://schemas.microsoft.com/office/powerpoint/2010/main" val="28744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62006" y="152400"/>
            <a:ext cx="823031" cy="731583"/>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6372" y="483818"/>
            <a:ext cx="5482210" cy="6229262"/>
          </a:xfrm>
          <a:prstGeom prst="rect">
            <a:avLst/>
          </a:prstGeom>
        </p:spPr>
      </p:pic>
      <p:sp>
        <p:nvSpPr>
          <p:cNvPr id="12" name="TextBox 11"/>
          <p:cNvSpPr txBox="1"/>
          <p:nvPr/>
        </p:nvSpPr>
        <p:spPr>
          <a:xfrm>
            <a:off x="3935186" y="3080657"/>
            <a:ext cx="1678214" cy="369332"/>
          </a:xfrm>
          <a:prstGeom prst="rect">
            <a:avLst/>
          </a:prstGeom>
          <a:noFill/>
        </p:spPr>
        <p:txBody>
          <a:bodyPr wrap="square" rtlCol="0">
            <a:spAutoFit/>
          </a:bodyPr>
          <a:lstStyle/>
          <a:p>
            <a:r>
              <a:rPr lang="en-US" b="1" dirty="0" smtClean="0">
                <a:solidFill>
                  <a:schemeClr val="tx1">
                    <a:lumMod val="50000"/>
                    <a:lumOff val="50000"/>
                  </a:schemeClr>
                </a:solidFill>
              </a:rPr>
              <a:t>Signup Table</a:t>
            </a:r>
            <a:endParaRPr lang="en-US" b="1" dirty="0">
              <a:solidFill>
                <a:schemeClr val="tx1">
                  <a:lumMod val="50000"/>
                  <a:lumOff val="50000"/>
                </a:schemeClr>
              </a:solidFill>
            </a:endParaRPr>
          </a:p>
        </p:txBody>
      </p:sp>
      <p:sp>
        <p:nvSpPr>
          <p:cNvPr id="13" name="Title 1"/>
          <p:cNvSpPr txBox="1">
            <a:spLocks/>
          </p:cNvSpPr>
          <p:nvPr/>
        </p:nvSpPr>
        <p:spPr>
          <a:xfrm>
            <a:off x="1322479" y="254000"/>
            <a:ext cx="11327203" cy="96763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685800" indent="-685800">
              <a:buFont typeface="Wingdings" panose="05000000000000000000" pitchFamily="2" charset="2"/>
              <a:buChar char="v"/>
            </a:pPr>
            <a:r>
              <a:rPr lang="en-US" b="1" dirty="0" smtClean="0"/>
              <a:t>DATABASE</a:t>
            </a:r>
            <a:endParaRPr lang="en-US" b="1" dirty="0"/>
          </a:p>
        </p:txBody>
      </p:sp>
    </p:spTree>
    <p:extLst>
      <p:ext uri="{BB962C8B-B14F-4D97-AF65-F5344CB8AC3E}">
        <p14:creationId xmlns:p14="http://schemas.microsoft.com/office/powerpoint/2010/main" val="347377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5891" y="1670538"/>
            <a:ext cx="10821986" cy="2262781"/>
          </a:xfrm>
        </p:spPr>
        <p:txBody>
          <a:bodyPr/>
          <a:lstStyle/>
          <a:p>
            <a:pPr marL="685800" indent="-685800">
              <a:buFont typeface="Wingdings" panose="05000000000000000000" pitchFamily="2" charset="2"/>
              <a:buChar char="v"/>
            </a:pPr>
            <a:r>
              <a:rPr lang="en-US" b="1" dirty="0" smtClean="0"/>
              <a:t>SCREEN SHOTS &amp; DETAILS</a:t>
            </a:r>
            <a:endParaRPr lang="en-US" b="1" dirty="0"/>
          </a:p>
        </p:txBody>
      </p:sp>
      <p:pic>
        <p:nvPicPr>
          <p:cNvPr id="3" name="Picture 2"/>
          <p:cNvPicPr>
            <a:picLocks noChangeAspect="1"/>
          </p:cNvPicPr>
          <p:nvPr/>
        </p:nvPicPr>
        <p:blipFill>
          <a:blip r:embed="rId2"/>
          <a:stretch>
            <a:fillRect/>
          </a:stretch>
        </p:blipFill>
        <p:spPr>
          <a:xfrm>
            <a:off x="262006" y="152400"/>
            <a:ext cx="823031" cy="731583"/>
          </a:xfrm>
          <a:prstGeom prst="rect">
            <a:avLst/>
          </a:prstGeom>
        </p:spPr>
      </p:pic>
    </p:spTree>
    <p:extLst>
      <p:ext uri="{BB962C8B-B14F-4D97-AF65-F5344CB8AC3E}">
        <p14:creationId xmlns:p14="http://schemas.microsoft.com/office/powerpoint/2010/main" val="1122745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737" y="113137"/>
            <a:ext cx="5591955" cy="6601746"/>
          </a:xfrm>
          <a:prstGeom prst="rect">
            <a:avLst/>
          </a:prstGeom>
        </p:spPr>
      </p:pic>
      <p:pic>
        <p:nvPicPr>
          <p:cNvPr id="3" name="Picture 2"/>
          <p:cNvPicPr>
            <a:picLocks noChangeAspect="1"/>
          </p:cNvPicPr>
          <p:nvPr/>
        </p:nvPicPr>
        <p:blipFill>
          <a:blip r:embed="rId3"/>
          <a:stretch>
            <a:fillRect/>
          </a:stretch>
        </p:blipFill>
        <p:spPr>
          <a:xfrm>
            <a:off x="262006" y="152400"/>
            <a:ext cx="823031" cy="731583"/>
          </a:xfrm>
          <a:prstGeom prst="rect">
            <a:avLst/>
          </a:prstGeom>
        </p:spPr>
      </p:pic>
    </p:spTree>
    <p:extLst>
      <p:ext uri="{BB962C8B-B14F-4D97-AF65-F5344CB8AC3E}">
        <p14:creationId xmlns:p14="http://schemas.microsoft.com/office/powerpoint/2010/main" val="2309056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259" y="99548"/>
            <a:ext cx="5601482" cy="6658904"/>
          </a:xfrm>
          <a:prstGeom prst="rect">
            <a:avLst/>
          </a:prstGeom>
        </p:spPr>
      </p:pic>
      <p:pic>
        <p:nvPicPr>
          <p:cNvPr id="3" name="Picture 2"/>
          <p:cNvPicPr>
            <a:picLocks noChangeAspect="1"/>
          </p:cNvPicPr>
          <p:nvPr/>
        </p:nvPicPr>
        <p:blipFill>
          <a:blip r:embed="rId3"/>
          <a:stretch>
            <a:fillRect/>
          </a:stretch>
        </p:blipFill>
        <p:spPr>
          <a:xfrm>
            <a:off x="262006" y="152400"/>
            <a:ext cx="823031" cy="731583"/>
          </a:xfrm>
          <a:prstGeom prst="rect">
            <a:avLst/>
          </a:prstGeom>
        </p:spPr>
      </p:pic>
    </p:spTree>
    <p:extLst>
      <p:ext uri="{BB962C8B-B14F-4D97-AF65-F5344CB8AC3E}">
        <p14:creationId xmlns:p14="http://schemas.microsoft.com/office/powerpoint/2010/main" val="1226417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0022" y="137653"/>
            <a:ext cx="5591955" cy="6582694"/>
          </a:xfrm>
          <a:prstGeom prst="rect">
            <a:avLst/>
          </a:prstGeom>
        </p:spPr>
      </p:pic>
      <p:pic>
        <p:nvPicPr>
          <p:cNvPr id="3" name="Picture 2"/>
          <p:cNvPicPr>
            <a:picLocks noChangeAspect="1"/>
          </p:cNvPicPr>
          <p:nvPr/>
        </p:nvPicPr>
        <p:blipFill>
          <a:blip r:embed="rId3"/>
          <a:stretch>
            <a:fillRect/>
          </a:stretch>
        </p:blipFill>
        <p:spPr>
          <a:xfrm>
            <a:off x="262006" y="152400"/>
            <a:ext cx="823031" cy="731583"/>
          </a:xfrm>
          <a:prstGeom prst="rect">
            <a:avLst/>
          </a:prstGeom>
        </p:spPr>
      </p:pic>
    </p:spTree>
    <p:extLst>
      <p:ext uri="{BB962C8B-B14F-4D97-AF65-F5344CB8AC3E}">
        <p14:creationId xmlns:p14="http://schemas.microsoft.com/office/powerpoint/2010/main" val="4038135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785" y="123363"/>
            <a:ext cx="5582429" cy="6611273"/>
          </a:xfrm>
          <a:prstGeom prst="rect">
            <a:avLst/>
          </a:prstGeom>
        </p:spPr>
      </p:pic>
      <p:pic>
        <p:nvPicPr>
          <p:cNvPr id="3" name="Picture 2"/>
          <p:cNvPicPr>
            <a:picLocks noChangeAspect="1"/>
          </p:cNvPicPr>
          <p:nvPr/>
        </p:nvPicPr>
        <p:blipFill>
          <a:blip r:embed="rId3"/>
          <a:stretch>
            <a:fillRect/>
          </a:stretch>
        </p:blipFill>
        <p:spPr>
          <a:xfrm>
            <a:off x="262006" y="152400"/>
            <a:ext cx="823031" cy="731583"/>
          </a:xfrm>
          <a:prstGeom prst="rect">
            <a:avLst/>
          </a:prstGeom>
        </p:spPr>
      </p:pic>
    </p:spTree>
    <p:extLst>
      <p:ext uri="{BB962C8B-B14F-4D97-AF65-F5344CB8AC3E}">
        <p14:creationId xmlns:p14="http://schemas.microsoft.com/office/powerpoint/2010/main" val="134753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88994" y="1043677"/>
            <a:ext cx="8526966" cy="1877437"/>
          </a:xfrm>
          <a:prstGeom prst="rect">
            <a:avLst/>
          </a:prstGeom>
        </p:spPr>
        <p:txBody>
          <a:bodyPr wrap="square">
            <a:spAutoFit/>
          </a:bodyPr>
          <a:lstStyle/>
          <a:p>
            <a:pPr algn="ctr"/>
            <a:r>
              <a:rPr lang="en-US" sz="6600" dirty="0" smtClean="0">
                <a:solidFill>
                  <a:schemeClr val="accent3"/>
                </a:solidFill>
                <a:latin typeface="Times New Roman" panose="02020603050405020304" pitchFamily="18" charset="0"/>
                <a:cs typeface="Times New Roman" panose="02020603050405020304" pitchFamily="18" charset="0"/>
              </a:rPr>
              <a:t>D-SMATM</a:t>
            </a:r>
            <a:r>
              <a:rPr lang="en-US" sz="5000" dirty="0">
                <a:solidFill>
                  <a:schemeClr val="accent3"/>
                </a:solidFill>
                <a:latin typeface="Times New Roman" panose="02020603050405020304" pitchFamily="18" charset="0"/>
                <a:cs typeface="Times New Roman" panose="02020603050405020304" pitchFamily="18" charset="0"/>
              </a:rPr>
              <a:t/>
            </a:r>
            <a:br>
              <a:rPr lang="en-US" sz="5000" dirty="0">
                <a:solidFill>
                  <a:schemeClr val="accent3"/>
                </a:solidFill>
                <a:latin typeface="Times New Roman" panose="02020603050405020304" pitchFamily="18" charset="0"/>
                <a:cs typeface="Times New Roman" panose="02020603050405020304" pitchFamily="18" charset="0"/>
              </a:rPr>
            </a:br>
            <a:endParaRPr lang="en-US" sz="5000" dirty="0">
              <a:solidFill>
                <a:schemeClr val="accent3"/>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988970" y="2451868"/>
            <a:ext cx="2221492" cy="1944969"/>
          </a:xfrm>
          <a:prstGeom prst="rect">
            <a:avLst/>
          </a:prstGeom>
        </p:spPr>
      </p:pic>
    </p:spTree>
    <p:extLst>
      <p:ext uri="{BB962C8B-B14F-4D97-AF65-F5344CB8AC3E}">
        <p14:creationId xmlns:p14="http://schemas.microsoft.com/office/powerpoint/2010/main" val="943160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785" y="118600"/>
            <a:ext cx="5582429" cy="6620799"/>
          </a:xfrm>
          <a:prstGeom prst="rect">
            <a:avLst/>
          </a:prstGeom>
        </p:spPr>
      </p:pic>
      <p:pic>
        <p:nvPicPr>
          <p:cNvPr id="3" name="Picture 2"/>
          <p:cNvPicPr>
            <a:picLocks noChangeAspect="1"/>
          </p:cNvPicPr>
          <p:nvPr/>
        </p:nvPicPr>
        <p:blipFill>
          <a:blip r:embed="rId3"/>
          <a:stretch>
            <a:fillRect/>
          </a:stretch>
        </p:blipFill>
        <p:spPr>
          <a:xfrm>
            <a:off x="262006" y="152400"/>
            <a:ext cx="823031" cy="731583"/>
          </a:xfrm>
          <a:prstGeom prst="rect">
            <a:avLst/>
          </a:prstGeom>
        </p:spPr>
      </p:pic>
    </p:spTree>
    <p:extLst>
      <p:ext uri="{BB962C8B-B14F-4D97-AF65-F5344CB8AC3E}">
        <p14:creationId xmlns:p14="http://schemas.microsoft.com/office/powerpoint/2010/main" val="2777456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259" y="123363"/>
            <a:ext cx="5601482" cy="6611273"/>
          </a:xfrm>
          <a:prstGeom prst="rect">
            <a:avLst/>
          </a:prstGeom>
        </p:spPr>
      </p:pic>
      <p:pic>
        <p:nvPicPr>
          <p:cNvPr id="3" name="Picture 2"/>
          <p:cNvPicPr>
            <a:picLocks noChangeAspect="1"/>
          </p:cNvPicPr>
          <p:nvPr/>
        </p:nvPicPr>
        <p:blipFill>
          <a:blip r:embed="rId3"/>
          <a:stretch>
            <a:fillRect/>
          </a:stretch>
        </p:blipFill>
        <p:spPr>
          <a:xfrm>
            <a:off x="262006" y="152400"/>
            <a:ext cx="823031" cy="731583"/>
          </a:xfrm>
          <a:prstGeom prst="rect">
            <a:avLst/>
          </a:prstGeom>
        </p:spPr>
      </p:pic>
    </p:spTree>
    <p:extLst>
      <p:ext uri="{BB962C8B-B14F-4D97-AF65-F5344CB8AC3E}">
        <p14:creationId xmlns:p14="http://schemas.microsoft.com/office/powerpoint/2010/main" val="3136635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0022" y="132890"/>
            <a:ext cx="5591955" cy="6592220"/>
          </a:xfrm>
          <a:prstGeom prst="rect">
            <a:avLst/>
          </a:prstGeom>
        </p:spPr>
      </p:pic>
      <p:pic>
        <p:nvPicPr>
          <p:cNvPr id="3" name="Picture 2"/>
          <p:cNvPicPr>
            <a:picLocks noChangeAspect="1"/>
          </p:cNvPicPr>
          <p:nvPr/>
        </p:nvPicPr>
        <p:blipFill>
          <a:blip r:embed="rId3"/>
          <a:stretch>
            <a:fillRect/>
          </a:stretch>
        </p:blipFill>
        <p:spPr>
          <a:xfrm>
            <a:off x="262006" y="152400"/>
            <a:ext cx="823031" cy="731583"/>
          </a:xfrm>
          <a:prstGeom prst="rect">
            <a:avLst/>
          </a:prstGeom>
        </p:spPr>
      </p:pic>
    </p:spTree>
    <p:extLst>
      <p:ext uri="{BB962C8B-B14F-4D97-AF65-F5344CB8AC3E}">
        <p14:creationId xmlns:p14="http://schemas.microsoft.com/office/powerpoint/2010/main" val="2111210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0022" y="118600"/>
            <a:ext cx="5591955" cy="6620799"/>
          </a:xfrm>
          <a:prstGeom prst="rect">
            <a:avLst/>
          </a:prstGeom>
        </p:spPr>
      </p:pic>
      <p:pic>
        <p:nvPicPr>
          <p:cNvPr id="3" name="Picture 2"/>
          <p:cNvPicPr>
            <a:picLocks noChangeAspect="1"/>
          </p:cNvPicPr>
          <p:nvPr/>
        </p:nvPicPr>
        <p:blipFill>
          <a:blip r:embed="rId3"/>
          <a:stretch>
            <a:fillRect/>
          </a:stretch>
        </p:blipFill>
        <p:spPr>
          <a:xfrm>
            <a:off x="262006" y="152400"/>
            <a:ext cx="823031" cy="731583"/>
          </a:xfrm>
          <a:prstGeom prst="rect">
            <a:avLst/>
          </a:prstGeom>
        </p:spPr>
      </p:pic>
    </p:spTree>
    <p:extLst>
      <p:ext uri="{BB962C8B-B14F-4D97-AF65-F5344CB8AC3E}">
        <p14:creationId xmlns:p14="http://schemas.microsoft.com/office/powerpoint/2010/main" val="2366589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0496" y="132890"/>
            <a:ext cx="5611008" cy="6592220"/>
          </a:xfrm>
          <a:prstGeom prst="rect">
            <a:avLst/>
          </a:prstGeom>
        </p:spPr>
      </p:pic>
      <p:pic>
        <p:nvPicPr>
          <p:cNvPr id="3" name="Picture 2"/>
          <p:cNvPicPr>
            <a:picLocks noChangeAspect="1"/>
          </p:cNvPicPr>
          <p:nvPr/>
        </p:nvPicPr>
        <p:blipFill>
          <a:blip r:embed="rId3"/>
          <a:stretch>
            <a:fillRect/>
          </a:stretch>
        </p:blipFill>
        <p:spPr>
          <a:xfrm>
            <a:off x="262006" y="152400"/>
            <a:ext cx="823031" cy="731583"/>
          </a:xfrm>
          <a:prstGeom prst="rect">
            <a:avLst/>
          </a:prstGeom>
        </p:spPr>
      </p:pic>
    </p:spTree>
    <p:extLst>
      <p:ext uri="{BB962C8B-B14F-4D97-AF65-F5344CB8AC3E}">
        <p14:creationId xmlns:p14="http://schemas.microsoft.com/office/powerpoint/2010/main" val="1879941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259" y="123363"/>
            <a:ext cx="5601482" cy="6611273"/>
          </a:xfrm>
          <a:prstGeom prst="rect">
            <a:avLst/>
          </a:prstGeom>
        </p:spPr>
      </p:pic>
      <p:pic>
        <p:nvPicPr>
          <p:cNvPr id="3" name="Picture 2"/>
          <p:cNvPicPr>
            <a:picLocks noChangeAspect="1"/>
          </p:cNvPicPr>
          <p:nvPr/>
        </p:nvPicPr>
        <p:blipFill>
          <a:blip r:embed="rId3"/>
          <a:stretch>
            <a:fillRect/>
          </a:stretch>
        </p:blipFill>
        <p:spPr>
          <a:xfrm>
            <a:off x="262006" y="152400"/>
            <a:ext cx="823031" cy="731583"/>
          </a:xfrm>
          <a:prstGeom prst="rect">
            <a:avLst/>
          </a:prstGeom>
        </p:spPr>
      </p:pic>
    </p:spTree>
    <p:extLst>
      <p:ext uri="{BB962C8B-B14F-4D97-AF65-F5344CB8AC3E}">
        <p14:creationId xmlns:p14="http://schemas.microsoft.com/office/powerpoint/2010/main" val="429326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785" y="128127"/>
            <a:ext cx="5582429" cy="6601746"/>
          </a:xfrm>
          <a:prstGeom prst="rect">
            <a:avLst/>
          </a:prstGeom>
        </p:spPr>
      </p:pic>
      <p:pic>
        <p:nvPicPr>
          <p:cNvPr id="3" name="Picture 2"/>
          <p:cNvPicPr>
            <a:picLocks noChangeAspect="1"/>
          </p:cNvPicPr>
          <p:nvPr/>
        </p:nvPicPr>
        <p:blipFill>
          <a:blip r:embed="rId3"/>
          <a:stretch>
            <a:fillRect/>
          </a:stretch>
        </p:blipFill>
        <p:spPr>
          <a:xfrm>
            <a:off x="262006" y="152400"/>
            <a:ext cx="823031" cy="731583"/>
          </a:xfrm>
          <a:prstGeom prst="rect">
            <a:avLst/>
          </a:prstGeom>
        </p:spPr>
      </p:pic>
    </p:spTree>
    <p:extLst>
      <p:ext uri="{BB962C8B-B14F-4D97-AF65-F5344CB8AC3E}">
        <p14:creationId xmlns:p14="http://schemas.microsoft.com/office/powerpoint/2010/main" val="1716556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259" y="123363"/>
            <a:ext cx="5601482" cy="6611273"/>
          </a:xfrm>
          <a:prstGeom prst="rect">
            <a:avLst/>
          </a:prstGeom>
        </p:spPr>
      </p:pic>
      <p:pic>
        <p:nvPicPr>
          <p:cNvPr id="3" name="Picture 2"/>
          <p:cNvPicPr>
            <a:picLocks noChangeAspect="1"/>
          </p:cNvPicPr>
          <p:nvPr/>
        </p:nvPicPr>
        <p:blipFill>
          <a:blip r:embed="rId3"/>
          <a:stretch>
            <a:fillRect/>
          </a:stretch>
        </p:blipFill>
        <p:spPr>
          <a:xfrm>
            <a:off x="262006" y="152400"/>
            <a:ext cx="823031" cy="731583"/>
          </a:xfrm>
          <a:prstGeom prst="rect">
            <a:avLst/>
          </a:prstGeom>
        </p:spPr>
      </p:pic>
    </p:spTree>
    <p:extLst>
      <p:ext uri="{BB962C8B-B14F-4D97-AF65-F5344CB8AC3E}">
        <p14:creationId xmlns:p14="http://schemas.microsoft.com/office/powerpoint/2010/main" val="3226737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3771900"/>
            <a:ext cx="8915399" cy="1005481"/>
          </a:xfrm>
        </p:spPr>
        <p:txBody>
          <a:bodyPr>
            <a:noAutofit/>
          </a:bodyPr>
          <a:lstStyle/>
          <a:p>
            <a:pPr algn="ctr"/>
            <a:r>
              <a:rPr lang="en-US" sz="7000" b="1" dirty="0" smtClean="0">
                <a:latin typeface="Abaddon™" panose="00000400000000000000" pitchFamily="2" charset="0"/>
              </a:rPr>
              <a:t>THANK YOU</a:t>
            </a:r>
            <a:endParaRPr lang="en-US" sz="7000" b="1" dirty="0">
              <a:latin typeface="Abaddon™" panose="00000400000000000000" pitchFamily="2" charset="0"/>
            </a:endParaRPr>
          </a:p>
        </p:txBody>
      </p:sp>
      <p:pic>
        <p:nvPicPr>
          <p:cNvPr id="3" name="Picture 2"/>
          <p:cNvPicPr>
            <a:picLocks noChangeAspect="1"/>
          </p:cNvPicPr>
          <p:nvPr/>
        </p:nvPicPr>
        <p:blipFill>
          <a:blip r:embed="rId2"/>
          <a:stretch>
            <a:fillRect/>
          </a:stretch>
        </p:blipFill>
        <p:spPr>
          <a:xfrm>
            <a:off x="262006" y="152400"/>
            <a:ext cx="823031" cy="731583"/>
          </a:xfrm>
          <a:prstGeom prst="rect">
            <a:avLst/>
          </a:prstGeom>
        </p:spPr>
      </p:pic>
    </p:spTree>
    <p:extLst>
      <p:ext uri="{BB962C8B-B14F-4D97-AF65-F5344CB8AC3E}">
        <p14:creationId xmlns:p14="http://schemas.microsoft.com/office/powerpoint/2010/main" val="153586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4882" y="111512"/>
            <a:ext cx="8915399" cy="1070517"/>
          </a:xfrm>
        </p:spPr>
        <p:txBody>
          <a:bodyPr/>
          <a:lstStyle/>
          <a:p>
            <a:r>
              <a:rPr lang="en-US" b="1" dirty="0" smtClean="0"/>
              <a:t>CONTENTS</a:t>
            </a:r>
            <a:endParaRPr lang="en-US" b="1" dirty="0"/>
          </a:p>
        </p:txBody>
      </p:sp>
      <p:sp>
        <p:nvSpPr>
          <p:cNvPr id="3" name="Subtitle 2"/>
          <p:cNvSpPr>
            <a:spLocks noGrp="1"/>
          </p:cNvSpPr>
          <p:nvPr>
            <p:ph type="subTitle" idx="1"/>
          </p:nvPr>
        </p:nvSpPr>
        <p:spPr>
          <a:xfrm>
            <a:off x="1674813" y="1137424"/>
            <a:ext cx="8915399" cy="5597912"/>
          </a:xfrm>
        </p:spPr>
        <p:txBody>
          <a:bodyPr>
            <a:normAutofit/>
          </a:bodyPr>
          <a:lstStyle/>
          <a:p>
            <a:pPr marL="285750" indent="-285750">
              <a:buFont typeface="Wingdings" panose="05000000000000000000" pitchFamily="2" charset="2"/>
              <a:buChar char="q"/>
            </a:pPr>
            <a:r>
              <a:rPr lang="en-US" sz="2900" b="1" dirty="0" smtClean="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q"/>
            </a:pPr>
            <a:r>
              <a:rPr lang="en-US" sz="29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PROBLEM STATEMENT</a:t>
            </a:r>
            <a:endParaRPr lang="en-US" sz="29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900" b="1" dirty="0" smtClean="0">
                <a:latin typeface="Times New Roman" panose="02020603050405020304" pitchFamily="18" charset="0"/>
                <a:cs typeface="Times New Roman" panose="02020603050405020304" pitchFamily="18" charset="0"/>
              </a:rPr>
              <a:t> OBJECTIVE</a:t>
            </a:r>
          </a:p>
          <a:p>
            <a:pPr marL="285750" indent="-285750">
              <a:buFont typeface="Wingdings" panose="05000000000000000000" pitchFamily="2" charset="2"/>
              <a:buChar char="q"/>
            </a:pPr>
            <a:r>
              <a:rPr lang="en-US" sz="2900" b="1" dirty="0" smtClean="0">
                <a:latin typeface="Times New Roman" panose="02020603050405020304" pitchFamily="18" charset="0"/>
                <a:cs typeface="Times New Roman" panose="02020603050405020304" pitchFamily="18" charset="0"/>
              </a:rPr>
              <a:t> NEED OF THE PROJECT</a:t>
            </a:r>
          </a:p>
          <a:p>
            <a:pPr marL="285750" indent="-285750">
              <a:buFont typeface="Wingdings" panose="05000000000000000000" pitchFamily="2" charset="2"/>
              <a:buChar char="q"/>
            </a:pPr>
            <a:r>
              <a:rPr lang="en-US" sz="2900" b="1" dirty="0" smtClean="0">
                <a:latin typeface="Times New Roman" panose="02020603050405020304" pitchFamily="18" charset="0"/>
                <a:cs typeface="Times New Roman" panose="02020603050405020304" pitchFamily="18" charset="0"/>
              </a:rPr>
              <a:t> REQUIREMENTS</a:t>
            </a:r>
          </a:p>
          <a:p>
            <a:pPr marL="285750" indent="-285750">
              <a:buFont typeface="Wingdings" panose="05000000000000000000" pitchFamily="2" charset="2"/>
              <a:buChar char="q"/>
            </a:pPr>
            <a:r>
              <a:rPr lang="en-US" sz="2900" b="1" dirty="0" smtClean="0">
                <a:latin typeface="Times New Roman" panose="02020603050405020304" pitchFamily="18" charset="0"/>
                <a:cs typeface="Times New Roman" panose="02020603050405020304" pitchFamily="18" charset="0"/>
              </a:rPr>
              <a:t> MODULES</a:t>
            </a:r>
          </a:p>
          <a:p>
            <a:pPr marL="285750" indent="-285750">
              <a:buFont typeface="Wingdings" panose="05000000000000000000" pitchFamily="2" charset="2"/>
              <a:buChar char="q"/>
            </a:pPr>
            <a:r>
              <a:rPr lang="en-US" sz="2900" b="1" dirty="0">
                <a:latin typeface="Times New Roman" panose="02020603050405020304" pitchFamily="18" charset="0"/>
                <a:cs typeface="Times New Roman" panose="02020603050405020304" pitchFamily="18" charset="0"/>
              </a:rPr>
              <a:t> </a:t>
            </a:r>
            <a:r>
              <a:rPr lang="en-US" sz="2900" b="1" dirty="0" smtClean="0">
                <a:latin typeface="Times New Roman" panose="02020603050405020304" pitchFamily="18" charset="0"/>
                <a:cs typeface="Times New Roman" panose="02020603050405020304" pitchFamily="18" charset="0"/>
              </a:rPr>
              <a:t>PROJECT FLOW DESCRIPTION</a:t>
            </a:r>
          </a:p>
          <a:p>
            <a:pPr marL="285750" indent="-285750">
              <a:buFont typeface="Wingdings" panose="05000000000000000000" pitchFamily="2" charset="2"/>
              <a:buChar char="q"/>
            </a:pPr>
            <a:r>
              <a:rPr lang="en-US" sz="2900" b="1" dirty="0" smtClean="0">
                <a:latin typeface="Times New Roman" panose="02020603050405020304" pitchFamily="18" charset="0"/>
                <a:cs typeface="Times New Roman" panose="02020603050405020304" pitchFamily="18" charset="0"/>
              </a:rPr>
              <a:t>DATA BASE</a:t>
            </a:r>
          </a:p>
          <a:p>
            <a:pPr marL="285750" indent="-285750">
              <a:buFont typeface="Wingdings" panose="05000000000000000000" pitchFamily="2" charset="2"/>
              <a:buChar char="q"/>
            </a:pPr>
            <a:r>
              <a:rPr lang="en-US" sz="2900" b="1" dirty="0" smtClean="0">
                <a:latin typeface="Times New Roman" panose="02020603050405020304" pitchFamily="18" charset="0"/>
                <a:cs typeface="Times New Roman" panose="02020603050405020304" pitchFamily="18" charset="0"/>
              </a:rPr>
              <a:t> SCREEN SHOTS</a:t>
            </a:r>
          </a:p>
          <a:p>
            <a:pPr marL="285750" indent="-285750">
              <a:buFont typeface="Wingdings" panose="05000000000000000000" pitchFamily="2" charset="2"/>
              <a:buChar char="q"/>
            </a:pPr>
            <a:endParaRPr lang="en-US" sz="26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6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6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b="1"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61" y="111512"/>
            <a:ext cx="823159" cy="726688"/>
          </a:xfrm>
          <a:prstGeom prst="rect">
            <a:avLst/>
          </a:prstGeom>
        </p:spPr>
      </p:pic>
    </p:spTree>
    <p:extLst>
      <p:ext uri="{BB962C8B-B14F-4D97-AF65-F5344CB8AC3E}">
        <p14:creationId xmlns:p14="http://schemas.microsoft.com/office/powerpoint/2010/main" val="30113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6220" y="838200"/>
            <a:ext cx="11215996" cy="3647546"/>
          </a:xfrm>
        </p:spPr>
        <p:txBody>
          <a:bodyPr>
            <a:normAutofit fontScale="90000"/>
          </a:bodyPr>
          <a:lstStyle/>
          <a:p>
            <a:pPr marL="685800" indent="-685800">
              <a:buFont typeface="Wingdings" panose="05000000000000000000" pitchFamily="2" charset="2"/>
              <a:buChar char="v"/>
            </a:pPr>
            <a:r>
              <a:rPr lang="en-US" sz="6000" b="1" dirty="0" smtClean="0"/>
              <a:t>INTRODUCTION</a:t>
            </a:r>
            <a:br>
              <a:rPr lang="en-US" sz="6000" b="1" dirty="0" smtClean="0"/>
            </a:br>
            <a:r>
              <a:rPr lang="en-US" b="1" dirty="0" smtClean="0"/>
              <a:t/>
            </a:r>
            <a:br>
              <a:rPr lang="en-US" b="1" dirty="0" smtClean="0"/>
            </a:br>
            <a:r>
              <a:rPr lang="en-US" sz="3200" dirty="0" smtClean="0">
                <a:solidFill>
                  <a:schemeClr val="accent1">
                    <a:lumMod val="75000"/>
                  </a:schemeClr>
                </a:solidFill>
                <a:latin typeface="Times New Roman" panose="02020603050405020304" pitchFamily="18" charset="0"/>
                <a:cs typeface="Times New Roman" panose="02020603050405020304" pitchFamily="18" charset="0"/>
              </a:rPr>
              <a:t>D-SMATM is a project by which we can introduce a </a:t>
            </a:r>
            <a:r>
              <a:rPr lang="en-US" sz="3200" dirty="0">
                <a:solidFill>
                  <a:schemeClr val="accent1">
                    <a:lumMod val="75000"/>
                  </a:schemeClr>
                </a:solidFill>
                <a:latin typeface="Times New Roman" panose="02020603050405020304" pitchFamily="18" charset="0"/>
                <a:cs typeface="Times New Roman" panose="02020603050405020304" pitchFamily="18" charset="0"/>
              </a:rPr>
              <a:t>m</a:t>
            </a:r>
            <a:r>
              <a:rPr lang="en-US" sz="3200" dirty="0" smtClean="0">
                <a:solidFill>
                  <a:schemeClr val="accent1">
                    <a:lumMod val="75000"/>
                  </a:schemeClr>
                </a:solidFill>
                <a:latin typeface="Times New Roman" panose="02020603050405020304" pitchFamily="18" charset="0"/>
                <a:cs typeface="Times New Roman" panose="02020603050405020304" pitchFamily="18" charset="0"/>
              </a:rPr>
              <a:t>achine in which we deposit a money as well as we also withdraw the cash at one place.</a:t>
            </a:r>
            <a:br>
              <a:rPr lang="en-US" sz="3200" dirty="0" smtClean="0">
                <a:solidFill>
                  <a:schemeClr val="accent1">
                    <a:lumMod val="75000"/>
                  </a:schemeClr>
                </a:solidFill>
                <a:latin typeface="Times New Roman" panose="02020603050405020304" pitchFamily="18" charset="0"/>
                <a:cs typeface="Times New Roman" panose="02020603050405020304" pitchFamily="18" charset="0"/>
              </a:rPr>
            </a:br>
            <a:r>
              <a:rPr lang="en-US" sz="3200" dirty="0" smtClean="0">
                <a:solidFill>
                  <a:schemeClr val="accent1">
                    <a:lumMod val="75000"/>
                  </a:schemeClr>
                </a:solidFill>
                <a:latin typeface="Times New Roman" panose="02020603050405020304" pitchFamily="18" charset="0"/>
                <a:cs typeface="Times New Roman" panose="02020603050405020304" pitchFamily="18" charset="0"/>
              </a:rPr>
              <a:t/>
            </a:r>
            <a:br>
              <a:rPr lang="en-US" sz="3200" dirty="0" smtClean="0">
                <a:solidFill>
                  <a:schemeClr val="accent1">
                    <a:lumMod val="75000"/>
                  </a:schemeClr>
                </a:solidFill>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61" y="111512"/>
            <a:ext cx="823159" cy="726688"/>
          </a:xfrm>
          <a:prstGeom prst="rect">
            <a:avLst/>
          </a:prstGeom>
        </p:spPr>
      </p:pic>
    </p:spTree>
    <p:extLst>
      <p:ext uri="{BB962C8B-B14F-4D97-AF65-F5344CB8AC3E}">
        <p14:creationId xmlns:p14="http://schemas.microsoft.com/office/powerpoint/2010/main" val="973742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351" y="0"/>
            <a:ext cx="8915399" cy="1468800"/>
          </a:xfrm>
        </p:spPr>
        <p:txBody>
          <a:bodyPr>
            <a:normAutofit/>
          </a:bodyPr>
          <a:lstStyle/>
          <a:p>
            <a:pPr marL="685800" indent="-685800">
              <a:buFont typeface="Wingdings" panose="05000000000000000000" pitchFamily="2" charset="2"/>
              <a:buChar char="v"/>
            </a:pPr>
            <a:r>
              <a:rPr lang="en-US" sz="5400" b="1" dirty="0" smtClean="0"/>
              <a:t>PROBLEM STATEMENT</a:t>
            </a:r>
            <a:endParaRPr lang="en-US" sz="5400" b="1" dirty="0"/>
          </a:p>
        </p:txBody>
      </p:sp>
      <p:sp>
        <p:nvSpPr>
          <p:cNvPr id="3" name="Text Placeholder 2"/>
          <p:cNvSpPr>
            <a:spLocks noGrp="1"/>
          </p:cNvSpPr>
          <p:nvPr>
            <p:ph type="body" idx="1"/>
          </p:nvPr>
        </p:nvSpPr>
        <p:spPr>
          <a:xfrm>
            <a:off x="1440351" y="1597662"/>
            <a:ext cx="9977926" cy="2644555"/>
          </a:xfrm>
        </p:spPr>
        <p:txBody>
          <a:bodyPr>
            <a:normAutofit/>
          </a:bodyPr>
          <a:lstStyle/>
          <a:p>
            <a:pPr marL="457200" indent="-457200">
              <a:buFont typeface="Arial" panose="020B0604020202020204" pitchFamily="34" charset="0"/>
              <a:buChar char="•"/>
            </a:pPr>
            <a:r>
              <a:rPr lang="en-US" sz="2900" dirty="0" smtClean="0">
                <a:latin typeface="Times New Roman" panose="02020603050405020304" pitchFamily="18" charset="0"/>
                <a:cs typeface="Times New Roman" panose="02020603050405020304" pitchFamily="18" charset="0"/>
              </a:rPr>
              <a:t>IN THIS WORLD OF HUSSEL, EVERY ONE WANTS TO SAVE THEIR TIME &amp; EFFORTS.</a:t>
            </a:r>
          </a:p>
          <a:p>
            <a:pPr marL="457200" indent="-457200">
              <a:buFont typeface="Arial" panose="020B0604020202020204" pitchFamily="34" charset="0"/>
              <a:buChar char="•"/>
            </a:pPr>
            <a:r>
              <a:rPr lang="en-US" sz="2900" dirty="0" smtClean="0">
                <a:latin typeface="Times New Roman" panose="02020603050405020304" pitchFamily="18" charset="0"/>
                <a:cs typeface="Times New Roman" panose="02020603050405020304" pitchFamily="18" charset="0"/>
              </a:rPr>
              <a:t>AWARE ABOUT ATM FUNCTION AS PER THE CURRENT SCENARIO OF DEMONITISATION IN INDIA</a:t>
            </a:r>
          </a:p>
          <a:p>
            <a:pPr marL="457200" indent="-457200">
              <a:buFont typeface="Arial" panose="020B0604020202020204" pitchFamily="34" charset="0"/>
              <a:buChar char="•"/>
            </a:pPr>
            <a:endParaRPr lang="en-US" sz="29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61" y="111512"/>
            <a:ext cx="823159" cy="726688"/>
          </a:xfrm>
          <a:prstGeom prst="rect">
            <a:avLst/>
          </a:prstGeom>
        </p:spPr>
      </p:pic>
    </p:spTree>
    <p:extLst>
      <p:ext uri="{BB962C8B-B14F-4D97-AF65-F5344CB8AC3E}">
        <p14:creationId xmlns:p14="http://schemas.microsoft.com/office/powerpoint/2010/main" val="3357460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2190" y="1282401"/>
            <a:ext cx="11349810" cy="5804199"/>
          </a:xfrm>
        </p:spPr>
        <p:txBody>
          <a:bodyPr>
            <a:normAutofit fontScale="90000"/>
          </a:bodyPr>
          <a:lstStyle/>
          <a:p>
            <a:pPr marL="685800" indent="-685800">
              <a:buFont typeface="Wingdings" panose="05000000000000000000" pitchFamily="2" charset="2"/>
              <a:buChar char="v"/>
            </a:pPr>
            <a:r>
              <a:rPr lang="en-US" sz="6000" b="1" dirty="0" smtClean="0">
                <a:cs typeface="Times New Roman" panose="02020603050405020304" pitchFamily="18" charset="0"/>
              </a:rPr>
              <a:t>OBJECTIVE</a:t>
            </a:r>
            <a:r>
              <a:rPr lang="en-US" b="1" dirty="0" smtClean="0">
                <a:cs typeface="Times New Roman" panose="02020603050405020304" pitchFamily="18" charset="0"/>
              </a:rPr>
              <a:t/>
            </a:r>
            <a:br>
              <a:rPr lang="en-US" b="1" dirty="0" smtClean="0">
                <a:cs typeface="Times New Roman" panose="02020603050405020304" pitchFamily="18" charset="0"/>
              </a:rPr>
            </a:br>
            <a:r>
              <a:rPr lang="en-US" sz="3200" dirty="0" smtClean="0">
                <a:solidFill>
                  <a:schemeClr val="accent1">
                    <a:lumMod val="75000"/>
                  </a:schemeClr>
                </a:solidFill>
                <a:latin typeface="Times New Roman" panose="02020603050405020304" pitchFamily="18" charset="0"/>
                <a:cs typeface="Times New Roman" panose="02020603050405020304" pitchFamily="18" charset="0"/>
              </a:rPr>
              <a:t>1.The </a:t>
            </a:r>
            <a:r>
              <a:rPr lang="en-US" sz="3200" dirty="0">
                <a:solidFill>
                  <a:schemeClr val="accent1">
                    <a:lumMod val="75000"/>
                  </a:schemeClr>
                </a:solidFill>
                <a:latin typeface="Times New Roman" panose="02020603050405020304" pitchFamily="18" charset="0"/>
                <a:cs typeface="Times New Roman" panose="02020603050405020304" pitchFamily="18" charset="0"/>
              </a:rPr>
              <a:t>main objective of this project is to provide a platform to the end user to attain the accessibility to all </a:t>
            </a:r>
            <a:r>
              <a:rPr lang="en-US" sz="3200" dirty="0" smtClean="0">
                <a:solidFill>
                  <a:schemeClr val="accent1">
                    <a:lumMod val="75000"/>
                  </a:schemeClr>
                </a:solidFill>
                <a:latin typeface="Times New Roman" panose="02020603050405020304" pitchFamily="18" charset="0"/>
                <a:cs typeface="Times New Roman" panose="02020603050405020304" pitchFamily="18" charset="0"/>
              </a:rPr>
              <a:t>facilities that a ATM </a:t>
            </a:r>
            <a:r>
              <a:rPr lang="en-US" sz="3200" dirty="0" err="1" smtClean="0">
                <a:solidFill>
                  <a:schemeClr val="accent1">
                    <a:lumMod val="75000"/>
                  </a:schemeClr>
                </a:solidFill>
                <a:latin typeface="Times New Roman" panose="02020603050405020304" pitchFamily="18" charset="0"/>
                <a:cs typeface="Times New Roman" panose="02020603050405020304" pitchFamily="18" charset="0"/>
              </a:rPr>
              <a:t>mahine</a:t>
            </a:r>
            <a:r>
              <a:rPr lang="en-US" sz="3200" dirty="0" smtClean="0">
                <a:solidFill>
                  <a:schemeClr val="accent1">
                    <a:lumMod val="75000"/>
                  </a:schemeClr>
                </a:solidFill>
                <a:latin typeface="Times New Roman" panose="02020603050405020304" pitchFamily="18" charset="0"/>
                <a:cs typeface="Times New Roman" panose="02020603050405020304" pitchFamily="18" charset="0"/>
              </a:rPr>
              <a:t> can provide.</a:t>
            </a:r>
            <a:br>
              <a:rPr lang="en-US" sz="3200" dirty="0" smtClean="0">
                <a:solidFill>
                  <a:schemeClr val="accent1">
                    <a:lumMod val="75000"/>
                  </a:schemeClr>
                </a:solidFill>
                <a:latin typeface="Times New Roman" panose="02020603050405020304" pitchFamily="18" charset="0"/>
                <a:cs typeface="Times New Roman" panose="02020603050405020304" pitchFamily="18" charset="0"/>
              </a:rPr>
            </a:br>
            <a:r>
              <a:rPr lang="en-US" sz="3200" dirty="0" smtClean="0">
                <a:solidFill>
                  <a:schemeClr val="accent1">
                    <a:lumMod val="75000"/>
                  </a:schemeClr>
                </a:solidFill>
                <a:latin typeface="Times New Roman" panose="02020603050405020304" pitchFamily="18" charset="0"/>
                <a:cs typeface="Times New Roman" panose="02020603050405020304" pitchFamily="18" charset="0"/>
              </a:rPr>
              <a:t/>
            </a:r>
            <a:br>
              <a:rPr lang="en-US" sz="3200" dirty="0" smtClean="0">
                <a:solidFill>
                  <a:schemeClr val="accent1">
                    <a:lumMod val="75000"/>
                  </a:schemeClr>
                </a:solidFill>
                <a:latin typeface="Times New Roman" panose="02020603050405020304" pitchFamily="18" charset="0"/>
                <a:cs typeface="Times New Roman" panose="02020603050405020304" pitchFamily="18" charset="0"/>
              </a:rPr>
            </a:br>
            <a:r>
              <a:rPr lang="en-US" sz="3200" dirty="0" smtClean="0">
                <a:solidFill>
                  <a:schemeClr val="accent1">
                    <a:lumMod val="75000"/>
                  </a:schemeClr>
                </a:solidFill>
                <a:latin typeface="Times New Roman" panose="02020603050405020304" pitchFamily="18" charset="0"/>
                <a:cs typeface="Times New Roman" panose="02020603050405020304" pitchFamily="18" charset="0"/>
              </a:rPr>
              <a:t>2.To aware the people who don’t even know how to operate the ATM machines in today </a:t>
            </a:r>
            <a:r>
              <a:rPr lang="en-US" sz="3200" dirty="0" err="1" smtClean="0">
                <a:solidFill>
                  <a:schemeClr val="accent1">
                    <a:lumMod val="75000"/>
                  </a:schemeClr>
                </a:solidFill>
                <a:latin typeface="Times New Roman" panose="02020603050405020304" pitchFamily="18" charset="0"/>
                <a:cs typeface="Times New Roman" panose="02020603050405020304" pitchFamily="18" charset="0"/>
              </a:rPr>
              <a:t>world.So</a:t>
            </a:r>
            <a:r>
              <a:rPr lang="en-US" sz="3200" dirty="0" smtClean="0">
                <a:solidFill>
                  <a:schemeClr val="accent1">
                    <a:lumMod val="75000"/>
                  </a:schemeClr>
                </a:solidFill>
                <a:latin typeface="Times New Roman" panose="02020603050405020304" pitchFamily="18" charset="0"/>
                <a:cs typeface="Times New Roman" panose="02020603050405020304" pitchFamily="18" charset="0"/>
              </a:rPr>
              <a:t> we can say that this project van also be use a </a:t>
            </a:r>
            <a:r>
              <a:rPr lang="en-US" sz="3200" u="sng" dirty="0" smtClean="0">
                <a:solidFill>
                  <a:schemeClr val="accent1">
                    <a:lumMod val="75000"/>
                  </a:schemeClr>
                </a:solidFill>
                <a:latin typeface="Times New Roman" panose="02020603050405020304" pitchFamily="18" charset="0"/>
                <a:cs typeface="Times New Roman" panose="02020603050405020304" pitchFamily="18" charset="0"/>
              </a:rPr>
              <a:t>Learn Up Kit (LUK)</a:t>
            </a:r>
            <a:r>
              <a:rPr lang="en-US" sz="32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4000" dirty="0" smtClean="0">
                <a:solidFill>
                  <a:schemeClr val="accent1">
                    <a:lumMod val="75000"/>
                  </a:schemeClr>
                </a:solidFill>
                <a:latin typeface="Times New Roman" panose="02020603050405020304" pitchFamily="18" charset="0"/>
                <a:cs typeface="Times New Roman" panose="02020603050405020304" pitchFamily="18" charset="0"/>
              </a:rPr>
              <a:t>/</a:t>
            </a:r>
            <a:r>
              <a:rPr lang="en-US" sz="32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3200" u="sng" dirty="0" smtClean="0">
                <a:solidFill>
                  <a:schemeClr val="accent1">
                    <a:lumMod val="75000"/>
                  </a:schemeClr>
                </a:solidFill>
                <a:latin typeface="Times New Roman" panose="02020603050405020304" pitchFamily="18" charset="0"/>
                <a:cs typeface="Times New Roman" panose="02020603050405020304" pitchFamily="18" charset="0"/>
              </a:rPr>
              <a:t>ATM </a:t>
            </a:r>
            <a:r>
              <a:rPr lang="en-US" sz="3200" u="sng" dirty="0">
                <a:solidFill>
                  <a:schemeClr val="accent1">
                    <a:lumMod val="75000"/>
                  </a:schemeClr>
                </a:solidFill>
                <a:latin typeface="Times New Roman" panose="02020603050405020304" pitchFamily="18" charset="0"/>
                <a:cs typeface="Times New Roman" panose="02020603050405020304" pitchFamily="18" charset="0"/>
              </a:rPr>
              <a:t>A</a:t>
            </a:r>
            <a:r>
              <a:rPr lang="en-US" sz="3200" u="sng" dirty="0" smtClean="0">
                <a:solidFill>
                  <a:schemeClr val="accent1">
                    <a:lumMod val="75000"/>
                  </a:schemeClr>
                </a:solidFill>
                <a:latin typeface="Times New Roman" panose="02020603050405020304" pitchFamily="18" charset="0"/>
                <a:cs typeface="Times New Roman" panose="02020603050405020304" pitchFamily="18" charset="0"/>
              </a:rPr>
              <a:t>wareness Kit(AAK). </a:t>
            </a:r>
            <a:r>
              <a:rPr lang="en-US" sz="3200" dirty="0" smtClean="0">
                <a:solidFill>
                  <a:schemeClr val="accent1">
                    <a:lumMod val="75000"/>
                  </a:schemeClr>
                </a:solidFill>
                <a:latin typeface="Times New Roman" panose="02020603050405020304" pitchFamily="18" charset="0"/>
                <a:cs typeface="Times New Roman" panose="02020603050405020304" pitchFamily="18" charset="0"/>
              </a:rPr>
              <a:t/>
            </a:r>
            <a:br>
              <a:rPr lang="en-US" sz="3200" dirty="0" smtClean="0">
                <a:solidFill>
                  <a:schemeClr val="accent1">
                    <a:lumMod val="75000"/>
                  </a:schemeClr>
                </a:solidFill>
                <a:latin typeface="Times New Roman" panose="02020603050405020304" pitchFamily="18" charset="0"/>
                <a:cs typeface="Times New Roman" panose="02020603050405020304" pitchFamily="18" charset="0"/>
              </a:rPr>
            </a:br>
            <a:r>
              <a:rPr lang="en-US" sz="3200" dirty="0">
                <a:solidFill>
                  <a:schemeClr val="accent1">
                    <a:lumMod val="75000"/>
                  </a:schemeClr>
                </a:solidFill>
                <a:latin typeface="Times New Roman" panose="02020603050405020304" pitchFamily="18" charset="0"/>
                <a:cs typeface="Times New Roman" panose="02020603050405020304" pitchFamily="18" charset="0"/>
              </a:rPr>
              <a:t/>
            </a:r>
            <a:br>
              <a:rPr lang="en-US" sz="3200" dirty="0">
                <a:solidFill>
                  <a:schemeClr val="accent1">
                    <a:lumMod val="75000"/>
                  </a:schemeClr>
                </a:solidFill>
                <a:latin typeface="Times New Roman" panose="02020603050405020304" pitchFamily="18" charset="0"/>
                <a:cs typeface="Times New Roman" panose="02020603050405020304" pitchFamily="18" charset="0"/>
              </a:rPr>
            </a:br>
            <a:r>
              <a:rPr lang="en-US" sz="3200" dirty="0" smtClean="0">
                <a:solidFill>
                  <a:schemeClr val="accent1">
                    <a:lumMod val="75000"/>
                  </a:schemeClr>
                </a:solidFill>
                <a:latin typeface="Times New Roman" panose="02020603050405020304" pitchFamily="18" charset="0"/>
                <a:cs typeface="Times New Roman" panose="02020603050405020304" pitchFamily="18" charset="0"/>
              </a:rPr>
              <a:t/>
            </a:r>
            <a:br>
              <a:rPr lang="en-US" sz="3200" dirty="0" smtClean="0">
                <a:solidFill>
                  <a:schemeClr val="accent1">
                    <a:lumMod val="75000"/>
                  </a:schemeClr>
                </a:solidFill>
                <a:latin typeface="Times New Roman" panose="02020603050405020304" pitchFamily="18" charset="0"/>
                <a:cs typeface="Times New Roman" panose="02020603050405020304" pitchFamily="18" charset="0"/>
              </a:rPr>
            </a:br>
            <a:r>
              <a:rPr lang="en-US" b="1" dirty="0" smtClean="0">
                <a:cs typeface="Times New Roman" panose="02020603050405020304" pitchFamily="18" charset="0"/>
              </a:rPr>
              <a:t/>
            </a:r>
            <a:br>
              <a:rPr lang="en-US" b="1" dirty="0" smtClean="0">
                <a:cs typeface="Times New Roman" panose="02020603050405020304" pitchFamily="18" charset="0"/>
              </a:rPr>
            </a:br>
            <a:endParaRPr lang="en-US" b="1" dirty="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61" y="111512"/>
            <a:ext cx="823159" cy="726688"/>
          </a:xfrm>
          <a:prstGeom prst="rect">
            <a:avLst/>
          </a:prstGeom>
        </p:spPr>
      </p:pic>
    </p:spTree>
    <p:extLst>
      <p:ext uri="{BB962C8B-B14F-4D97-AF65-F5344CB8AC3E}">
        <p14:creationId xmlns:p14="http://schemas.microsoft.com/office/powerpoint/2010/main" val="2309526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1386" y="1273099"/>
            <a:ext cx="11260601" cy="892098"/>
          </a:xfrm>
        </p:spPr>
        <p:txBody>
          <a:bodyPr>
            <a:normAutofit fontScale="90000"/>
          </a:bodyPr>
          <a:lstStyle/>
          <a:p>
            <a:pPr marL="685800" indent="-685800">
              <a:buFont typeface="Wingdings" panose="05000000000000000000" pitchFamily="2" charset="2"/>
              <a:buChar char="v"/>
            </a:pPr>
            <a:r>
              <a:rPr lang="en-US" b="1" dirty="0" smtClean="0"/>
              <a:t>NEED OF THE PROJECT</a:t>
            </a:r>
            <a:br>
              <a:rPr lang="en-US" b="1" dirty="0" smtClean="0"/>
            </a:br>
            <a:endParaRPr lang="en-US" b="1" dirty="0"/>
          </a:p>
        </p:txBody>
      </p:sp>
      <p:sp>
        <p:nvSpPr>
          <p:cNvPr id="3" name="Subtitle 2"/>
          <p:cNvSpPr>
            <a:spLocks noGrp="1"/>
          </p:cNvSpPr>
          <p:nvPr>
            <p:ph type="subTitle" idx="1"/>
          </p:nvPr>
        </p:nvSpPr>
        <p:spPr>
          <a:xfrm>
            <a:off x="1687685" y="1462046"/>
            <a:ext cx="10088001" cy="3490954"/>
          </a:xfrm>
        </p:spPr>
        <p:txBody>
          <a:bodyPr>
            <a:noAutofit/>
          </a:bodyPr>
          <a:lstStyle/>
          <a:p>
            <a:pPr marL="457200" lvl="0" indent="-457200">
              <a:buFont typeface="Wingdings" panose="05000000000000000000" pitchFamily="2" charset="2"/>
              <a:buChar char="ü"/>
            </a:pPr>
            <a:r>
              <a:rPr lang="en-US" sz="2900" dirty="0">
                <a:latin typeface="Times New Roman" panose="02020603050405020304" pitchFamily="18" charset="0"/>
                <a:cs typeface="Times New Roman" panose="02020603050405020304" pitchFamily="18" charset="0"/>
              </a:rPr>
              <a:t>To </a:t>
            </a:r>
            <a:r>
              <a:rPr lang="en-US" sz="2900" dirty="0" smtClean="0">
                <a:latin typeface="Times New Roman" panose="02020603050405020304" pitchFamily="18" charset="0"/>
                <a:cs typeface="Times New Roman" panose="02020603050405020304" pitchFamily="18" charset="0"/>
              </a:rPr>
              <a:t>aware the people about ATM.</a:t>
            </a:r>
            <a:endParaRPr lang="en-US" sz="2900" dirty="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ü"/>
            </a:pPr>
            <a:r>
              <a:rPr lang="en-US" sz="2900" dirty="0" smtClean="0">
                <a:latin typeface="Times New Roman" panose="02020603050405020304" pitchFamily="18" charset="0"/>
                <a:cs typeface="Times New Roman" panose="02020603050405020304" pitchFamily="18" charset="0"/>
              </a:rPr>
              <a:t>For the security reasons.</a:t>
            </a:r>
            <a:endParaRPr lang="en-US" sz="2900" dirty="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ü"/>
            </a:pPr>
            <a:r>
              <a:rPr lang="en-US" sz="2900" dirty="0">
                <a:latin typeface="Times New Roman" panose="02020603050405020304" pitchFamily="18" charset="0"/>
                <a:cs typeface="Times New Roman" panose="02020603050405020304" pitchFamily="18" charset="0"/>
              </a:rPr>
              <a:t>To provide </a:t>
            </a:r>
            <a:r>
              <a:rPr lang="en-US" sz="2900" dirty="0" smtClean="0">
                <a:latin typeface="Times New Roman" panose="02020603050405020304" pitchFamily="18" charset="0"/>
                <a:cs typeface="Times New Roman" panose="02020603050405020304" pitchFamily="18" charset="0"/>
              </a:rPr>
              <a:t>deposit and withdrawal facility at one place.</a:t>
            </a:r>
          </a:p>
          <a:p>
            <a:pPr marL="457200" lvl="0" indent="-457200">
              <a:buFont typeface="Wingdings" panose="05000000000000000000" pitchFamily="2" charset="2"/>
              <a:buChar char="ü"/>
            </a:pPr>
            <a:r>
              <a:rPr lang="en-US" sz="2900" dirty="0" smtClean="0">
                <a:latin typeface="Times New Roman" panose="02020603050405020304" pitchFamily="18" charset="0"/>
                <a:cs typeface="Times New Roman" panose="02020603050405020304" pitchFamily="18" charset="0"/>
              </a:rPr>
              <a:t>User friendly system so that every single fellow can access it with having any problem.</a:t>
            </a:r>
            <a:endParaRPr lang="en-US" sz="29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61" y="111512"/>
            <a:ext cx="823159" cy="726688"/>
          </a:xfrm>
          <a:prstGeom prst="rect">
            <a:avLst/>
          </a:prstGeom>
        </p:spPr>
      </p:pic>
    </p:spTree>
    <p:extLst>
      <p:ext uri="{BB962C8B-B14F-4D97-AF65-F5344CB8AC3E}">
        <p14:creationId xmlns:p14="http://schemas.microsoft.com/office/powerpoint/2010/main" val="1971571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1687" y="1131846"/>
            <a:ext cx="11260601" cy="892098"/>
          </a:xfrm>
        </p:spPr>
        <p:txBody>
          <a:bodyPr>
            <a:normAutofit fontScale="90000"/>
          </a:bodyPr>
          <a:lstStyle/>
          <a:p>
            <a:pPr marL="685800" indent="-685800">
              <a:buFont typeface="Wingdings" panose="05000000000000000000" pitchFamily="2" charset="2"/>
              <a:buChar char="v"/>
            </a:pPr>
            <a:r>
              <a:rPr lang="en-US" b="1" dirty="0" smtClean="0"/>
              <a:t>FUTURISTIC </a:t>
            </a:r>
            <a:br>
              <a:rPr lang="en-US" b="1" dirty="0" smtClean="0"/>
            </a:br>
            <a:endParaRPr lang="en-US" b="1" dirty="0"/>
          </a:p>
        </p:txBody>
      </p:sp>
      <p:sp>
        <p:nvSpPr>
          <p:cNvPr id="3" name="Subtitle 2"/>
          <p:cNvSpPr>
            <a:spLocks noGrp="1"/>
          </p:cNvSpPr>
          <p:nvPr>
            <p:ph type="subTitle" idx="1"/>
          </p:nvPr>
        </p:nvSpPr>
        <p:spPr>
          <a:xfrm>
            <a:off x="1687687" y="1131846"/>
            <a:ext cx="10088001" cy="5425072"/>
          </a:xfrm>
        </p:spPr>
        <p:txBody>
          <a:bodyPr>
            <a:noAutofit/>
          </a:bodyPr>
          <a:lstStyle/>
          <a:p>
            <a:pPr lvl="0"/>
            <a:r>
              <a:rPr lang="en-US" sz="2900" dirty="0" smtClean="0">
                <a:solidFill>
                  <a:schemeClr val="tx1"/>
                </a:solidFill>
                <a:latin typeface="Times New Roman" panose="02020603050405020304" pitchFamily="18" charset="0"/>
                <a:cs typeface="Times New Roman" panose="02020603050405020304" pitchFamily="18" charset="0"/>
              </a:rPr>
              <a:t>Use the biometric system for </a:t>
            </a:r>
            <a:r>
              <a:rPr lang="en-US" sz="2900" dirty="0" err="1" smtClean="0">
                <a:solidFill>
                  <a:schemeClr val="tx1"/>
                </a:solidFill>
                <a:latin typeface="Times New Roman" panose="02020603050405020304" pitchFamily="18" charset="0"/>
                <a:cs typeface="Times New Roman" panose="02020603050405020304" pitchFamily="18" charset="0"/>
              </a:rPr>
              <a:t>enetering</a:t>
            </a:r>
            <a:r>
              <a:rPr lang="en-US" sz="2900" dirty="0" smtClean="0">
                <a:solidFill>
                  <a:schemeClr val="tx1"/>
                </a:solidFill>
                <a:latin typeface="Times New Roman" panose="02020603050405020304" pitchFamily="18" charset="0"/>
                <a:cs typeface="Times New Roman" panose="02020603050405020304" pitchFamily="18" charset="0"/>
              </a:rPr>
              <a:t> credentials by which we can </a:t>
            </a:r>
            <a:r>
              <a:rPr lang="en-US" sz="2900" dirty="0" err="1" smtClean="0">
                <a:solidFill>
                  <a:schemeClr val="tx1"/>
                </a:solidFill>
                <a:latin typeface="Times New Roman" panose="02020603050405020304" pitchFamily="18" charset="0"/>
                <a:cs typeface="Times New Roman" panose="02020603050405020304" pitchFamily="18" charset="0"/>
              </a:rPr>
              <a:t>achive</a:t>
            </a:r>
            <a:r>
              <a:rPr lang="en-US" sz="2900" dirty="0" smtClean="0">
                <a:solidFill>
                  <a:schemeClr val="tx1"/>
                </a:solidFill>
                <a:latin typeface="Times New Roman" panose="02020603050405020304" pitchFamily="18" charset="0"/>
                <a:cs typeface="Times New Roman" panose="02020603050405020304" pitchFamily="18" charset="0"/>
              </a:rPr>
              <a:t>:</a:t>
            </a:r>
          </a:p>
          <a:p>
            <a:pPr marL="457200" lvl="0" indent="-457200">
              <a:buFont typeface="Wingdings" panose="05000000000000000000" pitchFamily="2" charset="2"/>
              <a:buChar char="Ø"/>
            </a:pPr>
            <a:r>
              <a:rPr lang="en-US" sz="2900" dirty="0" smtClean="0">
                <a:solidFill>
                  <a:schemeClr val="tx1"/>
                </a:solidFill>
                <a:latin typeface="Times New Roman" panose="02020603050405020304" pitchFamily="18" charset="0"/>
                <a:cs typeface="Times New Roman" panose="02020603050405020304" pitchFamily="18" charset="0"/>
              </a:rPr>
              <a:t>Security</a:t>
            </a:r>
          </a:p>
          <a:p>
            <a:pPr marL="457200" lvl="0" indent="-457200">
              <a:buFont typeface="Wingdings" panose="05000000000000000000" pitchFamily="2" charset="2"/>
              <a:buChar char="Ø"/>
            </a:pPr>
            <a:r>
              <a:rPr lang="en-US" sz="2900" dirty="0" err="1" smtClean="0">
                <a:solidFill>
                  <a:schemeClr val="tx1"/>
                </a:solidFill>
                <a:latin typeface="Times New Roman" panose="02020603050405020304" pitchFamily="18" charset="0"/>
                <a:cs typeface="Times New Roman" panose="02020603050405020304" pitchFamily="18" charset="0"/>
              </a:rPr>
              <a:t>Transcation</a:t>
            </a:r>
            <a:r>
              <a:rPr lang="en-US" sz="2900" dirty="0" smtClean="0">
                <a:solidFill>
                  <a:schemeClr val="tx1"/>
                </a:solidFill>
                <a:latin typeface="Times New Roman" panose="02020603050405020304" pitchFamily="18" charset="0"/>
                <a:cs typeface="Times New Roman" panose="02020603050405020304" pitchFamily="18" charset="0"/>
              </a:rPr>
              <a:t> in your figure tip</a:t>
            </a:r>
          </a:p>
          <a:p>
            <a:pPr marL="457200" lvl="0" indent="-457200">
              <a:buFont typeface="Wingdings" panose="05000000000000000000" pitchFamily="2" charset="2"/>
              <a:buChar char="Ø"/>
            </a:pPr>
            <a:endParaRPr lang="en-US" sz="29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61" y="111512"/>
            <a:ext cx="823159" cy="726688"/>
          </a:xfrm>
          <a:prstGeom prst="rect">
            <a:avLst/>
          </a:prstGeom>
        </p:spPr>
      </p:pic>
    </p:spTree>
    <p:extLst>
      <p:ext uri="{BB962C8B-B14F-4D97-AF65-F5344CB8AC3E}">
        <p14:creationId xmlns:p14="http://schemas.microsoft.com/office/powerpoint/2010/main" val="822759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6725" y="306660"/>
            <a:ext cx="11015275" cy="986882"/>
          </a:xfrm>
        </p:spPr>
        <p:txBody>
          <a:bodyPr/>
          <a:lstStyle/>
          <a:p>
            <a:pPr marL="685800" indent="-685800">
              <a:buFont typeface="Wingdings" panose="05000000000000000000" pitchFamily="2" charset="2"/>
              <a:buChar char="v"/>
            </a:pPr>
            <a:r>
              <a:rPr lang="en-US" b="1" dirty="0" smtClean="0"/>
              <a:t>REQUIREMENTS</a:t>
            </a:r>
            <a:endParaRPr lang="en-US" b="1" dirty="0"/>
          </a:p>
        </p:txBody>
      </p:sp>
      <p:sp>
        <p:nvSpPr>
          <p:cNvPr id="3" name="Subtitle 2"/>
          <p:cNvSpPr>
            <a:spLocks noGrp="1"/>
          </p:cNvSpPr>
          <p:nvPr>
            <p:ph type="subTitle" idx="1"/>
          </p:nvPr>
        </p:nvSpPr>
        <p:spPr>
          <a:xfrm>
            <a:off x="1877257" y="1293542"/>
            <a:ext cx="9965338" cy="5129560"/>
          </a:xfrm>
        </p:spPr>
        <p:txBody>
          <a:bodyPr>
            <a:normAutofit/>
          </a:bodyPr>
          <a:lstStyle/>
          <a:p>
            <a:pPr marL="457200" indent="-457200">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OPERATING SYSTEM : WINDOW XP/7 OR ABOVE</a:t>
            </a:r>
          </a:p>
          <a:p>
            <a:pPr marL="457200" indent="-457200">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PLATFORM : </a:t>
            </a:r>
            <a:r>
              <a:rPr lang="en-US" sz="2900" dirty="0" smtClean="0">
                <a:latin typeface="Times New Roman" panose="02020603050405020304" pitchFamily="18" charset="0"/>
                <a:cs typeface="Times New Roman" panose="02020603050405020304" pitchFamily="18" charset="0"/>
              </a:rPr>
              <a:t>NEATBEANS 8.1</a:t>
            </a:r>
          </a:p>
          <a:p>
            <a:pPr marL="457200" indent="-457200">
              <a:buFont typeface="Wingdings" panose="05000000000000000000" pitchFamily="2" charset="2"/>
              <a:buChar char="§"/>
            </a:pPr>
            <a:r>
              <a:rPr lang="en-US" sz="2900" dirty="0" smtClean="0">
                <a:latin typeface="Times New Roman" panose="02020603050405020304" pitchFamily="18" charset="0"/>
                <a:cs typeface="Times New Roman" panose="02020603050405020304" pitchFamily="18" charset="0"/>
              </a:rPr>
              <a:t>TOOLS </a:t>
            </a:r>
            <a:r>
              <a:rPr lang="en-US" sz="2900" dirty="0">
                <a:latin typeface="Times New Roman" panose="02020603050405020304" pitchFamily="18" charset="0"/>
                <a:cs typeface="Times New Roman" panose="02020603050405020304" pitchFamily="18" charset="0"/>
              </a:rPr>
              <a:t>: </a:t>
            </a:r>
            <a:r>
              <a:rPr lang="en-US" sz="2900" dirty="0" smtClean="0">
                <a:latin typeface="Times New Roman" panose="02020603050405020304" pitchFamily="18" charset="0"/>
                <a:cs typeface="Times New Roman" panose="02020603050405020304" pitchFamily="18" charset="0"/>
              </a:rPr>
              <a:t>My SQL Workbench 6.3 CE</a:t>
            </a:r>
            <a:endParaRPr lang="en-US" sz="29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DATABASE : </a:t>
            </a:r>
            <a:r>
              <a:rPr lang="en-US" sz="2900" dirty="0" smtClean="0">
                <a:latin typeface="Times New Roman" panose="02020603050405020304" pitchFamily="18" charset="0"/>
                <a:cs typeface="Times New Roman" panose="02020603050405020304" pitchFamily="18" charset="0"/>
              </a:rPr>
              <a:t>MYSQL 5.3 </a:t>
            </a:r>
            <a:endParaRPr lang="en-US" sz="2900" dirty="0">
              <a:latin typeface="Times New Roman" panose="02020603050405020304" pitchFamily="18" charset="0"/>
              <a:cs typeface="Times New Roman" panose="02020603050405020304" pitchFamily="18" charset="0"/>
            </a:endParaRPr>
          </a:p>
          <a:p>
            <a:endParaRPr lang="en-US" sz="29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61" y="111512"/>
            <a:ext cx="823159" cy="726688"/>
          </a:xfrm>
          <a:prstGeom prst="rect">
            <a:avLst/>
          </a:prstGeom>
        </p:spPr>
      </p:pic>
    </p:spTree>
    <p:extLst>
      <p:ext uri="{BB962C8B-B14F-4D97-AF65-F5344CB8AC3E}">
        <p14:creationId xmlns:p14="http://schemas.microsoft.com/office/powerpoint/2010/main" val="82915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546</TotalTime>
  <Words>214</Words>
  <Application>Microsoft Office PowerPoint</Application>
  <PresentationFormat>Widescreen</PresentationFormat>
  <Paragraphs>67</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Abaddon™</vt:lpstr>
      <vt:lpstr>Algerian</vt:lpstr>
      <vt:lpstr>Arial</vt:lpstr>
      <vt:lpstr>Century Gothic</vt:lpstr>
      <vt:lpstr>Times New Roman</vt:lpstr>
      <vt:lpstr>Wingdings</vt:lpstr>
      <vt:lpstr>Wingdings 3</vt:lpstr>
      <vt:lpstr>Wisp</vt:lpstr>
      <vt:lpstr>TEERTHANKER MAHAVEER UNIVERSITY</vt:lpstr>
      <vt:lpstr>PowerPoint Presentation</vt:lpstr>
      <vt:lpstr>CONTENTS</vt:lpstr>
      <vt:lpstr>INTRODUCTION  D-SMATM is a project by which we can introduce a machine in which we deposit a money as well as we also withdraw the cash at one place.  </vt:lpstr>
      <vt:lpstr>PROBLEM STATEMENT</vt:lpstr>
      <vt:lpstr>OBJECTIVE 1.The main objective of this project is to provide a platform to the end user to attain the accessibility to all facilities that a ATM mahine can provide.  2.To aware the people who don’t even know how to operate the ATM machines in today world.So we can say that this project van also be use a Learn Up Kit (LUK) / ATM Awareness Kit(AAK).     </vt:lpstr>
      <vt:lpstr>NEED OF THE PROJECT </vt:lpstr>
      <vt:lpstr>FUTURISTIC  </vt:lpstr>
      <vt:lpstr>REQUIREMENTS</vt:lpstr>
      <vt:lpstr>MODULES</vt:lpstr>
      <vt:lpstr>DATA FLOW DESCRIPTION</vt:lpstr>
      <vt:lpstr>DATA FLOW DIAGRAM</vt:lpstr>
      <vt:lpstr>DATABASE</vt:lpstr>
      <vt:lpstr>PowerPoint Presentation</vt:lpstr>
      <vt:lpstr>SCREEN SHOTS &amp;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TEERTHANKER MAHAVEER UNIVERSITY</dc:title>
  <dc:creator>USER</dc:creator>
  <cp:lastModifiedBy>Swapnil Jain</cp:lastModifiedBy>
  <cp:revision>103</cp:revision>
  <dcterms:created xsi:type="dcterms:W3CDTF">2015-12-03T16:58:38Z</dcterms:created>
  <dcterms:modified xsi:type="dcterms:W3CDTF">2016-12-19T20:17:02Z</dcterms:modified>
</cp:coreProperties>
</file>