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903">
          <p15:clr>
            <a:srgbClr val="000000"/>
          </p15:clr>
        </p15:guide>
      </p15:sldGuideLst>
    </p:ext>
    <p:ext uri="http://customooxmlschemas.google.com/">
      <go:slidesCustomData xmlns:go="http://customooxmlschemas.google.com/" r:id="rId26" roundtripDataSignature="AMtx7miHJUytskbgWGCw4hZTDK0YKoe3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1B7131-3F81-45A8-BCE4-8C44AAF0D7F3}">
  <a:tblStyle styleId="{C71B7131-3F81-45A8-BCE4-8C44AAF0D7F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0EF"/>
          </a:solidFill>
        </a:fill>
      </a:tcStyle>
    </a:wholeTbl>
    <a:band1H>
      <a:tcTxStyle/>
      <a:tcStyle>
        <a:fill>
          <a:solidFill>
            <a:srgbClr val="DBDFDD"/>
          </a:solidFill>
        </a:fill>
      </a:tcStyle>
    </a:band1H>
    <a:band2H>
      <a:tcTxStyle/>
    </a:band2H>
    <a:band1V>
      <a:tcTxStyle/>
      <a:tcStyle>
        <a:fill>
          <a:solidFill>
            <a:srgbClr val="DBDFD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90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1"/>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16" name="Google Shape;16;p2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9" name="Google Shape;19;p21"/>
          <p:cNvCxnSpPr/>
          <p:nvPr/>
        </p:nvCxnSpPr>
        <p:spPr>
          <a:xfrm>
            <a:off x="685800" y="3398520"/>
            <a:ext cx="784860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3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3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31"/>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1"/>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31"/>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22"/>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3"/>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29" name="Google Shape;29;p23"/>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rm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0" name="Google Shape;30;p23"/>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3"/>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33" name="Shape 33"/>
        <p:cNvGrpSpPr/>
        <p:nvPr/>
      </p:nvGrpSpPr>
      <p:grpSpPr>
        <a:xfrm>
          <a:off x="0" y="0"/>
          <a:ext cx="0" cy="0"/>
          <a:chOff x="0" y="0"/>
          <a:chExt cx="0" cy="0"/>
        </a:xfrm>
      </p:grpSpPr>
      <p:sp>
        <p:nvSpPr>
          <p:cNvPr id="34" name="Google Shape;34;p24"/>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36" name="Google Shape;36;p24"/>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9" name="Google Shape;39;p24"/>
          <p:cNvCxnSpPr/>
          <p:nvPr/>
        </p:nvCxnSpPr>
        <p:spPr>
          <a:xfrm>
            <a:off x="731520" y="4599432"/>
            <a:ext cx="7848600" cy="1588"/>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3" name="Google Shape;43;p25"/>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4" name="Google Shape;44;p25"/>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45" name="Google Shape;45;p25"/>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rm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46" name="Google Shape;46;p25"/>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5"/>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9" name="Google Shape;49;p25"/>
          <p:cNvCxnSpPr/>
          <p:nvPr/>
        </p:nvCxnSpPr>
        <p:spPr>
          <a:xfrm rot="5400000">
            <a:off x="2217817" y="4045823"/>
            <a:ext cx="4709160" cy="794"/>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6"/>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7"/>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8"/>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8"/>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rm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2" name="Google Shape;62;p28"/>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28"/>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6" name="Google Shape;66;p28"/>
          <p:cNvCxnSpPr/>
          <p:nvPr/>
        </p:nvCxnSpPr>
        <p:spPr>
          <a:xfrm rot="5400000">
            <a:off x="-13116" y="3580206"/>
            <a:ext cx="5577840" cy="1588"/>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9"/>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400"/>
              <a:buFont typeface="Arial"/>
              <a:buNone/>
              <a:defRPr b="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9"/>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0" name="Google Shape;70;p29"/>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1" name="Google Shape;71;p29"/>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p:nvPr/>
        </p:nvSpPr>
        <p:spPr>
          <a:xfrm>
            <a:off x="0" y="220786"/>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 name="Google Shape;7;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000"/>
              <a:buFont typeface="Arial"/>
              <a:buNone/>
              <a:defRPr b="0" i="0" sz="4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 name="Google Shape;9;p20"/>
          <p:cNvSpPr/>
          <p:nvPr/>
        </p:nvSpPr>
        <p:spPr>
          <a:xfrm>
            <a:off x="0" y="0"/>
            <a:ext cx="9144000" cy="3657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 name="Google Shape;10;p20"/>
          <p:cNvSpPr txBox="1"/>
          <p:nvPr>
            <p:ph idx="10" type="dt"/>
          </p:nvPr>
        </p:nvSpPr>
        <p:spPr>
          <a:xfrm>
            <a:off x="457200" y="18288"/>
            <a:ext cx="2895600" cy="32918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20"/>
          <p:cNvSpPr txBox="1"/>
          <p:nvPr>
            <p:ph idx="11" type="ftr"/>
          </p:nvPr>
        </p:nvSpPr>
        <p:spPr>
          <a:xfrm>
            <a:off x="3429000" y="18288"/>
            <a:ext cx="4114800" cy="32918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20"/>
          <p:cNvSpPr txBox="1"/>
          <p:nvPr>
            <p:ph idx="12" type="sldNum"/>
          </p:nvPr>
        </p:nvSpPr>
        <p:spPr>
          <a:xfrm>
            <a:off x="7620000" y="18288"/>
            <a:ext cx="1066800" cy="329184"/>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1400" u="none" cap="none" strike="noStrike">
                <a:solidFill>
                  <a:srgbClr val="FFFFFF"/>
                </a:solidFill>
                <a:latin typeface="Arial"/>
                <a:ea typeface="Arial"/>
                <a:cs typeface="Arial"/>
                <a:sym typeface="Arial"/>
              </a:defRPr>
            </a:lvl1pPr>
            <a:lvl2pPr indent="0" lvl="1" marL="0" marR="0" rtl="0" algn="l">
              <a:spcBef>
                <a:spcPts val="0"/>
              </a:spcBef>
              <a:buNone/>
              <a:defRPr b="1" i="0" sz="1400" u="none" cap="none" strike="noStrike">
                <a:solidFill>
                  <a:srgbClr val="FFFFFF"/>
                </a:solidFill>
                <a:latin typeface="Arial"/>
                <a:ea typeface="Arial"/>
                <a:cs typeface="Arial"/>
                <a:sym typeface="Arial"/>
              </a:defRPr>
            </a:lvl2pPr>
            <a:lvl3pPr indent="0" lvl="2" marL="0" marR="0" rtl="0" algn="l">
              <a:spcBef>
                <a:spcPts val="0"/>
              </a:spcBef>
              <a:buNone/>
              <a:defRPr b="1" i="0" sz="1400" u="none" cap="none" strike="noStrike">
                <a:solidFill>
                  <a:srgbClr val="FFFFFF"/>
                </a:solidFill>
                <a:latin typeface="Arial"/>
                <a:ea typeface="Arial"/>
                <a:cs typeface="Arial"/>
                <a:sym typeface="Arial"/>
              </a:defRPr>
            </a:lvl3pPr>
            <a:lvl4pPr indent="0" lvl="3" marL="0" marR="0" rtl="0" algn="l">
              <a:spcBef>
                <a:spcPts val="0"/>
              </a:spcBef>
              <a:buNone/>
              <a:defRPr b="1" i="0" sz="1400" u="none" cap="none" strike="noStrike">
                <a:solidFill>
                  <a:srgbClr val="FFFFFF"/>
                </a:solidFill>
                <a:latin typeface="Arial"/>
                <a:ea typeface="Arial"/>
                <a:cs typeface="Arial"/>
                <a:sym typeface="Arial"/>
              </a:defRPr>
            </a:lvl4pPr>
            <a:lvl5pPr indent="0" lvl="4" marL="0" marR="0" rtl="0" algn="l">
              <a:spcBef>
                <a:spcPts val="0"/>
              </a:spcBef>
              <a:buNone/>
              <a:defRPr b="1" i="0" sz="1400" u="none" cap="none" strike="noStrike">
                <a:solidFill>
                  <a:srgbClr val="FFFFFF"/>
                </a:solidFill>
                <a:latin typeface="Arial"/>
                <a:ea typeface="Arial"/>
                <a:cs typeface="Arial"/>
                <a:sym typeface="Arial"/>
              </a:defRPr>
            </a:lvl5pPr>
            <a:lvl6pPr indent="0" lvl="5" marL="0" marR="0" rtl="0" algn="l">
              <a:spcBef>
                <a:spcPts val="0"/>
              </a:spcBef>
              <a:buNone/>
              <a:defRPr b="1" i="0" sz="1400" u="none" cap="none" strike="noStrike">
                <a:solidFill>
                  <a:srgbClr val="FFFFFF"/>
                </a:solidFill>
                <a:latin typeface="Arial"/>
                <a:ea typeface="Arial"/>
                <a:cs typeface="Arial"/>
                <a:sym typeface="Arial"/>
              </a:defRPr>
            </a:lvl6pPr>
            <a:lvl7pPr indent="0" lvl="6" marL="0" marR="0" rtl="0" algn="l">
              <a:spcBef>
                <a:spcPts val="0"/>
              </a:spcBef>
              <a:buNone/>
              <a:defRPr b="1" i="0" sz="1400" u="none" cap="none" strike="noStrike">
                <a:solidFill>
                  <a:srgbClr val="FFFFFF"/>
                </a:solidFill>
                <a:latin typeface="Arial"/>
                <a:ea typeface="Arial"/>
                <a:cs typeface="Arial"/>
                <a:sym typeface="Arial"/>
              </a:defRPr>
            </a:lvl7pPr>
            <a:lvl8pPr indent="0" lvl="7" marL="0" marR="0" rtl="0" algn="l">
              <a:spcBef>
                <a:spcPts val="0"/>
              </a:spcBef>
              <a:buNone/>
              <a:defRPr b="1" i="0" sz="1400" u="none" cap="none" strike="noStrike">
                <a:solidFill>
                  <a:srgbClr val="FFFFFF"/>
                </a:solidFill>
                <a:latin typeface="Arial"/>
                <a:ea typeface="Arial"/>
                <a:cs typeface="Arial"/>
                <a:sym typeface="Arial"/>
              </a:defRPr>
            </a:lvl8pPr>
            <a:lvl9pPr indent="0" lvl="8" marL="0" marR="0" rtl="0" algn="l">
              <a:spcBef>
                <a:spcPts val="0"/>
              </a:spcBef>
              <a:buNone/>
              <a:defRPr b="1" i="0" sz="1400" u="none" cap="none" strike="noStrik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pn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3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641252" y="838200"/>
            <a:ext cx="7924800"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3600"/>
              <a:buFont typeface="Arial"/>
              <a:buNone/>
            </a:pPr>
            <a:r>
              <a:rPr b="1" lang="en-US" sz="3600"/>
              <a:t>FORECAST EXCHANGE RATES</a:t>
            </a:r>
            <a:br>
              <a:rPr b="1" lang="en-US" sz="2800"/>
            </a:br>
            <a:br>
              <a:rPr b="1" lang="en-US" sz="2800"/>
            </a:br>
            <a:r>
              <a:rPr lang="en-US" sz="1800">
                <a:solidFill>
                  <a:schemeClr val="dk1"/>
                </a:solidFill>
              </a:rPr>
              <a:t>PROJECT - 63                                                                                          [ TEAM- 6 ]</a:t>
            </a:r>
            <a:br>
              <a:rPr lang="en-US" sz="1800">
                <a:solidFill>
                  <a:schemeClr val="dk1"/>
                </a:solidFill>
              </a:rPr>
            </a:br>
            <a:br>
              <a:rPr lang="en-US" sz="1800">
                <a:solidFill>
                  <a:schemeClr val="dk1"/>
                </a:solidFill>
              </a:rPr>
            </a:br>
            <a:endParaRPr sz="1800">
              <a:solidFill>
                <a:schemeClr val="dk1"/>
              </a:solidFill>
            </a:endParaRPr>
          </a:p>
        </p:txBody>
      </p:sp>
      <p:sp>
        <p:nvSpPr>
          <p:cNvPr id="91" name="Google Shape;91;p1"/>
          <p:cNvSpPr txBox="1"/>
          <p:nvPr>
            <p:ph idx="1" type="subTitle"/>
          </p:nvPr>
        </p:nvSpPr>
        <p:spPr>
          <a:xfrm>
            <a:off x="685800" y="3505200"/>
            <a:ext cx="3962400" cy="274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90"/>
              <a:buNone/>
            </a:pPr>
            <a:r>
              <a:rPr b="1" lang="en-US" sz="1400">
                <a:solidFill>
                  <a:schemeClr val="dk1"/>
                </a:solidFill>
              </a:rPr>
              <a:t>Project  Members:</a:t>
            </a:r>
            <a:endParaRPr b="1" sz="1400">
              <a:solidFill>
                <a:schemeClr val="dk1"/>
              </a:solidFill>
            </a:endParaRPr>
          </a:p>
          <a:p>
            <a:pPr indent="0" lvl="0" marL="0" rtl="0" algn="l">
              <a:spcBef>
                <a:spcPts val="280"/>
              </a:spcBef>
              <a:spcAft>
                <a:spcPts val="0"/>
              </a:spcAft>
              <a:buSzPts val="1190"/>
              <a:buNone/>
            </a:pPr>
            <a:r>
              <a:t/>
            </a:r>
            <a:endParaRPr sz="1400">
              <a:solidFill>
                <a:schemeClr val="dk1"/>
              </a:solidFill>
            </a:endParaRPr>
          </a:p>
          <a:p>
            <a:pPr indent="0" lvl="0" marL="0" rtl="0" algn="l">
              <a:spcBef>
                <a:spcPts val="280"/>
              </a:spcBef>
              <a:spcAft>
                <a:spcPts val="0"/>
              </a:spcAft>
              <a:buSzPts val="1190"/>
              <a:buNone/>
            </a:pPr>
            <a:r>
              <a:rPr lang="en-US" sz="1400">
                <a:solidFill>
                  <a:schemeClr val="dk1"/>
                </a:solidFill>
              </a:rPr>
              <a:t>Sangamesh Murgad</a:t>
            </a:r>
            <a:endParaRPr sz="1400">
              <a:solidFill>
                <a:schemeClr val="dk1"/>
              </a:solidFill>
            </a:endParaRPr>
          </a:p>
          <a:p>
            <a:pPr indent="0" lvl="0" marL="0" rtl="0" algn="l">
              <a:spcBef>
                <a:spcPts val="280"/>
              </a:spcBef>
              <a:spcAft>
                <a:spcPts val="0"/>
              </a:spcAft>
              <a:buSzPts val="1190"/>
              <a:buNone/>
            </a:pPr>
            <a:r>
              <a:rPr lang="en-US" sz="1400">
                <a:solidFill>
                  <a:schemeClr val="dk1"/>
                </a:solidFill>
              </a:rPr>
              <a:t>Sanjana Patil</a:t>
            </a:r>
            <a:endParaRPr sz="1400">
              <a:solidFill>
                <a:schemeClr val="dk1"/>
              </a:solidFill>
            </a:endParaRPr>
          </a:p>
          <a:p>
            <a:pPr indent="0" lvl="0" marL="0" rtl="0" algn="l">
              <a:spcBef>
                <a:spcPts val="280"/>
              </a:spcBef>
              <a:spcAft>
                <a:spcPts val="0"/>
              </a:spcAft>
              <a:buSzPts val="1190"/>
              <a:buNone/>
            </a:pPr>
            <a:r>
              <a:rPr lang="en-US" sz="1400">
                <a:solidFill>
                  <a:schemeClr val="dk1"/>
                </a:solidFill>
              </a:rPr>
              <a:t>Snehal Shegokar</a:t>
            </a:r>
            <a:endParaRPr sz="1400">
              <a:solidFill>
                <a:schemeClr val="dk1"/>
              </a:solidFill>
            </a:endParaRPr>
          </a:p>
          <a:p>
            <a:pPr indent="0" lvl="0" marL="0" rtl="0" algn="l">
              <a:spcBef>
                <a:spcPts val="280"/>
              </a:spcBef>
              <a:spcAft>
                <a:spcPts val="0"/>
              </a:spcAft>
              <a:buSzPts val="1190"/>
              <a:buNone/>
            </a:pPr>
            <a:r>
              <a:rPr lang="en-US" sz="1400">
                <a:solidFill>
                  <a:schemeClr val="dk1"/>
                </a:solidFill>
              </a:rPr>
              <a:t>Swapnil  Joshi</a:t>
            </a:r>
            <a:endParaRPr sz="1400">
              <a:solidFill>
                <a:schemeClr val="dk1"/>
              </a:solidFill>
            </a:endParaRPr>
          </a:p>
          <a:p>
            <a:pPr indent="0" lvl="0" marL="0" rtl="0" algn="l">
              <a:spcBef>
                <a:spcPts val="280"/>
              </a:spcBef>
              <a:spcAft>
                <a:spcPts val="0"/>
              </a:spcAft>
              <a:buSzPts val="1190"/>
              <a:buNone/>
            </a:pPr>
            <a:r>
              <a:rPr lang="en-US" sz="1400">
                <a:solidFill>
                  <a:schemeClr val="dk1"/>
                </a:solidFill>
              </a:rPr>
              <a:t>Sangharsh Patil</a:t>
            </a:r>
            <a:endParaRPr sz="1400">
              <a:solidFill>
                <a:schemeClr val="dk1"/>
              </a:solidFill>
            </a:endParaRPr>
          </a:p>
          <a:p>
            <a:pPr indent="0" lvl="0" marL="0" rtl="0" algn="l">
              <a:spcBef>
                <a:spcPts val="280"/>
              </a:spcBef>
              <a:spcAft>
                <a:spcPts val="0"/>
              </a:spcAft>
              <a:buSzPts val="1190"/>
              <a:buNone/>
            </a:pPr>
            <a:r>
              <a:rPr lang="en-US" sz="1400">
                <a:solidFill>
                  <a:schemeClr val="dk1"/>
                </a:solidFill>
              </a:rPr>
              <a:t>Vrushabh  Rode</a:t>
            </a:r>
            <a:endParaRPr sz="1400">
              <a:solidFill>
                <a:schemeClr val="dk1"/>
              </a:solidFill>
            </a:endParaRPr>
          </a:p>
          <a:p>
            <a:pPr indent="0" lvl="0" marL="0" rtl="0" algn="l">
              <a:spcBef>
                <a:spcPts val="280"/>
              </a:spcBef>
              <a:spcAft>
                <a:spcPts val="0"/>
              </a:spcAft>
              <a:buSzPts val="1190"/>
              <a:buNone/>
            </a:pPr>
            <a:r>
              <a:rPr lang="en-US" sz="1400">
                <a:solidFill>
                  <a:schemeClr val="dk1"/>
                </a:solidFill>
              </a:rPr>
              <a:t>Sagar Nagarale</a:t>
            </a:r>
            <a:endParaRPr sz="1400">
              <a:solidFill>
                <a:schemeClr val="dk1"/>
              </a:solidFill>
            </a:endParaRPr>
          </a:p>
        </p:txBody>
      </p:sp>
      <p:sp>
        <p:nvSpPr>
          <p:cNvPr id="92" name="Google Shape;92;p1"/>
          <p:cNvSpPr txBox="1"/>
          <p:nvPr/>
        </p:nvSpPr>
        <p:spPr>
          <a:xfrm>
            <a:off x="5441852" y="3505200"/>
            <a:ext cx="31242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dk1"/>
                </a:solidFill>
                <a:latin typeface="Arial"/>
                <a:ea typeface="Arial"/>
                <a:cs typeface="Arial"/>
                <a:sym typeface="Arial"/>
              </a:rPr>
              <a:t>Project Mentor:   </a:t>
            </a:r>
            <a:r>
              <a:rPr b="0" i="0" lang="en-US" sz="1400" u="none" cap="none" strike="noStrike">
                <a:solidFill>
                  <a:schemeClr val="dk1"/>
                </a:solidFill>
                <a:latin typeface="Arial"/>
                <a:ea typeface="Arial"/>
                <a:cs typeface="Arial"/>
                <a:sym typeface="Arial"/>
              </a:rPr>
              <a:t>Varun sir</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Date: </a:t>
            </a:r>
            <a:endParaRPr sz="14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457200" y="533400"/>
            <a:ext cx="8229600" cy="62293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Arial"/>
              <a:buNone/>
            </a:pPr>
            <a:r>
              <a:rPr lang="en-US" sz="3200"/>
              <a:t>ARIMA, SERIMA, SERIMAX (PMDARIMA)</a:t>
            </a:r>
            <a:endParaRPr sz="3200"/>
          </a:p>
        </p:txBody>
      </p:sp>
      <p:pic>
        <p:nvPicPr>
          <p:cNvPr id="163" name="Google Shape;163;p10"/>
          <p:cNvPicPr preferRelativeResize="0"/>
          <p:nvPr>
            <p:ph idx="2" type="body"/>
          </p:nvPr>
        </p:nvPicPr>
        <p:blipFill rotWithShape="1">
          <a:blip r:embed="rId3">
            <a:alphaModFix/>
          </a:blip>
          <a:srcRect b="0" l="0" r="0" t="0"/>
          <a:stretch/>
        </p:blipFill>
        <p:spPr>
          <a:xfrm>
            <a:off x="675640" y="1101090"/>
            <a:ext cx="7792720" cy="1355725"/>
          </a:xfrm>
          <a:prstGeom prst="rect">
            <a:avLst/>
          </a:prstGeom>
          <a:noFill/>
          <a:ln>
            <a:noFill/>
          </a:ln>
        </p:spPr>
      </p:pic>
      <p:pic>
        <p:nvPicPr>
          <p:cNvPr id="164" name="Google Shape;164;p10"/>
          <p:cNvPicPr preferRelativeResize="0"/>
          <p:nvPr/>
        </p:nvPicPr>
        <p:blipFill rotWithShape="1">
          <a:blip r:embed="rId4">
            <a:alphaModFix/>
          </a:blip>
          <a:srcRect b="0" l="0" r="0" t="0"/>
          <a:stretch/>
        </p:blipFill>
        <p:spPr>
          <a:xfrm>
            <a:off x="306070" y="2286000"/>
            <a:ext cx="8531860" cy="2221230"/>
          </a:xfrm>
          <a:prstGeom prst="rect">
            <a:avLst/>
          </a:prstGeom>
          <a:noFill/>
          <a:ln>
            <a:noFill/>
          </a:ln>
        </p:spPr>
      </p:pic>
      <p:pic>
        <p:nvPicPr>
          <p:cNvPr id="165" name="Google Shape;165;p10"/>
          <p:cNvPicPr preferRelativeResize="0"/>
          <p:nvPr/>
        </p:nvPicPr>
        <p:blipFill rotWithShape="1">
          <a:blip r:embed="rId5">
            <a:alphaModFix/>
          </a:blip>
          <a:srcRect b="0" l="0" r="0" t="0"/>
          <a:stretch/>
        </p:blipFill>
        <p:spPr>
          <a:xfrm>
            <a:off x="599440" y="4495800"/>
            <a:ext cx="8162290" cy="21913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FB-PROPHET</a:t>
            </a:r>
            <a:endParaRPr/>
          </a:p>
        </p:txBody>
      </p:sp>
      <p:sp>
        <p:nvSpPr>
          <p:cNvPr id="171" name="Google Shape;171;p11"/>
          <p:cNvSpPr txBox="1"/>
          <p:nvPr/>
        </p:nvSpPr>
        <p:spPr>
          <a:xfrm>
            <a:off x="287020" y="1905000"/>
            <a:ext cx="8569960" cy="3987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TREND MODEL     +      SEASONALITY MODEL    +    HOLIDAY EFFECT </a:t>
            </a:r>
            <a:endParaRPr sz="2000">
              <a:solidFill>
                <a:schemeClr val="dk1"/>
              </a:solidFill>
              <a:latin typeface="Arial"/>
              <a:ea typeface="Arial"/>
              <a:cs typeface="Arial"/>
              <a:sym typeface="Arial"/>
            </a:endParaRPr>
          </a:p>
        </p:txBody>
      </p:sp>
      <p:sp>
        <p:nvSpPr>
          <p:cNvPr id="172" name="Google Shape;172;p11"/>
          <p:cNvSpPr txBox="1"/>
          <p:nvPr/>
        </p:nvSpPr>
        <p:spPr>
          <a:xfrm>
            <a:off x="457200" y="1295400"/>
            <a:ext cx="7063740"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SIMILER TO GAN (General Additive Model)</a:t>
            </a:r>
            <a:endParaRPr sz="2800">
              <a:solidFill>
                <a:schemeClr val="dk1"/>
              </a:solidFill>
              <a:latin typeface="Arial"/>
              <a:ea typeface="Arial"/>
              <a:cs typeface="Arial"/>
              <a:sym typeface="Arial"/>
            </a:endParaRPr>
          </a:p>
        </p:txBody>
      </p:sp>
      <p:pic>
        <p:nvPicPr>
          <p:cNvPr id="173" name="Google Shape;173;p11"/>
          <p:cNvPicPr preferRelativeResize="0"/>
          <p:nvPr>
            <p:ph idx="1" type="body"/>
          </p:nvPr>
        </p:nvPicPr>
        <p:blipFill rotWithShape="1">
          <a:blip r:embed="rId3">
            <a:alphaModFix/>
          </a:blip>
          <a:srcRect b="0" l="0" r="0" t="0"/>
          <a:stretch/>
        </p:blipFill>
        <p:spPr>
          <a:xfrm>
            <a:off x="228600" y="2714625"/>
            <a:ext cx="4038600" cy="4006850"/>
          </a:xfrm>
          <a:prstGeom prst="rect">
            <a:avLst/>
          </a:prstGeom>
          <a:noFill/>
          <a:ln>
            <a:noFill/>
          </a:ln>
        </p:spPr>
      </p:pic>
      <p:sp>
        <p:nvSpPr>
          <p:cNvPr id="174" name="Google Shape;174;p11"/>
          <p:cNvSpPr txBox="1"/>
          <p:nvPr/>
        </p:nvSpPr>
        <p:spPr>
          <a:xfrm>
            <a:off x="884555" y="2397125"/>
            <a:ext cx="3051810" cy="368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u="sng">
                <a:solidFill>
                  <a:schemeClr val="dk1"/>
                </a:solidFill>
                <a:latin typeface="Arial"/>
                <a:ea typeface="Arial"/>
                <a:cs typeface="Arial"/>
                <a:sym typeface="Arial"/>
              </a:rPr>
              <a:t>Model Components</a:t>
            </a:r>
            <a:endParaRPr sz="1800" u="sng">
              <a:solidFill>
                <a:schemeClr val="dk1"/>
              </a:solidFill>
              <a:latin typeface="Arial"/>
              <a:ea typeface="Arial"/>
              <a:cs typeface="Arial"/>
              <a:sym typeface="Arial"/>
            </a:endParaRPr>
          </a:p>
        </p:txBody>
      </p:sp>
      <p:pic>
        <p:nvPicPr>
          <p:cNvPr id="175" name="Google Shape;175;p11"/>
          <p:cNvPicPr preferRelativeResize="0"/>
          <p:nvPr>
            <p:ph idx="2" type="body"/>
          </p:nvPr>
        </p:nvPicPr>
        <p:blipFill rotWithShape="1">
          <a:blip r:embed="rId4">
            <a:alphaModFix/>
          </a:blip>
          <a:srcRect b="0" l="0" r="0" t="0"/>
          <a:stretch/>
        </p:blipFill>
        <p:spPr>
          <a:xfrm>
            <a:off x="4675505" y="2684780"/>
            <a:ext cx="4137660" cy="1948180"/>
          </a:xfrm>
          <a:prstGeom prst="rect">
            <a:avLst/>
          </a:prstGeom>
          <a:noFill/>
          <a:ln>
            <a:noFill/>
          </a:ln>
        </p:spPr>
      </p:pic>
      <p:pic>
        <p:nvPicPr>
          <p:cNvPr id="176" name="Google Shape;176;p11"/>
          <p:cNvPicPr preferRelativeResize="0"/>
          <p:nvPr/>
        </p:nvPicPr>
        <p:blipFill rotWithShape="1">
          <a:blip r:embed="rId5">
            <a:alphaModFix/>
          </a:blip>
          <a:srcRect b="0" l="0" r="0" t="0"/>
          <a:stretch/>
        </p:blipFill>
        <p:spPr>
          <a:xfrm>
            <a:off x="4343400" y="4632960"/>
            <a:ext cx="4655820" cy="2126615"/>
          </a:xfrm>
          <a:prstGeom prst="rect">
            <a:avLst/>
          </a:prstGeom>
          <a:noFill/>
          <a:ln>
            <a:noFill/>
          </a:ln>
        </p:spPr>
      </p:pic>
      <p:sp>
        <p:nvSpPr>
          <p:cNvPr id="177" name="Google Shape;177;p11"/>
          <p:cNvSpPr txBox="1"/>
          <p:nvPr/>
        </p:nvSpPr>
        <p:spPr>
          <a:xfrm>
            <a:off x="5080000" y="4790440"/>
            <a:ext cx="1002665" cy="2298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MAPE-1.49%</a:t>
            </a:r>
            <a:endParaRPr sz="9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ANN</a:t>
            </a:r>
            <a:endParaRPr/>
          </a:p>
        </p:txBody>
      </p:sp>
      <p:pic>
        <p:nvPicPr>
          <p:cNvPr id="183" name="Google Shape;183;p12"/>
          <p:cNvPicPr preferRelativeResize="0"/>
          <p:nvPr>
            <p:ph idx="1" type="body"/>
          </p:nvPr>
        </p:nvPicPr>
        <p:blipFill rotWithShape="1">
          <a:blip r:embed="rId3">
            <a:alphaModFix/>
          </a:blip>
          <a:srcRect b="0" l="0" r="0" t="0"/>
          <a:stretch/>
        </p:blipFill>
        <p:spPr>
          <a:xfrm>
            <a:off x="76200" y="4201795"/>
            <a:ext cx="4038600" cy="1871980"/>
          </a:xfrm>
          <a:prstGeom prst="rect">
            <a:avLst/>
          </a:prstGeom>
          <a:noFill/>
          <a:ln>
            <a:noFill/>
          </a:ln>
        </p:spPr>
      </p:pic>
      <p:pic>
        <p:nvPicPr>
          <p:cNvPr id="184" name="Google Shape;184;p12"/>
          <p:cNvPicPr preferRelativeResize="0"/>
          <p:nvPr>
            <p:ph idx="2" type="body"/>
          </p:nvPr>
        </p:nvPicPr>
        <p:blipFill rotWithShape="1">
          <a:blip r:embed="rId4">
            <a:alphaModFix/>
          </a:blip>
          <a:srcRect b="0" l="0" r="0" t="0"/>
          <a:stretch/>
        </p:blipFill>
        <p:spPr>
          <a:xfrm>
            <a:off x="76200" y="2013585"/>
            <a:ext cx="4038600" cy="1872615"/>
          </a:xfrm>
          <a:prstGeom prst="rect">
            <a:avLst/>
          </a:prstGeom>
          <a:noFill/>
          <a:ln>
            <a:noFill/>
          </a:ln>
        </p:spPr>
      </p:pic>
      <p:sp>
        <p:nvSpPr>
          <p:cNvPr id="185" name="Google Shape;185;p12"/>
          <p:cNvSpPr txBox="1"/>
          <p:nvPr/>
        </p:nvSpPr>
        <p:spPr>
          <a:xfrm>
            <a:off x="76200" y="3886200"/>
            <a:ext cx="40386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ANN NETWORK</a:t>
            </a:r>
            <a:endParaRPr sz="1800">
              <a:solidFill>
                <a:schemeClr val="dk1"/>
              </a:solidFill>
              <a:latin typeface="Arial"/>
              <a:ea typeface="Arial"/>
              <a:cs typeface="Arial"/>
              <a:sym typeface="Arial"/>
            </a:endParaRPr>
          </a:p>
        </p:txBody>
      </p:sp>
      <p:sp>
        <p:nvSpPr>
          <p:cNvPr id="186" name="Google Shape;186;p12"/>
          <p:cNvSpPr txBox="1"/>
          <p:nvPr/>
        </p:nvSpPr>
        <p:spPr>
          <a:xfrm>
            <a:off x="76200" y="1645285"/>
            <a:ext cx="40386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ANN Neuron</a:t>
            </a:r>
            <a:endParaRPr sz="1800">
              <a:solidFill>
                <a:schemeClr val="dk1"/>
              </a:solidFill>
              <a:latin typeface="Arial"/>
              <a:ea typeface="Arial"/>
              <a:cs typeface="Arial"/>
              <a:sym typeface="Arial"/>
            </a:endParaRPr>
          </a:p>
        </p:txBody>
      </p:sp>
      <p:sp>
        <p:nvSpPr>
          <p:cNvPr id="187" name="Google Shape;187;p12"/>
          <p:cNvSpPr txBox="1"/>
          <p:nvPr/>
        </p:nvSpPr>
        <p:spPr>
          <a:xfrm>
            <a:off x="4411345" y="609600"/>
            <a:ext cx="4580890" cy="24612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u="sng">
                <a:solidFill>
                  <a:schemeClr val="dk1"/>
                </a:solidFill>
                <a:latin typeface="Arial"/>
                <a:ea typeface="Arial"/>
                <a:cs typeface="Arial"/>
                <a:sym typeface="Arial"/>
              </a:rPr>
              <a:t> On Train Data </a:t>
            </a:r>
            <a:endParaRPr b="1" sz="1400" u="sng">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R2 score on the Train set is :		0.926</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MAE on the Train set is        :		4.769</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RMSE on the Train set is     :		5.418</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MAPE on the Train Set is     :		34.782%</a:t>
            </a:r>
            <a:endParaRPr b="1" sz="1400" u="sng">
              <a:solidFill>
                <a:schemeClr val="dk1"/>
              </a:solidFill>
              <a:latin typeface="Arial"/>
              <a:ea typeface="Arial"/>
              <a:cs typeface="Arial"/>
              <a:sym typeface="Arial"/>
            </a:endParaRPr>
          </a:p>
          <a:p>
            <a:pPr indent="0" lvl="0" marL="0" marR="0" rtl="0" algn="l">
              <a:spcBef>
                <a:spcPts val="0"/>
              </a:spcBef>
              <a:spcAft>
                <a:spcPts val="0"/>
              </a:spcAft>
              <a:buNone/>
            </a:pPr>
            <a:r>
              <a:t/>
            </a:r>
            <a:endParaRPr b="1" sz="1400" u="sng">
              <a:solidFill>
                <a:schemeClr val="dk1"/>
              </a:solidFill>
              <a:latin typeface="Arial"/>
              <a:ea typeface="Arial"/>
              <a:cs typeface="Arial"/>
              <a:sym typeface="Arial"/>
            </a:endParaRPr>
          </a:p>
          <a:p>
            <a:pPr indent="0" lvl="0" marL="0" marR="0" rtl="0" algn="l">
              <a:spcBef>
                <a:spcPts val="0"/>
              </a:spcBef>
              <a:spcAft>
                <a:spcPts val="0"/>
              </a:spcAft>
              <a:buNone/>
            </a:pPr>
            <a:r>
              <a:rPr b="1" lang="en-US" sz="1400" u="sng">
                <a:solidFill>
                  <a:schemeClr val="dk1"/>
                </a:solidFill>
                <a:latin typeface="Arial"/>
                <a:ea typeface="Arial"/>
                <a:cs typeface="Arial"/>
                <a:sym typeface="Arial"/>
              </a:rPr>
              <a:t>  On Test Data </a:t>
            </a:r>
            <a:endParaRPr b="1" sz="1400" u="sng">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R2 score on the Test set is  :		0.896</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MAE on the Test set is         :		0.522</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RMSE on the Test set is      :		0.608</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The  MAPE on the Test Set is   :		0.708%</a:t>
            </a:r>
            <a:endParaRPr b="1" sz="1400">
              <a:solidFill>
                <a:schemeClr val="dk1"/>
              </a:solidFill>
              <a:latin typeface="Arial"/>
              <a:ea typeface="Arial"/>
              <a:cs typeface="Arial"/>
              <a:sym typeface="Arial"/>
            </a:endParaRPr>
          </a:p>
        </p:txBody>
      </p:sp>
      <p:pic>
        <p:nvPicPr>
          <p:cNvPr id="188" name="Google Shape;188;p12"/>
          <p:cNvPicPr preferRelativeResize="0"/>
          <p:nvPr/>
        </p:nvPicPr>
        <p:blipFill rotWithShape="1">
          <a:blip r:embed="rId5">
            <a:alphaModFix/>
          </a:blip>
          <a:srcRect b="0" l="0" r="0" t="0"/>
          <a:stretch/>
        </p:blipFill>
        <p:spPr>
          <a:xfrm>
            <a:off x="4197985" y="3048000"/>
            <a:ext cx="4810125" cy="1849120"/>
          </a:xfrm>
          <a:prstGeom prst="rect">
            <a:avLst/>
          </a:prstGeom>
          <a:noFill/>
          <a:ln>
            <a:noFill/>
          </a:ln>
        </p:spPr>
      </p:pic>
      <p:pic>
        <p:nvPicPr>
          <p:cNvPr id="189" name="Google Shape;189;p12"/>
          <p:cNvPicPr preferRelativeResize="0"/>
          <p:nvPr/>
        </p:nvPicPr>
        <p:blipFill rotWithShape="1">
          <a:blip r:embed="rId6">
            <a:alphaModFix/>
          </a:blip>
          <a:srcRect b="0" l="0" r="0" t="0"/>
          <a:stretch/>
        </p:blipFill>
        <p:spPr>
          <a:xfrm>
            <a:off x="4199255" y="4953000"/>
            <a:ext cx="4792980" cy="16840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457200" y="533400"/>
            <a:ext cx="8229600" cy="78486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LSTM</a:t>
            </a:r>
            <a:endParaRPr/>
          </a:p>
        </p:txBody>
      </p:sp>
      <p:pic>
        <p:nvPicPr>
          <p:cNvPr id="195" name="Google Shape;195;p13"/>
          <p:cNvPicPr preferRelativeResize="0"/>
          <p:nvPr/>
        </p:nvPicPr>
        <p:blipFill rotWithShape="1">
          <a:blip r:embed="rId3">
            <a:alphaModFix/>
          </a:blip>
          <a:srcRect b="0" l="0" r="0" t="0"/>
          <a:stretch/>
        </p:blipFill>
        <p:spPr>
          <a:xfrm>
            <a:off x="70485" y="1524000"/>
            <a:ext cx="4038600" cy="2585720"/>
          </a:xfrm>
          <a:prstGeom prst="rect">
            <a:avLst/>
          </a:prstGeom>
          <a:noFill/>
          <a:ln>
            <a:noFill/>
          </a:ln>
        </p:spPr>
      </p:pic>
      <p:pic>
        <p:nvPicPr>
          <p:cNvPr id="196" name="Google Shape;196;p13"/>
          <p:cNvPicPr preferRelativeResize="0"/>
          <p:nvPr>
            <p:ph idx="1" type="body"/>
          </p:nvPr>
        </p:nvPicPr>
        <p:blipFill rotWithShape="1">
          <a:blip r:embed="rId4">
            <a:alphaModFix/>
          </a:blip>
          <a:srcRect b="0" l="0" r="0" t="0"/>
          <a:stretch/>
        </p:blipFill>
        <p:spPr>
          <a:xfrm>
            <a:off x="70485" y="4745355"/>
            <a:ext cx="4577715" cy="1831975"/>
          </a:xfrm>
          <a:prstGeom prst="rect">
            <a:avLst/>
          </a:prstGeom>
          <a:noFill/>
          <a:ln>
            <a:noFill/>
          </a:ln>
        </p:spPr>
      </p:pic>
      <p:pic>
        <p:nvPicPr>
          <p:cNvPr id="197" name="Google Shape;197;p13"/>
          <p:cNvPicPr preferRelativeResize="0"/>
          <p:nvPr>
            <p:ph idx="2" type="body"/>
          </p:nvPr>
        </p:nvPicPr>
        <p:blipFill rotWithShape="1">
          <a:blip r:embed="rId5">
            <a:alphaModFix/>
          </a:blip>
          <a:srcRect b="0" l="0" r="0" t="0"/>
          <a:stretch/>
        </p:blipFill>
        <p:spPr>
          <a:xfrm>
            <a:off x="4648200" y="4732020"/>
            <a:ext cx="4388485" cy="1808480"/>
          </a:xfrm>
          <a:prstGeom prst="rect">
            <a:avLst/>
          </a:prstGeom>
          <a:noFill/>
          <a:ln>
            <a:noFill/>
          </a:ln>
        </p:spPr>
      </p:pic>
      <p:sp>
        <p:nvSpPr>
          <p:cNvPr id="198" name="Google Shape;198;p13"/>
          <p:cNvSpPr txBox="1"/>
          <p:nvPr/>
        </p:nvSpPr>
        <p:spPr>
          <a:xfrm>
            <a:off x="4343400" y="990600"/>
            <a:ext cx="4727575" cy="28917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u="sng">
                <a:solidFill>
                  <a:schemeClr val="dk1"/>
                </a:solidFill>
                <a:latin typeface="Arial"/>
                <a:ea typeface="Arial"/>
                <a:cs typeface="Arial"/>
                <a:sym typeface="Arial"/>
              </a:rPr>
              <a:t>  The Scores on Train Data</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R2 score on the Train set is           :	0.862</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MAE on the Train set is               :	5.674</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RMSE on the Train set is              :	7.413</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Adjusted R2 score on the Train set is  :	0.862</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MAPE on Train set is                   :	48.880 %</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u="sng">
                <a:solidFill>
                  <a:schemeClr val="dk1"/>
                </a:solidFill>
                <a:latin typeface="Arial"/>
                <a:ea typeface="Arial"/>
                <a:cs typeface="Arial"/>
                <a:sym typeface="Arial"/>
              </a:rPr>
              <a:t>  The Scores on Test Data</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R2 score on the Test set is            :	0.977</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Adjusted R2 score on the Test set is   :	0.977</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MAE on the Test set is                :	0.204</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RMSE on the Test set is               :	0.284</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The MAPE on the Test Set is                :	0.279 %</a:t>
            </a:r>
            <a:endParaRPr b="1" sz="1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457200" y="4572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GRU</a:t>
            </a:r>
            <a:endParaRPr/>
          </a:p>
        </p:txBody>
      </p:sp>
      <p:pic>
        <p:nvPicPr>
          <p:cNvPr id="204" name="Google Shape;204;p14"/>
          <p:cNvPicPr preferRelativeResize="0"/>
          <p:nvPr>
            <p:ph idx="1" type="body"/>
          </p:nvPr>
        </p:nvPicPr>
        <p:blipFill rotWithShape="1">
          <a:blip r:embed="rId3">
            <a:alphaModFix/>
          </a:blip>
          <a:srcRect b="0" l="0" r="0" t="0"/>
          <a:stretch/>
        </p:blipFill>
        <p:spPr>
          <a:xfrm>
            <a:off x="228600" y="4406900"/>
            <a:ext cx="4370070" cy="2075815"/>
          </a:xfrm>
          <a:prstGeom prst="rect">
            <a:avLst/>
          </a:prstGeom>
          <a:noFill/>
          <a:ln>
            <a:noFill/>
          </a:ln>
        </p:spPr>
      </p:pic>
      <p:pic>
        <p:nvPicPr>
          <p:cNvPr id="205" name="Google Shape;205;p14"/>
          <p:cNvPicPr preferRelativeResize="0"/>
          <p:nvPr>
            <p:ph idx="2" type="body"/>
          </p:nvPr>
        </p:nvPicPr>
        <p:blipFill rotWithShape="1">
          <a:blip r:embed="rId4">
            <a:alphaModFix/>
          </a:blip>
          <a:srcRect b="0" l="0" r="0" t="0"/>
          <a:stretch/>
        </p:blipFill>
        <p:spPr>
          <a:xfrm>
            <a:off x="4648200" y="4406900"/>
            <a:ext cx="4370070" cy="2075815"/>
          </a:xfrm>
          <a:prstGeom prst="rect">
            <a:avLst/>
          </a:prstGeom>
          <a:noFill/>
          <a:ln>
            <a:noFill/>
          </a:ln>
        </p:spPr>
      </p:pic>
      <p:sp>
        <p:nvSpPr>
          <p:cNvPr id="206" name="Google Shape;206;p14"/>
          <p:cNvSpPr txBox="1"/>
          <p:nvPr/>
        </p:nvSpPr>
        <p:spPr>
          <a:xfrm>
            <a:off x="4488180" y="1066800"/>
            <a:ext cx="4525645" cy="28917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u="sng">
                <a:solidFill>
                  <a:schemeClr val="dk1"/>
                </a:solidFill>
                <a:latin typeface="Arial"/>
                <a:ea typeface="Arial"/>
                <a:cs typeface="Arial"/>
                <a:sym typeface="Arial"/>
              </a:rPr>
              <a:t>  The Score on Train Data</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R2 score on the Train set is            :	0.93</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MAE on the Train set is                :	3.55</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RMSE on the Train set is               :	5.05</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Adjusted R2 score on the Train set is   :	0.93</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MAPE on the Train set is                :	33.16%</a:t>
            </a:r>
            <a:endParaRPr sz="1400">
              <a:solidFill>
                <a:schemeClr val="dk1"/>
              </a:solidFill>
              <a:latin typeface="Arial"/>
              <a:ea typeface="Arial"/>
              <a:cs typeface="Arial"/>
              <a:sym typeface="Arial"/>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u="sng">
                <a:solidFill>
                  <a:schemeClr val="dk1"/>
                </a:solidFill>
                <a:latin typeface="Arial"/>
                <a:ea typeface="Arial"/>
                <a:cs typeface="Arial"/>
                <a:sym typeface="Arial"/>
              </a:rPr>
              <a:t>  The Score on Test Data</a:t>
            </a:r>
            <a:endParaRPr sz="1400" u="sng">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R2 score on the Test set is             :	0.96</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Adjusted R2 score on the Test set is    :	0.96</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MAE on the Test set is                 :	0.24</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en-US" sz="1400">
                <a:solidFill>
                  <a:schemeClr val="dk1"/>
                </a:solidFill>
                <a:latin typeface="Arial"/>
                <a:ea typeface="Arial"/>
                <a:cs typeface="Arial"/>
                <a:sym typeface="Arial"/>
              </a:rPr>
              <a:t>The  RMSE on the Test set is                :	0.33</a:t>
            </a:r>
            <a:endParaRPr sz="1400">
              <a:solidFill>
                <a:schemeClr val="dk1"/>
              </a:solidFill>
              <a:latin typeface="Arial"/>
              <a:ea typeface="Arial"/>
              <a:cs typeface="Arial"/>
              <a:sym typeface="Arial"/>
            </a:endParaRPr>
          </a:p>
          <a:p>
            <a:pPr indent="0" lvl="0" marL="0" marR="0" rtl="0" algn="l">
              <a:spcBef>
                <a:spcPts val="0"/>
              </a:spcBef>
              <a:spcAft>
                <a:spcPts val="0"/>
              </a:spcAft>
              <a:buNone/>
            </a:pPr>
            <a:r>
              <a:rPr b="1" lang="en-US" sz="1400">
                <a:solidFill>
                  <a:schemeClr val="dk1"/>
                </a:solidFill>
                <a:latin typeface="Arial"/>
                <a:ea typeface="Arial"/>
                <a:cs typeface="Arial"/>
                <a:sym typeface="Arial"/>
              </a:rPr>
              <a:t>The MAPE on Test set is                     :	0.33%</a:t>
            </a:r>
            <a:endParaRPr b="1" sz="1400">
              <a:solidFill>
                <a:schemeClr val="dk1"/>
              </a:solidFill>
              <a:latin typeface="Arial"/>
              <a:ea typeface="Arial"/>
              <a:cs typeface="Arial"/>
              <a:sym typeface="Arial"/>
            </a:endParaRPr>
          </a:p>
        </p:txBody>
      </p:sp>
      <p:pic>
        <p:nvPicPr>
          <p:cNvPr id="207" name="Google Shape;207;p14"/>
          <p:cNvPicPr preferRelativeResize="0"/>
          <p:nvPr/>
        </p:nvPicPr>
        <p:blipFill rotWithShape="1">
          <a:blip r:embed="rId5">
            <a:alphaModFix/>
          </a:blip>
          <a:srcRect b="0" l="0" r="0" t="0"/>
          <a:stretch/>
        </p:blipFill>
        <p:spPr>
          <a:xfrm>
            <a:off x="76200" y="1219200"/>
            <a:ext cx="4351655" cy="29248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Arial"/>
              <a:buNone/>
            </a:pPr>
            <a:r>
              <a:rPr lang="en-US" sz="3200"/>
              <a:t>MODEL SELECTION –ACCURACY BASED</a:t>
            </a:r>
            <a:endParaRPr sz="3200"/>
          </a:p>
        </p:txBody>
      </p:sp>
      <p:graphicFrame>
        <p:nvGraphicFramePr>
          <p:cNvPr id="213" name="Google Shape;213;p15"/>
          <p:cNvGraphicFramePr/>
          <p:nvPr/>
        </p:nvGraphicFramePr>
        <p:xfrm>
          <a:off x="457200" y="1696085"/>
          <a:ext cx="3000000" cy="3000000"/>
        </p:xfrm>
        <a:graphic>
          <a:graphicData uri="http://schemas.openxmlformats.org/drawingml/2006/table">
            <a:tbl>
              <a:tblPr bandRow="1" firstRow="1">
                <a:noFill/>
                <a:tableStyleId>{C71B7131-3F81-45A8-BCE4-8C44AAF0D7F3}</a:tableStyleId>
              </a:tblPr>
              <a:tblGrid>
                <a:gridCol w="6403975"/>
                <a:gridCol w="871225"/>
                <a:gridCol w="954400"/>
              </a:tblGrid>
              <a:tr h="438775">
                <a:tc>
                  <a:txBody>
                    <a:bodyPr/>
                    <a:lstStyle/>
                    <a:p>
                      <a:pPr indent="0" lvl="0" marL="0" marR="0" rtl="0" algn="ctr">
                        <a:spcBef>
                          <a:spcPts val="0"/>
                        </a:spcBef>
                        <a:spcAft>
                          <a:spcPts val="0"/>
                        </a:spcAft>
                        <a:buClr>
                          <a:srgbClr val="000000"/>
                        </a:buClr>
                        <a:buSzPts val="2400"/>
                        <a:buFont typeface="Calibri"/>
                        <a:buNone/>
                      </a:pPr>
                      <a:r>
                        <a:rPr b="1" lang="en-US" sz="2400" u="none" cap="none" strike="noStrike">
                          <a:solidFill>
                            <a:srgbClr val="000000"/>
                          </a:solidFill>
                          <a:latin typeface="Calibri"/>
                          <a:ea typeface="Calibri"/>
                          <a:cs typeface="Calibri"/>
                          <a:sym typeface="Calibri"/>
                        </a:rPr>
                        <a:t>Model Name</a:t>
                      </a:r>
                      <a:endParaRPr b="1" sz="2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400"/>
                        <a:buFont typeface="Calibri"/>
                        <a:buNone/>
                      </a:pPr>
                      <a:r>
                        <a:rPr b="1" lang="en-US" sz="2400" u="none" cap="none" strike="noStrike">
                          <a:solidFill>
                            <a:srgbClr val="000000"/>
                          </a:solidFill>
                          <a:latin typeface="Calibri"/>
                          <a:ea typeface="Calibri"/>
                          <a:cs typeface="Calibri"/>
                          <a:sym typeface="Calibri"/>
                        </a:rPr>
                        <a:t>MAPE</a:t>
                      </a:r>
                      <a:endParaRPr b="1" sz="2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400"/>
                        <a:buFont typeface="Calibri"/>
                        <a:buNone/>
                      </a:pPr>
                      <a:r>
                        <a:rPr b="1" lang="en-US" sz="2400" u="none" cap="none" strike="noStrike">
                          <a:solidFill>
                            <a:srgbClr val="000000"/>
                          </a:solidFill>
                          <a:latin typeface="Calibri"/>
                          <a:ea typeface="Calibri"/>
                          <a:cs typeface="Calibri"/>
                          <a:sym typeface="Calibri"/>
                        </a:rPr>
                        <a:t>Unit</a:t>
                      </a:r>
                      <a:endParaRPr b="1" sz="2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775">
                <a:tc>
                  <a:txBody>
                    <a:bodyPr/>
                    <a:lstStyle/>
                    <a:p>
                      <a:pPr indent="0" lvl="0" marL="0" marR="0" rtl="0" algn="l">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Naive model Predicting todays price as tomorrows price</a:t>
                      </a:r>
                      <a:endParaRPr b="0" sz="18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0.24</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percent</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150">
                <a:tc>
                  <a:txBody>
                    <a:bodyPr/>
                    <a:lstStyle/>
                    <a:p>
                      <a:pPr indent="0" lvl="0" marL="0" marR="0" rtl="0" algn="l">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Simple Exponential Smoothing - SES Model</a:t>
                      </a:r>
                      <a:endParaRPr b="0" sz="18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5.05</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percent</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775">
                <a:tc>
                  <a:txBody>
                    <a:bodyPr/>
                    <a:lstStyle/>
                    <a:p>
                      <a:pPr indent="0" lvl="0" marL="0" marR="0" rtl="0" algn="l">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HOLT - Simple Exponential Smoothing - HOLT Model</a:t>
                      </a:r>
                      <a:endParaRPr b="0" sz="18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2.05</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percent</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775">
                <a:tc>
                  <a:txBody>
                    <a:bodyPr/>
                    <a:lstStyle/>
                    <a:p>
                      <a:pPr indent="0" lvl="0" marL="0" marR="0" rtl="0" algn="l">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HOLT - Exponential Smooting - HOLT Winters model</a:t>
                      </a:r>
                      <a:endParaRPr b="0" sz="18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2.97</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percent</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775">
                <a:tc>
                  <a:txBody>
                    <a:bodyPr/>
                    <a:lstStyle/>
                    <a:p>
                      <a:pPr indent="0" lvl="0" marL="0" marR="0" rtl="0" algn="l">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ARIMA - Order (2,1,0)</a:t>
                      </a:r>
                      <a:endParaRPr b="0" sz="18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2.04</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percent</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150">
                <a:tc>
                  <a:txBody>
                    <a:bodyPr/>
                    <a:lstStyle/>
                    <a:p>
                      <a:pPr indent="0" lvl="0" marL="0" marR="0" rtl="0" algn="l">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FB-PROPHET</a:t>
                      </a:r>
                      <a:endParaRPr b="0" sz="18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1.49</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percent</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150">
                <a:tc>
                  <a:txBody>
                    <a:bodyPr/>
                    <a:lstStyle/>
                    <a:p>
                      <a:pPr indent="0" lvl="0" marL="0" marR="0" rtl="0" algn="l">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Artificial Neural Networks - ANN</a:t>
                      </a:r>
                      <a:endParaRPr b="0" sz="18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0.73</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percent</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7050">
                <a:tc>
                  <a:txBody>
                    <a:bodyPr/>
                    <a:lstStyle/>
                    <a:p>
                      <a:pPr indent="0" lvl="0" marL="0" marR="0" rtl="0" algn="l">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RNN - Gated Recurrent Unit - GRU Model</a:t>
                      </a:r>
                      <a:endParaRPr b="0" sz="18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0.34</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percent</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775">
                <a:tc>
                  <a:txBody>
                    <a:bodyPr/>
                    <a:lstStyle/>
                    <a:p>
                      <a:pPr indent="0" lvl="0" marL="0" marR="0" rtl="0" algn="l">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RNN - Long Short Term Memory - LSTM Model </a:t>
                      </a:r>
                      <a:endParaRPr b="0" sz="18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ctr">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0.28</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marR="0" rtl="0" algn="l">
                        <a:spcBef>
                          <a:spcPts val="0"/>
                        </a:spcBef>
                        <a:spcAft>
                          <a:spcPts val="0"/>
                        </a:spcAft>
                        <a:buClr>
                          <a:srgbClr val="000000"/>
                        </a:buClr>
                        <a:buSzPts val="2000"/>
                        <a:buFont typeface="Calibri"/>
                        <a:buNone/>
                      </a:pPr>
                      <a:r>
                        <a:rPr b="0" lang="en-US" sz="2000" u="none" cap="none" strike="noStrike">
                          <a:solidFill>
                            <a:srgbClr val="000000"/>
                          </a:solidFill>
                          <a:latin typeface="Calibri"/>
                          <a:ea typeface="Calibri"/>
                          <a:cs typeface="Calibri"/>
                          <a:sym typeface="Calibri"/>
                        </a:rPr>
                        <a:t>percent</a:t>
                      </a:r>
                      <a:endParaRPr b="0" sz="20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LSTM - FINAL MODEL</a:t>
            </a:r>
            <a:endParaRPr/>
          </a:p>
        </p:txBody>
      </p:sp>
      <p:grpSp>
        <p:nvGrpSpPr>
          <p:cNvPr id="219" name="Google Shape;219;p16"/>
          <p:cNvGrpSpPr/>
          <p:nvPr/>
        </p:nvGrpSpPr>
        <p:grpSpPr>
          <a:xfrm>
            <a:off x="1524000" y="1524000"/>
            <a:ext cx="6026150" cy="2547620"/>
            <a:chOff x="1080" y="2640"/>
            <a:chExt cx="9490" cy="4012"/>
          </a:xfrm>
        </p:grpSpPr>
        <p:sp>
          <p:nvSpPr>
            <p:cNvPr id="220" name="Google Shape;220;p16"/>
            <p:cNvSpPr txBox="1"/>
            <p:nvPr/>
          </p:nvSpPr>
          <p:spPr>
            <a:xfrm>
              <a:off x="1080" y="3600"/>
              <a:ext cx="2937" cy="30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74.46319633483888</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74.64825317382814</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74.75432426452637</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74.815131149292</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74.85001693725587</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74.87000869750977</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74.88147651672364</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74.88807113647462</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74.89185493469239</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74.89401710510255</a:t>
              </a:r>
              <a:endParaRPr sz="1200">
                <a:solidFill>
                  <a:schemeClr val="dk1"/>
                </a:solidFill>
                <a:latin typeface="Arial"/>
                <a:ea typeface="Arial"/>
                <a:cs typeface="Arial"/>
                <a:sym typeface="Arial"/>
              </a:endParaRPr>
            </a:p>
          </p:txBody>
        </p:sp>
        <p:sp>
          <p:nvSpPr>
            <p:cNvPr id="221" name="Google Shape;221;p16"/>
            <p:cNvSpPr txBox="1"/>
            <p:nvPr/>
          </p:nvSpPr>
          <p:spPr>
            <a:xfrm>
              <a:off x="4214" y="3600"/>
              <a:ext cx="3023" cy="30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74.89525619506837</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74.89597137451173</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74.89637886047365</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74.8966033935547</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74.89674476623536</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74.89681961059571</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74.89686950683594</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74.89689445495607</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74.89691108703614</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74.89691940307618</a:t>
              </a:r>
              <a:endParaRPr sz="1200">
                <a:solidFill>
                  <a:schemeClr val="dk1"/>
                </a:solidFill>
                <a:latin typeface="Arial"/>
                <a:ea typeface="Arial"/>
                <a:cs typeface="Arial"/>
                <a:sym typeface="Arial"/>
              </a:endParaRPr>
            </a:p>
          </p:txBody>
        </p:sp>
        <p:sp>
          <p:nvSpPr>
            <p:cNvPr id="222" name="Google Shape;222;p16"/>
            <p:cNvSpPr txBox="1"/>
            <p:nvPr/>
          </p:nvSpPr>
          <p:spPr>
            <a:xfrm>
              <a:off x="7440" y="3600"/>
              <a:ext cx="3130" cy="30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74.89692771911622</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74.89693603515626</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74.89693603515626</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74.89693603515626</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74.89693603515626</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74.89693603515626</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74.89693603515626</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74.89693603515626</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74.89693603515626</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74.89693603515626</a:t>
              </a:r>
              <a:endParaRPr sz="1200">
                <a:solidFill>
                  <a:schemeClr val="dk1"/>
                </a:solidFill>
                <a:latin typeface="Arial"/>
                <a:ea typeface="Arial"/>
                <a:cs typeface="Arial"/>
                <a:sym typeface="Arial"/>
              </a:endParaRPr>
            </a:p>
          </p:txBody>
        </p:sp>
        <p:sp>
          <p:nvSpPr>
            <p:cNvPr id="223" name="Google Shape;223;p16"/>
            <p:cNvSpPr txBox="1"/>
            <p:nvPr/>
          </p:nvSpPr>
          <p:spPr>
            <a:xfrm>
              <a:off x="2160" y="2640"/>
              <a:ext cx="6601" cy="9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PREDICTED VALUES FOR NEXT 30 DAYS</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p:txBody>
        </p:sp>
      </p:grpSp>
      <p:pic>
        <p:nvPicPr>
          <p:cNvPr id="224" name="Google Shape;224;p16"/>
          <p:cNvPicPr preferRelativeResize="0"/>
          <p:nvPr>
            <p:ph idx="1" type="body"/>
          </p:nvPr>
        </p:nvPicPr>
        <p:blipFill rotWithShape="1">
          <a:blip r:embed="rId3">
            <a:alphaModFix/>
          </a:blip>
          <a:srcRect b="0" l="0" r="0" t="0"/>
          <a:stretch/>
        </p:blipFill>
        <p:spPr>
          <a:xfrm>
            <a:off x="457200" y="4191000"/>
            <a:ext cx="8229600" cy="24612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a:buNone/>
            </a:pPr>
            <a:r>
              <a:rPr lang="en-US"/>
              <a:t>Actual Vs Prediction (28th Jun to 6th Aug)</a:t>
            </a:r>
            <a:endParaRPr/>
          </a:p>
        </p:txBody>
      </p:sp>
      <p:graphicFrame>
        <p:nvGraphicFramePr>
          <p:cNvPr id="230" name="Google Shape;230;p17"/>
          <p:cNvGraphicFramePr/>
          <p:nvPr/>
        </p:nvGraphicFramePr>
        <p:xfrm>
          <a:off x="457200" y="1752600"/>
          <a:ext cx="3000000" cy="3000000"/>
        </p:xfrm>
        <a:graphic>
          <a:graphicData uri="http://schemas.openxmlformats.org/drawingml/2006/table">
            <a:tbl>
              <a:tblPr bandRow="1" firstRow="1">
                <a:noFill/>
                <a:tableStyleId>{C71B7131-3F81-45A8-BCE4-8C44AAF0D7F3}</a:tableStyleId>
              </a:tblPr>
              <a:tblGrid>
                <a:gridCol w="1147450"/>
                <a:gridCol w="908050"/>
                <a:gridCol w="1208400"/>
                <a:gridCol w="715000"/>
                <a:gridCol w="271775"/>
                <a:gridCol w="1147450"/>
                <a:gridCol w="908050"/>
                <a:gridCol w="1210300"/>
                <a:gridCol w="713100"/>
              </a:tblGrid>
              <a:tr h="228600">
                <a:tc>
                  <a:txBody>
                    <a:bodyPr/>
                    <a:lstStyle/>
                    <a:p>
                      <a:pPr indent="0" lvl="0" marL="0" marR="0" rtl="0" algn="ctr">
                        <a:spcBef>
                          <a:spcPts val="0"/>
                        </a:spcBef>
                        <a:spcAft>
                          <a:spcPts val="0"/>
                        </a:spcAft>
                        <a:buClr>
                          <a:srgbClr val="000000"/>
                        </a:buClr>
                        <a:buSzPts val="1400"/>
                        <a:buFont typeface="Calibri"/>
                        <a:buNone/>
                      </a:pPr>
                      <a:r>
                        <a:rPr b="1" lang="en-US" sz="1400" u="none" cap="none" strike="noStrike">
                          <a:solidFill>
                            <a:srgbClr val="000000"/>
                          </a:solidFill>
                          <a:latin typeface="Calibri"/>
                          <a:ea typeface="Calibri"/>
                          <a:cs typeface="Calibri"/>
                          <a:sym typeface="Calibri"/>
                        </a:rPr>
                        <a:t>DATE</a:t>
                      </a:r>
                      <a:endParaRPr b="1"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marR="0" rtl="0" algn="ctr">
                        <a:spcBef>
                          <a:spcPts val="0"/>
                        </a:spcBef>
                        <a:spcAft>
                          <a:spcPts val="0"/>
                        </a:spcAft>
                        <a:buClr>
                          <a:srgbClr val="000000"/>
                        </a:buClr>
                        <a:buSzPts val="1400"/>
                        <a:buFont typeface="Calibri"/>
                        <a:buNone/>
                      </a:pPr>
                      <a:r>
                        <a:rPr b="1" lang="en-US" sz="1400" u="none" cap="none" strike="noStrike">
                          <a:solidFill>
                            <a:srgbClr val="000000"/>
                          </a:solidFill>
                          <a:latin typeface="Calibri"/>
                          <a:ea typeface="Calibri"/>
                          <a:cs typeface="Calibri"/>
                          <a:sym typeface="Calibri"/>
                        </a:rPr>
                        <a:t>DEXINUS</a:t>
                      </a:r>
                      <a:endParaRPr b="1"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marR="0" rtl="0" algn="ctr">
                        <a:spcBef>
                          <a:spcPts val="0"/>
                        </a:spcBef>
                        <a:spcAft>
                          <a:spcPts val="0"/>
                        </a:spcAft>
                        <a:buClr>
                          <a:srgbClr val="000000"/>
                        </a:buClr>
                        <a:buSzPts val="1400"/>
                        <a:buFont typeface="Calibri"/>
                        <a:buNone/>
                      </a:pPr>
                      <a:r>
                        <a:rPr b="1" lang="en-US" sz="1400" u="none" cap="none" strike="noStrike">
                          <a:solidFill>
                            <a:srgbClr val="000000"/>
                          </a:solidFill>
                          <a:latin typeface="Calibri"/>
                          <a:ea typeface="Calibri"/>
                          <a:cs typeface="Calibri"/>
                          <a:sym typeface="Calibri"/>
                        </a:rPr>
                        <a:t>PREDICTION</a:t>
                      </a:r>
                      <a:endParaRPr b="1"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marR="0" rtl="0" algn="ctr">
                        <a:spcBef>
                          <a:spcPts val="0"/>
                        </a:spcBef>
                        <a:spcAft>
                          <a:spcPts val="0"/>
                        </a:spcAft>
                        <a:buClr>
                          <a:srgbClr val="000000"/>
                        </a:buClr>
                        <a:buSzPts val="1400"/>
                        <a:buFont typeface="Calibri"/>
                        <a:buNone/>
                      </a:pPr>
                      <a:r>
                        <a:rPr b="1" lang="en-US" sz="1400" u="none" cap="none" strike="noStrike">
                          <a:solidFill>
                            <a:srgbClr val="000000"/>
                          </a:solidFill>
                          <a:latin typeface="Calibri"/>
                          <a:ea typeface="Calibri"/>
                          <a:cs typeface="Calibri"/>
                          <a:sym typeface="Calibri"/>
                        </a:rPr>
                        <a:t>ERROR</a:t>
                      </a:r>
                      <a:endParaRPr b="1"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marR="0" rtl="0" algn="l">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1" lang="en-US" sz="1400" u="none" cap="none" strike="noStrike">
                          <a:solidFill>
                            <a:srgbClr val="000000"/>
                          </a:solidFill>
                          <a:latin typeface="Calibri"/>
                          <a:ea typeface="Calibri"/>
                          <a:cs typeface="Calibri"/>
                          <a:sym typeface="Calibri"/>
                        </a:rPr>
                        <a:t>DATE</a:t>
                      </a:r>
                      <a:endParaRPr b="1"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marR="0" rtl="0" algn="ctr">
                        <a:spcBef>
                          <a:spcPts val="0"/>
                        </a:spcBef>
                        <a:spcAft>
                          <a:spcPts val="0"/>
                        </a:spcAft>
                        <a:buClr>
                          <a:srgbClr val="000000"/>
                        </a:buClr>
                        <a:buSzPts val="1400"/>
                        <a:buFont typeface="Calibri"/>
                        <a:buNone/>
                      </a:pPr>
                      <a:r>
                        <a:rPr b="1" lang="en-US" sz="1400" u="none" cap="none" strike="noStrike">
                          <a:solidFill>
                            <a:srgbClr val="000000"/>
                          </a:solidFill>
                          <a:latin typeface="Calibri"/>
                          <a:ea typeface="Calibri"/>
                          <a:cs typeface="Calibri"/>
                          <a:sym typeface="Calibri"/>
                        </a:rPr>
                        <a:t>DEXINUS</a:t>
                      </a:r>
                      <a:endParaRPr b="1"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marR="0" rtl="0" algn="ctr">
                        <a:spcBef>
                          <a:spcPts val="0"/>
                        </a:spcBef>
                        <a:spcAft>
                          <a:spcPts val="0"/>
                        </a:spcAft>
                        <a:buClr>
                          <a:srgbClr val="000000"/>
                        </a:buClr>
                        <a:buSzPts val="1400"/>
                        <a:buFont typeface="Calibri"/>
                        <a:buNone/>
                      </a:pPr>
                      <a:r>
                        <a:rPr b="1" lang="en-US" sz="1400" u="none" cap="none" strike="noStrike">
                          <a:solidFill>
                            <a:srgbClr val="000000"/>
                          </a:solidFill>
                          <a:latin typeface="Calibri"/>
                          <a:ea typeface="Calibri"/>
                          <a:cs typeface="Calibri"/>
                          <a:sym typeface="Calibri"/>
                        </a:rPr>
                        <a:t>PREDICTION</a:t>
                      </a:r>
                      <a:endParaRPr b="1"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c>
                  <a:txBody>
                    <a:bodyPr/>
                    <a:lstStyle/>
                    <a:p>
                      <a:pPr indent="0" lvl="0" marL="0" marR="0" rtl="0" algn="ctr">
                        <a:spcBef>
                          <a:spcPts val="0"/>
                        </a:spcBef>
                        <a:spcAft>
                          <a:spcPts val="0"/>
                        </a:spcAft>
                        <a:buClr>
                          <a:srgbClr val="000000"/>
                        </a:buClr>
                        <a:buSzPts val="1400"/>
                        <a:buFont typeface="Calibri"/>
                        <a:buNone/>
                      </a:pPr>
                      <a:r>
                        <a:rPr b="1" lang="en-US" sz="1400" u="none" cap="none" strike="noStrike">
                          <a:solidFill>
                            <a:srgbClr val="000000"/>
                          </a:solidFill>
                          <a:latin typeface="Calibri"/>
                          <a:ea typeface="Calibri"/>
                          <a:cs typeface="Calibri"/>
                          <a:sym typeface="Calibri"/>
                        </a:rPr>
                        <a:t>ERROR</a:t>
                      </a:r>
                      <a:endParaRPr b="1"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7E6E6"/>
                    </a:solidFill>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28-06-2021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74.29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74.46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-0.17</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19-07-2021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74.85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-0.05</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29-06-2021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74.29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74.65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-0.36</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20-07-2021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74.60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-0.30</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30-06-2021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74.33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74.75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-0.42</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21-07-2021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74.49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-0.41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01-07-2021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74.56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74.82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-0.26</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22-07-2021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74.46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-0.44</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02-07-2021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74.51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74.85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-0.34</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23-07-2021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74.44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-0.46</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05-07-2021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74.51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74.87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-0.36</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26-07-2021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74.35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-0.55</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06-07-2021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74.58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74.88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-0.30</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27-07-2021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-0.40</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07-07-2021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74.81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74.89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-0.08</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28-07-2021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74.52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-0.38</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08-07-2021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74.76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74.89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-0.13</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29-07-2021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74.25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-0.65</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09-07-2021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74.53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74.89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-0.36</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30-07-2021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74.34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-0.56</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12-07-2021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74.56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-0.34</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02-08-2021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74.35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-0.55</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13-07-2021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74.51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-0.39</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03-08-2021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74.25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-0.65</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14-07-2021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74.54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-0.36</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04-08-2021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74.15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-0.75</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775">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15-07-2021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74.55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-0.35</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05-08-2021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74.10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-0.80</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28600">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16-07-2021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74.61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-0.29</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1400"/>
                        <a:buFont typeface="Arial"/>
                        <a:buNone/>
                      </a:pPr>
                      <a:r>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06-08-2021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74.19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74.90 </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Clr>
                          <a:srgbClr val="000000"/>
                        </a:buClr>
                        <a:buSzPts val="1400"/>
                        <a:buFont typeface="Calibri"/>
                        <a:buNone/>
                      </a:pPr>
                      <a:r>
                        <a:rPr b="0" lang="en-US" sz="1400" u="none" cap="none" strike="noStrike">
                          <a:solidFill>
                            <a:srgbClr val="000000"/>
                          </a:solidFill>
                          <a:latin typeface="Calibri"/>
                          <a:ea typeface="Calibri"/>
                          <a:cs typeface="Calibri"/>
                          <a:sym typeface="Calibri"/>
                        </a:rPr>
                        <a:t>-0.71</a:t>
                      </a:r>
                      <a:endParaRPr b="0" sz="1400" u="none" cap="none" strike="noStrike">
                        <a:solidFill>
                          <a:srgbClr val="000000"/>
                        </a:solidFill>
                        <a:latin typeface="Calibri"/>
                        <a:ea typeface="Calibri"/>
                        <a:cs typeface="Calibri"/>
                        <a:sym typeface="Calibri"/>
                      </a:endParaRPr>
                    </a:p>
                  </a:txBody>
                  <a:tcPr marT="12700" marB="45725" marR="12700" marL="12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DEPLOYMENT</a:t>
            </a:r>
            <a:endParaRPr/>
          </a:p>
        </p:txBody>
      </p:sp>
      <p:pic>
        <p:nvPicPr>
          <p:cNvPr id="236" name="Google Shape;236;p18"/>
          <p:cNvPicPr preferRelativeResize="0"/>
          <p:nvPr>
            <p:ph idx="2" type="body"/>
          </p:nvPr>
        </p:nvPicPr>
        <p:blipFill rotWithShape="1">
          <a:blip r:embed="rId3">
            <a:alphaModFix/>
          </a:blip>
          <a:srcRect b="0" l="0" r="0" t="0"/>
          <a:stretch/>
        </p:blipFill>
        <p:spPr>
          <a:xfrm>
            <a:off x="228600" y="2362835"/>
            <a:ext cx="4038600" cy="3952240"/>
          </a:xfrm>
          <a:prstGeom prst="rect">
            <a:avLst/>
          </a:prstGeom>
          <a:noFill/>
          <a:ln>
            <a:noFill/>
          </a:ln>
        </p:spPr>
      </p:pic>
      <p:pic>
        <p:nvPicPr>
          <p:cNvPr id="237" name="Google Shape;237;p18"/>
          <p:cNvPicPr preferRelativeResize="0"/>
          <p:nvPr/>
        </p:nvPicPr>
        <p:blipFill rotWithShape="1">
          <a:blip r:embed="rId4">
            <a:alphaModFix/>
          </a:blip>
          <a:srcRect b="0" l="0" r="0" t="0"/>
          <a:stretch/>
        </p:blipFill>
        <p:spPr>
          <a:xfrm>
            <a:off x="4439285" y="2360930"/>
            <a:ext cx="4472305" cy="3954780"/>
          </a:xfrm>
          <a:prstGeom prst="rect">
            <a:avLst/>
          </a:prstGeom>
          <a:noFill/>
          <a:ln>
            <a:noFill/>
          </a:ln>
        </p:spPr>
      </p:pic>
      <p:sp>
        <p:nvSpPr>
          <p:cNvPr id="238" name="Google Shape;238;p18"/>
          <p:cNvSpPr txBox="1"/>
          <p:nvPr/>
        </p:nvSpPr>
        <p:spPr>
          <a:xfrm>
            <a:off x="457200" y="1371600"/>
            <a:ext cx="8119110" cy="922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We have deployed it on by creating a Rest API using stream lit. below is the screen shot of the UI.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457200" y="3048000"/>
            <a:ext cx="8229600" cy="990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2"/>
              </a:buClr>
              <a:buSzPts val="4000"/>
              <a:buFont typeface="Arial"/>
              <a:buNone/>
            </a:pPr>
            <a:r>
              <a:rPr lang="en-US"/>
              <a:t>Thakyou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533400"/>
            <a:ext cx="8229600" cy="53657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1800"/>
              <a:buFont typeface="Arial"/>
              <a:buNone/>
            </a:pPr>
            <a:r>
              <a:rPr lang="en-US" sz="1800"/>
              <a:t>CURRENCY EXCHANGE BACKGROUND</a:t>
            </a:r>
            <a:endParaRPr sz="1800"/>
          </a:p>
        </p:txBody>
      </p:sp>
      <p:sp>
        <p:nvSpPr>
          <p:cNvPr id="98" name="Google Shape;98;p2"/>
          <p:cNvSpPr txBox="1"/>
          <p:nvPr>
            <p:ph idx="1" type="body"/>
          </p:nvPr>
        </p:nvSpPr>
        <p:spPr>
          <a:xfrm>
            <a:off x="533400" y="1066800"/>
            <a:ext cx="8229600" cy="3641725"/>
          </a:xfrm>
          <a:prstGeom prst="rect">
            <a:avLst/>
          </a:prstGeom>
          <a:noFill/>
          <a:ln>
            <a:noFill/>
          </a:ln>
        </p:spPr>
        <p:txBody>
          <a:bodyPr anchorCtr="0" anchor="t" bIns="45700" lIns="91425" spcFirstLastPara="1" rIns="91425" wrap="square" tIns="45700">
            <a:noAutofit/>
          </a:bodyPr>
          <a:lstStyle/>
          <a:p>
            <a:pPr indent="-182880" lvl="0" marL="182880" rtl="0" algn="just">
              <a:spcBef>
                <a:spcPts val="0"/>
              </a:spcBef>
              <a:spcAft>
                <a:spcPts val="0"/>
              </a:spcAft>
              <a:buSzPts val="1360"/>
              <a:buChar char="•"/>
            </a:pPr>
            <a:r>
              <a:rPr lang="en-US" sz="1600"/>
              <a:t>In order to facilitate the exchange of goods and services, between the countries, all the governments across the world, agreed set USD as an international currency. Making USD as an universally accepted and preferred currency for international trade.</a:t>
            </a:r>
            <a:endParaRPr sz="1600"/>
          </a:p>
          <a:p>
            <a:pPr indent="-182880" lvl="0" marL="182880" rtl="0" algn="just">
              <a:spcBef>
                <a:spcPts val="320"/>
              </a:spcBef>
              <a:spcAft>
                <a:spcPts val="0"/>
              </a:spcAft>
              <a:buSzPts val="1360"/>
              <a:buChar char="•"/>
            </a:pPr>
            <a:r>
              <a:rPr lang="en-US" sz="1600"/>
              <a:t>Banks and other Registered currency traders act as intermediaries in currency exchange market.</a:t>
            </a:r>
            <a:endParaRPr sz="1600"/>
          </a:p>
          <a:p>
            <a:pPr indent="-182880" lvl="0" marL="182880" rtl="0" algn="just">
              <a:spcBef>
                <a:spcPts val="320"/>
              </a:spcBef>
              <a:spcAft>
                <a:spcPts val="0"/>
              </a:spcAft>
              <a:buSzPts val="1360"/>
              <a:buChar char="•"/>
            </a:pPr>
            <a:r>
              <a:rPr lang="en-US" sz="1600"/>
              <a:t>There are 4 Currencies exchanges, namely, Tokyo, Sydney, London, New York. </a:t>
            </a:r>
            <a:endParaRPr sz="1600"/>
          </a:p>
          <a:p>
            <a:pPr indent="-182880" lvl="0" marL="182880" rtl="0" algn="just">
              <a:spcBef>
                <a:spcPts val="320"/>
              </a:spcBef>
              <a:spcAft>
                <a:spcPts val="0"/>
              </a:spcAft>
              <a:buSzPts val="1360"/>
              <a:buChar char="•"/>
            </a:pPr>
            <a:r>
              <a:rPr lang="en-US" sz="1600"/>
              <a:t>Currency exchange transactions are facilitated, 24/7 through these exchanges. However, no trading happens on Saturday and Sunday and Public holidays.</a:t>
            </a:r>
            <a:endParaRPr sz="1600"/>
          </a:p>
          <a:p>
            <a:pPr indent="-182880" lvl="0" marL="182880" rtl="0" algn="just">
              <a:spcBef>
                <a:spcPts val="320"/>
              </a:spcBef>
              <a:spcAft>
                <a:spcPts val="0"/>
              </a:spcAft>
              <a:buSzPts val="1360"/>
              <a:buChar char="•"/>
            </a:pPr>
            <a:r>
              <a:rPr lang="en-US" sz="1600"/>
              <a:t>Currency exchange rates are determined by demand and supply in the market. However, there are multiple factors that affect the demand and supply of any given currency.</a:t>
            </a:r>
            <a:endParaRPr sz="1600"/>
          </a:p>
          <a:p>
            <a:pPr indent="-182880" lvl="0" marL="182880" rtl="0" algn="just">
              <a:spcBef>
                <a:spcPts val="320"/>
              </a:spcBef>
              <a:spcAft>
                <a:spcPts val="0"/>
              </a:spcAft>
              <a:buSzPts val="1360"/>
              <a:buChar char="•"/>
            </a:pPr>
            <a:r>
              <a:rPr lang="en-US" sz="1600"/>
              <a:t>Only factor that can directly impact the exchange rates are by political interventions. such as currency devaluation by the federal government of that country.</a:t>
            </a:r>
            <a:endParaRPr sz="1600"/>
          </a:p>
        </p:txBody>
      </p:sp>
      <p:sp>
        <p:nvSpPr>
          <p:cNvPr id="99" name="Google Shape;99;p2"/>
          <p:cNvSpPr/>
          <p:nvPr/>
        </p:nvSpPr>
        <p:spPr>
          <a:xfrm>
            <a:off x="457200" y="4663440"/>
            <a:ext cx="8229600" cy="51244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2"/>
              </a:buClr>
              <a:buSzPts val="1800"/>
              <a:buFont typeface="Arial"/>
              <a:buNone/>
            </a:pPr>
            <a:r>
              <a:rPr lang="en-US" sz="1800">
                <a:solidFill>
                  <a:schemeClr val="dk2"/>
                </a:solidFill>
                <a:latin typeface="Arial"/>
                <a:ea typeface="Arial"/>
                <a:cs typeface="Arial"/>
                <a:sym typeface="Arial"/>
              </a:rPr>
              <a:t>BUISNESS OBJECTIVE</a:t>
            </a:r>
            <a:endParaRPr sz="1800">
              <a:solidFill>
                <a:schemeClr val="dk2"/>
              </a:solidFill>
              <a:latin typeface="Arial"/>
              <a:ea typeface="Arial"/>
              <a:cs typeface="Arial"/>
              <a:sym typeface="Arial"/>
            </a:endParaRPr>
          </a:p>
        </p:txBody>
      </p:sp>
      <p:sp>
        <p:nvSpPr>
          <p:cNvPr id="100" name="Google Shape;100;p2"/>
          <p:cNvSpPr/>
          <p:nvPr/>
        </p:nvSpPr>
        <p:spPr>
          <a:xfrm>
            <a:off x="457200" y="5099685"/>
            <a:ext cx="8229600" cy="737870"/>
          </a:xfrm>
          <a:prstGeom prst="rect">
            <a:avLst/>
          </a:prstGeom>
          <a:noFill/>
          <a:ln>
            <a:noFill/>
          </a:ln>
        </p:spPr>
        <p:txBody>
          <a:bodyPr anchorCtr="0" anchor="t" bIns="45700" lIns="91425" spcFirstLastPara="1" rIns="91425" wrap="square" tIns="45700">
            <a:noAutofit/>
          </a:bodyPr>
          <a:lstStyle/>
          <a:p>
            <a:pPr indent="-182880" lvl="0" marL="182880" marR="0" rtl="0" algn="just">
              <a:spcBef>
                <a:spcPts val="0"/>
              </a:spcBef>
              <a:spcAft>
                <a:spcPts val="0"/>
              </a:spcAft>
              <a:buClr>
                <a:schemeClr val="accent1"/>
              </a:buClr>
              <a:buSzPts val="1190"/>
              <a:buFont typeface="Arial"/>
              <a:buChar char="•"/>
            </a:pPr>
            <a:r>
              <a:rPr lang="en-US" sz="1400">
                <a:solidFill>
                  <a:schemeClr val="dk1"/>
                </a:solidFill>
                <a:latin typeface="Arial"/>
                <a:ea typeface="Arial"/>
                <a:cs typeface="Arial"/>
                <a:sym typeface="Arial"/>
              </a:rPr>
              <a:t>The objective is to understand the underlying structure in dataset, and come up with a suitable, time based forecasting model, which can effectively forecast USD/INR exchange rate for </a:t>
            </a:r>
            <a:r>
              <a:rPr b="1" lang="en-US" sz="1400" u="sng">
                <a:solidFill>
                  <a:schemeClr val="dk1"/>
                </a:solidFill>
                <a:latin typeface="Arial"/>
                <a:ea typeface="Arial"/>
                <a:cs typeface="Arial"/>
                <a:sym typeface="Arial"/>
              </a:rPr>
              <a:t>next 30 days to 60 days.</a:t>
            </a:r>
            <a:endParaRPr b="1" sz="1400" u="sng">
              <a:solidFill>
                <a:schemeClr val="dk1"/>
              </a:solidFill>
              <a:latin typeface="Arial"/>
              <a:ea typeface="Arial"/>
              <a:cs typeface="Arial"/>
              <a:sym typeface="Arial"/>
            </a:endParaRPr>
          </a:p>
        </p:txBody>
      </p:sp>
      <p:sp>
        <p:nvSpPr>
          <p:cNvPr id="101" name="Google Shape;101;p2"/>
          <p:cNvSpPr/>
          <p:nvPr/>
        </p:nvSpPr>
        <p:spPr>
          <a:xfrm>
            <a:off x="457200" y="5812155"/>
            <a:ext cx="8229600" cy="512445"/>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chemeClr val="dk2"/>
              </a:buClr>
              <a:buSzPts val="1800"/>
              <a:buFont typeface="Arial"/>
              <a:buNone/>
            </a:pPr>
            <a:r>
              <a:rPr lang="en-US" sz="1800">
                <a:solidFill>
                  <a:schemeClr val="dk2"/>
                </a:solidFill>
                <a:latin typeface="Arial"/>
                <a:ea typeface="Arial"/>
                <a:cs typeface="Arial"/>
                <a:sym typeface="Arial"/>
              </a:rPr>
              <a:t>STATISTICAL PROBLEM</a:t>
            </a:r>
            <a:endParaRPr sz="1800">
              <a:solidFill>
                <a:schemeClr val="dk2"/>
              </a:solidFill>
              <a:latin typeface="Arial"/>
              <a:ea typeface="Arial"/>
              <a:cs typeface="Arial"/>
              <a:sym typeface="Arial"/>
            </a:endParaRPr>
          </a:p>
        </p:txBody>
      </p:sp>
      <p:sp>
        <p:nvSpPr>
          <p:cNvPr id="102" name="Google Shape;102;p2"/>
          <p:cNvSpPr/>
          <p:nvPr/>
        </p:nvSpPr>
        <p:spPr>
          <a:xfrm>
            <a:off x="457200" y="6248400"/>
            <a:ext cx="8229600" cy="393700"/>
          </a:xfrm>
          <a:prstGeom prst="rect">
            <a:avLst/>
          </a:prstGeom>
          <a:noFill/>
          <a:ln>
            <a:noFill/>
          </a:ln>
        </p:spPr>
        <p:txBody>
          <a:bodyPr anchorCtr="0" anchor="t" bIns="45700" lIns="91425" spcFirstLastPara="1" rIns="91425" wrap="square" tIns="45700">
            <a:noAutofit/>
          </a:bodyPr>
          <a:lstStyle/>
          <a:p>
            <a:pPr indent="-182880" lvl="0" marL="182880" marR="0" rtl="0" algn="just">
              <a:spcBef>
                <a:spcPts val="0"/>
              </a:spcBef>
              <a:spcAft>
                <a:spcPts val="0"/>
              </a:spcAft>
              <a:buClr>
                <a:schemeClr val="accent1"/>
              </a:buClr>
              <a:buSzPts val="1190"/>
              <a:buFont typeface="Arial"/>
              <a:buChar char="•"/>
            </a:pPr>
            <a:r>
              <a:rPr b="1" lang="en-US" sz="1400" u="sng">
                <a:solidFill>
                  <a:schemeClr val="dk1"/>
                </a:solidFill>
                <a:latin typeface="Arial"/>
                <a:ea typeface="Arial"/>
                <a:cs typeface="Arial"/>
                <a:sym typeface="Arial"/>
              </a:rPr>
              <a:t>This is a REGRESSION problem</a:t>
            </a:r>
            <a:endParaRPr b="1" sz="1400" u="sng">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Introduction to DATA</a:t>
            </a:r>
            <a:endParaRPr/>
          </a:p>
        </p:txBody>
      </p:sp>
      <p:sp>
        <p:nvSpPr>
          <p:cNvPr id="108" name="Google Shape;108;p3"/>
          <p:cNvSpPr txBox="1"/>
          <p:nvPr/>
        </p:nvSpPr>
        <p:spPr>
          <a:xfrm>
            <a:off x="685800" y="4114800"/>
            <a:ext cx="8077200"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checking  shape of dataset = </a:t>
            </a:r>
            <a:r>
              <a:rPr b="1" lang="en-US" sz="1800">
                <a:solidFill>
                  <a:schemeClr val="dk1"/>
                </a:solidFill>
                <a:latin typeface="Arial"/>
                <a:ea typeface="Arial"/>
                <a:cs typeface="Arial"/>
                <a:sym typeface="Arial"/>
              </a:rPr>
              <a:t>(12649, 1)</a:t>
            </a:r>
            <a:endParaRPr b="1"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checking null value's = </a:t>
            </a:r>
            <a:r>
              <a:rPr b="1" lang="en-US" sz="1800">
                <a:solidFill>
                  <a:schemeClr val="dk1"/>
                </a:solidFill>
                <a:latin typeface="Arial"/>
                <a:ea typeface="Arial"/>
                <a:cs typeface="Arial"/>
                <a:sym typeface="Arial"/>
              </a:rPr>
              <a:t>494</a:t>
            </a:r>
            <a:endParaRPr b="1"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Duration of years =  </a:t>
            </a:r>
            <a:r>
              <a:rPr b="1" lang="en-US" sz="1800">
                <a:solidFill>
                  <a:schemeClr val="dk1"/>
                </a:solidFill>
                <a:latin typeface="Arial"/>
                <a:ea typeface="Arial"/>
                <a:cs typeface="Arial"/>
                <a:sym typeface="Arial"/>
              </a:rPr>
              <a:t>[1973-2021] 47.5</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Missing values in the data are because of:</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currency exchange markets are closed on Saturday and Sunday and on public holidays as declared by the Federal Bank of America.</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09" name="Google Shape;109;p3"/>
          <p:cNvPicPr preferRelativeResize="0"/>
          <p:nvPr>
            <p:ph idx="1" type="body"/>
          </p:nvPr>
        </p:nvPicPr>
        <p:blipFill rotWithShape="1">
          <a:blip r:embed="rId3">
            <a:alphaModFix/>
          </a:blip>
          <a:srcRect b="21015" l="16111" r="32221" t="41765"/>
          <a:stretch/>
        </p:blipFill>
        <p:spPr>
          <a:xfrm>
            <a:off x="472440" y="1447800"/>
            <a:ext cx="6766560" cy="228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Data Precessing</a:t>
            </a:r>
            <a:endParaRPr/>
          </a:p>
        </p:txBody>
      </p:sp>
      <p:pic>
        <p:nvPicPr>
          <p:cNvPr id="115" name="Google Shape;115;p4"/>
          <p:cNvPicPr preferRelativeResize="0"/>
          <p:nvPr>
            <p:ph idx="1" type="body"/>
          </p:nvPr>
        </p:nvPicPr>
        <p:blipFill rotWithShape="1">
          <a:blip r:embed="rId3">
            <a:alphaModFix/>
          </a:blip>
          <a:srcRect b="19376" l="15556" r="35926" t="46334"/>
          <a:stretch/>
        </p:blipFill>
        <p:spPr>
          <a:xfrm>
            <a:off x="457200" y="1600200"/>
            <a:ext cx="7924800" cy="2026920"/>
          </a:xfrm>
          <a:prstGeom prst="rect">
            <a:avLst/>
          </a:prstGeom>
          <a:noFill/>
          <a:ln>
            <a:noFill/>
          </a:ln>
        </p:spPr>
      </p:pic>
      <p:sp>
        <p:nvSpPr>
          <p:cNvPr id="116" name="Google Shape;116;p4"/>
          <p:cNvSpPr txBox="1"/>
          <p:nvPr/>
        </p:nvSpPr>
        <p:spPr>
          <a:xfrm>
            <a:off x="533400" y="4038600"/>
            <a:ext cx="3810000" cy="252376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Types of Methods to fill missing values:</a:t>
            </a:r>
            <a:endParaRPr sz="1800">
              <a:solidFill>
                <a:schemeClr val="dk1"/>
              </a:solidFill>
              <a:latin typeface="Arial"/>
              <a:ea typeface="Arial"/>
              <a:cs typeface="Arial"/>
              <a:sym typeface="Arial"/>
            </a:endParaRPr>
          </a:p>
          <a:p>
            <a:pPr indent="-400050" lvl="0" marL="400050" marR="0" rtl="0" algn="l">
              <a:spcBef>
                <a:spcPts val="0"/>
              </a:spcBef>
              <a:spcAft>
                <a:spcPts val="0"/>
              </a:spcAft>
              <a:buClr>
                <a:schemeClr val="dk1"/>
              </a:buClr>
              <a:buSzPts val="1800"/>
              <a:buFont typeface="Arial"/>
              <a:buAutoNum type="romanUcPeriod"/>
            </a:pPr>
            <a:r>
              <a:rPr lang="en-US" sz="1800">
                <a:solidFill>
                  <a:schemeClr val="dk1"/>
                </a:solidFill>
                <a:latin typeface="Arial"/>
                <a:ea typeface="Arial"/>
                <a:cs typeface="Arial"/>
                <a:sym typeface="Arial"/>
              </a:rPr>
              <a:t>fillna() = </a:t>
            </a:r>
            <a:r>
              <a:rPr b="1" i="1" lang="en-US" sz="1400">
                <a:solidFill>
                  <a:schemeClr val="dk1"/>
                </a:solidFill>
                <a:latin typeface="Arial"/>
                <a:ea typeface="Arial"/>
                <a:cs typeface="Arial"/>
                <a:sym typeface="Arial"/>
              </a:rPr>
              <a:t>method{‘backfill’, ‘bfill’, ‘pad’, ‘ffill’, None}</a:t>
            </a:r>
            <a:endParaRPr b="1" i="1" sz="1400">
              <a:solidFill>
                <a:schemeClr val="dk1"/>
              </a:solidFill>
              <a:latin typeface="Arial"/>
              <a:ea typeface="Arial"/>
              <a:cs typeface="Arial"/>
              <a:sym typeface="Arial"/>
            </a:endParaRPr>
          </a:p>
          <a:p>
            <a:pPr indent="-400050" lvl="0" marL="400050" marR="0" rtl="0" algn="l">
              <a:spcBef>
                <a:spcPts val="0"/>
              </a:spcBef>
              <a:spcAft>
                <a:spcPts val="0"/>
              </a:spcAft>
              <a:buClr>
                <a:schemeClr val="dk1"/>
              </a:buClr>
              <a:buSzPts val="1800"/>
              <a:buFont typeface="Arial"/>
              <a:buAutoNum type="romanUcPeriod"/>
            </a:pPr>
            <a:r>
              <a:rPr lang="en-US" sz="1800">
                <a:solidFill>
                  <a:schemeClr val="dk1"/>
                </a:solidFill>
                <a:latin typeface="Arial"/>
                <a:ea typeface="Arial"/>
                <a:cs typeface="Arial"/>
                <a:sym typeface="Arial"/>
              </a:rPr>
              <a:t>replace() </a:t>
            </a:r>
            <a:endParaRPr sz="1800">
              <a:solidFill>
                <a:schemeClr val="dk1"/>
              </a:solidFill>
              <a:latin typeface="Arial"/>
              <a:ea typeface="Arial"/>
              <a:cs typeface="Arial"/>
              <a:sym typeface="Arial"/>
            </a:endParaRPr>
          </a:p>
          <a:p>
            <a:pPr indent="-400050" lvl="0" marL="400050" marR="0" rtl="0" algn="l">
              <a:spcBef>
                <a:spcPts val="0"/>
              </a:spcBef>
              <a:spcAft>
                <a:spcPts val="0"/>
              </a:spcAft>
              <a:buClr>
                <a:schemeClr val="dk1"/>
              </a:buClr>
              <a:buSzPts val="1800"/>
              <a:buFont typeface="Arial"/>
              <a:buAutoNum type="romanUcPeriod"/>
            </a:pPr>
            <a:r>
              <a:rPr lang="en-US" sz="1800">
                <a:solidFill>
                  <a:schemeClr val="dk1"/>
                </a:solidFill>
                <a:latin typeface="Arial"/>
                <a:ea typeface="Arial"/>
                <a:cs typeface="Arial"/>
                <a:sym typeface="Arial"/>
              </a:rPr>
              <a:t>interpolate()</a:t>
            </a:r>
            <a:endParaRPr sz="1800">
              <a:solidFill>
                <a:schemeClr val="dk1"/>
              </a:solidFill>
              <a:latin typeface="Arial"/>
              <a:ea typeface="Arial"/>
              <a:cs typeface="Arial"/>
              <a:sym typeface="Arial"/>
            </a:endParaRPr>
          </a:p>
          <a:p>
            <a:pPr indent="-400050" lvl="0" marL="400050" marR="0" rtl="0" algn="l">
              <a:spcBef>
                <a:spcPts val="0"/>
              </a:spcBef>
              <a:spcAft>
                <a:spcPts val="0"/>
              </a:spcAft>
              <a:buClr>
                <a:schemeClr val="dk1"/>
              </a:buClr>
              <a:buSzPts val="1800"/>
              <a:buFont typeface="Arial"/>
              <a:buAutoNum type="romanUcPeriod"/>
            </a:pPr>
            <a:r>
              <a:rPr lang="en-US" sz="1800">
                <a:solidFill>
                  <a:schemeClr val="dk1"/>
                </a:solidFill>
                <a:latin typeface="Arial"/>
                <a:ea typeface="Arial"/>
                <a:cs typeface="Arial"/>
                <a:sym typeface="Arial"/>
              </a:rPr>
              <a:t>dropna()</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Fabrication of new columns =&gt;</a:t>
            </a:r>
            <a:endParaRPr sz="1800">
              <a:solidFill>
                <a:schemeClr val="dk1"/>
              </a:solidFill>
              <a:latin typeface="Arial"/>
              <a:ea typeface="Arial"/>
              <a:cs typeface="Arial"/>
              <a:sym typeface="Arial"/>
            </a:endParaRPr>
          </a:p>
        </p:txBody>
      </p:sp>
      <p:pic>
        <p:nvPicPr>
          <p:cNvPr id="117" name="Google Shape;117;p4"/>
          <p:cNvPicPr preferRelativeResize="0"/>
          <p:nvPr/>
        </p:nvPicPr>
        <p:blipFill rotWithShape="1">
          <a:blip r:embed="rId4">
            <a:alphaModFix/>
          </a:blip>
          <a:srcRect b="12240" l="16667" r="55859" t="35657"/>
          <a:stretch/>
        </p:blipFill>
        <p:spPr>
          <a:xfrm>
            <a:off x="5867400" y="4038600"/>
            <a:ext cx="2261062" cy="24106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10 YEAR - Line Plot</a:t>
            </a:r>
            <a:endParaRPr/>
          </a:p>
        </p:txBody>
      </p:sp>
      <p:sp>
        <p:nvSpPr>
          <p:cNvPr id="123" name="Google Shape;123;p5"/>
          <p:cNvSpPr txBox="1"/>
          <p:nvPr>
            <p:ph idx="2" type="body"/>
          </p:nvPr>
        </p:nvSpPr>
        <p:spPr>
          <a:xfrm>
            <a:off x="250825" y="4729480"/>
            <a:ext cx="8692515" cy="2052320"/>
          </a:xfrm>
          <a:prstGeom prst="rect">
            <a:avLst/>
          </a:prstGeom>
          <a:noFill/>
          <a:ln>
            <a:noFill/>
          </a:ln>
        </p:spPr>
        <p:txBody>
          <a:bodyPr anchorCtr="0" anchor="t" bIns="45700" lIns="91425" spcFirstLastPara="1" rIns="91425" wrap="square" tIns="45700">
            <a:noAutofit/>
          </a:bodyPr>
          <a:lstStyle/>
          <a:p>
            <a:pPr indent="-182880" lvl="0" marL="182880" rtl="0" algn="l">
              <a:spcBef>
                <a:spcPts val="0"/>
              </a:spcBef>
              <a:spcAft>
                <a:spcPts val="0"/>
              </a:spcAft>
              <a:buSzPts val="1190"/>
              <a:buChar char="•"/>
            </a:pPr>
            <a:r>
              <a:rPr lang="en-US" sz="1400">
                <a:solidFill>
                  <a:schemeClr val="dk2"/>
                </a:solidFill>
                <a:latin typeface="Arial"/>
                <a:ea typeface="Arial"/>
                <a:cs typeface="Arial"/>
                <a:sym typeface="Arial"/>
              </a:rPr>
              <a:t>WE HAVE TOTAL 47.5 YEARS OF DATA FOR ANALYSIS. HENCE, CHOSE TO STUDY - INTERVAL OF 10 YEARS TO START WITH</a:t>
            </a:r>
            <a:endParaRPr sz="1400">
              <a:solidFill>
                <a:schemeClr val="dk2"/>
              </a:solidFill>
              <a:latin typeface="Arial"/>
              <a:ea typeface="Arial"/>
              <a:cs typeface="Arial"/>
              <a:sym typeface="Arial"/>
            </a:endParaRPr>
          </a:p>
          <a:p>
            <a:pPr indent="-182880" lvl="0" marL="182880" rtl="0" algn="l">
              <a:spcBef>
                <a:spcPts val="280"/>
              </a:spcBef>
              <a:spcAft>
                <a:spcPts val="0"/>
              </a:spcAft>
              <a:buSzPts val="1190"/>
              <a:buChar char="•"/>
            </a:pPr>
            <a:r>
              <a:rPr lang="en-US" sz="1400">
                <a:latin typeface="Arial"/>
                <a:ea typeface="Arial"/>
                <a:cs typeface="Arial"/>
                <a:sym typeface="Arial"/>
              </a:rPr>
              <a:t>For the first 10 years the trend is almost flat and zero variations.</a:t>
            </a:r>
            <a:endParaRPr sz="1400">
              <a:latin typeface="Arial"/>
              <a:ea typeface="Arial"/>
              <a:cs typeface="Arial"/>
              <a:sym typeface="Arial"/>
            </a:endParaRPr>
          </a:p>
          <a:p>
            <a:pPr indent="-182880" lvl="0" marL="182880" rtl="0" algn="l">
              <a:spcBef>
                <a:spcPts val="280"/>
              </a:spcBef>
              <a:spcAft>
                <a:spcPts val="0"/>
              </a:spcAft>
              <a:buSzPts val="1190"/>
              <a:buChar char="•"/>
            </a:pPr>
            <a:r>
              <a:rPr lang="en-US" sz="1400">
                <a:latin typeface="Arial"/>
                <a:ea typeface="Arial"/>
                <a:cs typeface="Arial"/>
                <a:sym typeface="Arial"/>
              </a:rPr>
              <a:t>For next 10 years the trend is slightly incremental and no variations for majority of the years. we can only see the increase in the last two years of the decade.</a:t>
            </a:r>
            <a:endParaRPr sz="1400">
              <a:latin typeface="Arial"/>
              <a:ea typeface="Arial"/>
              <a:cs typeface="Arial"/>
              <a:sym typeface="Arial"/>
            </a:endParaRPr>
          </a:p>
          <a:p>
            <a:pPr indent="-182880" lvl="0" marL="182880" rtl="0" algn="l">
              <a:spcBef>
                <a:spcPts val="280"/>
              </a:spcBef>
              <a:spcAft>
                <a:spcPts val="0"/>
              </a:spcAft>
              <a:buSzPts val="1190"/>
              <a:buChar char="•"/>
            </a:pPr>
            <a:r>
              <a:rPr lang="en-US" sz="1400">
                <a:latin typeface="Arial"/>
                <a:ea typeface="Arial"/>
                <a:cs typeface="Arial"/>
                <a:sym typeface="Arial"/>
              </a:rPr>
              <a:t>For Third decade the trend is incremental and there are minor variations.</a:t>
            </a:r>
            <a:endParaRPr sz="1400">
              <a:latin typeface="Arial"/>
              <a:ea typeface="Arial"/>
              <a:cs typeface="Arial"/>
              <a:sym typeface="Arial"/>
            </a:endParaRPr>
          </a:p>
          <a:p>
            <a:pPr indent="-182880" lvl="0" marL="182880" rtl="0" algn="l">
              <a:spcBef>
                <a:spcPts val="280"/>
              </a:spcBef>
              <a:spcAft>
                <a:spcPts val="0"/>
              </a:spcAft>
              <a:buSzPts val="1190"/>
              <a:buChar char="•"/>
            </a:pPr>
            <a:r>
              <a:rPr lang="en-US" sz="1400">
                <a:latin typeface="Arial"/>
                <a:ea typeface="Arial"/>
                <a:cs typeface="Arial"/>
                <a:sym typeface="Arial"/>
              </a:rPr>
              <a:t>For last decade we can see the trend is incremental and there are strong fluctuation in the data.</a:t>
            </a:r>
            <a:endParaRPr sz="1400">
              <a:latin typeface="Arial"/>
              <a:ea typeface="Arial"/>
              <a:cs typeface="Arial"/>
              <a:sym typeface="Arial"/>
            </a:endParaRPr>
          </a:p>
          <a:p>
            <a:pPr indent="-107315" lvl="0" marL="182880" rtl="0" algn="l">
              <a:spcBef>
                <a:spcPts val="280"/>
              </a:spcBef>
              <a:spcAft>
                <a:spcPts val="0"/>
              </a:spcAft>
              <a:buSzPts val="1190"/>
              <a:buNone/>
            </a:pPr>
            <a:r>
              <a:t/>
            </a:r>
            <a:endParaRPr sz="1400">
              <a:latin typeface="Arial"/>
              <a:ea typeface="Arial"/>
              <a:cs typeface="Arial"/>
              <a:sym typeface="Arial"/>
            </a:endParaRPr>
          </a:p>
        </p:txBody>
      </p:sp>
      <p:pic>
        <p:nvPicPr>
          <p:cNvPr id="124" name="Google Shape;124;p5"/>
          <p:cNvPicPr preferRelativeResize="0"/>
          <p:nvPr>
            <p:ph idx="1" type="body"/>
          </p:nvPr>
        </p:nvPicPr>
        <p:blipFill rotWithShape="1">
          <a:blip r:embed="rId3">
            <a:alphaModFix/>
          </a:blip>
          <a:srcRect b="0" l="0" r="0" t="0"/>
          <a:stretch/>
        </p:blipFill>
        <p:spPr>
          <a:xfrm>
            <a:off x="76200" y="1524000"/>
            <a:ext cx="8867140" cy="32054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CHECKING FOR STATIONARITY</a:t>
            </a:r>
            <a:endParaRPr/>
          </a:p>
        </p:txBody>
      </p:sp>
      <p:sp>
        <p:nvSpPr>
          <p:cNvPr id="130" name="Google Shape;130;p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1360"/>
              <a:buFont typeface="Arial"/>
              <a:buAutoNum type="arabicPeriod"/>
            </a:pPr>
            <a:r>
              <a:rPr lang="en-US" sz="1600"/>
              <a:t>Augmented dickey fuller test</a:t>
            </a:r>
            <a:endParaRPr sz="1600"/>
          </a:p>
          <a:p>
            <a:pPr indent="-53339" lvl="0" marL="182880" rtl="0" algn="l">
              <a:spcBef>
                <a:spcPts val="480"/>
              </a:spcBef>
              <a:spcAft>
                <a:spcPts val="0"/>
              </a:spcAft>
              <a:buSzPts val="2040"/>
              <a:buNone/>
            </a:pPr>
            <a:r>
              <a:t/>
            </a:r>
            <a:endParaRPr>
              <a:solidFill>
                <a:srgbClr val="C00000"/>
              </a:solidFill>
            </a:endParaRPr>
          </a:p>
          <a:p>
            <a:pPr indent="-53339" lvl="0" marL="182880" rtl="0" algn="l">
              <a:spcBef>
                <a:spcPts val="480"/>
              </a:spcBef>
              <a:spcAft>
                <a:spcPts val="0"/>
              </a:spcAft>
              <a:buSzPts val="2040"/>
              <a:buNone/>
            </a:pPr>
            <a:r>
              <a:t/>
            </a:r>
            <a:endParaRPr/>
          </a:p>
        </p:txBody>
      </p:sp>
      <p:pic>
        <p:nvPicPr>
          <p:cNvPr id="131" name="Google Shape;131;p6"/>
          <p:cNvPicPr preferRelativeResize="0"/>
          <p:nvPr/>
        </p:nvPicPr>
        <p:blipFill rotWithShape="1">
          <a:blip r:embed="rId3">
            <a:alphaModFix/>
          </a:blip>
          <a:srcRect b="20848" l="8514" r="50946" t="58658"/>
          <a:stretch/>
        </p:blipFill>
        <p:spPr>
          <a:xfrm>
            <a:off x="685800" y="1981200"/>
            <a:ext cx="7543800" cy="2133600"/>
          </a:xfrm>
          <a:prstGeom prst="rect">
            <a:avLst/>
          </a:prstGeom>
          <a:noFill/>
          <a:ln>
            <a:noFill/>
          </a:ln>
        </p:spPr>
      </p:pic>
      <p:pic>
        <p:nvPicPr>
          <p:cNvPr id="132" name="Google Shape;132;p6"/>
          <p:cNvPicPr preferRelativeResize="0"/>
          <p:nvPr/>
        </p:nvPicPr>
        <p:blipFill rotWithShape="1">
          <a:blip r:embed="rId4">
            <a:alphaModFix/>
          </a:blip>
          <a:srcRect b="22480" l="22838" r="48649" t="38341"/>
          <a:stretch/>
        </p:blipFill>
        <p:spPr>
          <a:xfrm>
            <a:off x="858794" y="4191000"/>
            <a:ext cx="3713206" cy="2438400"/>
          </a:xfrm>
          <a:prstGeom prst="rect">
            <a:avLst/>
          </a:prstGeom>
          <a:noFill/>
          <a:ln>
            <a:noFill/>
          </a:ln>
        </p:spPr>
      </p:pic>
      <p:pic>
        <p:nvPicPr>
          <p:cNvPr id="133" name="Google Shape;133;p6"/>
          <p:cNvPicPr preferRelativeResize="0"/>
          <p:nvPr/>
        </p:nvPicPr>
        <p:blipFill rotWithShape="1">
          <a:blip r:embed="rId5">
            <a:alphaModFix/>
          </a:blip>
          <a:srcRect b="20075" l="22815" r="42702" t="38102"/>
          <a:stretch/>
        </p:blipFill>
        <p:spPr>
          <a:xfrm>
            <a:off x="4572000" y="4191000"/>
            <a:ext cx="3820160" cy="243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457200" y="533400"/>
            <a:ext cx="8229600" cy="7670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ACF &amp; PACF PLOT</a:t>
            </a:r>
            <a:endParaRPr/>
          </a:p>
        </p:txBody>
      </p:sp>
      <p:pic>
        <p:nvPicPr>
          <p:cNvPr id="139" name="Google Shape;139;p7"/>
          <p:cNvPicPr preferRelativeResize="0"/>
          <p:nvPr>
            <p:ph idx="1" type="body"/>
          </p:nvPr>
        </p:nvPicPr>
        <p:blipFill rotWithShape="1">
          <a:blip r:embed="rId3">
            <a:alphaModFix/>
          </a:blip>
          <a:srcRect b="21646" l="22372" r="18018" t="32418"/>
          <a:stretch/>
        </p:blipFill>
        <p:spPr>
          <a:xfrm>
            <a:off x="664845" y="1752600"/>
            <a:ext cx="7999095" cy="2125345"/>
          </a:xfrm>
          <a:prstGeom prst="rect">
            <a:avLst/>
          </a:prstGeom>
          <a:noFill/>
          <a:ln>
            <a:noFill/>
          </a:ln>
        </p:spPr>
      </p:pic>
      <p:pic>
        <p:nvPicPr>
          <p:cNvPr id="140" name="Google Shape;140;p7"/>
          <p:cNvPicPr preferRelativeResize="0"/>
          <p:nvPr/>
        </p:nvPicPr>
        <p:blipFill rotWithShape="1">
          <a:blip r:embed="rId4">
            <a:alphaModFix/>
          </a:blip>
          <a:srcRect b="21036" l="22703" r="17432" t="32815"/>
          <a:stretch/>
        </p:blipFill>
        <p:spPr>
          <a:xfrm>
            <a:off x="697865" y="4343400"/>
            <a:ext cx="7965440" cy="2372360"/>
          </a:xfrm>
          <a:prstGeom prst="rect">
            <a:avLst/>
          </a:prstGeom>
          <a:noFill/>
          <a:ln>
            <a:noFill/>
          </a:ln>
        </p:spPr>
      </p:pic>
      <p:sp>
        <p:nvSpPr>
          <p:cNvPr id="141" name="Google Shape;141;p7"/>
          <p:cNvSpPr txBox="1"/>
          <p:nvPr/>
        </p:nvSpPr>
        <p:spPr>
          <a:xfrm>
            <a:off x="601345" y="1379855"/>
            <a:ext cx="27101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Before making stationary</a:t>
            </a:r>
            <a:endParaRPr sz="1800">
              <a:solidFill>
                <a:schemeClr val="dk1"/>
              </a:solidFill>
              <a:latin typeface="Arial"/>
              <a:ea typeface="Arial"/>
              <a:cs typeface="Arial"/>
              <a:sym typeface="Arial"/>
            </a:endParaRPr>
          </a:p>
        </p:txBody>
      </p:sp>
      <p:sp>
        <p:nvSpPr>
          <p:cNvPr id="142" name="Google Shape;142;p7"/>
          <p:cNvSpPr txBox="1"/>
          <p:nvPr/>
        </p:nvSpPr>
        <p:spPr>
          <a:xfrm>
            <a:off x="664845" y="3877945"/>
            <a:ext cx="25196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After making stationary</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MODELS BUILT</a:t>
            </a:r>
            <a:endParaRPr/>
          </a:p>
        </p:txBody>
      </p:sp>
      <p:sp>
        <p:nvSpPr>
          <p:cNvPr id="148" name="Google Shape;148;p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fontScale="90000" lnSpcReduction="10000"/>
          </a:bodyPr>
          <a:lstStyle/>
          <a:p>
            <a:pPr indent="0" lvl="0" marL="0" rtl="0" algn="l">
              <a:spcBef>
                <a:spcPts val="0"/>
              </a:spcBef>
              <a:spcAft>
                <a:spcPts val="0"/>
              </a:spcAft>
              <a:buSzPct val="85000"/>
              <a:buFont typeface="Arial"/>
              <a:buNone/>
            </a:pPr>
            <a:r>
              <a:rPr lang="en-US"/>
              <a:t>So, To start with we worked on building simple models and increased the complexity of models gradually. So the models like Simple treditional models using smooting techniques are too simple/naive to address the complex problem of predicting exchange rate. Following are the models taken for discussion.</a:t>
            </a:r>
            <a:endParaRPr/>
          </a:p>
          <a:p>
            <a:pPr indent="0" lvl="0" marL="0" rtl="0" algn="l">
              <a:spcBef>
                <a:spcPts val="432"/>
              </a:spcBef>
              <a:spcAft>
                <a:spcPts val="0"/>
              </a:spcAft>
              <a:buSzPct val="85000"/>
              <a:buFont typeface="Arial"/>
              <a:buNone/>
            </a:pPr>
            <a:r>
              <a:t/>
            </a:r>
            <a:endParaRPr/>
          </a:p>
          <a:p>
            <a:pPr indent="-457200" lvl="0" marL="457200" rtl="0" algn="l">
              <a:spcBef>
                <a:spcPts val="432"/>
              </a:spcBef>
              <a:spcAft>
                <a:spcPts val="0"/>
              </a:spcAft>
              <a:buSzPct val="85000"/>
              <a:buFont typeface="Arial"/>
              <a:buAutoNum type="arabicPeriod"/>
            </a:pPr>
            <a:r>
              <a:rPr lang="en-US"/>
              <a:t>Naive models</a:t>
            </a:r>
            <a:endParaRPr/>
          </a:p>
          <a:p>
            <a:pPr indent="-457200" lvl="0" marL="457200" rtl="0" algn="l">
              <a:spcBef>
                <a:spcPts val="432"/>
              </a:spcBef>
              <a:spcAft>
                <a:spcPts val="0"/>
              </a:spcAft>
              <a:buSzPct val="85000"/>
              <a:buFont typeface="Arial"/>
              <a:buAutoNum type="arabicPeriod"/>
            </a:pPr>
            <a:r>
              <a:rPr lang="en-US"/>
              <a:t>Smoothing models</a:t>
            </a:r>
            <a:endParaRPr/>
          </a:p>
          <a:p>
            <a:pPr indent="-457200" lvl="0" marL="457200" rtl="0" algn="l">
              <a:spcBef>
                <a:spcPts val="432"/>
              </a:spcBef>
              <a:spcAft>
                <a:spcPts val="0"/>
              </a:spcAft>
              <a:buSzPct val="85000"/>
              <a:buFont typeface="Arial"/>
              <a:buAutoNum type="arabicPeriod"/>
            </a:pPr>
            <a:r>
              <a:rPr lang="en-US"/>
              <a:t>ARIMA, SERIMA, SERIMAX</a:t>
            </a:r>
            <a:endParaRPr/>
          </a:p>
          <a:p>
            <a:pPr indent="-457200" lvl="0" marL="457200" rtl="0" algn="l">
              <a:spcBef>
                <a:spcPts val="432"/>
              </a:spcBef>
              <a:spcAft>
                <a:spcPts val="0"/>
              </a:spcAft>
              <a:buSzPct val="85000"/>
              <a:buFont typeface="Arial"/>
              <a:buAutoNum type="arabicPeriod"/>
            </a:pPr>
            <a:r>
              <a:rPr lang="en-US"/>
              <a:t>FB_PROPHET</a:t>
            </a:r>
            <a:endParaRPr/>
          </a:p>
          <a:p>
            <a:pPr indent="-457200" lvl="0" marL="457200" rtl="0" algn="l">
              <a:spcBef>
                <a:spcPts val="432"/>
              </a:spcBef>
              <a:spcAft>
                <a:spcPts val="0"/>
              </a:spcAft>
              <a:buSzPct val="85000"/>
              <a:buFont typeface="Arial"/>
              <a:buAutoNum type="arabicPeriod"/>
            </a:pPr>
            <a:r>
              <a:rPr lang="en-US"/>
              <a:t>ANN</a:t>
            </a:r>
            <a:endParaRPr/>
          </a:p>
          <a:p>
            <a:pPr indent="-457200" lvl="0" marL="457200" rtl="0" algn="l">
              <a:spcBef>
                <a:spcPts val="432"/>
              </a:spcBef>
              <a:spcAft>
                <a:spcPts val="0"/>
              </a:spcAft>
              <a:buSzPct val="85000"/>
              <a:buFont typeface="Arial"/>
              <a:buAutoNum type="arabicPeriod"/>
            </a:pPr>
            <a:r>
              <a:rPr lang="en-US"/>
              <a:t>LSTM</a:t>
            </a:r>
            <a:endParaRPr/>
          </a:p>
          <a:p>
            <a:pPr indent="-457200" lvl="0" marL="457200" rtl="0" algn="l">
              <a:spcBef>
                <a:spcPts val="432"/>
              </a:spcBef>
              <a:spcAft>
                <a:spcPts val="0"/>
              </a:spcAft>
              <a:buSzPct val="85000"/>
              <a:buFont typeface="Arial"/>
              <a:buAutoNum type="arabicPeriod"/>
            </a:pPr>
            <a:r>
              <a:rPr lang="en-US"/>
              <a:t>GRU</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457200" y="533400"/>
            <a:ext cx="8229600" cy="8432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Naive Models</a:t>
            </a:r>
            <a:endParaRPr/>
          </a:p>
        </p:txBody>
      </p:sp>
      <p:pic>
        <p:nvPicPr>
          <p:cNvPr id="154" name="Google Shape;154;p9"/>
          <p:cNvPicPr preferRelativeResize="0"/>
          <p:nvPr/>
        </p:nvPicPr>
        <p:blipFill rotWithShape="1">
          <a:blip r:embed="rId3">
            <a:alphaModFix/>
          </a:blip>
          <a:srcRect b="0" l="0" r="0" t="0"/>
          <a:stretch/>
        </p:blipFill>
        <p:spPr>
          <a:xfrm>
            <a:off x="457200" y="1828800"/>
            <a:ext cx="8415655" cy="1757045"/>
          </a:xfrm>
          <a:prstGeom prst="rect">
            <a:avLst/>
          </a:prstGeom>
          <a:noFill/>
          <a:ln>
            <a:noFill/>
          </a:ln>
        </p:spPr>
      </p:pic>
      <p:sp>
        <p:nvSpPr>
          <p:cNvPr id="155" name="Google Shape;155;p9"/>
          <p:cNvSpPr txBox="1"/>
          <p:nvPr/>
        </p:nvSpPr>
        <p:spPr>
          <a:xfrm>
            <a:off x="457200" y="1376045"/>
            <a:ext cx="685101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Arial"/>
                <a:ea typeface="Arial"/>
                <a:cs typeface="Arial"/>
                <a:sym typeface="Arial"/>
              </a:rPr>
              <a:t>Predicting Todays Price as Tomorrows Price</a:t>
            </a:r>
            <a:endParaRPr b="1" sz="1800" u="sng">
              <a:solidFill>
                <a:schemeClr val="dk1"/>
              </a:solidFill>
              <a:latin typeface="Arial"/>
              <a:ea typeface="Arial"/>
              <a:cs typeface="Arial"/>
              <a:sym typeface="Arial"/>
            </a:endParaRPr>
          </a:p>
        </p:txBody>
      </p:sp>
      <p:sp>
        <p:nvSpPr>
          <p:cNvPr id="156" name="Google Shape;156;p9"/>
          <p:cNvSpPr txBox="1"/>
          <p:nvPr/>
        </p:nvSpPr>
        <p:spPr>
          <a:xfrm>
            <a:off x="457200" y="3657600"/>
            <a:ext cx="685101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Arial"/>
                <a:ea typeface="Arial"/>
                <a:cs typeface="Arial"/>
                <a:sym typeface="Arial"/>
              </a:rPr>
              <a:t>Prediction using smoothing techniques</a:t>
            </a:r>
            <a:endParaRPr b="1" sz="1800" u="sng">
              <a:solidFill>
                <a:schemeClr val="dk1"/>
              </a:solidFill>
              <a:latin typeface="Arial"/>
              <a:ea typeface="Arial"/>
              <a:cs typeface="Arial"/>
              <a:sym typeface="Arial"/>
            </a:endParaRPr>
          </a:p>
        </p:txBody>
      </p:sp>
      <p:pic>
        <p:nvPicPr>
          <p:cNvPr id="157" name="Google Shape;157;p9"/>
          <p:cNvPicPr preferRelativeResize="0"/>
          <p:nvPr>
            <p:ph idx="1" type="body"/>
          </p:nvPr>
        </p:nvPicPr>
        <p:blipFill rotWithShape="1">
          <a:blip r:embed="rId4">
            <a:alphaModFix/>
          </a:blip>
          <a:srcRect b="0" l="0" r="0" t="0"/>
          <a:stretch/>
        </p:blipFill>
        <p:spPr>
          <a:xfrm>
            <a:off x="533400" y="4038600"/>
            <a:ext cx="8229600" cy="25120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ASUS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