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278990dfc8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278990dfc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78990dfc8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278990dfc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278990dfc8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278990dfc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278990dfc8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278990dfc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278990dfc8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278990dfc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278990dfc8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278990dfc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278990dfc8_0_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278990dfc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278990dfc8_0_1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278990dfc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278990dfc8_0_1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278990dfc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278990dfc8_0_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278990dfc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278990dfc8_0_1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278990dfc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278990dfc8_0_1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278990dfc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278990dfc8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278990dfc8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278990dfc8_0_1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278990dfc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278990dfc8_0_1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278990dfc8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278990dfc8_0_2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278990dfc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278990dfc8_0_2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278990dfc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278990dfc8_0_2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278990dfc8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278990dfc8_0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278990dfc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278990df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278990df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78990dfc8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278990dfc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107827"/>
            <a:ext cx="8222100" cy="15063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Lead Scoring Case Study using logistic regression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Satya Ranjan, Srushti Keskar, </a:t>
            </a:r>
            <a:r>
              <a:rPr lang="en"/>
              <a:t>Swapnil Kapoor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grpSp>
        <p:nvGrpSpPr>
          <p:cNvPr id="164" name="Google Shape;164;p23"/>
          <p:cNvGrpSpPr/>
          <p:nvPr/>
        </p:nvGrpSpPr>
        <p:grpSpPr>
          <a:xfrm>
            <a:off x="317608" y="260307"/>
            <a:ext cx="8482178" cy="4542787"/>
            <a:chOff x="6212550" y="1304875"/>
            <a:chExt cx="2632500" cy="3416400"/>
          </a:xfrm>
        </p:grpSpPr>
        <p:sp>
          <p:nvSpPr>
            <p:cNvPr id="165" name="Google Shape;165;p23"/>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23"/>
          <p:cNvSpPr txBox="1"/>
          <p:nvPr>
            <p:ph idx="4294967295" type="body"/>
          </p:nvPr>
        </p:nvSpPr>
        <p:spPr>
          <a:xfrm>
            <a:off x="510379" y="260350"/>
            <a:ext cx="8037300" cy="6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Exploratory data analysis: Highlights from Bi-Variate Analysis</a:t>
            </a:r>
            <a:endParaRPr>
              <a:solidFill>
                <a:schemeClr val="lt1"/>
              </a:solidFill>
            </a:endParaRPr>
          </a:p>
        </p:txBody>
      </p:sp>
      <p:sp>
        <p:nvSpPr>
          <p:cNvPr id="168" name="Google Shape;168;p23"/>
          <p:cNvSpPr txBox="1"/>
          <p:nvPr>
            <p:ph idx="4294967295" type="body"/>
          </p:nvPr>
        </p:nvSpPr>
        <p:spPr>
          <a:xfrm>
            <a:off x="578850" y="1083900"/>
            <a:ext cx="7986300" cy="359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Most leads respond to emails as shown by the last activity data</a:t>
            </a:r>
            <a:br>
              <a:rPr lang="en" sz="1600"/>
            </a:br>
            <a:endParaRPr sz="1600"/>
          </a:p>
        </p:txBody>
      </p:sp>
      <p:pic>
        <p:nvPicPr>
          <p:cNvPr id="169" name="Google Shape;169;p23"/>
          <p:cNvPicPr preferRelativeResize="0"/>
          <p:nvPr/>
        </p:nvPicPr>
        <p:blipFill>
          <a:blip r:embed="rId3">
            <a:alphaModFix/>
          </a:blip>
          <a:stretch>
            <a:fillRect/>
          </a:stretch>
        </p:blipFill>
        <p:spPr>
          <a:xfrm>
            <a:off x="878400" y="1597075"/>
            <a:ext cx="7387201" cy="2959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pSp>
        <p:nvGrpSpPr>
          <p:cNvPr id="174" name="Google Shape;174;p24"/>
          <p:cNvGrpSpPr/>
          <p:nvPr/>
        </p:nvGrpSpPr>
        <p:grpSpPr>
          <a:xfrm>
            <a:off x="317608" y="260307"/>
            <a:ext cx="8482178" cy="4542787"/>
            <a:chOff x="6212550" y="1304875"/>
            <a:chExt cx="2632500" cy="3416400"/>
          </a:xfrm>
        </p:grpSpPr>
        <p:sp>
          <p:nvSpPr>
            <p:cNvPr id="175" name="Google Shape;175;p2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4"/>
          <p:cNvSpPr txBox="1"/>
          <p:nvPr>
            <p:ph idx="4294967295" type="body"/>
          </p:nvPr>
        </p:nvSpPr>
        <p:spPr>
          <a:xfrm>
            <a:off x="510379" y="260350"/>
            <a:ext cx="8037300" cy="6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Exploratory data analysis: Highlights from Bi-Variate Analysis</a:t>
            </a:r>
            <a:endParaRPr>
              <a:solidFill>
                <a:schemeClr val="lt1"/>
              </a:solidFill>
            </a:endParaRPr>
          </a:p>
        </p:txBody>
      </p:sp>
      <p:sp>
        <p:nvSpPr>
          <p:cNvPr id="178" name="Google Shape;178;p24"/>
          <p:cNvSpPr txBox="1"/>
          <p:nvPr>
            <p:ph idx="4294967295" type="body"/>
          </p:nvPr>
        </p:nvSpPr>
        <p:spPr>
          <a:xfrm>
            <a:off x="578850" y="1083900"/>
            <a:ext cx="7986300" cy="359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Unemployed people are most interested in taking the course</a:t>
            </a:r>
            <a:br>
              <a:rPr lang="en" sz="1600"/>
            </a:br>
            <a:endParaRPr sz="1600"/>
          </a:p>
        </p:txBody>
      </p:sp>
      <p:pic>
        <p:nvPicPr>
          <p:cNvPr id="179" name="Google Shape;179;p24"/>
          <p:cNvPicPr preferRelativeResize="0"/>
          <p:nvPr/>
        </p:nvPicPr>
        <p:blipFill>
          <a:blip r:embed="rId3">
            <a:alphaModFix/>
          </a:blip>
          <a:stretch>
            <a:fillRect/>
          </a:stretch>
        </p:blipFill>
        <p:spPr>
          <a:xfrm>
            <a:off x="711875" y="1612725"/>
            <a:ext cx="7720250" cy="292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grpSp>
        <p:nvGrpSpPr>
          <p:cNvPr id="184" name="Google Shape;184;p25"/>
          <p:cNvGrpSpPr/>
          <p:nvPr/>
        </p:nvGrpSpPr>
        <p:grpSpPr>
          <a:xfrm>
            <a:off x="317608" y="260307"/>
            <a:ext cx="8482178" cy="4542787"/>
            <a:chOff x="6212550" y="1304875"/>
            <a:chExt cx="2632500" cy="3416400"/>
          </a:xfrm>
        </p:grpSpPr>
        <p:sp>
          <p:nvSpPr>
            <p:cNvPr id="185" name="Google Shape;185;p2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25"/>
          <p:cNvSpPr txBox="1"/>
          <p:nvPr>
            <p:ph idx="4294967295" type="body"/>
          </p:nvPr>
        </p:nvSpPr>
        <p:spPr>
          <a:xfrm>
            <a:off x="510379" y="260350"/>
            <a:ext cx="8037300" cy="6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Exploratory data analysis: Highlights from Bi-Variate Analysis</a:t>
            </a:r>
            <a:endParaRPr>
              <a:solidFill>
                <a:schemeClr val="lt1"/>
              </a:solidFill>
            </a:endParaRPr>
          </a:p>
        </p:txBody>
      </p:sp>
      <p:sp>
        <p:nvSpPr>
          <p:cNvPr id="188" name="Google Shape;188;p25"/>
          <p:cNvSpPr txBox="1"/>
          <p:nvPr>
            <p:ph idx="4294967295" type="body"/>
          </p:nvPr>
        </p:nvSpPr>
        <p:spPr>
          <a:xfrm>
            <a:off x="578850" y="1083900"/>
            <a:ext cx="7986300" cy="359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Almost all the leads are from India</a:t>
            </a:r>
            <a:br>
              <a:rPr lang="en" sz="1600"/>
            </a:br>
            <a:endParaRPr sz="1600"/>
          </a:p>
        </p:txBody>
      </p:sp>
      <p:pic>
        <p:nvPicPr>
          <p:cNvPr id="189" name="Google Shape;189;p25"/>
          <p:cNvPicPr preferRelativeResize="0"/>
          <p:nvPr/>
        </p:nvPicPr>
        <p:blipFill>
          <a:blip r:embed="rId3">
            <a:alphaModFix/>
          </a:blip>
          <a:stretch>
            <a:fillRect/>
          </a:stretch>
        </p:blipFill>
        <p:spPr>
          <a:xfrm>
            <a:off x="578850" y="1592900"/>
            <a:ext cx="7968825" cy="28478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pSp>
        <p:nvGrpSpPr>
          <p:cNvPr id="194" name="Google Shape;194;p26"/>
          <p:cNvGrpSpPr/>
          <p:nvPr/>
        </p:nvGrpSpPr>
        <p:grpSpPr>
          <a:xfrm>
            <a:off x="317608" y="260307"/>
            <a:ext cx="8482178" cy="4542787"/>
            <a:chOff x="6212550" y="1304875"/>
            <a:chExt cx="2632500" cy="3416400"/>
          </a:xfrm>
        </p:grpSpPr>
        <p:sp>
          <p:nvSpPr>
            <p:cNvPr id="195" name="Google Shape;195;p2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26"/>
          <p:cNvSpPr txBox="1"/>
          <p:nvPr>
            <p:ph idx="4294967295" type="body"/>
          </p:nvPr>
        </p:nvSpPr>
        <p:spPr>
          <a:xfrm>
            <a:off x="510379" y="260350"/>
            <a:ext cx="8037300" cy="6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Exploratory data analysis: Highlights from Bi-Variate Analysis</a:t>
            </a:r>
            <a:endParaRPr>
              <a:solidFill>
                <a:schemeClr val="lt1"/>
              </a:solidFill>
            </a:endParaRPr>
          </a:p>
        </p:txBody>
      </p:sp>
      <p:sp>
        <p:nvSpPr>
          <p:cNvPr id="198" name="Google Shape;198;p26"/>
          <p:cNvSpPr txBox="1"/>
          <p:nvPr>
            <p:ph idx="4294967295" type="body"/>
          </p:nvPr>
        </p:nvSpPr>
        <p:spPr>
          <a:xfrm>
            <a:off x="578850" y="1083900"/>
            <a:ext cx="7986300" cy="359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Higher number of people did not opt for a free copy of interview prep book</a:t>
            </a:r>
            <a:br>
              <a:rPr lang="en" sz="1600"/>
            </a:br>
            <a:endParaRPr sz="1600"/>
          </a:p>
        </p:txBody>
      </p:sp>
      <p:pic>
        <p:nvPicPr>
          <p:cNvPr id="199" name="Google Shape;199;p26"/>
          <p:cNvPicPr preferRelativeResize="0"/>
          <p:nvPr/>
        </p:nvPicPr>
        <p:blipFill>
          <a:blip r:embed="rId3">
            <a:alphaModFix/>
          </a:blip>
          <a:stretch>
            <a:fillRect/>
          </a:stretch>
        </p:blipFill>
        <p:spPr>
          <a:xfrm>
            <a:off x="578850" y="1499454"/>
            <a:ext cx="7910754" cy="3182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grpSp>
        <p:nvGrpSpPr>
          <p:cNvPr id="204" name="Google Shape;204;p27"/>
          <p:cNvGrpSpPr/>
          <p:nvPr/>
        </p:nvGrpSpPr>
        <p:grpSpPr>
          <a:xfrm>
            <a:off x="317608" y="260307"/>
            <a:ext cx="8482178" cy="4542787"/>
            <a:chOff x="6212550" y="1304875"/>
            <a:chExt cx="2632500" cy="3416400"/>
          </a:xfrm>
        </p:grpSpPr>
        <p:sp>
          <p:nvSpPr>
            <p:cNvPr id="205" name="Google Shape;205;p2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27"/>
          <p:cNvSpPr txBox="1"/>
          <p:nvPr>
            <p:ph idx="4294967295" type="body"/>
          </p:nvPr>
        </p:nvSpPr>
        <p:spPr>
          <a:xfrm>
            <a:off x="510379" y="260350"/>
            <a:ext cx="8037300" cy="6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Exploratory data analysis: Highlights from Bi-Variate Analysis</a:t>
            </a:r>
            <a:endParaRPr>
              <a:solidFill>
                <a:schemeClr val="lt1"/>
              </a:solidFill>
            </a:endParaRPr>
          </a:p>
        </p:txBody>
      </p:sp>
      <p:sp>
        <p:nvSpPr>
          <p:cNvPr id="208" name="Google Shape;208;p27"/>
          <p:cNvSpPr txBox="1"/>
          <p:nvPr>
            <p:ph idx="4294967295" type="body"/>
          </p:nvPr>
        </p:nvSpPr>
        <p:spPr>
          <a:xfrm>
            <a:off x="565538" y="873850"/>
            <a:ext cx="7986300" cy="359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Below graph shows that the more time people spend on the website and the more pages they visit, the higher their rate of conversion is.</a:t>
            </a:r>
            <a:br>
              <a:rPr lang="en" sz="1600"/>
            </a:br>
            <a:endParaRPr sz="1600"/>
          </a:p>
        </p:txBody>
      </p:sp>
      <p:pic>
        <p:nvPicPr>
          <p:cNvPr id="209" name="Google Shape;209;p27"/>
          <p:cNvPicPr preferRelativeResize="0"/>
          <p:nvPr/>
        </p:nvPicPr>
        <p:blipFill>
          <a:blip r:embed="rId3">
            <a:alphaModFix/>
          </a:blip>
          <a:stretch>
            <a:fillRect/>
          </a:stretch>
        </p:blipFill>
        <p:spPr>
          <a:xfrm>
            <a:off x="747125" y="1531600"/>
            <a:ext cx="7804725" cy="3271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Correlation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grpSp>
        <p:nvGrpSpPr>
          <p:cNvPr id="219" name="Google Shape;219;p29"/>
          <p:cNvGrpSpPr/>
          <p:nvPr/>
        </p:nvGrpSpPr>
        <p:grpSpPr>
          <a:xfrm>
            <a:off x="317608" y="260307"/>
            <a:ext cx="8482178" cy="4542787"/>
            <a:chOff x="6212550" y="1304875"/>
            <a:chExt cx="2632500" cy="3416400"/>
          </a:xfrm>
        </p:grpSpPr>
        <p:sp>
          <p:nvSpPr>
            <p:cNvPr id="220" name="Google Shape;220;p29"/>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29"/>
          <p:cNvSpPr txBox="1"/>
          <p:nvPr>
            <p:ph idx="4294967295" type="body"/>
          </p:nvPr>
        </p:nvSpPr>
        <p:spPr>
          <a:xfrm>
            <a:off x="510379" y="260350"/>
            <a:ext cx="8037300" cy="6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Correlation</a:t>
            </a:r>
            <a:endParaRPr>
              <a:solidFill>
                <a:schemeClr val="lt1"/>
              </a:solidFill>
            </a:endParaRPr>
          </a:p>
        </p:txBody>
      </p:sp>
      <p:sp>
        <p:nvSpPr>
          <p:cNvPr id="223" name="Google Shape;223;p29"/>
          <p:cNvSpPr txBox="1"/>
          <p:nvPr>
            <p:ph idx="4294967295" type="body"/>
          </p:nvPr>
        </p:nvSpPr>
        <p:spPr>
          <a:xfrm>
            <a:off x="578850" y="1083900"/>
            <a:ext cx="1973400" cy="359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heat map shows the correlation between the variables with the target variable</a:t>
            </a:r>
            <a:br>
              <a:rPr lang="en" sz="1600"/>
            </a:br>
            <a:endParaRPr sz="1600"/>
          </a:p>
        </p:txBody>
      </p:sp>
      <p:pic>
        <p:nvPicPr>
          <p:cNvPr id="224" name="Google Shape;224;p29"/>
          <p:cNvPicPr preferRelativeResize="0"/>
          <p:nvPr/>
        </p:nvPicPr>
        <p:blipFill>
          <a:blip r:embed="rId3">
            <a:alphaModFix/>
          </a:blip>
          <a:stretch>
            <a:fillRect/>
          </a:stretch>
        </p:blipFill>
        <p:spPr>
          <a:xfrm>
            <a:off x="2661775" y="974050"/>
            <a:ext cx="5885900" cy="38172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building and </a:t>
            </a:r>
            <a:endParaRPr/>
          </a:p>
          <a:p>
            <a:pPr indent="0" lvl="0" marL="0" rtl="0" algn="l">
              <a:spcBef>
                <a:spcPts val="0"/>
              </a:spcBef>
              <a:spcAft>
                <a:spcPts val="0"/>
              </a:spcAft>
              <a:buNone/>
            </a:pPr>
            <a:r>
              <a:rPr lang="en"/>
              <a:t>Evaluation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pSp>
        <p:nvGrpSpPr>
          <p:cNvPr id="234" name="Google Shape;234;p31"/>
          <p:cNvGrpSpPr/>
          <p:nvPr/>
        </p:nvGrpSpPr>
        <p:grpSpPr>
          <a:xfrm>
            <a:off x="317608" y="260307"/>
            <a:ext cx="8482178" cy="4542787"/>
            <a:chOff x="6212550" y="1304875"/>
            <a:chExt cx="2632500" cy="3416400"/>
          </a:xfrm>
        </p:grpSpPr>
        <p:sp>
          <p:nvSpPr>
            <p:cNvPr id="235" name="Google Shape;235;p31"/>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31"/>
          <p:cNvSpPr txBox="1"/>
          <p:nvPr>
            <p:ph idx="4294967295" type="body"/>
          </p:nvPr>
        </p:nvSpPr>
        <p:spPr>
          <a:xfrm>
            <a:off x="510379" y="260350"/>
            <a:ext cx="8037300" cy="6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Model building and Evaluation</a:t>
            </a:r>
            <a:endParaRPr>
              <a:solidFill>
                <a:schemeClr val="lt1"/>
              </a:solidFill>
            </a:endParaRPr>
          </a:p>
        </p:txBody>
      </p:sp>
      <p:sp>
        <p:nvSpPr>
          <p:cNvPr id="238" name="Google Shape;238;p31"/>
          <p:cNvSpPr txBox="1"/>
          <p:nvPr>
            <p:ph idx="4294967295" type="body"/>
          </p:nvPr>
        </p:nvSpPr>
        <p:spPr>
          <a:xfrm>
            <a:off x="578850" y="1083900"/>
            <a:ext cx="3993000" cy="359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created 3 models with this data. With the use of Model 1 and 2 we dropped columns with the highest VIF values. Dropped 'What is your current occupation' after Model-1 and ‘Lead Profile’ after Model-2</a:t>
            </a:r>
            <a:endParaRPr sz="1600"/>
          </a:p>
          <a:p>
            <a:pPr indent="-330200" lvl="0" marL="457200" rtl="0" algn="l">
              <a:spcBef>
                <a:spcPts val="0"/>
              </a:spcBef>
              <a:spcAft>
                <a:spcPts val="0"/>
              </a:spcAft>
              <a:buSzPts val="1600"/>
              <a:buChar char="●"/>
            </a:pPr>
            <a:r>
              <a:rPr lang="en" sz="1600"/>
              <a:t>By Model-3 we had decent VIF and p-values so we used this model for evaluation</a:t>
            </a:r>
            <a:endParaRPr sz="1600"/>
          </a:p>
          <a:p>
            <a:pPr indent="-330200" lvl="0" marL="457200" rtl="0" algn="l">
              <a:spcBef>
                <a:spcPts val="0"/>
              </a:spcBef>
              <a:spcAft>
                <a:spcPts val="0"/>
              </a:spcAft>
              <a:buSzPts val="1600"/>
              <a:buChar char="●"/>
            </a:pPr>
            <a:r>
              <a:rPr lang="en" sz="1600"/>
              <a:t>The ROCE curve from model 3 shows a good area, which is 0.8, under the curve</a:t>
            </a:r>
            <a:endParaRPr sz="1600"/>
          </a:p>
        </p:txBody>
      </p:sp>
      <p:pic>
        <p:nvPicPr>
          <p:cNvPr id="239" name="Google Shape;239;p31"/>
          <p:cNvPicPr preferRelativeResize="0"/>
          <p:nvPr/>
        </p:nvPicPr>
        <p:blipFill>
          <a:blip r:embed="rId3">
            <a:alphaModFix/>
          </a:blip>
          <a:stretch>
            <a:fillRect/>
          </a:stretch>
        </p:blipFill>
        <p:spPr>
          <a:xfrm>
            <a:off x="4719775" y="968750"/>
            <a:ext cx="3827900" cy="3827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grpSp>
        <p:nvGrpSpPr>
          <p:cNvPr id="91" name="Google Shape;91;p14"/>
          <p:cNvGrpSpPr/>
          <p:nvPr/>
        </p:nvGrpSpPr>
        <p:grpSpPr>
          <a:xfrm>
            <a:off x="317608" y="260307"/>
            <a:ext cx="8482178" cy="4542787"/>
            <a:chOff x="6212550" y="1304875"/>
            <a:chExt cx="2632500" cy="3416400"/>
          </a:xfrm>
        </p:grpSpPr>
        <p:sp>
          <p:nvSpPr>
            <p:cNvPr id="92" name="Google Shape;92;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txBox="1"/>
          <p:nvPr>
            <p:ph idx="4294967295" type="body"/>
          </p:nvPr>
        </p:nvSpPr>
        <p:spPr>
          <a:xfrm>
            <a:off x="510379" y="260350"/>
            <a:ext cx="8037300" cy="6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95" name="Google Shape;95;p14"/>
          <p:cNvSpPr txBox="1"/>
          <p:nvPr>
            <p:ph idx="4294967295" type="body"/>
          </p:nvPr>
        </p:nvSpPr>
        <p:spPr>
          <a:xfrm>
            <a:off x="555246" y="985620"/>
            <a:ext cx="7986300" cy="37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X Education offers online courses to industry professionals and generates many leads through websites and search engines. However, its lead conversion rate is low, around 30%. To improve this, the company wants to identify "Hot Leads" with a higher potential to convert. By focusing on these leads, the sales team can increase conversion efficiency. The company aims to develop a model that assigns a lead score to each lead, prioritizing those with higher scores for better conversion chances, with a target conversion rate of 80%.</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grpSp>
        <p:nvGrpSpPr>
          <p:cNvPr id="244" name="Google Shape;244;p32"/>
          <p:cNvGrpSpPr/>
          <p:nvPr/>
        </p:nvGrpSpPr>
        <p:grpSpPr>
          <a:xfrm>
            <a:off x="317608" y="260307"/>
            <a:ext cx="8482178" cy="4542787"/>
            <a:chOff x="6212550" y="1304875"/>
            <a:chExt cx="2632500" cy="3416400"/>
          </a:xfrm>
        </p:grpSpPr>
        <p:sp>
          <p:nvSpPr>
            <p:cNvPr id="245" name="Google Shape;245;p32"/>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2"/>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32"/>
          <p:cNvSpPr txBox="1"/>
          <p:nvPr>
            <p:ph idx="4294967295" type="body"/>
          </p:nvPr>
        </p:nvSpPr>
        <p:spPr>
          <a:xfrm>
            <a:off x="510379" y="260350"/>
            <a:ext cx="8037300" cy="6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Model building and Evaluation</a:t>
            </a:r>
            <a:endParaRPr>
              <a:solidFill>
                <a:schemeClr val="lt1"/>
              </a:solidFill>
            </a:endParaRPr>
          </a:p>
        </p:txBody>
      </p:sp>
      <p:sp>
        <p:nvSpPr>
          <p:cNvPr id="248" name="Google Shape;248;p32"/>
          <p:cNvSpPr txBox="1"/>
          <p:nvPr>
            <p:ph idx="4294967295" type="body"/>
          </p:nvPr>
        </p:nvSpPr>
        <p:spPr>
          <a:xfrm>
            <a:off x="578850" y="1083900"/>
            <a:ext cx="3805200" cy="359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Using the confusion matrix we identified that 0.43 is the perfect point for cutoff. The plot below shows</a:t>
            </a:r>
            <a:endParaRPr sz="1600"/>
          </a:p>
          <a:p>
            <a:pPr indent="-330200" lvl="0" marL="457200" rtl="0" algn="l">
              <a:spcBef>
                <a:spcPts val="0"/>
              </a:spcBef>
              <a:spcAft>
                <a:spcPts val="0"/>
              </a:spcAft>
              <a:buSzPts val="1600"/>
              <a:buChar char="●"/>
            </a:pPr>
            <a:r>
              <a:rPr lang="en" sz="1600"/>
              <a:t>This helped in identifying the Sensitivity and Specificity as 0.7631826741996234 and 0.7484035759897829 respectively with 0.7554214173932484 as accuracy</a:t>
            </a:r>
            <a:endParaRPr sz="1600"/>
          </a:p>
        </p:txBody>
      </p:sp>
      <p:pic>
        <p:nvPicPr>
          <p:cNvPr id="249" name="Google Shape;249;p32"/>
          <p:cNvPicPr preferRelativeResize="0"/>
          <p:nvPr/>
        </p:nvPicPr>
        <p:blipFill>
          <a:blip r:embed="rId3">
            <a:alphaModFix/>
          </a:blip>
          <a:stretch>
            <a:fillRect/>
          </a:stretch>
        </p:blipFill>
        <p:spPr>
          <a:xfrm>
            <a:off x="4572000" y="873850"/>
            <a:ext cx="4138551" cy="3807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Prediction on the test set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grpSp>
        <p:nvGrpSpPr>
          <p:cNvPr id="259" name="Google Shape;259;p34"/>
          <p:cNvGrpSpPr/>
          <p:nvPr/>
        </p:nvGrpSpPr>
        <p:grpSpPr>
          <a:xfrm>
            <a:off x="317608" y="260307"/>
            <a:ext cx="8482178" cy="4542787"/>
            <a:chOff x="6212550" y="1304875"/>
            <a:chExt cx="2632500" cy="3416400"/>
          </a:xfrm>
        </p:grpSpPr>
        <p:sp>
          <p:nvSpPr>
            <p:cNvPr id="260" name="Google Shape;260;p3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34"/>
          <p:cNvSpPr txBox="1"/>
          <p:nvPr>
            <p:ph idx="4294967295" type="body"/>
          </p:nvPr>
        </p:nvSpPr>
        <p:spPr>
          <a:xfrm>
            <a:off x="510379" y="260350"/>
            <a:ext cx="8037300" cy="6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Prediction on the test set</a:t>
            </a:r>
            <a:endParaRPr>
              <a:solidFill>
                <a:schemeClr val="lt1"/>
              </a:solidFill>
            </a:endParaRPr>
          </a:p>
        </p:txBody>
      </p:sp>
      <p:sp>
        <p:nvSpPr>
          <p:cNvPr id="263" name="Google Shape;263;p34"/>
          <p:cNvSpPr txBox="1"/>
          <p:nvPr>
            <p:ph idx="4294967295" type="body"/>
          </p:nvPr>
        </p:nvSpPr>
        <p:spPr>
          <a:xfrm>
            <a:off x="578850" y="1083900"/>
            <a:ext cx="3633000" cy="359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Using the model, the predictions made were correct when tested on the test set</a:t>
            </a:r>
            <a:endParaRPr sz="1600"/>
          </a:p>
          <a:p>
            <a:pPr indent="-330200" lvl="0" marL="457200" rtl="0" algn="l">
              <a:spcBef>
                <a:spcPts val="0"/>
              </a:spcBef>
              <a:spcAft>
                <a:spcPts val="0"/>
              </a:spcAft>
              <a:buSzPts val="1600"/>
              <a:buChar char="●"/>
            </a:pPr>
            <a:r>
              <a:rPr lang="en" sz="1600"/>
              <a:t>The accuracy, sensitivity and specificity score were 0.7450469238790407, 0.7598299681190224 and 0.7308085977482088 respectively.</a:t>
            </a:r>
            <a:br>
              <a:rPr lang="en" sz="1600"/>
            </a:br>
            <a:endParaRPr sz="1600"/>
          </a:p>
        </p:txBody>
      </p:sp>
      <p:pic>
        <p:nvPicPr>
          <p:cNvPr id="264" name="Google Shape;264;p34"/>
          <p:cNvPicPr preferRelativeResize="0"/>
          <p:nvPr/>
        </p:nvPicPr>
        <p:blipFill>
          <a:blip r:embed="rId3">
            <a:alphaModFix/>
          </a:blip>
          <a:stretch>
            <a:fillRect/>
          </a:stretch>
        </p:blipFill>
        <p:spPr>
          <a:xfrm>
            <a:off x="4211875" y="873850"/>
            <a:ext cx="4335800" cy="3807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Precision Recall-Review curve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grpSp>
        <p:nvGrpSpPr>
          <p:cNvPr id="274" name="Google Shape;274;p36"/>
          <p:cNvGrpSpPr/>
          <p:nvPr/>
        </p:nvGrpSpPr>
        <p:grpSpPr>
          <a:xfrm>
            <a:off x="317608" y="260307"/>
            <a:ext cx="8482178" cy="4542787"/>
            <a:chOff x="6212550" y="1304875"/>
            <a:chExt cx="2632500" cy="3416400"/>
          </a:xfrm>
        </p:grpSpPr>
        <p:sp>
          <p:nvSpPr>
            <p:cNvPr id="275" name="Google Shape;275;p3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36"/>
          <p:cNvSpPr txBox="1"/>
          <p:nvPr>
            <p:ph idx="4294967295" type="body"/>
          </p:nvPr>
        </p:nvSpPr>
        <p:spPr>
          <a:xfrm>
            <a:off x="510379" y="260350"/>
            <a:ext cx="8037300" cy="6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Precision Recall-Review curve</a:t>
            </a:r>
            <a:endParaRPr>
              <a:solidFill>
                <a:schemeClr val="lt1"/>
              </a:solidFill>
            </a:endParaRPr>
          </a:p>
        </p:txBody>
      </p:sp>
      <p:pic>
        <p:nvPicPr>
          <p:cNvPr id="278" name="Google Shape;278;p36"/>
          <p:cNvPicPr preferRelativeResize="0"/>
          <p:nvPr/>
        </p:nvPicPr>
        <p:blipFill>
          <a:blip r:embed="rId3">
            <a:alphaModFix/>
          </a:blip>
          <a:stretch>
            <a:fillRect/>
          </a:stretch>
        </p:blipFill>
        <p:spPr>
          <a:xfrm>
            <a:off x="802125" y="982250"/>
            <a:ext cx="7453775" cy="3746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Observations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idx="4294967295" type="body"/>
          </p:nvPr>
        </p:nvSpPr>
        <p:spPr>
          <a:xfrm>
            <a:off x="578850" y="1083900"/>
            <a:ext cx="3915000" cy="359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accuracy of the test and train data matched perfectly</a:t>
            </a:r>
            <a:endParaRPr sz="1600"/>
          </a:p>
          <a:p>
            <a:pPr indent="-292100" lvl="0" marL="457200" rtl="0" algn="l">
              <a:spcBef>
                <a:spcPts val="0"/>
              </a:spcBef>
              <a:spcAft>
                <a:spcPts val="0"/>
              </a:spcAft>
              <a:buClr>
                <a:srgbClr val="000000"/>
              </a:buClr>
              <a:buSzPts val="1000"/>
              <a:buFont typeface="Arial"/>
              <a:buChar char="●"/>
            </a:pPr>
            <a:r>
              <a:rPr lang="en" sz="1600"/>
              <a:t>The accuracy, sensitivity and specificity scores for both, test and train data were as follows</a:t>
            </a:r>
            <a:endParaRPr sz="1600"/>
          </a:p>
          <a:p>
            <a:pPr indent="-292100" lvl="1" marL="914400" rtl="0" algn="l">
              <a:spcBef>
                <a:spcPts val="0"/>
              </a:spcBef>
              <a:spcAft>
                <a:spcPts val="0"/>
              </a:spcAft>
              <a:buClr>
                <a:srgbClr val="000000"/>
              </a:buClr>
              <a:buSzPts val="1000"/>
              <a:buFont typeface="Arial"/>
              <a:buChar char="○"/>
            </a:pPr>
            <a:r>
              <a:rPr lang="en" sz="1600"/>
              <a:t>Accuracy = 75% (0.7450469238790407)</a:t>
            </a:r>
            <a:endParaRPr sz="1600"/>
          </a:p>
          <a:p>
            <a:pPr indent="-292100" lvl="1" marL="914400" rtl="0" algn="l">
              <a:spcBef>
                <a:spcPts val="0"/>
              </a:spcBef>
              <a:spcAft>
                <a:spcPts val="0"/>
              </a:spcAft>
              <a:buClr>
                <a:srgbClr val="000000"/>
              </a:buClr>
              <a:buSzPts val="1000"/>
              <a:buFont typeface="Arial"/>
              <a:buChar char="○"/>
            </a:pPr>
            <a:r>
              <a:rPr lang="en" sz="1600"/>
              <a:t>Sensitivity = 76% (0.7598299681190224)</a:t>
            </a:r>
            <a:endParaRPr sz="1600"/>
          </a:p>
          <a:p>
            <a:pPr indent="-292100" lvl="1" marL="914400" rtl="0" algn="l">
              <a:spcBef>
                <a:spcPts val="0"/>
              </a:spcBef>
              <a:spcAft>
                <a:spcPts val="0"/>
              </a:spcAft>
              <a:buClr>
                <a:srgbClr val="000000"/>
              </a:buClr>
              <a:buSzPts val="1000"/>
              <a:buFont typeface="Arial"/>
              <a:buChar char="○"/>
            </a:pPr>
            <a:r>
              <a:rPr lang="en" sz="1600"/>
              <a:t>Specificity = 73% (0.7308085977482088)</a:t>
            </a:r>
            <a:endParaRPr sz="1600"/>
          </a:p>
        </p:txBody>
      </p:sp>
      <p:grpSp>
        <p:nvGrpSpPr>
          <p:cNvPr id="289" name="Google Shape;289;p38"/>
          <p:cNvGrpSpPr/>
          <p:nvPr/>
        </p:nvGrpSpPr>
        <p:grpSpPr>
          <a:xfrm>
            <a:off x="317608" y="260307"/>
            <a:ext cx="8482178" cy="4542787"/>
            <a:chOff x="6212550" y="1304875"/>
            <a:chExt cx="2632500" cy="3416400"/>
          </a:xfrm>
        </p:grpSpPr>
        <p:sp>
          <p:nvSpPr>
            <p:cNvPr id="290" name="Google Shape;290;p38"/>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8"/>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38"/>
          <p:cNvSpPr txBox="1"/>
          <p:nvPr>
            <p:ph idx="4294967295" type="body"/>
          </p:nvPr>
        </p:nvSpPr>
        <p:spPr>
          <a:xfrm>
            <a:off x="510379" y="260350"/>
            <a:ext cx="8037300" cy="6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Observations</a:t>
            </a:r>
            <a:endParaRPr>
              <a:solidFill>
                <a:schemeClr val="lt1"/>
              </a:solidFill>
            </a:endParaRPr>
          </a:p>
        </p:txBody>
      </p:sp>
      <p:sp>
        <p:nvSpPr>
          <p:cNvPr id="293" name="Google Shape;293;p38"/>
          <p:cNvSpPr txBox="1"/>
          <p:nvPr>
            <p:ph idx="4294967295" type="body"/>
          </p:nvPr>
        </p:nvSpPr>
        <p:spPr>
          <a:xfrm>
            <a:off x="4572000" y="1083900"/>
            <a:ext cx="3915000" cy="359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list of features selected for the final model for evaluation is below</a:t>
            </a:r>
            <a:endParaRPr sz="1600"/>
          </a:p>
          <a:p>
            <a:pPr indent="-292100" lvl="1" marL="914400" rtl="0" algn="l">
              <a:spcBef>
                <a:spcPts val="0"/>
              </a:spcBef>
              <a:spcAft>
                <a:spcPts val="0"/>
              </a:spcAft>
              <a:buClr>
                <a:srgbClr val="000000"/>
              </a:buClr>
              <a:buSzPts val="1000"/>
              <a:buFont typeface="Arial"/>
              <a:buChar char="○"/>
            </a:pPr>
            <a:r>
              <a:rPr lang="en" sz="1600"/>
              <a:t>Lead Origin</a:t>
            </a:r>
            <a:endParaRPr sz="1600"/>
          </a:p>
          <a:p>
            <a:pPr indent="-292100" lvl="1" marL="914400" rtl="0" algn="l">
              <a:spcBef>
                <a:spcPts val="0"/>
              </a:spcBef>
              <a:spcAft>
                <a:spcPts val="0"/>
              </a:spcAft>
              <a:buClr>
                <a:srgbClr val="000000"/>
              </a:buClr>
              <a:buSzPts val="1000"/>
              <a:buFont typeface="Arial"/>
              <a:buChar char="○"/>
            </a:pPr>
            <a:r>
              <a:rPr lang="en" sz="1600"/>
              <a:t>Lead Source</a:t>
            </a:r>
            <a:endParaRPr sz="1600"/>
          </a:p>
          <a:p>
            <a:pPr indent="-292100" lvl="1" marL="914400" rtl="0" algn="l">
              <a:spcBef>
                <a:spcPts val="0"/>
              </a:spcBef>
              <a:spcAft>
                <a:spcPts val="0"/>
              </a:spcAft>
              <a:buClr>
                <a:srgbClr val="000000"/>
              </a:buClr>
              <a:buSzPts val="1000"/>
              <a:buFont typeface="Arial"/>
              <a:buChar char="○"/>
            </a:pPr>
            <a:r>
              <a:rPr lang="en" sz="1600"/>
              <a:t>Do Not Email</a:t>
            </a:r>
            <a:endParaRPr sz="1600"/>
          </a:p>
          <a:p>
            <a:pPr indent="-292100" lvl="1" marL="914400" marR="0" rtl="0" algn="l">
              <a:lnSpc>
                <a:spcPct val="115000"/>
              </a:lnSpc>
              <a:spcBef>
                <a:spcPts val="0"/>
              </a:spcBef>
              <a:spcAft>
                <a:spcPts val="0"/>
              </a:spcAft>
              <a:buClr>
                <a:srgbClr val="000000"/>
              </a:buClr>
              <a:buSzPts val="1000"/>
              <a:buFont typeface="Arial"/>
              <a:buChar char="○"/>
            </a:pPr>
            <a:r>
              <a:rPr lang="en" sz="1600"/>
              <a:t>Total Time Spent on Website</a:t>
            </a:r>
            <a:endParaRPr sz="1600"/>
          </a:p>
          <a:p>
            <a:pPr indent="-292100" lvl="1" marL="914400" rtl="0" algn="l">
              <a:spcBef>
                <a:spcPts val="0"/>
              </a:spcBef>
              <a:spcAft>
                <a:spcPts val="0"/>
              </a:spcAft>
              <a:buClr>
                <a:srgbClr val="000000"/>
              </a:buClr>
              <a:buSzPts val="1000"/>
              <a:buFont typeface="Arial"/>
              <a:buChar char="○"/>
            </a:pPr>
            <a:r>
              <a:rPr lang="en" sz="1600"/>
              <a:t>Page Views Per Visit</a:t>
            </a:r>
            <a:endParaRPr sz="1600"/>
          </a:p>
          <a:p>
            <a:pPr indent="-292100" lvl="1" marL="914400" rtl="0" algn="l">
              <a:spcBef>
                <a:spcPts val="0"/>
              </a:spcBef>
              <a:spcAft>
                <a:spcPts val="0"/>
              </a:spcAft>
              <a:buClr>
                <a:srgbClr val="000000"/>
              </a:buClr>
              <a:buSzPts val="1000"/>
              <a:buFont typeface="Arial"/>
              <a:buChar char="○"/>
            </a:pPr>
            <a:r>
              <a:rPr lang="en" sz="1600"/>
              <a:t>What is your current occupation</a:t>
            </a:r>
            <a:endParaRPr sz="1600"/>
          </a:p>
          <a:p>
            <a:pPr indent="-292100" lvl="1" marL="914400" rtl="0" algn="l">
              <a:spcBef>
                <a:spcPts val="0"/>
              </a:spcBef>
              <a:spcAft>
                <a:spcPts val="0"/>
              </a:spcAft>
              <a:buClr>
                <a:srgbClr val="000000"/>
              </a:buClr>
              <a:buSzPts val="1000"/>
              <a:buFont typeface="Arial"/>
              <a:buChar char="○"/>
            </a:pPr>
            <a:r>
              <a:rPr lang="en" sz="1600"/>
              <a:t>Lead Profile</a:t>
            </a:r>
            <a:endParaRPr sz="1600"/>
          </a:p>
          <a:p>
            <a:pPr indent="-292100" lvl="1" marL="914400" rtl="0" algn="l">
              <a:spcBef>
                <a:spcPts val="0"/>
              </a:spcBef>
              <a:spcAft>
                <a:spcPts val="0"/>
              </a:spcAft>
              <a:buClr>
                <a:srgbClr val="000000"/>
              </a:buClr>
              <a:buSzPts val="1000"/>
              <a:buFont typeface="Arial"/>
              <a:buChar char="○"/>
            </a:pPr>
            <a:r>
              <a:rPr lang="en" sz="1600"/>
              <a:t>Last Notable Activity</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grpSp>
        <p:nvGrpSpPr>
          <p:cNvPr id="303" name="Google Shape;303;p40"/>
          <p:cNvGrpSpPr/>
          <p:nvPr/>
        </p:nvGrpSpPr>
        <p:grpSpPr>
          <a:xfrm>
            <a:off x="330920" y="300357"/>
            <a:ext cx="8482178" cy="4542787"/>
            <a:chOff x="6212550" y="1304875"/>
            <a:chExt cx="2632500" cy="3416400"/>
          </a:xfrm>
        </p:grpSpPr>
        <p:sp>
          <p:nvSpPr>
            <p:cNvPr id="304" name="Google Shape;304;p40"/>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0"/>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 name="Google Shape;306;p40"/>
          <p:cNvSpPr txBox="1"/>
          <p:nvPr>
            <p:ph idx="4294967295" type="body"/>
          </p:nvPr>
        </p:nvSpPr>
        <p:spPr>
          <a:xfrm>
            <a:off x="449704" y="369950"/>
            <a:ext cx="8037300" cy="6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Observations</a:t>
            </a:r>
            <a:endParaRPr>
              <a:solidFill>
                <a:schemeClr val="lt1"/>
              </a:solidFill>
            </a:endParaRPr>
          </a:p>
        </p:txBody>
      </p:sp>
      <p:sp>
        <p:nvSpPr>
          <p:cNvPr id="307" name="Google Shape;307;p40"/>
          <p:cNvSpPr txBox="1"/>
          <p:nvPr>
            <p:ph idx="4294967295" type="body"/>
          </p:nvPr>
        </p:nvSpPr>
        <p:spPr>
          <a:xfrm>
            <a:off x="626300" y="1083900"/>
            <a:ext cx="7860600" cy="359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Lead conversions are highest from landing page submissions, Google redirects and direct traffic. While leads spending more time on the website and employed professionals have a higher probability of conversion</a:t>
            </a:r>
            <a:endParaRPr sz="1600"/>
          </a:p>
          <a:p>
            <a:pPr indent="-330200" lvl="0" marL="457200" rtl="0" algn="l">
              <a:spcBef>
                <a:spcPts val="0"/>
              </a:spcBef>
              <a:spcAft>
                <a:spcPts val="0"/>
              </a:spcAft>
              <a:buSzPts val="1600"/>
              <a:buChar char="●"/>
            </a:pPr>
            <a:r>
              <a:rPr lang="en" sz="1600"/>
              <a:t>Time spent on the website, number of visits, source of lead (Google, Direct traffic, Organic search, Welingak website), and activities like SMS have turned out to be the key source of influencing leads</a:t>
            </a:r>
            <a:endParaRPr sz="1600"/>
          </a:p>
          <a:p>
            <a:pPr indent="-330200" lvl="0" marL="457200" rtl="0" algn="l">
              <a:spcBef>
                <a:spcPts val="0"/>
              </a:spcBef>
              <a:spcAft>
                <a:spcPts val="0"/>
              </a:spcAft>
              <a:buSzPts val="1600"/>
              <a:buChar char="●"/>
            </a:pPr>
            <a:r>
              <a:rPr lang="en" sz="1600"/>
              <a:t>Data suggests the importance of website engagement and specific user segments. Targeted marketing efforts on these metrics will boost sales and conversion.</a:t>
            </a:r>
            <a:endParaRPr sz="1600"/>
          </a:p>
          <a:p>
            <a:pPr indent="-330200" lvl="0" marL="457200" rtl="0" algn="l">
              <a:spcBef>
                <a:spcPts val="0"/>
              </a:spcBef>
              <a:spcAft>
                <a:spcPts val="0"/>
              </a:spcAft>
              <a:buSzPts val="1600"/>
              <a:buChar char="●"/>
            </a:pPr>
            <a:r>
              <a:rPr lang="en" sz="1600"/>
              <a:t>The logistic regression model accurately predicts lead conversions with 75% accuracy in both test and training data. So, this will prove to be a good model for predicting and boosting conversion and so the sales too.</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idx="4294967295" type="body"/>
          </p:nvPr>
        </p:nvSpPr>
        <p:spPr>
          <a:xfrm>
            <a:off x="418075" y="1774188"/>
            <a:ext cx="2471700" cy="3097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t>The company seeks to build a model that assigns a lead score to each lead, indicating its potential for conversion. Higher lead scores signify higher chances of conversion. The goal is to achieve an 80%+ conversion rate.</a:t>
            </a:r>
            <a:endParaRPr sz="1100">
              <a:solidFill>
                <a:srgbClr val="000000"/>
              </a:solidFill>
              <a:latin typeface="Arial"/>
              <a:ea typeface="Arial"/>
              <a:cs typeface="Arial"/>
              <a:sym typeface="Arial"/>
            </a:endParaRPr>
          </a:p>
          <a:p>
            <a:pPr indent="0" lvl="0" marL="0" rtl="0" algn="l">
              <a:spcBef>
                <a:spcPts val="1200"/>
              </a:spcBef>
              <a:spcAft>
                <a:spcPts val="800"/>
              </a:spcAft>
              <a:buNone/>
            </a:pPr>
            <a:r>
              <a:t/>
            </a:r>
            <a:endParaRPr sz="1600"/>
          </a:p>
        </p:txBody>
      </p:sp>
      <p:sp>
        <p:nvSpPr>
          <p:cNvPr id="101" name="Google Shape;101;p15"/>
          <p:cNvSpPr txBox="1"/>
          <p:nvPr>
            <p:ph type="title"/>
          </p:nvPr>
        </p:nvSpPr>
        <p:spPr>
          <a:xfrm>
            <a:off x="311700" y="271513"/>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Goal</a:t>
            </a:r>
            <a:endParaRPr/>
          </a:p>
        </p:txBody>
      </p:sp>
      <p:sp>
        <p:nvSpPr>
          <p:cNvPr id="102" name="Google Shape;102;p15"/>
          <p:cNvSpPr/>
          <p:nvPr/>
        </p:nvSpPr>
        <p:spPr>
          <a:xfrm>
            <a:off x="432350" y="1166388"/>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3" name="Google Shape;103;p15"/>
          <p:cNvSpPr txBox="1"/>
          <p:nvPr>
            <p:ph idx="4294967295" type="body"/>
          </p:nvPr>
        </p:nvSpPr>
        <p:spPr>
          <a:xfrm>
            <a:off x="432350" y="1313088"/>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Model Development and Purpose</a:t>
            </a:r>
            <a:endParaRPr>
              <a:solidFill>
                <a:schemeClr val="lt1"/>
              </a:solidFill>
            </a:endParaRPr>
          </a:p>
        </p:txBody>
      </p:sp>
      <p:sp>
        <p:nvSpPr>
          <p:cNvPr id="104" name="Google Shape;104;p15"/>
          <p:cNvSpPr/>
          <p:nvPr/>
        </p:nvSpPr>
        <p:spPr>
          <a:xfrm>
            <a:off x="3044777" y="1166388"/>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5" name="Google Shape;105;p15"/>
          <p:cNvSpPr txBox="1"/>
          <p:nvPr>
            <p:ph idx="4294967295" type="body"/>
          </p:nvPr>
        </p:nvSpPr>
        <p:spPr>
          <a:xfrm>
            <a:off x="3336150" y="1313088"/>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Identification of Hot Leads </a:t>
            </a:r>
            <a:endParaRPr>
              <a:solidFill>
                <a:schemeClr val="lt1"/>
              </a:solidFill>
            </a:endParaRPr>
          </a:p>
        </p:txBody>
      </p:sp>
      <p:sp>
        <p:nvSpPr>
          <p:cNvPr id="106" name="Google Shape;106;p15"/>
          <p:cNvSpPr/>
          <p:nvPr/>
        </p:nvSpPr>
        <p:spPr>
          <a:xfrm>
            <a:off x="5948502" y="1166388"/>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7" name="Google Shape;107;p15"/>
          <p:cNvSpPr txBox="1"/>
          <p:nvPr>
            <p:ph idx="4294967295" type="body"/>
          </p:nvPr>
        </p:nvSpPr>
        <p:spPr>
          <a:xfrm>
            <a:off x="6254233" y="1313088"/>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08" name="Google Shape;108;p15"/>
          <p:cNvSpPr txBox="1"/>
          <p:nvPr>
            <p:ph idx="4294967295" type="body"/>
          </p:nvPr>
        </p:nvSpPr>
        <p:spPr>
          <a:xfrm>
            <a:off x="5805375" y="1774188"/>
            <a:ext cx="2471700" cy="3097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t>X needs a model that assigns a score from 0 to 100 to each lead that helps identifying hot leads and improve conversion rates. The model should also be adaptable to peak time actions and optimal resource allocation.</a:t>
            </a:r>
            <a:endParaRPr sz="1100">
              <a:solidFill>
                <a:srgbClr val="000000"/>
              </a:solidFill>
              <a:latin typeface="Arial"/>
              <a:ea typeface="Arial"/>
              <a:cs typeface="Arial"/>
              <a:sym typeface="Arial"/>
            </a:endParaRPr>
          </a:p>
          <a:p>
            <a:pPr indent="0" lvl="0" marL="0" rtl="0" algn="l">
              <a:spcBef>
                <a:spcPts val="1200"/>
              </a:spcBef>
              <a:spcAft>
                <a:spcPts val="800"/>
              </a:spcAft>
              <a:buNone/>
            </a:pPr>
            <a:r>
              <a:t/>
            </a:r>
            <a:endParaRPr sz="1600"/>
          </a:p>
        </p:txBody>
      </p:sp>
      <p:sp>
        <p:nvSpPr>
          <p:cNvPr id="109" name="Google Shape;109;p15"/>
          <p:cNvSpPr txBox="1"/>
          <p:nvPr>
            <p:ph idx="4294967295" type="body"/>
          </p:nvPr>
        </p:nvSpPr>
        <p:spPr>
          <a:xfrm>
            <a:off x="3044775" y="1774188"/>
            <a:ext cx="2471700" cy="3097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t>X Education aims to identify the most promising or "hot" leads. A model will be developed to assist in recognizing these leads, with an emphasis on deployment for future use.</a:t>
            </a:r>
            <a:endParaRPr sz="1600"/>
          </a:p>
          <a:p>
            <a:pPr indent="0" lvl="0" marL="0" rtl="0" algn="l">
              <a:spcBef>
                <a:spcPts val="1200"/>
              </a:spcBef>
              <a:spcAft>
                <a:spcPts val="8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idx="4294967295" type="body"/>
          </p:nvPr>
        </p:nvSpPr>
        <p:spPr>
          <a:xfrm>
            <a:off x="418075" y="1695913"/>
            <a:ext cx="2471700" cy="3097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t>The model must not only predict lead conversion but also handle future constraints like peak times, manpower and adjustments after achieving targets. These aspects should be incorporated into the model to meet future requirements.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600"/>
          </a:p>
        </p:txBody>
      </p:sp>
      <p:sp>
        <p:nvSpPr>
          <p:cNvPr id="115" name="Google Shape;115;p16"/>
          <p:cNvSpPr txBox="1"/>
          <p:nvPr>
            <p:ph type="title"/>
          </p:nvPr>
        </p:nvSpPr>
        <p:spPr>
          <a:xfrm>
            <a:off x="311700" y="193238"/>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Goal</a:t>
            </a:r>
            <a:endParaRPr/>
          </a:p>
        </p:txBody>
      </p:sp>
      <p:sp>
        <p:nvSpPr>
          <p:cNvPr id="116" name="Google Shape;116;p16"/>
          <p:cNvSpPr/>
          <p:nvPr/>
        </p:nvSpPr>
        <p:spPr>
          <a:xfrm>
            <a:off x="432350" y="1088113"/>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7" name="Google Shape;117;p16"/>
          <p:cNvSpPr txBox="1"/>
          <p:nvPr>
            <p:ph idx="4294967295" type="body"/>
          </p:nvPr>
        </p:nvSpPr>
        <p:spPr>
          <a:xfrm>
            <a:off x="432350" y="1234813"/>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Flexibility for Future Constraints</a:t>
            </a:r>
            <a:endParaRPr>
              <a:solidFill>
                <a:schemeClr val="lt1"/>
              </a:solidFill>
            </a:endParaRPr>
          </a:p>
        </p:txBody>
      </p:sp>
      <p:sp>
        <p:nvSpPr>
          <p:cNvPr id="118" name="Google Shape;118;p16"/>
          <p:cNvSpPr/>
          <p:nvPr/>
        </p:nvSpPr>
        <p:spPr>
          <a:xfrm>
            <a:off x="3624102" y="1088113"/>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6"/>
          <p:cNvSpPr txBox="1"/>
          <p:nvPr>
            <p:ph idx="4294967295" type="body"/>
          </p:nvPr>
        </p:nvSpPr>
        <p:spPr>
          <a:xfrm>
            <a:off x="3915475" y="1234813"/>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Logistic Regression Approach</a:t>
            </a:r>
            <a:endParaRPr>
              <a:solidFill>
                <a:schemeClr val="lt1"/>
              </a:solidFill>
            </a:endParaRPr>
          </a:p>
        </p:txBody>
      </p:sp>
      <p:sp>
        <p:nvSpPr>
          <p:cNvPr id="120" name="Google Shape;120;p16"/>
          <p:cNvSpPr txBox="1"/>
          <p:nvPr>
            <p:ph idx="4294967295" type="body"/>
          </p:nvPr>
        </p:nvSpPr>
        <p:spPr>
          <a:xfrm>
            <a:off x="3624100" y="1695913"/>
            <a:ext cx="2471700" cy="3097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t>A logistic regression model will be used. The model should also be flexible enough to adjust to changing company needs. These adjustments should be documented and included in the final presentation with recommendations.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600"/>
          </a:p>
          <a:p>
            <a:pPr indent="0" lvl="0" marL="0" rtl="0" algn="l">
              <a:spcBef>
                <a:spcPts val="1200"/>
              </a:spcBef>
              <a:spcAft>
                <a:spcPts val="8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312475" y="190265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Analysis Strategy</a:t>
            </a:r>
            <a:endParaRPr/>
          </a:p>
        </p:txBody>
      </p:sp>
      <p:sp>
        <p:nvSpPr>
          <p:cNvPr id="126" name="Google Shape;126;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Importing and inspecting the data</a:t>
            </a:r>
            <a:endParaRPr/>
          </a:p>
          <a:p>
            <a:pPr indent="-342900" lvl="0" marL="457200" rtl="0" algn="l">
              <a:spcBef>
                <a:spcPts val="0"/>
              </a:spcBef>
              <a:spcAft>
                <a:spcPts val="0"/>
              </a:spcAft>
              <a:buSzPts val="1800"/>
              <a:buAutoNum type="arabicPeriod"/>
            </a:pPr>
            <a:r>
              <a:rPr lang="en"/>
              <a:t>Data Cleaning and Preparation</a:t>
            </a:r>
            <a:endParaRPr/>
          </a:p>
          <a:p>
            <a:pPr indent="-342900" lvl="0" marL="457200" rtl="0" algn="l">
              <a:spcBef>
                <a:spcPts val="0"/>
              </a:spcBef>
              <a:spcAft>
                <a:spcPts val="0"/>
              </a:spcAft>
              <a:buSzPts val="1800"/>
              <a:buAutoNum type="arabicPeriod"/>
            </a:pPr>
            <a:r>
              <a:rPr lang="en"/>
              <a:t>Exploratory data analysis</a:t>
            </a:r>
            <a:endParaRPr/>
          </a:p>
          <a:p>
            <a:pPr indent="-342900" lvl="0" marL="457200" rtl="0" algn="l">
              <a:spcBef>
                <a:spcPts val="0"/>
              </a:spcBef>
              <a:spcAft>
                <a:spcPts val="0"/>
              </a:spcAft>
              <a:buSzPts val="1800"/>
              <a:buAutoNum type="arabicPeriod"/>
            </a:pPr>
            <a:r>
              <a:rPr lang="en"/>
              <a:t>Correlation</a:t>
            </a:r>
            <a:endParaRPr/>
          </a:p>
          <a:p>
            <a:pPr indent="-342900" lvl="0" marL="457200" rtl="0" algn="l">
              <a:spcBef>
                <a:spcPts val="0"/>
              </a:spcBef>
              <a:spcAft>
                <a:spcPts val="0"/>
              </a:spcAft>
              <a:buSzPts val="1800"/>
              <a:buAutoNum type="arabicPeriod"/>
            </a:pPr>
            <a:r>
              <a:rPr lang="en"/>
              <a:t>Model Building and Evaluation</a:t>
            </a:r>
            <a:endParaRPr/>
          </a:p>
          <a:p>
            <a:pPr indent="-342900" lvl="0" marL="457200" rtl="0" algn="l">
              <a:spcBef>
                <a:spcPts val="0"/>
              </a:spcBef>
              <a:spcAft>
                <a:spcPts val="0"/>
              </a:spcAft>
              <a:buSzPts val="1800"/>
              <a:buAutoNum type="arabicPeriod"/>
            </a:pPr>
            <a:r>
              <a:rPr lang="en"/>
              <a:t>Prediction on the test set</a:t>
            </a:r>
            <a:endParaRPr/>
          </a:p>
          <a:p>
            <a:pPr indent="-342900" lvl="0" marL="457200" rtl="0" algn="l">
              <a:spcBef>
                <a:spcPts val="0"/>
              </a:spcBef>
              <a:spcAft>
                <a:spcPts val="0"/>
              </a:spcAft>
              <a:buSzPts val="1800"/>
              <a:buAutoNum type="arabicPeriod"/>
            </a:pPr>
            <a:r>
              <a:rPr lang="en"/>
              <a:t>Precision Recall-Review curve</a:t>
            </a:r>
            <a:endParaRPr/>
          </a:p>
          <a:p>
            <a:pPr indent="-342900" lvl="0" marL="457200" rtl="0" algn="l">
              <a:spcBef>
                <a:spcPts val="0"/>
              </a:spcBef>
              <a:spcAft>
                <a:spcPts val="0"/>
              </a:spcAft>
              <a:buSzPts val="1800"/>
              <a:buAutoNum type="arabicPeriod"/>
            </a:pPr>
            <a:r>
              <a:rPr lang="en"/>
              <a:t>Observations</a:t>
            </a:r>
            <a:endParaRPr/>
          </a:p>
          <a:p>
            <a:pPr indent="-342900" lvl="0" marL="457200" rtl="0" algn="l">
              <a:spcBef>
                <a:spcPts val="0"/>
              </a:spcBef>
              <a:spcAft>
                <a:spcPts val="0"/>
              </a:spcAft>
              <a:buSzPts val="1800"/>
              <a:buAutoNum type="arabicPeriod"/>
            </a:pPr>
            <a:r>
              <a:rPr lang="en"/>
              <a:t>Conclusion</a:t>
            </a:r>
            <a:endParaRPr b="1" sz="100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Importing and </a:t>
            </a:r>
            <a:endParaRPr/>
          </a:p>
          <a:p>
            <a:pPr indent="0" lvl="0" marL="0" rtl="0" algn="l">
              <a:spcBef>
                <a:spcPts val="0"/>
              </a:spcBef>
              <a:spcAft>
                <a:spcPts val="0"/>
              </a:spcAft>
              <a:buNone/>
            </a:pPr>
            <a:r>
              <a:rPr lang="en"/>
              <a:t>Inspecting the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19"/>
          <p:cNvGrpSpPr/>
          <p:nvPr/>
        </p:nvGrpSpPr>
        <p:grpSpPr>
          <a:xfrm>
            <a:off x="317608" y="260307"/>
            <a:ext cx="8482178" cy="4542787"/>
            <a:chOff x="6212550" y="1304875"/>
            <a:chExt cx="2632500" cy="3416400"/>
          </a:xfrm>
        </p:grpSpPr>
        <p:sp>
          <p:nvSpPr>
            <p:cNvPr id="137" name="Google Shape;137;p19"/>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9"/>
          <p:cNvSpPr txBox="1"/>
          <p:nvPr>
            <p:ph idx="4294967295" type="body"/>
          </p:nvPr>
        </p:nvSpPr>
        <p:spPr>
          <a:xfrm>
            <a:off x="510379" y="260350"/>
            <a:ext cx="8037300" cy="6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Importing and inspecting the data</a:t>
            </a:r>
            <a:endParaRPr>
              <a:solidFill>
                <a:schemeClr val="lt1"/>
              </a:solidFill>
            </a:endParaRPr>
          </a:p>
        </p:txBody>
      </p:sp>
      <p:sp>
        <p:nvSpPr>
          <p:cNvPr id="140" name="Google Shape;140;p19"/>
          <p:cNvSpPr txBox="1"/>
          <p:nvPr>
            <p:ph idx="4294967295" type="body"/>
          </p:nvPr>
        </p:nvSpPr>
        <p:spPr>
          <a:xfrm>
            <a:off x="578850" y="1083899"/>
            <a:ext cx="7986300" cy="2975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Once the data is imported in the pandas dataframe, we get to see that the data comprises 9240 rows spread across 37 columns.</a:t>
            </a:r>
            <a:endParaRPr sz="1600"/>
          </a:p>
          <a:p>
            <a:pPr indent="-330200" lvl="0" marL="457200" rtl="0" algn="l">
              <a:spcBef>
                <a:spcPts val="0"/>
              </a:spcBef>
              <a:spcAft>
                <a:spcPts val="0"/>
              </a:spcAft>
              <a:buSzPts val="1600"/>
              <a:buChar char="●"/>
            </a:pPr>
            <a:r>
              <a:rPr lang="en" sz="1600"/>
              <a:t>Out of these 37 columns there are only 7 columns with numerical values. Rest of the columns are of categorical type.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Cleaning and Preparation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pSp>
        <p:nvGrpSpPr>
          <p:cNvPr id="150" name="Google Shape;150;p21"/>
          <p:cNvGrpSpPr/>
          <p:nvPr/>
        </p:nvGrpSpPr>
        <p:grpSpPr>
          <a:xfrm>
            <a:off x="317608" y="260307"/>
            <a:ext cx="8482178" cy="4542787"/>
            <a:chOff x="6212550" y="1304875"/>
            <a:chExt cx="2632500" cy="3416400"/>
          </a:xfrm>
        </p:grpSpPr>
        <p:sp>
          <p:nvSpPr>
            <p:cNvPr id="151" name="Google Shape;151;p21"/>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21"/>
          <p:cNvSpPr txBox="1"/>
          <p:nvPr>
            <p:ph idx="4294967295" type="body"/>
          </p:nvPr>
        </p:nvSpPr>
        <p:spPr>
          <a:xfrm>
            <a:off x="510379" y="260350"/>
            <a:ext cx="8037300" cy="6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 Cleaning and Preparation</a:t>
            </a:r>
            <a:endParaRPr>
              <a:solidFill>
                <a:schemeClr val="lt1"/>
              </a:solidFill>
            </a:endParaRPr>
          </a:p>
        </p:txBody>
      </p:sp>
      <p:sp>
        <p:nvSpPr>
          <p:cNvPr id="154" name="Google Shape;154;p21"/>
          <p:cNvSpPr txBox="1"/>
          <p:nvPr>
            <p:ph idx="4294967295" type="body"/>
          </p:nvPr>
        </p:nvSpPr>
        <p:spPr>
          <a:xfrm>
            <a:off x="578850" y="1083900"/>
            <a:ext cx="7986300" cy="359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While checking for the null values in the data it seems there are quite a few columns containing null values</a:t>
            </a:r>
            <a:endParaRPr sz="1600"/>
          </a:p>
          <a:p>
            <a:pPr indent="-330200" lvl="0" marL="457200" rtl="0" algn="l">
              <a:spcBef>
                <a:spcPts val="0"/>
              </a:spcBef>
              <a:spcAft>
                <a:spcPts val="0"/>
              </a:spcAft>
              <a:buSzPts val="1600"/>
              <a:buChar char="●"/>
            </a:pPr>
            <a:r>
              <a:rPr lang="en" sz="1600"/>
              <a:t>We dropped the columns with more than 30% missing or null values which brought down the number of columns to 31</a:t>
            </a:r>
            <a:endParaRPr sz="1600"/>
          </a:p>
          <a:p>
            <a:pPr indent="-330200" lvl="0" marL="457200" rtl="0" algn="l">
              <a:spcBef>
                <a:spcPts val="0"/>
              </a:spcBef>
              <a:spcAft>
                <a:spcPts val="0"/>
              </a:spcAft>
              <a:buSzPts val="1600"/>
              <a:buChar char="●"/>
            </a:pPr>
            <a:r>
              <a:rPr lang="en" sz="1600"/>
              <a:t>Some of the categorical columns had a single value and the count of that value is equal to the number of row, which means all the users have selected the same option so keep these is also not relevant. So, dropped these columns too.</a:t>
            </a:r>
            <a:endParaRPr sz="1600"/>
          </a:p>
          <a:p>
            <a:pPr indent="-330200" lvl="0" marL="457200" rtl="0" algn="l">
              <a:spcBef>
                <a:spcPts val="0"/>
              </a:spcBef>
              <a:spcAft>
                <a:spcPts val="0"/>
              </a:spcAft>
              <a:buSzPts val="1600"/>
              <a:buChar char="●"/>
            </a:pPr>
            <a:r>
              <a:rPr lang="en" sz="1600"/>
              <a:t>Now we are left with 26 columns for analysis shown below</a:t>
            </a:r>
            <a:endParaRPr sz="1600"/>
          </a:p>
          <a:p>
            <a:pPr indent="-330200" lvl="0" marL="457200" rtl="0" algn="l">
              <a:spcBef>
                <a:spcPts val="0"/>
              </a:spcBef>
              <a:spcAft>
                <a:spcPts val="0"/>
              </a:spcAft>
              <a:buSzPts val="1600"/>
              <a:buChar char="●"/>
            </a:pPr>
            <a:r>
              <a:rPr lang="en" sz="1600"/>
              <a:t>There are some columns with Select as one of the values, we replace that with Unknown</a:t>
            </a:r>
            <a:endParaRPr sz="1600"/>
          </a:p>
          <a:p>
            <a:pPr indent="-330200" lvl="0" marL="457200" rtl="0" algn="l">
              <a:spcBef>
                <a:spcPts val="0"/>
              </a:spcBef>
              <a:spcAft>
                <a:spcPts val="0"/>
              </a:spcAft>
              <a:buSzPts val="1600"/>
              <a:buChar char="●"/>
            </a:pPr>
            <a:r>
              <a:rPr lang="en" sz="1600"/>
              <a:t>Now the data looks ready for analysis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