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9" r:id="rId6"/>
    <p:sldId id="258" r:id="rId7"/>
    <p:sldId id="256" r:id="rId8"/>
    <p:sldId id="261" r:id="rId9"/>
    <p:sldId id="260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1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42DD-85D1-43D6-9EF5-9B6F73C974E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0233-F249-4175-AA7C-6D7048CC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HTML ?</a:t>
            </a:r>
            <a:br>
              <a:rPr lang="en-US" dirty="0" smtClean="0"/>
            </a:br>
            <a:r>
              <a:rPr lang="en-US" dirty="0" smtClean="0"/>
              <a:t>Browser History.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1990 (World Wide Web) web browser</a:t>
            </a:r>
          </a:p>
          <a:p>
            <a:r>
              <a:rPr lang="en-US" dirty="0" smtClean="0"/>
              <a:t>Invented By </a:t>
            </a:r>
            <a:r>
              <a:rPr lang="en-US" b="1" dirty="0" smtClean="0"/>
              <a:t>British Computer science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1994 (Netscape) web browser</a:t>
            </a:r>
          </a:p>
          <a:p>
            <a:r>
              <a:rPr lang="en-US" dirty="0" smtClean="0"/>
              <a:t>Invented by </a:t>
            </a:r>
            <a:r>
              <a:rPr lang="en-US" b="1" dirty="0"/>
              <a:t>Mosaic Communications </a:t>
            </a:r>
            <a:r>
              <a:rPr lang="en-US" b="1" dirty="0" smtClean="0"/>
              <a:t>Corporation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1995 (Internet Explorer) web browser</a:t>
            </a:r>
          </a:p>
          <a:p>
            <a:r>
              <a:rPr lang="en-US" dirty="0" smtClean="0"/>
              <a:t>By</a:t>
            </a:r>
            <a:r>
              <a:rPr lang="en-US" b="1" dirty="0" smtClean="0"/>
              <a:t> Microsoft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71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&lt;b&gt; - Bold text</a:t>
            </a:r>
          </a:p>
          <a:p>
            <a:r>
              <a:rPr lang="en-US" dirty="0"/>
              <a:t>&lt;strong&gt; - Important text</a:t>
            </a:r>
          </a:p>
          <a:p>
            <a:r>
              <a:rPr lang="en-US" dirty="0"/>
              <a:t>&lt;i&gt; - Italic text</a:t>
            </a:r>
          </a:p>
          <a:p>
            <a:r>
              <a:rPr lang="en-US" dirty="0" smtClean="0"/>
              <a:t>&lt;</a:t>
            </a:r>
            <a:r>
              <a:rPr lang="en-US" dirty="0"/>
              <a:t>mark&gt; - Marked text</a:t>
            </a:r>
          </a:p>
          <a:p>
            <a:r>
              <a:rPr lang="en-US" dirty="0"/>
              <a:t>&lt;small&gt; - Smaller text</a:t>
            </a:r>
          </a:p>
          <a:p>
            <a:r>
              <a:rPr lang="en-US" dirty="0"/>
              <a:t>&lt;del&gt; - Deleted text</a:t>
            </a:r>
          </a:p>
          <a:p>
            <a:r>
              <a:rPr lang="en-US" dirty="0"/>
              <a:t>&lt;ins&gt; - Inserted text</a:t>
            </a:r>
          </a:p>
          <a:p>
            <a:r>
              <a:rPr lang="en-US" dirty="0"/>
              <a:t>&lt;sub&gt; - Subscript text</a:t>
            </a:r>
          </a:p>
          <a:p>
            <a:r>
              <a:rPr lang="en-US" dirty="0"/>
              <a:t>&lt;sup&gt; - Superscript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1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91" y="1676400"/>
            <a:ext cx="3395663" cy="177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4012803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&lt;p&gt;&lt;b&gt;This text is bold&lt;/b&gt;&lt;/p&gt;</a:t>
            </a:r>
          </a:p>
          <a:p>
            <a:r>
              <a:rPr lang="en-US" dirty="0" smtClean="0"/>
              <a:t>&lt;</a:t>
            </a:r>
            <a:r>
              <a:rPr lang="en-US" dirty="0"/>
              <a:t>p&gt;This is&lt;sub&gt; subscript&lt;/sub&gt; and &lt;sup&gt;superscript&lt;/sup&gt;&lt;/p&gt;</a:t>
            </a:r>
          </a:p>
        </p:txBody>
      </p:sp>
    </p:spTree>
    <p:extLst>
      <p:ext uri="{BB962C8B-B14F-4D97-AF65-F5344CB8AC3E}">
        <p14:creationId xmlns:p14="http://schemas.microsoft.com/office/powerpoint/2010/main" val="286966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 &lt;p&gt; element defines a paragraph.</a:t>
            </a:r>
          </a:p>
          <a:p>
            <a:r>
              <a:rPr lang="en-US" dirty="0"/>
              <a:t>A paragraph always starts on a new line, and browsers automatically add some white space (a margin) before and after a paragraph.</a:t>
            </a:r>
          </a:p>
          <a:p>
            <a:endParaRPr lang="en-US" dirty="0" smtClean="0"/>
          </a:p>
          <a:p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sz="2000" dirty="0"/>
              <a:t>&lt;p&gt;This is a paragraph.&lt;/p&gt;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&lt;p&gt;This is another paragraph.&lt;/p&gt;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42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&lt;a&gt; tag defines a hyperlink, which is used to link from one page to another.</a:t>
            </a:r>
          </a:p>
          <a:p>
            <a:endParaRPr lang="en-US" dirty="0"/>
          </a:p>
          <a:p>
            <a:r>
              <a:rPr lang="en-US" dirty="0"/>
              <a:t>The most important attribute of the &lt;a&gt; element is the </a:t>
            </a:r>
            <a:r>
              <a:rPr lang="en-US" dirty="0" err="1"/>
              <a:t>href</a:t>
            </a:r>
            <a:r>
              <a:rPr lang="en-US" dirty="0"/>
              <a:t> attribute, which indicates the link's destination.</a:t>
            </a:r>
          </a:p>
        </p:txBody>
      </p:sp>
    </p:spTree>
    <p:extLst>
      <p:ext uri="{BB962C8B-B14F-4D97-AF65-F5344CB8AC3E}">
        <p14:creationId xmlns:p14="http://schemas.microsoft.com/office/powerpoint/2010/main" val="350088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Abbreviation tag : &lt;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dirty="0" smtClean="0"/>
              <a:t>Marked </a:t>
            </a:r>
            <a:r>
              <a:rPr lang="en-US" dirty="0"/>
              <a:t>tag: &lt;mark&gt;</a:t>
            </a:r>
          </a:p>
          <a:p>
            <a:r>
              <a:rPr lang="en-US" dirty="0"/>
              <a:t>Strong tag: &lt;strong&gt;</a:t>
            </a:r>
          </a:p>
          <a:p>
            <a:r>
              <a:rPr lang="en-US" dirty="0"/>
              <a:t>Emphasized tag : &lt;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Definition tag: &lt;</a:t>
            </a:r>
            <a:r>
              <a:rPr lang="en-US" dirty="0" err="1"/>
              <a:t>dfn</a:t>
            </a:r>
            <a:r>
              <a:rPr lang="en-US" dirty="0"/>
              <a:t>&gt;</a:t>
            </a:r>
          </a:p>
          <a:p>
            <a:r>
              <a:rPr lang="en-US" dirty="0"/>
              <a:t>Quoting tag: &lt;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r>
              <a:rPr lang="en-US" dirty="0"/>
              <a:t>Short quote tag : &lt;q&gt;</a:t>
            </a:r>
          </a:p>
          <a:p>
            <a:r>
              <a:rPr lang="en-US" dirty="0"/>
              <a:t>Code tag: &lt;code</a:t>
            </a:r>
            <a:r>
              <a:rPr lang="en-US" dirty="0" smtClean="0"/>
              <a:t>&gt; </a:t>
            </a:r>
            <a:endParaRPr lang="en-US" dirty="0"/>
          </a:p>
          <a:p>
            <a:r>
              <a:rPr lang="en-US" dirty="0"/>
              <a:t>Keyboard tag: &lt;</a:t>
            </a:r>
            <a:r>
              <a:rPr lang="en-US" dirty="0" err="1"/>
              <a:t>kbd</a:t>
            </a:r>
            <a:r>
              <a:rPr lang="en-US" dirty="0"/>
              <a:t>&gt;</a:t>
            </a:r>
          </a:p>
          <a:p>
            <a:r>
              <a:rPr lang="en-US" dirty="0"/>
              <a:t>Address tag: &lt;address&gt;</a:t>
            </a:r>
          </a:p>
        </p:txBody>
      </p:sp>
    </p:spTree>
    <p:extLst>
      <p:ext uri="{BB962C8B-B14F-4D97-AF65-F5344CB8AC3E}">
        <p14:creationId xmlns:p14="http://schemas.microsoft.com/office/powerpoint/2010/main" val="422243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599"/>
            <a:ext cx="8229600" cy="3048001"/>
          </a:xfrm>
        </p:spPr>
        <p:txBody>
          <a:bodyPr/>
          <a:lstStyle/>
          <a:p>
            <a:r>
              <a:rPr lang="en-US" b="1" dirty="0"/>
              <a:t>Text Abbreviation </a:t>
            </a:r>
            <a:r>
              <a:rPr lang="en-US" b="1" dirty="0" smtClean="0"/>
              <a:t>tag :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tag </a:t>
            </a:r>
            <a:r>
              <a:rPr lang="en-US" sz="2800" dirty="0" smtClean="0"/>
              <a:t>give’s information if we place pointer on the text.</a:t>
            </a: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&lt;p&gt;An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abbr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title = "Hypertext Markup language"&gt;HTML &lt;/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abbr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&gt;language is used to create web pages.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26089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399"/>
          </a:xfrm>
        </p:spPr>
        <p:txBody>
          <a:bodyPr/>
          <a:lstStyle/>
          <a:p>
            <a:r>
              <a:rPr lang="en-US" b="1" dirty="0"/>
              <a:t>Strong text</a:t>
            </a:r>
            <a:r>
              <a:rPr lang="en-US" b="1" dirty="0" smtClean="0"/>
              <a:t>:</a:t>
            </a:r>
          </a:p>
          <a:p>
            <a:r>
              <a:rPr lang="en-US" sz="2800" dirty="0"/>
              <a:t>This tag is used to display the important text of the content. The text written between &lt;strong&gt; and &lt;/strong&gt; will be displayed as important text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p&gt;</a:t>
            </a:r>
            <a:r>
              <a:rPr lang="en-US" sz="2000" dirty="0"/>
              <a:t>In HTML it is recommended to use </a:t>
            </a:r>
            <a:r>
              <a:rPr lang="en-US" sz="2000" b="1" dirty="0"/>
              <a:t>&lt;strong&gt;</a:t>
            </a:r>
            <a:r>
              <a:rPr lang="en-US" sz="2000" dirty="0"/>
              <a:t>lower-case</a:t>
            </a:r>
            <a:r>
              <a:rPr lang="en-US" sz="2000" b="1" dirty="0"/>
              <a:t>&lt;/strong&gt;</a:t>
            </a:r>
            <a:r>
              <a:rPr lang="en-US" sz="2000" dirty="0"/>
              <a:t>, while writing a code. </a:t>
            </a:r>
            <a:r>
              <a:rPr lang="en-US" sz="2000" b="1" dirty="0"/>
              <a:t>&lt;/p&gt;</a:t>
            </a:r>
            <a:r>
              <a:rPr lang="en-US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05400"/>
            <a:ext cx="67818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37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599"/>
            <a:ext cx="8305800" cy="4038601"/>
          </a:xfrm>
        </p:spPr>
        <p:txBody>
          <a:bodyPr/>
          <a:lstStyle/>
          <a:p>
            <a:r>
              <a:rPr lang="en-US" b="1" dirty="0"/>
              <a:t>Marked tag</a:t>
            </a:r>
            <a:r>
              <a:rPr lang="en-US" b="1" dirty="0" smtClean="0"/>
              <a:t>:</a:t>
            </a:r>
          </a:p>
          <a:p>
            <a:r>
              <a:rPr lang="en-US" sz="2800" dirty="0"/>
              <a:t>The content written between &lt;mark&gt; and &lt;/mark&gt; tag will show as yellow mark on browser. This tag is used to highlight a particular text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000" b="1" dirty="0"/>
              <a:t>&lt;p&gt;</a:t>
            </a:r>
            <a:r>
              <a:rPr lang="en-US" sz="2000" dirty="0"/>
              <a:t>This tag will </a:t>
            </a:r>
            <a:r>
              <a:rPr lang="en-US" sz="2000" b="1" dirty="0"/>
              <a:t>&lt;mark&gt;</a:t>
            </a:r>
            <a:r>
              <a:rPr lang="en-US" sz="2000" dirty="0"/>
              <a:t>highlight</a:t>
            </a:r>
            <a:r>
              <a:rPr lang="en-US" sz="2000" b="1" dirty="0"/>
              <a:t>&lt;/mark&gt;</a:t>
            </a:r>
            <a:r>
              <a:rPr lang="en-US" sz="2000" dirty="0"/>
              <a:t> the text.</a:t>
            </a:r>
            <a:r>
              <a:rPr lang="en-US" sz="2000" b="1" dirty="0"/>
              <a:t>&lt;/p&gt;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9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599"/>
            <a:ext cx="8305800" cy="4038601"/>
          </a:xfrm>
        </p:spPr>
        <p:txBody>
          <a:bodyPr/>
          <a:lstStyle/>
          <a:p>
            <a:r>
              <a:rPr lang="en-US" b="1" dirty="0"/>
              <a:t>Emphasized </a:t>
            </a:r>
            <a:r>
              <a:rPr lang="en-US" b="1" dirty="0" smtClean="0"/>
              <a:t>text</a:t>
            </a:r>
          </a:p>
          <a:p>
            <a:r>
              <a:rPr lang="en-US" sz="2800" dirty="0"/>
              <a:t>This tag is used to emphasize the text, and displayed the text in italic form. The text written between &lt;</a:t>
            </a:r>
            <a:r>
              <a:rPr lang="en-US" sz="2800" dirty="0" err="1"/>
              <a:t>em</a:t>
            </a:r>
            <a:r>
              <a:rPr lang="en-US" sz="2800" dirty="0"/>
              <a:t>&gt; and &lt;/</a:t>
            </a:r>
            <a:r>
              <a:rPr lang="en-US" sz="2800" dirty="0" err="1"/>
              <a:t>em</a:t>
            </a:r>
            <a:r>
              <a:rPr lang="en-US" sz="2800" dirty="0"/>
              <a:t>&gt; tag will italicized the text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000" b="1" dirty="0"/>
              <a:t>&lt;p&gt;</a:t>
            </a:r>
            <a:r>
              <a:rPr lang="en-US" sz="2000" dirty="0"/>
              <a:t>HTML is an </a:t>
            </a:r>
            <a:r>
              <a:rPr lang="en-US" sz="2000" b="1" dirty="0"/>
              <a:t>&lt;</a:t>
            </a:r>
            <a:r>
              <a:rPr lang="en-US" sz="2000" b="1" dirty="0" err="1"/>
              <a:t>em</a:t>
            </a:r>
            <a:r>
              <a:rPr lang="en-US" sz="2000" b="1" dirty="0"/>
              <a:t>&gt;</a:t>
            </a:r>
            <a:r>
              <a:rPr lang="en-US" sz="2000" dirty="0"/>
              <a:t>easy </a:t>
            </a:r>
            <a:r>
              <a:rPr lang="en-US" sz="2000" b="1" dirty="0"/>
              <a:t>&lt;/</a:t>
            </a:r>
            <a:r>
              <a:rPr lang="en-US" sz="2000" b="1" dirty="0" err="1"/>
              <a:t>em</a:t>
            </a:r>
            <a:r>
              <a:rPr lang="en-US" sz="2000" b="1" dirty="0"/>
              <a:t>&gt;</a:t>
            </a:r>
            <a:r>
              <a:rPr lang="en-US" sz="2000" dirty="0"/>
              <a:t>to learn language.</a:t>
            </a:r>
            <a:r>
              <a:rPr lang="en-US" sz="2000" b="1" dirty="0"/>
              <a:t>&lt;/p&gt;</a:t>
            </a:r>
            <a:r>
              <a:rPr lang="en-US" sz="2000" dirty="0"/>
              <a:t> 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7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Version Control System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Git vs. GitHub</a:t>
            </a:r>
          </a:p>
          <a:p>
            <a:pPr marL="0" indent="0">
              <a:buNone/>
            </a:pPr>
            <a:r>
              <a:rPr lang="en-US" dirty="0" smtClean="0"/>
              <a:t>Open For All</a:t>
            </a:r>
          </a:p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SVN vs. Subversion</a:t>
            </a:r>
          </a:p>
          <a:p>
            <a:pPr marL="0" indent="0">
              <a:buNone/>
            </a:pPr>
            <a:r>
              <a:rPr lang="en-US" dirty="0" smtClean="0"/>
              <a:t>Need to setup in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dezlearn.com/wp-content/uploads/2021/06/Centralized-Version-Control-System-CVCS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2" y="152400"/>
            <a:ext cx="8794549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0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version control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43" y="-6927"/>
            <a:ext cx="9182725" cy="682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3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HTML stands for Hyper Text Markup Language</a:t>
            </a:r>
          </a:p>
          <a:p>
            <a:r>
              <a:rPr lang="en-US" sz="2400" dirty="0" smtClean="0"/>
              <a:t>HTML is the standard markup language for creating Static Web pages</a:t>
            </a:r>
          </a:p>
          <a:p>
            <a:r>
              <a:rPr lang="en-US" sz="2400" dirty="0" smtClean="0"/>
              <a:t>HTML describes the structure of a Web page</a:t>
            </a:r>
          </a:p>
          <a:p>
            <a:r>
              <a:rPr lang="en-US" sz="2400" dirty="0" smtClean="0"/>
              <a:t>HTML consists of a series of elements</a:t>
            </a:r>
          </a:p>
          <a:p>
            <a:r>
              <a:rPr lang="en-US" sz="2400" dirty="0" smtClean="0"/>
              <a:t>HTML elements tell the browser how to display the content</a:t>
            </a:r>
          </a:p>
          <a:p>
            <a:r>
              <a:rPr lang="en-US" sz="2400" dirty="0" smtClean="0"/>
              <a:t>HTML elements label pieces of content such as "this is a heading", "this is a paragraph", "this is a link", etc.</a:t>
            </a:r>
          </a:p>
          <a:p>
            <a:endParaRPr lang="en-US" sz="2400" dirty="0" smtClean="0"/>
          </a:p>
          <a:p>
            <a:r>
              <a:rPr lang="en-US" sz="2400" dirty="0" smtClean="0"/>
              <a:t>Ways of creating static websites.</a:t>
            </a:r>
          </a:p>
          <a:p>
            <a:r>
              <a:rPr lang="en-US" sz="2400" dirty="0" smtClean="0"/>
              <a:t>Create Static Web Pages By Coding</a:t>
            </a:r>
          </a:p>
          <a:p>
            <a:r>
              <a:rPr lang="en-US" sz="2400" dirty="0" smtClean="0"/>
              <a:t>Create Static Web Pages By Predefined Views/Components.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6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03987"/>
              </p:ext>
            </p:extLst>
          </p:nvPr>
        </p:nvGraphicFramePr>
        <p:xfrm>
          <a:off x="228600" y="152399"/>
          <a:ext cx="8686800" cy="6324600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62907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baseline="0" dirty="0">
                          <a:effectLst/>
                          <a:latin typeface="Arial" pitchFamily="34" charset="0"/>
                        </a:rPr>
                        <a:t>Static Web Page</a:t>
                      </a:r>
                    </a:p>
                  </a:txBody>
                  <a:tcPr marL="67917" marR="67917" marT="67917" marB="67917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baseline="0">
                          <a:effectLst/>
                          <a:latin typeface="Arial" pitchFamily="34" charset="0"/>
                        </a:rPr>
                        <a:t>Dynamic Web Page</a:t>
                      </a:r>
                    </a:p>
                  </a:txBody>
                  <a:tcPr marL="67917" marR="67917" marT="67917" marB="67917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>
                          <a:effectLst/>
                          <a:latin typeface="Arial" pitchFamily="34" charset="0"/>
                        </a:rPr>
                        <a:t>In static web pages, Pages will remain same until someone changes it manually.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In dynamic web pages, Content of pages are different for different visitors.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Static Web Pages are simple in terms of complexity.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>
                          <a:effectLst/>
                          <a:latin typeface="Arial" pitchFamily="34" charset="0"/>
                        </a:rPr>
                        <a:t>Dynamic web pages are complicated.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Static Web Page takes less time for loading than dynamic web page.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Dynamic web page takes more time for loading.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3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In Static Web Pages, database is not used.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>
                          <a:effectLst/>
                          <a:latin typeface="Arial" pitchFamily="34" charset="0"/>
                        </a:rPr>
                        <a:t>In dynamic web pages, database is used.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>
                          <a:effectLst/>
                          <a:latin typeface="Arial" pitchFamily="34" charset="0"/>
                        </a:rPr>
                        <a:t>Static web pages are written in languages such as: HTML, JavaScript, CSS, etc.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Dynamic web pages are written in languages such as</a:t>
                      </a:r>
                      <a:r>
                        <a:rPr lang="en-US" sz="2000" b="0" baseline="0" dirty="0" smtClean="0">
                          <a:effectLst/>
                          <a:latin typeface="Arial" pitchFamily="34" charset="0"/>
                        </a:rPr>
                        <a:t>: </a:t>
                      </a:r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AJAX, ASP, ASP.NET</a:t>
                      </a:r>
                      <a:r>
                        <a:rPr lang="en-US" sz="2000" b="0" baseline="0" dirty="0" smtClean="0">
                          <a:effectLst/>
                          <a:latin typeface="Arial" pitchFamily="34" charset="0"/>
                        </a:rPr>
                        <a:t>, JSP </a:t>
                      </a:r>
                      <a:r>
                        <a:rPr lang="en-US" sz="2000" b="0" baseline="0" dirty="0">
                          <a:effectLst/>
                          <a:latin typeface="Arial" pitchFamily="34" charset="0"/>
                        </a:rPr>
                        <a:t>etc.</a:t>
                      </a:r>
                    </a:p>
                  </a:txBody>
                  <a:tcPr marL="67917" marR="67917" marT="95083" marB="95083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HTML Tags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&lt;head&gt; :  </a:t>
            </a:r>
            <a:r>
              <a:rPr lang="en-US" sz="1800" dirty="0" smtClean="0">
                <a:solidFill>
                  <a:schemeClr val="tx1"/>
                </a:solidFill>
              </a:rPr>
              <a:t>Contains </a:t>
            </a:r>
            <a:r>
              <a:rPr lang="en-US" sz="1800" dirty="0">
                <a:solidFill>
                  <a:schemeClr val="tx1"/>
                </a:solidFill>
              </a:rPr>
              <a:t>metadata/information for the </a:t>
            </a:r>
            <a:r>
              <a:rPr lang="en-US" sz="1800" dirty="0" smtClean="0">
                <a:solidFill>
                  <a:schemeClr val="tx1"/>
                </a:solidFill>
              </a:rPr>
              <a:t>document like Form Information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We can add &lt;script&gt;  and &lt;title&gt; tag inside &lt;head&gt; 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</a:t>
            </a:r>
            <a:r>
              <a:rPr lang="en-US" sz="1800" b="1" dirty="0">
                <a:solidFill>
                  <a:schemeClr val="tx1"/>
                </a:solidFill>
              </a:rPr>
              <a:t>title</a:t>
            </a:r>
            <a:r>
              <a:rPr lang="en-US" sz="1800" b="1" dirty="0" smtClean="0">
                <a:solidFill>
                  <a:schemeClr val="tx1"/>
                </a:solidFill>
              </a:rPr>
              <a:t>&gt; : </a:t>
            </a:r>
            <a:r>
              <a:rPr lang="en-US" sz="1800" dirty="0" smtClean="0">
                <a:solidFill>
                  <a:schemeClr val="tx1"/>
                </a:solidFill>
              </a:rPr>
              <a:t>This tag will be inside the &lt;head&gt; tag to give page title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</a:t>
            </a:r>
            <a:r>
              <a:rPr lang="en-US" sz="1800" b="1" dirty="0">
                <a:solidFill>
                  <a:schemeClr val="tx1"/>
                </a:solidFill>
              </a:rPr>
              <a:t>body</a:t>
            </a:r>
            <a:r>
              <a:rPr lang="en-US" sz="1800" b="1" dirty="0" smtClean="0">
                <a:solidFill>
                  <a:schemeClr val="tx1"/>
                </a:solidFill>
              </a:rPr>
              <a:t>&gt; : </a:t>
            </a:r>
            <a:r>
              <a:rPr lang="en-US" sz="1800" dirty="0" smtClean="0">
                <a:solidFill>
                  <a:schemeClr val="tx1"/>
                </a:solidFill>
              </a:rPr>
              <a:t>Designing part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&lt;td&gt; and &lt;</a:t>
            </a:r>
            <a:r>
              <a:rPr lang="en-US" sz="1800" b="1" dirty="0" err="1" smtClean="0">
                <a:solidFill>
                  <a:schemeClr val="tx1"/>
                </a:solidFill>
              </a:rPr>
              <a:t>th</a:t>
            </a:r>
            <a:r>
              <a:rPr lang="en-US" sz="1800" b="1" dirty="0" smtClean="0">
                <a:solidFill>
                  <a:schemeClr val="tx1"/>
                </a:solidFill>
              </a:rPr>
              <a:t>&gt; : </a:t>
            </a:r>
            <a:r>
              <a:rPr lang="en-US" sz="1800" dirty="0" smtClean="0">
                <a:solidFill>
                  <a:schemeClr val="tx1"/>
                </a:solidFill>
              </a:rPr>
              <a:t>To create table heading and Cells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</a:t>
            </a:r>
            <a:r>
              <a:rPr lang="en-US" sz="1800" b="1" dirty="0" err="1" smtClean="0">
                <a:solidFill>
                  <a:schemeClr val="tx1"/>
                </a:solidFill>
              </a:rPr>
              <a:t>img</a:t>
            </a:r>
            <a:r>
              <a:rPr lang="en-US" sz="1800" b="1" dirty="0" smtClean="0">
                <a:solidFill>
                  <a:schemeClr val="tx1"/>
                </a:solidFill>
              </a:rPr>
              <a:t>&gt; : </a:t>
            </a:r>
            <a:r>
              <a:rPr lang="en-US" sz="1800" dirty="0" smtClean="0">
                <a:solidFill>
                  <a:schemeClr val="tx1"/>
                </a:solidFill>
              </a:rPr>
              <a:t>Defines Image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&lt;form&gt; : </a:t>
            </a:r>
            <a:r>
              <a:rPr lang="en-US" sz="1800" dirty="0" smtClean="0">
                <a:solidFill>
                  <a:schemeClr val="tx1"/>
                </a:solidFill>
              </a:rPr>
              <a:t>Takes user information 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&lt;input&gt; : </a:t>
            </a:r>
            <a:r>
              <a:rPr lang="en-US" sz="1800" dirty="0" smtClean="0">
                <a:solidFill>
                  <a:schemeClr val="tx1"/>
                </a:solidFill>
              </a:rPr>
              <a:t>Text Area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&lt;H1&gt; to &lt;H6&gt; :  </a:t>
            </a:r>
            <a:r>
              <a:rPr lang="en-US" sz="1800" dirty="0" smtClean="0">
                <a:solidFill>
                  <a:schemeClr val="tx1"/>
                </a:solidFill>
              </a:rPr>
              <a:t>Heading Tags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HTML Elements</a:t>
            </a:r>
          </a:p>
          <a:p>
            <a:pPr algn="l"/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772400" cy="57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6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400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HTML Attributes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href</a:t>
            </a:r>
            <a:r>
              <a:rPr lang="en-US" sz="1800" b="1" dirty="0" smtClean="0">
                <a:solidFill>
                  <a:schemeClr val="tx1"/>
                </a:solidFill>
              </a:rPr>
              <a:t> Attribute:</a:t>
            </a:r>
          </a:p>
          <a:p>
            <a:pPr algn="l"/>
            <a:r>
              <a:rPr lang="en-US" sz="1800" dirty="0"/>
              <a:t>&lt;a </a:t>
            </a:r>
            <a:r>
              <a:rPr lang="en-US" sz="1800" dirty="0" err="1"/>
              <a:t>href</a:t>
            </a:r>
            <a:r>
              <a:rPr lang="en-US" sz="1800" dirty="0"/>
              <a:t>="https</a:t>
            </a:r>
            <a:r>
              <a:rPr lang="en-US" sz="1800"/>
              <a:t>://</a:t>
            </a:r>
            <a:r>
              <a:rPr lang="en-US" sz="1800" smtClean="0"/>
              <a:t>www.google.com</a:t>
            </a:r>
            <a:r>
              <a:rPr lang="en-US" sz="1800" dirty="0"/>
              <a:t>"&gt;Visit W3Schools&lt;/a</a:t>
            </a:r>
            <a:r>
              <a:rPr lang="en-US" sz="1800" dirty="0" smtClean="0"/>
              <a:t>&gt;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src</a:t>
            </a:r>
            <a:r>
              <a:rPr lang="en-US" sz="1800" b="1" dirty="0" smtClean="0">
                <a:solidFill>
                  <a:schemeClr val="tx1"/>
                </a:solidFill>
              </a:rPr>
              <a:t> Attribute : </a:t>
            </a:r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="img_girl.jpg</a:t>
            </a:r>
            <a:r>
              <a:rPr lang="en-US" sz="1800" dirty="0" smtClean="0"/>
              <a:t>"&gt;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The width and height Attributes: </a:t>
            </a:r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="img_girl.jpg" width="500" height="600</a:t>
            </a:r>
            <a:r>
              <a:rPr lang="en-US" sz="1800" dirty="0" smtClean="0"/>
              <a:t>"&gt;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alt Attribute :</a:t>
            </a:r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="img_girl.jpg" alt="Girl with a jacket</a:t>
            </a:r>
            <a:r>
              <a:rPr lang="en-US" sz="1800" dirty="0" smtClean="0"/>
              <a:t>"&gt;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style Attribute</a:t>
            </a:r>
          </a:p>
          <a:p>
            <a:pPr algn="l"/>
            <a:r>
              <a:rPr lang="en-US" sz="1800" dirty="0"/>
              <a:t>&lt;p style="</a:t>
            </a:r>
            <a:r>
              <a:rPr lang="en-US" sz="1800" dirty="0" err="1"/>
              <a:t>color:red</a:t>
            </a:r>
            <a:r>
              <a:rPr lang="en-US" sz="1800" dirty="0"/>
              <a:t>;"&gt;This is a red paragraph.&lt;/p&gt;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682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Why HTML ? Browser History.</vt:lpstr>
      <vt:lpstr>Version Control System</vt:lpstr>
      <vt:lpstr>PowerPoint Presentation</vt:lpstr>
      <vt:lpstr>PowerPoint Presentation</vt:lpstr>
      <vt:lpstr>What is HTML</vt:lpstr>
      <vt:lpstr>PowerPoint Presentation</vt:lpstr>
      <vt:lpstr>PowerPoint Presentation</vt:lpstr>
      <vt:lpstr>PowerPoint Presentation</vt:lpstr>
      <vt:lpstr>PowerPoint Presentation</vt:lpstr>
      <vt:lpstr>HTML Formatting</vt:lpstr>
      <vt:lpstr>PowerPoint Presentation</vt:lpstr>
      <vt:lpstr>HTML Paragraphs</vt:lpstr>
      <vt:lpstr>Anchor</vt:lpstr>
      <vt:lpstr>Phrase Tag</vt:lpstr>
      <vt:lpstr>Phrase Tag</vt:lpstr>
      <vt:lpstr>Phrase Tag</vt:lpstr>
      <vt:lpstr>Phrase Tag</vt:lpstr>
      <vt:lpstr>Phrase 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HP</dc:creator>
  <cp:lastModifiedBy>HP</cp:lastModifiedBy>
  <cp:revision>45</cp:revision>
  <dcterms:created xsi:type="dcterms:W3CDTF">2023-11-03T10:46:29Z</dcterms:created>
  <dcterms:modified xsi:type="dcterms:W3CDTF">2023-11-03T19:28:27Z</dcterms:modified>
</cp:coreProperties>
</file>