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BBC6A-232B-44CD-85EB-08FAD51DE3CF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FB292-3702-4070-866B-65C2265F0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41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BBC6A-232B-44CD-85EB-08FAD51DE3CF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FB292-3702-4070-866B-65C2265F0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22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BBC6A-232B-44CD-85EB-08FAD51DE3CF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FB292-3702-4070-866B-65C2265F0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53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BBC6A-232B-44CD-85EB-08FAD51DE3CF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FB292-3702-4070-866B-65C2265F0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913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BBC6A-232B-44CD-85EB-08FAD51DE3CF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FB292-3702-4070-866B-65C2265F0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886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BBC6A-232B-44CD-85EB-08FAD51DE3CF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FB292-3702-4070-866B-65C2265F0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11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BBC6A-232B-44CD-85EB-08FAD51DE3CF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FB292-3702-4070-866B-65C2265F0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34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BBC6A-232B-44CD-85EB-08FAD51DE3CF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FB292-3702-4070-866B-65C2265F0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60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BBC6A-232B-44CD-85EB-08FAD51DE3CF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FB292-3702-4070-866B-65C2265F0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3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BBC6A-232B-44CD-85EB-08FAD51DE3CF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FB292-3702-4070-866B-65C2265F0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92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BBC6A-232B-44CD-85EB-08FAD51DE3CF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FB292-3702-4070-866B-65C2265F0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94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BBC6A-232B-44CD-85EB-08FAD51DE3CF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FB292-3702-4070-866B-65C2265F0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20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HTML Image and File Path</a:t>
            </a:r>
          </a:p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chemeClr val="tx2"/>
                </a:solidFill>
              </a:rPr>
              <a:t>&lt;</a:t>
            </a:r>
            <a:r>
              <a:rPr lang="en-US" dirty="0" err="1" smtClean="0">
                <a:solidFill>
                  <a:schemeClr val="tx2"/>
                </a:solidFill>
              </a:rPr>
              <a:t>img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src</a:t>
            </a:r>
            <a:r>
              <a:rPr lang="en-US" dirty="0" smtClean="0">
                <a:solidFill>
                  <a:schemeClr val="tx2"/>
                </a:solidFill>
              </a:rPr>
              <a:t>="img_girl.jpg" alt="Girl in a jacket" style="width:500px;height:600px;"&gt;</a:t>
            </a:r>
          </a:p>
          <a:p>
            <a:pPr algn="l"/>
            <a:endParaRPr lang="en-US" dirty="0" smtClean="0">
              <a:solidFill>
                <a:schemeClr val="tx2"/>
              </a:solidFill>
            </a:endParaRPr>
          </a:p>
          <a:p>
            <a:pPr algn="l"/>
            <a:r>
              <a:rPr lang="en-US" dirty="0" smtClean="0">
                <a:solidFill>
                  <a:schemeClr val="tx2"/>
                </a:solidFill>
              </a:rPr>
              <a:t>&lt;</a:t>
            </a:r>
            <a:r>
              <a:rPr lang="en-US" dirty="0" err="1" smtClean="0">
                <a:solidFill>
                  <a:schemeClr val="tx2"/>
                </a:solidFill>
              </a:rPr>
              <a:t>img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src</a:t>
            </a:r>
            <a:r>
              <a:rPr lang="en-US" dirty="0" smtClean="0">
                <a:solidFill>
                  <a:schemeClr val="tx2"/>
                </a:solidFill>
              </a:rPr>
              <a:t>="img_girl.jpg" alt="Girl in a jacket" width="500" height="600"&gt;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73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Base tag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/>
              <a:t>&lt;head&gt;</a:t>
            </a:r>
          </a:p>
          <a:p>
            <a:pPr marL="0" indent="0">
              <a:buNone/>
            </a:pPr>
            <a:r>
              <a:rPr lang="en-US" sz="2400" dirty="0" smtClean="0"/>
              <a:t>  &lt;base </a:t>
            </a:r>
            <a:r>
              <a:rPr lang="en-US" sz="2400" dirty="0" err="1" smtClean="0"/>
              <a:t>href</a:t>
            </a:r>
            <a:r>
              <a:rPr lang="en-US" sz="2400" dirty="0" smtClean="0"/>
              <a:t>="https://www.w3schools.com/" target="_blank"&gt;</a:t>
            </a:r>
          </a:p>
          <a:p>
            <a:pPr marL="0" indent="0">
              <a:buNone/>
            </a:pPr>
            <a:r>
              <a:rPr lang="en-US" sz="2400" dirty="0" smtClean="0"/>
              <a:t>&lt;/head&gt;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Refer Code : BaseTag.html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846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Script tag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/>
              <a:t>&lt;script&gt;</a:t>
            </a:r>
          </a:p>
          <a:p>
            <a:pPr marL="0" indent="0">
              <a:buNone/>
            </a:pPr>
            <a:r>
              <a:rPr lang="en-US" sz="2400" dirty="0" err="1" smtClean="0"/>
              <a:t>document.getElementById</a:t>
            </a:r>
            <a:r>
              <a:rPr lang="en-US" sz="2400" dirty="0" smtClean="0"/>
              <a:t>("demo").</a:t>
            </a:r>
            <a:r>
              <a:rPr lang="en-US" sz="2400" dirty="0" err="1" smtClean="0"/>
              <a:t>innerHTML</a:t>
            </a:r>
            <a:r>
              <a:rPr lang="en-US" sz="2400" dirty="0" smtClean="0"/>
              <a:t> = "Hello JavaScript!";</a:t>
            </a:r>
          </a:p>
          <a:p>
            <a:pPr marL="0" indent="0">
              <a:buNone/>
            </a:pPr>
            <a:r>
              <a:rPr lang="en-US" sz="2400" dirty="0" smtClean="0"/>
              <a:t>&lt;/script&gt;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Refer : DOMValidation.html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796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Style tag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800" dirty="0" smtClean="0"/>
              <a:t>&lt;style&gt;</a:t>
            </a:r>
          </a:p>
          <a:p>
            <a:pPr marL="0" indent="0">
              <a:buNone/>
            </a:pPr>
            <a:r>
              <a:rPr lang="en-US" sz="2800" dirty="0" smtClean="0"/>
              <a:t>  h1 {</a:t>
            </a:r>
            <a:r>
              <a:rPr lang="en-US" sz="2800" dirty="0" err="1" smtClean="0"/>
              <a:t>color:red</a:t>
            </a:r>
            <a:r>
              <a:rPr lang="en-US" sz="2800" dirty="0" smtClean="0"/>
              <a:t>;}</a:t>
            </a:r>
          </a:p>
          <a:p>
            <a:pPr marL="0" indent="0">
              <a:buNone/>
            </a:pPr>
            <a:r>
              <a:rPr lang="en-US" sz="2800" dirty="0" smtClean="0"/>
              <a:t>  p {</a:t>
            </a:r>
            <a:r>
              <a:rPr lang="en-US" sz="2800" dirty="0" err="1" smtClean="0"/>
              <a:t>color:blue</a:t>
            </a:r>
            <a:r>
              <a:rPr lang="en-US" sz="2800" dirty="0" smtClean="0"/>
              <a:t>;}</a:t>
            </a:r>
          </a:p>
          <a:p>
            <a:pPr marL="0" indent="0">
              <a:buNone/>
            </a:pPr>
            <a:r>
              <a:rPr lang="en-US" sz="2800" dirty="0" smtClean="0"/>
              <a:t>&lt;/style&gt;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013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Title tag</a:t>
            </a:r>
          </a:p>
          <a:p>
            <a:pPr marL="0" indent="0">
              <a:buNone/>
            </a:pPr>
            <a:r>
              <a:rPr lang="en-US" dirty="0" smtClean="0"/>
              <a:t>To give name to your browser page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Syntax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sz="2800" dirty="0"/>
              <a:t>&lt;head&gt;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>  &lt;title&gt;HTML Elements Reference&lt;/title&gt;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>&lt;/head&gt;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0773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Syntax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209923"/>
            <a:ext cx="7626212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143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Syntax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209923"/>
            <a:ext cx="7626212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4670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An HTML </a:t>
            </a:r>
            <a:r>
              <a:rPr lang="en-US" dirty="0" err="1"/>
              <a:t>iframe</a:t>
            </a:r>
            <a:r>
              <a:rPr lang="en-US" dirty="0"/>
              <a:t> is used to display a web page within a web page.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Refer: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Iframe.html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07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r>
              <a:rPr lang="en-US" dirty="0" smtClean="0"/>
              <a:t>HTML Image and File Path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978566"/>
          <a:ext cx="8229600" cy="3769230"/>
        </p:xfrm>
        <a:graphic>
          <a:graphicData uri="http://schemas.openxmlformats.org/drawingml/2006/table">
            <a:tbl>
              <a:tblPr/>
              <a:tblGrid>
                <a:gridCol w="2630982"/>
                <a:gridCol w="5598618"/>
              </a:tblGrid>
              <a:tr h="42095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Path</a:t>
                      </a:r>
                    </a:p>
                  </a:txBody>
                  <a:tcPr marL="150342" marR="75171" marT="75171" marB="7517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Description</a:t>
                      </a:r>
                    </a:p>
                  </a:txBody>
                  <a:tcPr marL="75171" marR="75171" marT="75171" marB="7517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9157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&lt;</a:t>
                      </a:r>
                      <a:r>
                        <a:rPr lang="en-US" sz="1800" dirty="0" err="1">
                          <a:effectLst/>
                        </a:rPr>
                        <a:t>img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src</a:t>
                      </a:r>
                      <a:r>
                        <a:rPr lang="en-US" sz="1800" dirty="0">
                          <a:effectLst/>
                        </a:rPr>
                        <a:t>="picture.jpg"&gt;</a:t>
                      </a:r>
                    </a:p>
                  </a:txBody>
                  <a:tcPr marL="150342" marR="75171" marT="75171" marB="7517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The "picture.jpg" file is located in the same folder as the current page</a:t>
                      </a:r>
                    </a:p>
                  </a:txBody>
                  <a:tcPr marL="75171" marR="75171" marT="75171" marB="7517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69157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&lt;img src="images/picture.jpg"&gt;</a:t>
                      </a:r>
                    </a:p>
                  </a:txBody>
                  <a:tcPr marL="150342" marR="75171" marT="75171" marB="7517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The "picture.jpg" file is located in the images folder in the current folder</a:t>
                      </a:r>
                    </a:p>
                  </a:txBody>
                  <a:tcPr marL="75171" marR="75171" marT="75171" marB="7517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6218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&lt;img src="/images/picture.jpg"&gt;</a:t>
                      </a:r>
                    </a:p>
                  </a:txBody>
                  <a:tcPr marL="150342" marR="75171" marT="75171" marB="7517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The "picture.jpg" file is located in the images folder at the root of the current web</a:t>
                      </a:r>
                    </a:p>
                  </a:txBody>
                  <a:tcPr marL="75171" marR="75171" marT="75171" marB="7517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69157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&lt;img src="../picture.jpg"&gt;</a:t>
                      </a:r>
                    </a:p>
                  </a:txBody>
                  <a:tcPr marL="150342" marR="75171" marT="75171" marB="7517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The "picture.jpg" file is located in the folder one level up from the current folder</a:t>
                      </a:r>
                    </a:p>
                  </a:txBody>
                  <a:tcPr marL="75171" marR="75171" marT="75171" marB="7517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898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915400" cy="5440363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err="1" smtClean="0"/>
              <a:t>FilePath</a:t>
            </a:r>
            <a:r>
              <a:rPr lang="en-US" b="1" dirty="0" smtClean="0"/>
              <a:t> Type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Absolute File Path:</a:t>
            </a:r>
          </a:p>
          <a:p>
            <a:pPr marL="0" indent="0">
              <a:buNone/>
            </a:pPr>
            <a:r>
              <a:rPr lang="en-US" sz="2800" dirty="0" smtClean="0"/>
              <a:t>&lt;</a:t>
            </a:r>
            <a:r>
              <a:rPr lang="en-US" sz="2800" dirty="0" err="1" smtClean="0"/>
              <a:t>img</a:t>
            </a:r>
            <a:r>
              <a:rPr lang="en-US" sz="2800" dirty="0" smtClean="0"/>
              <a:t> </a:t>
            </a:r>
            <a:r>
              <a:rPr lang="en-US" sz="2800" dirty="0" err="1" smtClean="0"/>
              <a:t>src</a:t>
            </a:r>
            <a:r>
              <a:rPr lang="en-US" sz="2800" dirty="0" smtClean="0"/>
              <a:t>="https://www.w3schools.com/images/picture.jpg" alt="Mountain"&gt;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Relative File Path:</a:t>
            </a:r>
          </a:p>
          <a:p>
            <a:pPr marL="0" indent="0">
              <a:buNone/>
            </a:pPr>
            <a:r>
              <a:rPr lang="en-US" sz="2800" dirty="0" smtClean="0"/>
              <a:t>&lt;</a:t>
            </a:r>
            <a:r>
              <a:rPr lang="en-US" sz="2800" dirty="0" err="1" smtClean="0"/>
              <a:t>img</a:t>
            </a:r>
            <a:r>
              <a:rPr lang="en-US" sz="2800" dirty="0" smtClean="0"/>
              <a:t> </a:t>
            </a:r>
            <a:r>
              <a:rPr lang="en-US" sz="2800" dirty="0" err="1" smtClean="0"/>
              <a:t>src</a:t>
            </a:r>
            <a:r>
              <a:rPr lang="en-US" sz="2800" dirty="0" smtClean="0"/>
              <a:t>="/images/picture.jpg" alt="Mountain"&gt;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99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HTML Table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&lt;table&gt;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&lt;td&gt;</a:t>
            </a:r>
          </a:p>
          <a:p>
            <a:r>
              <a:rPr lang="en-US" dirty="0" smtClean="0"/>
              <a:t>Style :</a:t>
            </a:r>
          </a:p>
          <a:p>
            <a:pPr marL="0" indent="0">
              <a:buNone/>
            </a:pPr>
            <a:r>
              <a:rPr lang="en-US" dirty="0" smtClean="0"/>
              <a:t>&lt;table style="width:100%"&gt;</a:t>
            </a:r>
          </a:p>
          <a:p>
            <a:pPr marL="0" indent="0">
              <a:buNone/>
            </a:pPr>
            <a:r>
              <a:rPr lang="en-US" dirty="0" smtClean="0"/>
              <a:t>OR</a:t>
            </a:r>
          </a:p>
          <a:p>
            <a:pPr marL="0" indent="0">
              <a:buNone/>
            </a:pPr>
            <a:r>
              <a:rPr lang="en-US" dirty="0" smtClean="0"/>
              <a:t>&lt;style&gt;</a:t>
            </a:r>
          </a:p>
          <a:p>
            <a:pPr marL="0" indent="0">
              <a:buNone/>
            </a:pPr>
            <a:r>
              <a:rPr lang="en-US" dirty="0" smtClean="0"/>
              <a:t>table, </a:t>
            </a:r>
            <a:r>
              <a:rPr lang="en-US" dirty="0" err="1" smtClean="0"/>
              <a:t>th</a:t>
            </a:r>
            <a:r>
              <a:rPr lang="en-US" dirty="0" smtClean="0"/>
              <a:t>, td {</a:t>
            </a:r>
          </a:p>
          <a:p>
            <a:pPr marL="0" indent="0">
              <a:buNone/>
            </a:pPr>
            <a:r>
              <a:rPr lang="en-US" dirty="0" smtClean="0"/>
              <a:t>  border:1px solid black;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&lt;/style&gt;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916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List</a:t>
            </a:r>
          </a:p>
          <a:p>
            <a:pPr marL="0" indent="0">
              <a:buNone/>
            </a:pPr>
            <a:r>
              <a:rPr lang="en-US" sz="2400" dirty="0" smtClean="0"/>
              <a:t>&lt;li&gt;Coffee&lt;/li&gt;</a:t>
            </a:r>
            <a:endParaRPr lang="en-US" sz="2400" dirty="0"/>
          </a:p>
          <a:p>
            <a:r>
              <a:rPr lang="en-US" sz="2400" b="1" dirty="0" smtClean="0"/>
              <a:t>Unordered List (Bullet Points)</a:t>
            </a:r>
          </a:p>
          <a:p>
            <a:pPr marL="0" indent="0">
              <a:buNone/>
            </a:pPr>
            <a:r>
              <a:rPr lang="it-IT" sz="2400" dirty="0" smtClean="0"/>
              <a:t>&lt;ul&gt;</a:t>
            </a:r>
          </a:p>
          <a:p>
            <a:pPr marL="0" indent="0">
              <a:buNone/>
            </a:pPr>
            <a:r>
              <a:rPr lang="it-IT" sz="2400" dirty="0" smtClean="0"/>
              <a:t>  &lt;li&gt;Coffee&lt;/li&gt;</a:t>
            </a:r>
          </a:p>
          <a:p>
            <a:pPr marL="0" indent="0">
              <a:buNone/>
            </a:pPr>
            <a:r>
              <a:rPr lang="it-IT" sz="2400" dirty="0" smtClean="0"/>
              <a:t>  &lt;li&gt;Tea&lt;/li&gt;</a:t>
            </a:r>
          </a:p>
          <a:p>
            <a:pPr marL="0" indent="0">
              <a:buNone/>
            </a:pPr>
            <a:r>
              <a:rPr lang="it-IT" sz="2400" dirty="0" smtClean="0"/>
              <a:t>  &lt;li&gt;Milk&lt;/li&gt;</a:t>
            </a:r>
          </a:p>
          <a:p>
            <a:pPr marL="0" indent="0">
              <a:buNone/>
            </a:pPr>
            <a:r>
              <a:rPr lang="it-IT" sz="2400" dirty="0" smtClean="0"/>
              <a:t>&lt;/ul&gt; </a:t>
            </a:r>
            <a:endParaRPr lang="en-US" sz="2400" dirty="0" smtClean="0"/>
          </a:p>
          <a:p>
            <a:r>
              <a:rPr lang="en-US" sz="2400" b="1" dirty="0" smtClean="0"/>
              <a:t>Ordered List  (Numbers)</a:t>
            </a:r>
          </a:p>
          <a:p>
            <a:pPr marL="0" indent="0">
              <a:buNone/>
            </a:pPr>
            <a:r>
              <a:rPr lang="en-US" sz="2400" dirty="0" smtClean="0"/>
              <a:t>&lt;</a:t>
            </a:r>
            <a:r>
              <a:rPr lang="en-US" sz="2400" dirty="0" err="1" smtClean="0"/>
              <a:t>ol</a:t>
            </a:r>
            <a:r>
              <a:rPr lang="en-US" sz="2400" dirty="0" smtClean="0"/>
              <a:t>&gt;  </a:t>
            </a:r>
            <a:r>
              <a:rPr lang="en-US" sz="2400" dirty="0" smtClean="0">
                <a:sym typeface="Wingdings" pitchFamily="2" charset="2"/>
              </a:rPr>
              <a:t> remaining code will be same as above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567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An HTML form is used to collect user input. The user input is most often sent to a server for processing.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&lt;form </a:t>
            </a:r>
            <a:r>
              <a:rPr lang="en-US" dirty="0" smtClean="0">
                <a:solidFill>
                  <a:srgbClr val="C00000"/>
                </a:solidFill>
              </a:rPr>
              <a:t>name</a:t>
            </a:r>
            <a:r>
              <a:rPr lang="en-US" dirty="0" smtClean="0">
                <a:solidFill>
                  <a:schemeClr val="tx2"/>
                </a:solidFill>
              </a:rPr>
              <a:t>="</a:t>
            </a:r>
            <a:r>
              <a:rPr lang="en-US" dirty="0" err="1" smtClean="0">
                <a:solidFill>
                  <a:schemeClr val="tx2"/>
                </a:solidFill>
              </a:rPr>
              <a:t>myForm</a:t>
            </a:r>
            <a:r>
              <a:rPr lang="en-US" dirty="0" smtClean="0">
                <a:solidFill>
                  <a:schemeClr val="tx2"/>
                </a:solidFill>
              </a:rPr>
              <a:t>" </a:t>
            </a:r>
            <a:r>
              <a:rPr lang="en-US" smtClean="0">
                <a:solidFill>
                  <a:srgbClr val="C00000"/>
                </a:solidFill>
              </a:rPr>
              <a:t>action</a:t>
            </a:r>
            <a:r>
              <a:rPr lang="en-US" smtClean="0">
                <a:solidFill>
                  <a:schemeClr val="tx2"/>
                </a:solidFill>
              </a:rPr>
              <a:t>="/</a:t>
            </a:r>
            <a:r>
              <a:rPr lang="en-US" dirty="0" err="1" smtClean="0">
                <a:solidFill>
                  <a:schemeClr val="tx2"/>
                </a:solidFill>
              </a:rPr>
              <a:t>ApiName</a:t>
            </a:r>
            <a:r>
              <a:rPr lang="en-US" dirty="0" smtClean="0">
                <a:solidFill>
                  <a:schemeClr val="tx2"/>
                </a:solidFill>
              </a:rPr>
              <a:t>/</a:t>
            </a:r>
            <a:r>
              <a:rPr lang="en-US" dirty="0" err="1" smtClean="0">
                <a:solidFill>
                  <a:schemeClr val="tx2"/>
                </a:solidFill>
              </a:rPr>
              <a:t>PostEmloyeeDetails</a:t>
            </a:r>
            <a:r>
              <a:rPr lang="en-US" dirty="0" smtClean="0">
                <a:solidFill>
                  <a:schemeClr val="tx2"/>
                </a:solidFill>
              </a:rPr>
              <a:t>" </a:t>
            </a:r>
            <a:r>
              <a:rPr lang="en-US" dirty="0" err="1" smtClean="0">
                <a:solidFill>
                  <a:srgbClr val="C00000"/>
                </a:solidFill>
              </a:rPr>
              <a:t>onsubmit</a:t>
            </a:r>
            <a:r>
              <a:rPr lang="en-US" dirty="0" smtClean="0">
                <a:solidFill>
                  <a:schemeClr val="tx2"/>
                </a:solidFill>
              </a:rPr>
              <a:t>="return </a:t>
            </a:r>
            <a:r>
              <a:rPr lang="en-US" dirty="0" err="1" smtClean="0">
                <a:solidFill>
                  <a:schemeClr val="tx2"/>
                </a:solidFill>
              </a:rPr>
              <a:t>validateForm</a:t>
            </a:r>
            <a:r>
              <a:rPr lang="en-US" dirty="0" smtClean="0">
                <a:solidFill>
                  <a:schemeClr val="tx2"/>
                </a:solidFill>
              </a:rPr>
              <a:t>()" </a:t>
            </a:r>
            <a:r>
              <a:rPr lang="en-US" dirty="0" smtClean="0">
                <a:solidFill>
                  <a:srgbClr val="C00000"/>
                </a:solidFill>
              </a:rPr>
              <a:t>method</a:t>
            </a:r>
            <a:r>
              <a:rPr lang="en-US" dirty="0" smtClean="0">
                <a:solidFill>
                  <a:schemeClr val="tx2"/>
                </a:solidFill>
              </a:rPr>
              <a:t>=“post"&gt;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12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9067800" cy="5410200"/>
          </a:xfrm>
        </p:spPr>
        <p:txBody>
          <a:bodyPr/>
          <a:lstStyle/>
          <a:p>
            <a:r>
              <a:rPr lang="en-US" dirty="0" smtClean="0"/>
              <a:t>Link tag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800" dirty="0" smtClean="0"/>
              <a:t>&lt;head&gt;</a:t>
            </a:r>
          </a:p>
          <a:p>
            <a:pPr marL="0" indent="0">
              <a:buNone/>
            </a:pPr>
            <a:r>
              <a:rPr lang="en-US" sz="2800" dirty="0" smtClean="0"/>
              <a:t>  &lt;link </a:t>
            </a:r>
            <a:r>
              <a:rPr lang="en-US" sz="2800" dirty="0" err="1" smtClean="0"/>
              <a:t>rel</a:t>
            </a:r>
            <a:r>
              <a:rPr lang="en-US" sz="2800" dirty="0" smtClean="0"/>
              <a:t>="</a:t>
            </a:r>
            <a:r>
              <a:rPr lang="en-US" sz="2800" dirty="0" err="1" smtClean="0"/>
              <a:t>stylesheet</a:t>
            </a:r>
            <a:r>
              <a:rPr lang="en-US" sz="2800" dirty="0" smtClean="0"/>
              <a:t>" </a:t>
            </a:r>
            <a:r>
              <a:rPr lang="en-US" sz="2800" dirty="0" err="1" smtClean="0"/>
              <a:t>href</a:t>
            </a:r>
            <a:r>
              <a:rPr lang="en-US" sz="2800" dirty="0" smtClean="0"/>
              <a:t>="styles.css"&gt;</a:t>
            </a:r>
          </a:p>
          <a:p>
            <a:pPr marL="0" indent="0">
              <a:buNone/>
            </a:pPr>
            <a:r>
              <a:rPr lang="en-US" sz="2800" dirty="0" smtClean="0"/>
              <a:t>&lt;/head&gt;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90" y="2133600"/>
            <a:ext cx="8708941" cy="202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612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9067800" cy="5410200"/>
          </a:xfrm>
        </p:spPr>
        <p:txBody>
          <a:bodyPr/>
          <a:lstStyle/>
          <a:p>
            <a:r>
              <a:rPr lang="en-US" dirty="0" smtClean="0"/>
              <a:t>Meta tag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36" y="2286000"/>
            <a:ext cx="8534400" cy="2359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098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9067800" cy="5410200"/>
          </a:xfrm>
        </p:spPr>
        <p:txBody>
          <a:bodyPr/>
          <a:lstStyle/>
          <a:p>
            <a:r>
              <a:rPr lang="en-US" dirty="0" smtClean="0"/>
              <a:t>Meta tag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171700"/>
            <a:ext cx="9144000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955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413</Words>
  <Application>Microsoft Office PowerPoint</Application>
  <PresentationFormat>On-screen Show (4:3)</PresentationFormat>
  <Paragraphs>114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HTML Table Tags</vt:lpstr>
      <vt:lpstr>HTML List</vt:lpstr>
      <vt:lpstr>HTML Form</vt:lpstr>
      <vt:lpstr>Head Tags</vt:lpstr>
      <vt:lpstr>Head Tags</vt:lpstr>
      <vt:lpstr>Head Tags</vt:lpstr>
      <vt:lpstr>Head Tags</vt:lpstr>
      <vt:lpstr>Head Tags</vt:lpstr>
      <vt:lpstr>Head Tags</vt:lpstr>
      <vt:lpstr>Head Tags</vt:lpstr>
      <vt:lpstr>HTML Comments</vt:lpstr>
      <vt:lpstr>HTML Comments</vt:lpstr>
      <vt:lpstr>iFrame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34</cp:revision>
  <dcterms:created xsi:type="dcterms:W3CDTF">2023-11-04T18:14:44Z</dcterms:created>
  <dcterms:modified xsi:type="dcterms:W3CDTF">2023-11-05T06:53:56Z</dcterms:modified>
</cp:coreProperties>
</file>