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8" d="100"/>
          <a:sy n="98" d="100"/>
        </p:scale>
        <p:origin x="-72" y="34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80DF8-F92E-4034-97A1-2F131DF8156B}" type="datetimeFigureOut">
              <a:rPr lang="en-IN" smtClean="0"/>
              <a:pPr/>
              <a:t>04-08-2016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4707-BE5E-4B19-8928-67AF009B134E}" type="slidenum">
              <a:rPr lang="en-IN" smtClean="0"/>
              <a:pPr/>
              <a:t>‹#›</a:t>
            </a:fld>
            <a:endParaRPr lang="en-IN"/>
          </a:p>
        </p:txBody>
      </p:sp>
    </p:spTree>
    <p:extLst>
      <p:ext uri="{BB962C8B-B14F-4D97-AF65-F5344CB8AC3E}">
        <p14:creationId xmlns:p14="http://schemas.microsoft.com/office/powerpoint/2010/main" xmlns="" val="9580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8/4/2016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8/4/2016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8/4/2016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axenavinay/CapX-Remote-Vinay.g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axenavinay/CapX-Remote-Vinay.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book/en/v2/Getting-Started-Git-Bas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rew.sh/" TargetMode="External"/><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2523" y="3037201"/>
            <a:ext cx="7766936" cy="1646302"/>
          </a:xfrm>
        </p:spPr>
        <p:txBody>
          <a:bodyPr/>
          <a:lstStyle/>
          <a:p>
            <a:r>
              <a:rPr lang="en-US" dirty="0"/>
              <a:t>Version Control and Subversion</a:t>
            </a:r>
            <a:endParaRPr lang="en-IN" dirty="0"/>
          </a:p>
        </p:txBody>
      </p:sp>
      <p:sp>
        <p:nvSpPr>
          <p:cNvPr id="3" name="Subtitle 2"/>
          <p:cNvSpPr>
            <a:spLocks noGrp="1"/>
          </p:cNvSpPr>
          <p:nvPr>
            <p:ph type="subTitle" idx="1"/>
          </p:nvPr>
        </p:nvSpPr>
        <p:spPr>
          <a:xfrm>
            <a:off x="-622523" y="4953201"/>
            <a:ext cx="7766936" cy="1096899"/>
          </a:xfrm>
        </p:spPr>
        <p:txBody>
          <a:bodyPr/>
          <a:lstStyle/>
          <a:p>
            <a:r>
              <a:rPr lang="en-IN" dirty="0" err="1" smtClean="0"/>
              <a:t>DevOps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30578" y="211520"/>
            <a:ext cx="2490538" cy="2255475"/>
          </a:xfrm>
          <a:prstGeom prst="rect">
            <a:avLst/>
          </a:prstGeom>
        </p:spPr>
      </p:pic>
    </p:spTree>
    <p:extLst>
      <p:ext uri="{BB962C8B-B14F-4D97-AF65-F5344CB8AC3E}">
        <p14:creationId xmlns:p14="http://schemas.microsoft.com/office/powerpoint/2010/main" xmlns="" val="2914410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400" b="1" dirty="0" smtClean="0">
                <a:latin typeface="Candara" pitchFamily="34" charset="0"/>
              </a:rPr>
              <a:t>Staging – </a:t>
            </a:r>
            <a:r>
              <a:rPr lang="en-US" sz="2400" b="1" dirty="0" err="1" smtClean="0">
                <a:latin typeface="Candara" pitchFamily="34" charset="0"/>
              </a:rPr>
              <a:t>git</a:t>
            </a:r>
            <a:r>
              <a:rPr lang="en-US" sz="2400" b="1" dirty="0" smtClean="0">
                <a:latin typeface="Candara" pitchFamily="34" charset="0"/>
              </a:rPr>
              <a:t> add</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err="1" smtClean="0"/>
              <a:t>Git</a:t>
            </a:r>
            <a:r>
              <a:rPr lang="en-US" dirty="0" smtClean="0"/>
              <a:t> has the concept of a </a:t>
            </a:r>
            <a:r>
              <a:rPr lang="en-US" i="1" dirty="0" smtClean="0"/>
              <a:t>“staging area”</a:t>
            </a:r>
            <a:r>
              <a:rPr lang="en-US" dirty="0" smtClean="0"/>
              <a:t>. You can think of this like a blank canvas, which holds the changes which you would like to commit. It starts out empty, but you can add files to it (or even single lines and parts of files) with the </a:t>
            </a:r>
            <a:r>
              <a:rPr lang="en-US" dirty="0" err="1" smtClean="0"/>
              <a:t>git</a:t>
            </a:r>
            <a:r>
              <a:rPr lang="en-US" dirty="0" smtClean="0"/>
              <a:t> add command, and finally commit everything (create a snapshot) with </a:t>
            </a:r>
            <a:r>
              <a:rPr lang="en-US" dirty="0" err="1" smtClean="0"/>
              <a:t>git</a:t>
            </a:r>
            <a:r>
              <a:rPr lang="en-US" dirty="0" smtClean="0"/>
              <a:t> commit.</a:t>
            </a:r>
          </a:p>
          <a:p>
            <a:r>
              <a:rPr lang="en-US" dirty="0" smtClean="0"/>
              <a:t>In our case we have only one file so let’s add that:</a:t>
            </a:r>
          </a:p>
          <a:p>
            <a:r>
              <a:rPr lang="en-US" dirty="0" smtClean="0"/>
              <a:t>$ </a:t>
            </a:r>
            <a:r>
              <a:rPr lang="en-US" dirty="0" err="1" smtClean="0"/>
              <a:t>git</a:t>
            </a:r>
            <a:r>
              <a:rPr lang="en-US" dirty="0" smtClean="0"/>
              <a:t> add </a:t>
            </a:r>
            <a:r>
              <a:rPr lang="en-US" dirty="0" err="1" smtClean="0"/>
              <a:t>hello.txtIf</a:t>
            </a:r>
            <a:r>
              <a:rPr lang="en-US" dirty="0" smtClean="0"/>
              <a:t> we want to add everything in the directory, we can use:</a:t>
            </a:r>
          </a:p>
          <a:p>
            <a:r>
              <a:rPr lang="en-US" dirty="0" smtClean="0"/>
              <a:t>$ </a:t>
            </a:r>
            <a:r>
              <a:rPr lang="en-US" dirty="0" err="1" smtClean="0"/>
              <a:t>git</a:t>
            </a:r>
            <a:r>
              <a:rPr lang="en-US" dirty="0" smtClean="0"/>
              <a:t> add -A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Candara" pitchFamily="34" charset="0"/>
              </a:rPr>
              <a:t>Git</a:t>
            </a:r>
            <a:r>
              <a:rPr lang="en-US" sz="2400" dirty="0" smtClean="0">
                <a:latin typeface="Candara" pitchFamily="34" charset="0"/>
              </a:rPr>
              <a:t> status</a:t>
            </a:r>
            <a:endParaRPr lang="en-US" sz="2400" dirty="0">
              <a:latin typeface="Candara" pitchFamily="34" charset="0"/>
            </a:endParaRPr>
          </a:p>
        </p:txBody>
      </p:sp>
      <p:sp>
        <p:nvSpPr>
          <p:cNvPr id="3" name="Content Placeholder 2"/>
          <p:cNvSpPr>
            <a:spLocks noGrp="1"/>
          </p:cNvSpPr>
          <p:nvPr>
            <p:ph idx="1"/>
          </p:nvPr>
        </p:nvSpPr>
        <p:spPr/>
        <p:txBody>
          <a:bodyPr/>
          <a:lstStyle/>
          <a:p>
            <a:r>
              <a:rPr lang="en-US" dirty="0" smtClean="0"/>
              <a:t>Checking the status again should return a different response from before.</a:t>
            </a:r>
          </a:p>
          <a:p>
            <a:pPr>
              <a:buNone/>
            </a:pPr>
            <a:r>
              <a:rPr lang="en-US" dirty="0" smtClean="0"/>
              <a:t> $ </a:t>
            </a:r>
            <a:r>
              <a:rPr lang="en-US" dirty="0" err="1" smtClean="0"/>
              <a:t>git</a:t>
            </a:r>
            <a:r>
              <a:rPr lang="en-US" dirty="0" smtClean="0"/>
              <a:t> status </a:t>
            </a:r>
          </a:p>
          <a:p>
            <a:pPr>
              <a:buNone/>
            </a:pPr>
            <a:r>
              <a:rPr lang="en-US" dirty="0" smtClean="0"/>
              <a:t>On branch master </a:t>
            </a:r>
          </a:p>
          <a:p>
            <a:pPr>
              <a:buNone/>
            </a:pPr>
            <a:r>
              <a:rPr lang="en-US" dirty="0" smtClean="0"/>
              <a:t>Initial commit </a:t>
            </a:r>
          </a:p>
          <a:p>
            <a:pPr>
              <a:buNone/>
            </a:pPr>
            <a:r>
              <a:rPr lang="en-US" dirty="0" smtClean="0"/>
              <a:t>Changes to be committed: </a:t>
            </a:r>
          </a:p>
          <a:p>
            <a:pPr>
              <a:buNone/>
            </a:pPr>
            <a:r>
              <a:rPr lang="en-US" dirty="0" smtClean="0"/>
              <a:t>(use "</a:t>
            </a:r>
            <a:r>
              <a:rPr lang="en-US" dirty="0" err="1" smtClean="0"/>
              <a:t>git</a:t>
            </a:r>
            <a:r>
              <a:rPr lang="en-US" dirty="0" smtClean="0"/>
              <a:t> </a:t>
            </a:r>
            <a:r>
              <a:rPr lang="en-US" dirty="0" err="1" smtClean="0"/>
              <a:t>rm</a:t>
            </a:r>
            <a:r>
              <a:rPr lang="en-US" dirty="0" smtClean="0"/>
              <a:t> --cached ..." to </a:t>
            </a:r>
            <a:r>
              <a:rPr lang="en-US" dirty="0" err="1" smtClean="0"/>
              <a:t>unstage</a:t>
            </a:r>
            <a:r>
              <a:rPr lang="en-US" dirty="0" smtClean="0"/>
              <a:t>) new file: hello.txt </a:t>
            </a:r>
          </a:p>
          <a:p>
            <a:pPr>
              <a:buNone/>
            </a:pPr>
            <a:r>
              <a:rPr lang="en-US" dirty="0" smtClean="0"/>
              <a:t>Our file is ready to be </a:t>
            </a:r>
            <a:r>
              <a:rPr lang="en-US" dirty="0" err="1" smtClean="0"/>
              <a:t>commited</a:t>
            </a:r>
            <a:r>
              <a:rPr lang="en-US" dirty="0" smtClean="0"/>
              <a:t>. The status message also tells us what has changed about the files in the staging area – in this case its </a:t>
            </a:r>
            <a:r>
              <a:rPr lang="en-US" i="1" dirty="0" smtClean="0"/>
              <a:t>new file</a:t>
            </a:r>
            <a:r>
              <a:rPr lang="en-US" dirty="0" smtClean="0"/>
              <a:t>, but it can be </a:t>
            </a:r>
            <a:r>
              <a:rPr lang="en-US" i="1" dirty="0" smtClean="0"/>
              <a:t>modified</a:t>
            </a:r>
            <a:r>
              <a:rPr lang="en-US" dirty="0" smtClean="0"/>
              <a:t> or </a:t>
            </a:r>
            <a:r>
              <a:rPr lang="en-US" i="1" dirty="0" smtClean="0"/>
              <a:t>deleted</a:t>
            </a:r>
            <a:r>
              <a:rPr lang="en-US" dirty="0" smtClean="0"/>
              <a:t>, depending on what has happened to a file since the last </a:t>
            </a:r>
            <a:r>
              <a:rPr lang="en-US" dirty="0" err="1" smtClean="0"/>
              <a:t>git</a:t>
            </a:r>
            <a:r>
              <a:rPr lang="en-US" dirty="0" smtClean="0"/>
              <a:t> add. </a:t>
            </a:r>
            <a:br>
              <a:rPr lang="en-US" dirty="0" smtClean="0"/>
            </a:b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err="1" smtClean="0">
                <a:latin typeface="Candara" pitchFamily="34" charset="0"/>
              </a:rPr>
              <a:t>Commiting</a:t>
            </a:r>
            <a:r>
              <a:rPr lang="en-US" sz="2400" b="1" dirty="0" smtClean="0">
                <a:latin typeface="Candara" pitchFamily="34" charset="0"/>
              </a:rPr>
              <a:t> – </a:t>
            </a:r>
            <a:r>
              <a:rPr lang="en-US" sz="2400" b="1" dirty="0" err="1" smtClean="0">
                <a:latin typeface="Candara" pitchFamily="34" charset="0"/>
              </a:rPr>
              <a:t>git</a:t>
            </a:r>
            <a:r>
              <a:rPr lang="en-US" sz="2400" b="1" dirty="0" smtClean="0">
                <a:latin typeface="Candara" pitchFamily="34" charset="0"/>
              </a:rPr>
              <a:t> commit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commit represents the state of our repository at a given point in time. It’s like a snapshot, which we can go back to and see how thing were when we took it.</a:t>
            </a:r>
          </a:p>
          <a:p>
            <a:r>
              <a:rPr lang="en-US" dirty="0" smtClean="0"/>
              <a:t>To create a new commit we need to have at least one change added to the staging area (we just did that </a:t>
            </a:r>
            <a:r>
              <a:rPr lang="en-US" dirty="0" err="1" smtClean="0"/>
              <a:t>withgit</a:t>
            </a:r>
            <a:r>
              <a:rPr lang="en-US" dirty="0" smtClean="0"/>
              <a:t> add) and run the following:</a:t>
            </a:r>
          </a:p>
          <a:p>
            <a:r>
              <a:rPr lang="en-US" dirty="0" smtClean="0"/>
              <a:t>$ </a:t>
            </a:r>
            <a:r>
              <a:rPr lang="en-US" dirty="0" err="1" smtClean="0"/>
              <a:t>git</a:t>
            </a:r>
            <a:r>
              <a:rPr lang="en-US" dirty="0" smtClean="0"/>
              <a:t> commit -m "Initial commit”</a:t>
            </a:r>
          </a:p>
          <a:p>
            <a:endParaRPr lang="en-US" dirty="0" smtClean="0"/>
          </a:p>
          <a:p>
            <a:r>
              <a:rPr lang="en-US" dirty="0" smtClean="0"/>
              <a:t>This will create a new commit with all the changes from the staging area (adding hello.txt). The -m "Initial </a:t>
            </a:r>
            <a:r>
              <a:rPr lang="en-US" dirty="0" err="1" smtClean="0"/>
              <a:t>commmit</a:t>
            </a:r>
            <a:r>
              <a:rPr lang="en-US" dirty="0" smtClean="0"/>
              <a:t>" part is a custom user-written description that summarizes the changes done in that commit. It is considered a good practice to commit often and always write meaningful commit messages.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Remote repositories</a:t>
            </a:r>
            <a:r>
              <a:rPr lang="en-US" b="1" dirty="0" smtClean="0"/>
              <a:t/>
            </a:r>
            <a:br>
              <a:rPr lang="en-US" b="1" dirty="0" smtClean="0"/>
            </a:br>
            <a:endParaRPr lang="en-US" dirty="0"/>
          </a:p>
        </p:txBody>
      </p:sp>
      <p:sp>
        <p:nvSpPr>
          <p:cNvPr id="3" name="Content Placeholder 2"/>
          <p:cNvSpPr>
            <a:spLocks noGrp="1"/>
          </p:cNvSpPr>
          <p:nvPr>
            <p:ph idx="1"/>
          </p:nvPr>
        </p:nvSpPr>
        <p:spPr>
          <a:xfrm>
            <a:off x="677334" y="1611825"/>
            <a:ext cx="8596668" cy="4429538"/>
          </a:xfrm>
        </p:spPr>
        <p:txBody>
          <a:bodyPr/>
          <a:lstStyle/>
          <a:p>
            <a:r>
              <a:rPr lang="en-US" dirty="0" smtClean="0"/>
              <a:t>Right now our commit is local – it exist only in the </a:t>
            </a:r>
            <a:r>
              <a:rPr lang="en-US" i="1" dirty="0" smtClean="0"/>
              <a:t>.</a:t>
            </a:r>
            <a:r>
              <a:rPr lang="en-US" i="1" dirty="0" err="1" smtClean="0"/>
              <a:t>git</a:t>
            </a:r>
            <a:r>
              <a:rPr lang="en-US" dirty="0" smtClean="0"/>
              <a:t> folder. Although a local repository is useful by itself, in most cases we will want to share our work and deploy it to a server or a repository hosting service.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Candara" pitchFamily="34" charset="0"/>
              </a:rPr>
              <a:t>Connecting to a remote repository – </a:t>
            </a:r>
            <a:r>
              <a:rPr lang="en-US" sz="2400" b="1" dirty="0" err="1" smtClean="0">
                <a:latin typeface="Candara" pitchFamily="34" charset="0"/>
              </a:rPr>
              <a:t>git</a:t>
            </a:r>
            <a:r>
              <a:rPr lang="en-US" sz="2400" b="1" dirty="0" smtClean="0">
                <a:latin typeface="Candara" pitchFamily="34" charset="0"/>
              </a:rPr>
              <a:t> remote add</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In order to upload something to a remote repo, we first have to establish a connection with it. For the sake of this tutorial our repository’s address will be </a:t>
            </a:r>
            <a:r>
              <a:rPr lang="en-US" i="1" dirty="0" smtClean="0"/>
              <a:t>https://github.com/tutorialzine/awesome-project</a:t>
            </a:r>
            <a:r>
              <a:rPr lang="en-US" dirty="0" smtClean="0"/>
              <a:t>. We advise you to go ahead and create your own empty repository at </a:t>
            </a:r>
            <a:r>
              <a:rPr lang="en-US" u="sng" dirty="0" err="1" smtClean="0">
                <a:hlinkClick r:id="rId2"/>
              </a:rPr>
              <a:t>GitHub</a:t>
            </a:r>
            <a:r>
              <a:rPr lang="en-US" dirty="0" smtClean="0"/>
              <a:t>, </a:t>
            </a:r>
            <a:r>
              <a:rPr lang="en-US" u="sng" dirty="0" err="1" smtClean="0">
                <a:hlinkClick r:id="rId3"/>
              </a:rPr>
              <a:t>BitBucket</a:t>
            </a:r>
            <a:r>
              <a:rPr lang="en-US" dirty="0" smtClean="0"/>
              <a:t> or any other service. The registration and setup may take a while, but all services offer good step-by-step guides to help you.</a:t>
            </a:r>
          </a:p>
          <a:p>
            <a:r>
              <a:rPr lang="en-US" dirty="0" smtClean="0"/>
              <a:t>To link our local repository with the one on </a:t>
            </a:r>
            <a:r>
              <a:rPr lang="en-US" dirty="0" err="1" smtClean="0"/>
              <a:t>GitHub</a:t>
            </a:r>
            <a:r>
              <a:rPr lang="en-US" dirty="0" smtClean="0"/>
              <a:t>, we execute the following line in the terminal:</a:t>
            </a:r>
          </a:p>
          <a:p>
            <a:endParaRPr lang="en-US" dirty="0" smtClean="0"/>
          </a:p>
          <a:p>
            <a:r>
              <a:rPr lang="en-US" dirty="0" smtClean="0"/>
              <a:t>To link our local repository with the one on </a:t>
            </a:r>
            <a:r>
              <a:rPr lang="en-US" dirty="0" err="1" smtClean="0"/>
              <a:t>GitHub</a:t>
            </a:r>
            <a:r>
              <a:rPr lang="en-US" dirty="0" smtClean="0"/>
              <a:t>, </a:t>
            </a:r>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ndara" pitchFamily="34" charset="0"/>
              </a:rPr>
              <a:t>Remote repository</a:t>
            </a:r>
            <a:endParaRPr lang="en-US" sz="2400" dirty="0">
              <a:latin typeface="Candara" pitchFamily="34" charset="0"/>
            </a:endParaRPr>
          </a:p>
        </p:txBody>
      </p:sp>
      <p:sp>
        <p:nvSpPr>
          <p:cNvPr id="3" name="Content Placeholder 2"/>
          <p:cNvSpPr>
            <a:spLocks noGrp="1"/>
          </p:cNvSpPr>
          <p:nvPr>
            <p:ph idx="1"/>
          </p:nvPr>
        </p:nvSpPr>
        <p:spPr/>
        <p:txBody>
          <a:bodyPr/>
          <a:lstStyle/>
          <a:p>
            <a:r>
              <a:rPr lang="en-US" dirty="0" smtClean="0"/>
              <a:t>This is only an example. Replace the URI with your own repository address. $ </a:t>
            </a:r>
            <a:r>
              <a:rPr lang="en-US" dirty="0" err="1" smtClean="0"/>
              <a:t>git</a:t>
            </a:r>
            <a:r>
              <a:rPr lang="en-US" dirty="0" smtClean="0"/>
              <a:t> remote add origin </a:t>
            </a:r>
            <a:r>
              <a:rPr lang="en-US" dirty="0" smtClean="0">
                <a:hlinkClick r:id="rId2"/>
              </a:rPr>
              <a:t>https://github.com/saxenavinay/CapX-Remote-Vinay.git</a:t>
            </a:r>
            <a:endParaRPr lang="en-US" dirty="0" smtClean="0"/>
          </a:p>
          <a:p>
            <a:endParaRPr lang="en-US" dirty="0" smtClean="0"/>
          </a:p>
          <a:p>
            <a:r>
              <a:rPr lang="en-US" dirty="0" smtClean="0"/>
              <a:t>A project may have many remote repositories at the same time. To be able to tell them apart we give them different names. Traditionally the main remote repository in </a:t>
            </a:r>
            <a:r>
              <a:rPr lang="en-US" dirty="0" err="1" smtClean="0"/>
              <a:t>git</a:t>
            </a:r>
            <a:r>
              <a:rPr lang="en-US" dirty="0" smtClean="0"/>
              <a:t> is called </a:t>
            </a:r>
            <a:r>
              <a:rPr lang="en-US" i="1" dirty="0" smtClean="0"/>
              <a:t>origin</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Uploading to a server – </a:t>
            </a:r>
            <a:r>
              <a:rPr lang="en-US" sz="2400" b="1" dirty="0" err="1" smtClean="0">
                <a:latin typeface="Candara" pitchFamily="34" charset="0"/>
              </a:rPr>
              <a:t>git</a:t>
            </a:r>
            <a:r>
              <a:rPr lang="en-US" sz="2400" b="1" dirty="0" smtClean="0">
                <a:latin typeface="Candara" pitchFamily="34" charset="0"/>
              </a:rPr>
              <a:t> push</a:t>
            </a:r>
            <a:endParaRPr lang="en-US" sz="2400" dirty="0">
              <a:latin typeface="Candara" pitchFamily="34" charset="0"/>
            </a:endParaRPr>
          </a:p>
        </p:txBody>
      </p:sp>
      <p:sp>
        <p:nvSpPr>
          <p:cNvPr id="3" name="Content Placeholder 2"/>
          <p:cNvSpPr>
            <a:spLocks noGrp="1"/>
          </p:cNvSpPr>
          <p:nvPr>
            <p:ph idx="1"/>
          </p:nvPr>
        </p:nvSpPr>
        <p:spPr>
          <a:xfrm>
            <a:off x="351869" y="1385674"/>
            <a:ext cx="8596668" cy="3880773"/>
          </a:xfrm>
        </p:spPr>
        <p:txBody>
          <a:bodyPr>
            <a:normAutofit/>
          </a:bodyPr>
          <a:lstStyle/>
          <a:p>
            <a:endParaRPr lang="en-US" b="1" dirty="0" smtClean="0"/>
          </a:p>
          <a:p>
            <a:r>
              <a:rPr lang="en-US" dirty="0" smtClean="0"/>
              <a:t>Now it’s time to transfer our local commits to the server. This process is called a </a:t>
            </a:r>
            <a:r>
              <a:rPr lang="en-US" b="1" dirty="0" smtClean="0"/>
              <a:t>push</a:t>
            </a:r>
            <a:r>
              <a:rPr lang="en-US" dirty="0" smtClean="0"/>
              <a:t>, and is done every time we want to update the remote repository.</a:t>
            </a:r>
          </a:p>
          <a:p>
            <a:r>
              <a:rPr lang="en-US" dirty="0" smtClean="0"/>
              <a:t>The </a:t>
            </a:r>
            <a:r>
              <a:rPr lang="en-US" dirty="0" err="1" smtClean="0"/>
              <a:t>Git</a:t>
            </a:r>
            <a:r>
              <a:rPr lang="en-US" dirty="0" smtClean="0"/>
              <a:t> command to do this is </a:t>
            </a:r>
            <a:r>
              <a:rPr lang="en-US" dirty="0" err="1" smtClean="0"/>
              <a:t>git</a:t>
            </a:r>
            <a:r>
              <a:rPr lang="en-US" dirty="0" smtClean="0"/>
              <a:t> push and takes two parameters – the name of the remote repo (we called ours </a:t>
            </a:r>
            <a:r>
              <a:rPr lang="en-US" i="1" dirty="0" smtClean="0"/>
              <a:t>origin</a:t>
            </a:r>
            <a:r>
              <a:rPr lang="en-US" dirty="0" smtClean="0"/>
              <a:t>) and the branch to push to (</a:t>
            </a:r>
            <a:r>
              <a:rPr lang="en-US" i="1" dirty="0" smtClean="0"/>
              <a:t>master</a:t>
            </a:r>
            <a:r>
              <a:rPr lang="en-US" dirty="0" smtClean="0"/>
              <a:t> is the default branch for every repo).</a:t>
            </a:r>
          </a:p>
          <a:p>
            <a:pPr>
              <a:buNone/>
            </a:pPr>
            <a:endParaRPr lang="en-US" dirty="0" smtClean="0"/>
          </a:p>
          <a:p>
            <a:pPr>
              <a:buNone/>
            </a:pPr>
            <a:r>
              <a:rPr lang="en-US" dirty="0" smtClean="0"/>
              <a:t/>
            </a:r>
            <a:br>
              <a:rPr lang="en-US" dirty="0" smtClean="0"/>
            </a:br>
            <a:r>
              <a:rPr lang="en-US" dirty="0" smtClean="0"/>
              <a:t>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ndara" pitchFamily="34" charset="0"/>
              </a:rPr>
              <a:t>Push to remote repo</a:t>
            </a:r>
            <a:endParaRPr lang="en-US" sz="2400" dirty="0">
              <a:latin typeface="Candara" pitchFamily="34" charset="0"/>
            </a:endParaRPr>
          </a:p>
        </p:txBody>
      </p:sp>
      <p:sp>
        <p:nvSpPr>
          <p:cNvPr id="3" name="Content Placeholder 2"/>
          <p:cNvSpPr>
            <a:spLocks noGrp="1"/>
          </p:cNvSpPr>
          <p:nvPr>
            <p:ph idx="1"/>
          </p:nvPr>
        </p:nvSpPr>
        <p:spPr>
          <a:xfrm>
            <a:off x="443871" y="1528291"/>
            <a:ext cx="8596668" cy="3880773"/>
          </a:xfrm>
        </p:spPr>
        <p:txBody>
          <a:bodyPr/>
          <a:lstStyle/>
          <a:p>
            <a:pPr>
              <a:buNone/>
            </a:pPr>
            <a:r>
              <a:rPr lang="en-US" dirty="0" smtClean="0"/>
              <a:t>$ </a:t>
            </a:r>
            <a:r>
              <a:rPr lang="en-US" dirty="0" err="1" smtClean="0"/>
              <a:t>git</a:t>
            </a:r>
            <a:r>
              <a:rPr lang="en-US" dirty="0" smtClean="0"/>
              <a:t> push origin master</a:t>
            </a:r>
          </a:p>
          <a:p>
            <a:pPr>
              <a:buNone/>
            </a:pPr>
            <a:r>
              <a:rPr lang="en-US" dirty="0" smtClean="0"/>
              <a:t> Counting objects: 3, done.</a:t>
            </a:r>
          </a:p>
          <a:p>
            <a:pPr>
              <a:buNone/>
            </a:pPr>
            <a:r>
              <a:rPr lang="en-US" dirty="0" smtClean="0"/>
              <a:t> Writing objects: 100% (3/3), 212 bytes | 0 bytes/s, done. </a:t>
            </a:r>
          </a:p>
          <a:p>
            <a:pPr>
              <a:buNone/>
            </a:pPr>
            <a:r>
              <a:rPr lang="en-US" dirty="0" smtClean="0"/>
              <a:t>Total 3 (delta 0), reused 0 (delta 0) </a:t>
            </a:r>
          </a:p>
          <a:p>
            <a:pPr>
              <a:buNone/>
            </a:pPr>
            <a:r>
              <a:rPr lang="en-US" dirty="0" smtClean="0"/>
              <a:t>To </a:t>
            </a:r>
            <a:r>
              <a:rPr lang="en-US" dirty="0" smtClean="0">
                <a:hlinkClick r:id="rId2"/>
              </a:rPr>
              <a:t>https://github.com/saxenavinay/CapX-Remote-Vinay.git</a:t>
            </a:r>
            <a:r>
              <a:rPr lang="en-US" dirty="0" smtClean="0"/>
              <a:t> * [new branch] master -&gt; master</a:t>
            </a:r>
          </a:p>
          <a:p>
            <a:pPr>
              <a:buNone/>
            </a:pPr>
            <a:endParaRPr lang="en-US" dirty="0" smtClean="0"/>
          </a:p>
          <a:p>
            <a:pPr>
              <a:buNone/>
            </a:pPr>
            <a:r>
              <a:rPr lang="en-US" dirty="0" smtClean="0"/>
              <a:t>Depending on the service you’re using, you will need to authenticate yourself for the push to go through. If everything was done correctly, when you go in your web browser to the remote repository created </a:t>
            </a:r>
            <a:r>
              <a:rPr lang="en-US" dirty="0" err="1" smtClean="0"/>
              <a:t>earlier,</a:t>
            </a:r>
            <a:r>
              <a:rPr lang="en-US" i="1" dirty="0" err="1" smtClean="0"/>
              <a:t>hello.txt</a:t>
            </a:r>
            <a:r>
              <a:rPr lang="en-US" dirty="0" smtClean="0"/>
              <a:t> should be available there.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400" b="1" dirty="0" smtClean="0">
                <a:latin typeface="Candara" pitchFamily="34" charset="0"/>
              </a:rPr>
              <a:t>Cloning a repository – </a:t>
            </a:r>
            <a:r>
              <a:rPr lang="en-US" sz="2400" b="1" dirty="0" err="1" smtClean="0">
                <a:latin typeface="Candara" pitchFamily="34" charset="0"/>
              </a:rPr>
              <a:t>git</a:t>
            </a:r>
            <a:r>
              <a:rPr lang="en-US" sz="2400" b="1" dirty="0" smtClean="0">
                <a:latin typeface="Candara" pitchFamily="34" charset="0"/>
              </a:rPr>
              <a:t> clone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At this point, people can see and browse through your remote repository on </a:t>
            </a:r>
            <a:r>
              <a:rPr lang="en-US" dirty="0" err="1" smtClean="0"/>
              <a:t>Github</a:t>
            </a:r>
            <a:r>
              <a:rPr lang="en-US" dirty="0" smtClean="0"/>
              <a:t>. They can download it locally and have a fully working copy of your project with the </a:t>
            </a:r>
            <a:r>
              <a:rPr lang="en-US" dirty="0" err="1" smtClean="0"/>
              <a:t>git</a:t>
            </a:r>
            <a:r>
              <a:rPr lang="en-US" dirty="0" smtClean="0"/>
              <a:t> clone command:</a:t>
            </a:r>
          </a:p>
          <a:p>
            <a:r>
              <a:rPr lang="en-US" dirty="0" smtClean="0"/>
              <a:t>$ </a:t>
            </a:r>
            <a:r>
              <a:rPr lang="en-US" dirty="0" err="1" smtClean="0"/>
              <a:t>git</a:t>
            </a:r>
            <a:r>
              <a:rPr lang="en-US" dirty="0" smtClean="0"/>
              <a:t> clone  https://github.com/saxenavinay/CapX-Remote-Vinay</a:t>
            </a:r>
          </a:p>
          <a:p>
            <a:r>
              <a:rPr lang="en-US" dirty="0" smtClean="0"/>
              <a:t>A new local </a:t>
            </a:r>
            <a:r>
              <a:rPr lang="en-US" dirty="0" err="1" smtClean="0"/>
              <a:t>respository</a:t>
            </a:r>
            <a:r>
              <a:rPr lang="en-US" dirty="0" smtClean="0"/>
              <a:t> is automatically created, with the </a:t>
            </a:r>
            <a:r>
              <a:rPr lang="en-US" dirty="0" err="1" smtClean="0"/>
              <a:t>github</a:t>
            </a:r>
            <a:r>
              <a:rPr lang="en-US" dirty="0" smtClean="0"/>
              <a:t> version configured as a remote.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Getting changes from a server – </a:t>
            </a:r>
            <a:r>
              <a:rPr lang="en-US" sz="2400" b="1" dirty="0" err="1" smtClean="0">
                <a:latin typeface="Candara" pitchFamily="34" charset="0"/>
              </a:rPr>
              <a:t>git</a:t>
            </a:r>
            <a:r>
              <a:rPr lang="en-US" sz="2400" b="1" dirty="0" smtClean="0">
                <a:latin typeface="Candara" pitchFamily="34" charset="0"/>
              </a:rPr>
              <a:t> pull</a:t>
            </a:r>
            <a:r>
              <a:rPr lang="en-US" b="1" dirty="0" smtClean="0"/>
              <a:t/>
            </a:r>
            <a:br>
              <a:rPr lang="en-US" b="1" dirty="0" smtClean="0"/>
            </a:br>
            <a:endParaRPr lang="en-US" dirty="0"/>
          </a:p>
        </p:txBody>
      </p:sp>
      <p:sp>
        <p:nvSpPr>
          <p:cNvPr id="3" name="Content Placeholder 2"/>
          <p:cNvSpPr>
            <a:spLocks noGrp="1"/>
          </p:cNvSpPr>
          <p:nvPr>
            <p:ph idx="1"/>
          </p:nvPr>
        </p:nvSpPr>
        <p:spPr>
          <a:xfrm>
            <a:off x="541147" y="1683933"/>
            <a:ext cx="8596668" cy="3880773"/>
          </a:xfrm>
        </p:spPr>
        <p:txBody>
          <a:bodyPr/>
          <a:lstStyle/>
          <a:p>
            <a:r>
              <a:rPr lang="en-US" dirty="0" smtClean="0"/>
              <a:t>If you make updates to your repository, people can download your changes with a single command – </a:t>
            </a:r>
            <a:r>
              <a:rPr lang="en-US" b="1" dirty="0" smtClean="0"/>
              <a:t>pull</a:t>
            </a:r>
            <a:r>
              <a:rPr lang="en-US" dirty="0" smtClean="0"/>
              <a:t>:</a:t>
            </a:r>
          </a:p>
          <a:p>
            <a:r>
              <a:rPr lang="en-US" dirty="0" smtClean="0"/>
              <a:t>$ </a:t>
            </a:r>
            <a:r>
              <a:rPr lang="en-US" dirty="0" err="1" smtClean="0"/>
              <a:t>git</a:t>
            </a:r>
            <a:r>
              <a:rPr lang="en-US" dirty="0" smtClean="0"/>
              <a:t> pull origin master</a:t>
            </a:r>
          </a:p>
          <a:p>
            <a:pPr>
              <a:buNone/>
            </a:pPr>
            <a:r>
              <a:rPr lang="en-US" dirty="0" smtClean="0"/>
              <a:t>     From https://github.com/saxenavinay/CapX-Remote-Vinay * branch master -&gt; FETCH_HEAD Already up-to-date.</a:t>
            </a:r>
          </a:p>
          <a:p>
            <a:pPr>
              <a:buNone/>
            </a:pPr>
            <a:endParaRPr lang="en-US" dirty="0" smtClean="0"/>
          </a:p>
          <a:p>
            <a:pPr>
              <a:buNone/>
            </a:pPr>
            <a:r>
              <a:rPr lang="en-US" dirty="0" smtClean="0"/>
              <a:t>Since nobody else has </a:t>
            </a:r>
            <a:r>
              <a:rPr lang="en-US" dirty="0" err="1" smtClean="0"/>
              <a:t>commited</a:t>
            </a:r>
            <a:r>
              <a:rPr lang="en-US" dirty="0" smtClean="0"/>
              <a:t> since we cloned, there weren’t any changes to download.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latin typeface="Candara" pitchFamily="34" charset="0"/>
              </a:rPr>
              <a:t>purpose</a:t>
            </a:r>
            <a:endParaRPr lang="en-IN" sz="2400" dirty="0">
              <a:solidFill>
                <a:srgbClr val="002060"/>
              </a:solidFill>
              <a:latin typeface="Candara" pitchFamily="34" charset="0"/>
            </a:endParaRPr>
          </a:p>
        </p:txBody>
      </p:sp>
      <p:sp>
        <p:nvSpPr>
          <p:cNvPr id="3" name="Content Placeholder 2"/>
          <p:cNvSpPr>
            <a:spLocks noGrp="1"/>
          </p:cNvSpPr>
          <p:nvPr>
            <p:ph idx="1"/>
          </p:nvPr>
        </p:nvSpPr>
        <p:spPr>
          <a:xfrm>
            <a:off x="443871" y="1450470"/>
            <a:ext cx="8596668" cy="3880773"/>
          </a:xfrm>
        </p:spPr>
        <p:txBody>
          <a:bodyPr>
            <a:normAutofit/>
          </a:bodyPr>
          <a:lstStyle/>
          <a:p>
            <a:r>
              <a:rPr lang="en-GB" altLang="en-US" sz="1600" dirty="0" smtClean="0">
                <a:latin typeface="Corpid C1 Heavy" pitchFamily="34" charset="0"/>
              </a:rPr>
              <a:t>Get basics of SCM and GIT.</a:t>
            </a:r>
            <a:endParaRPr lang="en-GB" altLang="en-US" sz="1600" dirty="0">
              <a:latin typeface="Corpid C1 Heavy" pitchFamily="34" charset="0"/>
            </a:endParaRPr>
          </a:p>
          <a:p>
            <a:pPr>
              <a:buNone/>
            </a:pPr>
            <a:endParaRPr lang="en-GB" altLang="en-US" sz="1600" dirty="0">
              <a:latin typeface="Corpid C1 Heavy" pitchFamily="34" charset="0"/>
            </a:endParaRPr>
          </a:p>
        </p:txBody>
      </p:sp>
    </p:spTree>
    <p:extLst>
      <p:ext uri="{BB962C8B-B14F-4D97-AF65-F5344CB8AC3E}">
        <p14:creationId xmlns:p14="http://schemas.microsoft.com/office/powerpoint/2010/main" xmlns="" val="2247967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ndara" pitchFamily="34" charset="0"/>
              </a:rPr>
              <a:t>Why Branches ?</a:t>
            </a:r>
            <a:endParaRPr lang="en-US" sz="2400" dirty="0">
              <a:latin typeface="Candara" pitchFamily="34" charset="0"/>
            </a:endParaRPr>
          </a:p>
        </p:txBody>
      </p:sp>
      <p:pic>
        <p:nvPicPr>
          <p:cNvPr id="4" name="Content Placeholder 3" descr="branches_git.jpg"/>
          <p:cNvPicPr>
            <a:picLocks noGrp="1" noChangeAspect="1"/>
          </p:cNvPicPr>
          <p:nvPr>
            <p:ph idx="1"/>
          </p:nvPr>
        </p:nvPicPr>
        <p:blipFill>
          <a:blip r:embed="rId2"/>
          <a:stretch>
            <a:fillRect/>
          </a:stretch>
        </p:blipFill>
        <p:spPr>
          <a:xfrm>
            <a:off x="1266031" y="2967831"/>
            <a:ext cx="7419975" cy="22669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itchFamily="34" charset="0"/>
              </a:rPr>
              <a:t>Branches </a:t>
            </a:r>
            <a:endParaRPr lang="en-US" dirty="0">
              <a:latin typeface="Candara" pitchFamily="34" charset="0"/>
            </a:endParaRPr>
          </a:p>
        </p:txBody>
      </p:sp>
      <p:sp>
        <p:nvSpPr>
          <p:cNvPr id="3" name="Content Placeholder 2"/>
          <p:cNvSpPr>
            <a:spLocks noGrp="1"/>
          </p:cNvSpPr>
          <p:nvPr>
            <p:ph idx="1"/>
          </p:nvPr>
        </p:nvSpPr>
        <p:spPr>
          <a:xfrm>
            <a:off x="531419" y="1401831"/>
            <a:ext cx="8596668" cy="3880773"/>
          </a:xfrm>
        </p:spPr>
        <p:txBody>
          <a:bodyPr>
            <a:normAutofit/>
          </a:bodyPr>
          <a:lstStyle/>
          <a:p>
            <a:endParaRPr lang="en-US" dirty="0" smtClean="0"/>
          </a:p>
          <a:p>
            <a:r>
              <a:rPr lang="en-US" dirty="0" smtClean="0"/>
              <a:t>When developing a new feature, it is considered a good practice to work on a copy of the original project, called a </a:t>
            </a:r>
            <a:r>
              <a:rPr lang="en-US" i="1" dirty="0" smtClean="0"/>
              <a:t>branch</a:t>
            </a:r>
            <a:r>
              <a:rPr lang="en-US" dirty="0" smtClean="0"/>
              <a:t>. Branches have their own history and isolate their changes from one another, until you decide to merge them back together. This is done for a couple of reasons:</a:t>
            </a:r>
          </a:p>
          <a:p>
            <a:r>
              <a:rPr lang="en-US" dirty="0" smtClean="0"/>
              <a:t>An already working, stable version of the code won’t be broken.</a:t>
            </a:r>
          </a:p>
          <a:p>
            <a:r>
              <a:rPr lang="en-US" dirty="0" smtClean="0"/>
              <a:t>Many features can be safely developed at once by different people.</a:t>
            </a:r>
          </a:p>
          <a:p>
            <a:r>
              <a:rPr lang="en-US" dirty="0" smtClean="0"/>
              <a:t>Developers can work on their own branch, without the risk of their codebase changing due to someone else’s work.</a:t>
            </a:r>
          </a:p>
          <a:p>
            <a:r>
              <a:rPr lang="en-US" dirty="0" smtClean="0"/>
              <a:t>When unsure what’s best, multiple versions of the same feature can be developed on separate branches and then compared.</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latin typeface="Candara" pitchFamily="34" charset="0"/>
              </a:rPr>
              <a:t>Creating new branches – </a:t>
            </a:r>
            <a:r>
              <a:rPr lang="en-US" sz="2700" b="1" dirty="0" err="1" smtClean="0">
                <a:latin typeface="Candara" pitchFamily="34" charset="0"/>
              </a:rPr>
              <a:t>git</a:t>
            </a:r>
            <a:r>
              <a:rPr lang="en-US" sz="2700" b="1" dirty="0" smtClean="0">
                <a:latin typeface="Candara" pitchFamily="34" charset="0"/>
              </a:rPr>
              <a:t> branch</a:t>
            </a:r>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550874" y="1499108"/>
            <a:ext cx="8596668" cy="3880773"/>
          </a:xfrm>
        </p:spPr>
        <p:txBody>
          <a:bodyPr/>
          <a:lstStyle/>
          <a:p>
            <a:endParaRPr lang="en-US" dirty="0" smtClean="0"/>
          </a:p>
          <a:p>
            <a:r>
              <a:rPr lang="en-US" dirty="0" smtClean="0"/>
              <a:t>The default branch of every repository is called </a:t>
            </a:r>
            <a:r>
              <a:rPr lang="en-US" b="1" i="1" dirty="0" smtClean="0"/>
              <a:t>master</a:t>
            </a:r>
            <a:r>
              <a:rPr lang="en-US" dirty="0" smtClean="0"/>
              <a:t>. To create additional branches use the </a:t>
            </a:r>
            <a:r>
              <a:rPr lang="en-US" dirty="0" err="1" smtClean="0"/>
              <a:t>git</a:t>
            </a:r>
            <a:r>
              <a:rPr lang="en-US" dirty="0" smtClean="0"/>
              <a:t> branch &lt;name&gt; command:</a:t>
            </a:r>
          </a:p>
          <a:p>
            <a:r>
              <a:rPr lang="en-US" dirty="0" smtClean="0"/>
              <a:t>$ </a:t>
            </a:r>
            <a:r>
              <a:rPr lang="en-US" dirty="0" err="1" smtClean="0"/>
              <a:t>git</a:t>
            </a:r>
            <a:r>
              <a:rPr lang="en-US" dirty="0" smtClean="0"/>
              <a:t> branch </a:t>
            </a:r>
            <a:r>
              <a:rPr lang="en-US" dirty="0" err="1" smtClean="0"/>
              <a:t>amazing_new_feature</a:t>
            </a:r>
            <a:endParaRPr lang="en-US" dirty="0" smtClean="0"/>
          </a:p>
          <a:p>
            <a:r>
              <a:rPr lang="en-US" dirty="0" smtClean="0"/>
              <a:t> This just creates the new branch, which at this point is exactly the same as our </a:t>
            </a:r>
            <a:r>
              <a:rPr lang="en-US" i="1" dirty="0" smtClean="0"/>
              <a:t>master</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2400" b="1" dirty="0" smtClean="0">
                <a:latin typeface="Candara" pitchFamily="34" charset="0"/>
              </a:rPr>
              <a:t>Switching branches – </a:t>
            </a:r>
            <a:r>
              <a:rPr lang="en-US" sz="2400" b="1" dirty="0" err="1" smtClean="0">
                <a:latin typeface="Candara" pitchFamily="34" charset="0"/>
              </a:rPr>
              <a:t>git</a:t>
            </a:r>
            <a:r>
              <a:rPr lang="en-US" sz="2400" b="1" dirty="0" smtClean="0">
                <a:latin typeface="Candara" pitchFamily="34" charset="0"/>
              </a:rPr>
              <a:t> checkout</a:t>
            </a:r>
            <a:r>
              <a:rPr lang="en-US" b="1" dirty="0" smtClean="0"/>
              <a:t/>
            </a:r>
            <a:br>
              <a:rPr lang="en-US" b="1" dirty="0" smtClean="0"/>
            </a:br>
            <a:endParaRPr lang="en-US" dirty="0"/>
          </a:p>
        </p:txBody>
      </p:sp>
      <p:sp>
        <p:nvSpPr>
          <p:cNvPr id="3" name="Content Placeholder 2"/>
          <p:cNvSpPr>
            <a:spLocks noGrp="1"/>
          </p:cNvSpPr>
          <p:nvPr>
            <p:ph idx="1"/>
          </p:nvPr>
        </p:nvSpPr>
        <p:spPr>
          <a:xfrm>
            <a:off x="482780" y="1625567"/>
            <a:ext cx="8596668" cy="3880773"/>
          </a:xfrm>
        </p:spPr>
        <p:txBody>
          <a:bodyPr>
            <a:normAutofit fontScale="85000" lnSpcReduction="10000"/>
          </a:bodyPr>
          <a:lstStyle/>
          <a:p>
            <a:endParaRPr lang="en-US" dirty="0" smtClean="0"/>
          </a:p>
          <a:p>
            <a:r>
              <a:rPr lang="en-US" dirty="0" smtClean="0"/>
              <a:t>Now, when we run </a:t>
            </a:r>
            <a:r>
              <a:rPr lang="en-US" dirty="0" err="1" smtClean="0"/>
              <a:t>git</a:t>
            </a:r>
            <a:r>
              <a:rPr lang="en-US" dirty="0" smtClean="0"/>
              <a:t> branch,  we will see there are two options available:</a:t>
            </a:r>
          </a:p>
          <a:p>
            <a:r>
              <a:rPr lang="en-US" dirty="0" smtClean="0"/>
              <a:t>$ </a:t>
            </a:r>
            <a:r>
              <a:rPr lang="en-US" dirty="0" err="1" smtClean="0"/>
              <a:t>git</a:t>
            </a:r>
            <a:r>
              <a:rPr lang="en-US" dirty="0" smtClean="0"/>
              <a:t> branch </a:t>
            </a:r>
          </a:p>
          <a:p>
            <a:pPr>
              <a:buNone/>
            </a:pPr>
            <a:r>
              <a:rPr lang="en-US" dirty="0" smtClean="0"/>
              <a:t>       </a:t>
            </a:r>
            <a:r>
              <a:rPr lang="en-US" dirty="0" err="1" smtClean="0"/>
              <a:t>amazing_new_feature</a:t>
            </a:r>
            <a:r>
              <a:rPr lang="en-US" dirty="0" smtClean="0"/>
              <a:t> </a:t>
            </a:r>
          </a:p>
          <a:p>
            <a:pPr>
              <a:buNone/>
            </a:pPr>
            <a:r>
              <a:rPr lang="en-US" dirty="0" smtClean="0"/>
              <a:t>      * master</a:t>
            </a:r>
          </a:p>
          <a:p>
            <a:pPr>
              <a:buNone/>
            </a:pPr>
            <a:r>
              <a:rPr lang="en-US" dirty="0" smtClean="0"/>
              <a:t>     Master is the current branch and is marked with an asterisk. However, we want to work on our new amazing features, so we need to switch to the other branch. This is done with the </a:t>
            </a:r>
            <a:r>
              <a:rPr lang="en-US" dirty="0" err="1" smtClean="0"/>
              <a:t>git</a:t>
            </a:r>
            <a:r>
              <a:rPr lang="en-US" dirty="0" smtClean="0"/>
              <a:t> checkout command, expecting one parameter – the branch to switch to. </a:t>
            </a:r>
          </a:p>
          <a:p>
            <a:pPr>
              <a:buNone/>
            </a:pPr>
            <a:endParaRPr lang="en-US" dirty="0" smtClean="0"/>
          </a:p>
          <a:p>
            <a:pPr>
              <a:buNone/>
            </a:pPr>
            <a:r>
              <a:rPr lang="en-US" dirty="0" smtClean="0"/>
              <a:t>$ </a:t>
            </a:r>
            <a:r>
              <a:rPr lang="en-US" dirty="0" err="1" smtClean="0"/>
              <a:t>git</a:t>
            </a:r>
            <a:r>
              <a:rPr lang="en-US" dirty="0" smtClean="0"/>
              <a:t> checkout </a:t>
            </a:r>
            <a:r>
              <a:rPr lang="en-US" dirty="0" err="1" smtClean="0"/>
              <a:t>amazing_new_feature</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Merging branches – </a:t>
            </a:r>
            <a:r>
              <a:rPr lang="en-US" sz="2400" b="1" dirty="0" err="1" smtClean="0">
                <a:latin typeface="Candara" pitchFamily="34" charset="0"/>
              </a:rPr>
              <a:t>git</a:t>
            </a:r>
            <a:r>
              <a:rPr lang="en-US" sz="2400" b="1" dirty="0" smtClean="0">
                <a:latin typeface="Candara" pitchFamily="34" charset="0"/>
              </a:rPr>
              <a:t> merge</a:t>
            </a:r>
            <a:r>
              <a:rPr lang="en-US" b="1" dirty="0" smtClean="0"/>
              <a:t/>
            </a:r>
            <a:br>
              <a:rPr lang="en-US" b="1" dirty="0" smtClean="0"/>
            </a:br>
            <a:endParaRPr lang="en-US" dirty="0"/>
          </a:p>
        </p:txBody>
      </p:sp>
      <p:sp>
        <p:nvSpPr>
          <p:cNvPr id="3" name="Content Placeholder 2"/>
          <p:cNvSpPr>
            <a:spLocks noGrp="1"/>
          </p:cNvSpPr>
          <p:nvPr>
            <p:ph idx="1"/>
          </p:nvPr>
        </p:nvSpPr>
        <p:spPr>
          <a:xfrm>
            <a:off x="366048" y="1314283"/>
            <a:ext cx="8596668" cy="3880773"/>
          </a:xfrm>
        </p:spPr>
        <p:txBody>
          <a:bodyPr>
            <a:normAutofit lnSpcReduction="10000"/>
          </a:bodyPr>
          <a:lstStyle/>
          <a:p>
            <a:r>
              <a:rPr lang="en-US" dirty="0" smtClean="0"/>
              <a:t>Our “amazing new feature” is going to be just another text file called </a:t>
            </a:r>
            <a:r>
              <a:rPr lang="en-US" i="1" dirty="0" smtClean="0"/>
              <a:t>feature.txt</a:t>
            </a:r>
            <a:r>
              <a:rPr lang="en-US" dirty="0" smtClean="0"/>
              <a:t>. We will create it, add it, and commit it.</a:t>
            </a:r>
          </a:p>
          <a:p>
            <a:r>
              <a:rPr lang="en-US" dirty="0" smtClean="0"/>
              <a:t>$ </a:t>
            </a:r>
            <a:r>
              <a:rPr lang="en-US" dirty="0" err="1" smtClean="0"/>
              <a:t>git</a:t>
            </a:r>
            <a:r>
              <a:rPr lang="en-US" dirty="0" smtClean="0"/>
              <a:t> add feature.txt </a:t>
            </a:r>
          </a:p>
          <a:p>
            <a:r>
              <a:rPr lang="en-US" dirty="0" smtClean="0"/>
              <a:t>$ </a:t>
            </a:r>
            <a:r>
              <a:rPr lang="en-US" dirty="0" err="1" smtClean="0"/>
              <a:t>git</a:t>
            </a:r>
            <a:r>
              <a:rPr lang="en-US" dirty="0" smtClean="0"/>
              <a:t> commit -m "New feature complete.</a:t>
            </a:r>
          </a:p>
          <a:p>
            <a:r>
              <a:rPr lang="en-US" dirty="0" smtClean="0"/>
              <a:t>" The new feature is complete, we can go back to the master branch.</a:t>
            </a:r>
          </a:p>
          <a:p>
            <a:r>
              <a:rPr lang="en-US" dirty="0" smtClean="0"/>
              <a:t>$ </a:t>
            </a:r>
            <a:r>
              <a:rPr lang="en-US" dirty="0" err="1" smtClean="0"/>
              <a:t>git</a:t>
            </a:r>
            <a:r>
              <a:rPr lang="en-US" dirty="0" smtClean="0"/>
              <a:t> checkout master</a:t>
            </a:r>
            <a:br>
              <a:rPr lang="en-US" dirty="0" smtClean="0"/>
            </a:br>
            <a:endParaRPr lang="en-US" dirty="0" smtClean="0"/>
          </a:p>
          <a:p>
            <a:r>
              <a:rPr lang="en-US" dirty="0" smtClean="0"/>
              <a:t>Now, if we open our project in the file browser, we’ll notice that </a:t>
            </a:r>
            <a:r>
              <a:rPr lang="en-US" i="1" dirty="0" smtClean="0"/>
              <a:t>feature.txt</a:t>
            </a:r>
            <a:r>
              <a:rPr lang="en-US" dirty="0" smtClean="0"/>
              <a:t> has disappeared. That’s because we are back in the master branch, and here </a:t>
            </a:r>
            <a:r>
              <a:rPr lang="en-US" i="1" dirty="0" smtClean="0"/>
              <a:t>feature.txt</a:t>
            </a:r>
            <a:r>
              <a:rPr lang="en-US" dirty="0" smtClean="0"/>
              <a:t> was never created. To bring it in, we need to </a:t>
            </a:r>
            <a:r>
              <a:rPr lang="en-US" dirty="0" err="1" smtClean="0"/>
              <a:t>git</a:t>
            </a:r>
            <a:r>
              <a:rPr lang="en-US" dirty="0" smtClean="0"/>
              <a:t> merge the two branches together, applying the changes done in </a:t>
            </a:r>
            <a:r>
              <a:rPr lang="en-US" i="1" dirty="0" err="1" smtClean="0"/>
              <a:t>amazing_new_feature</a:t>
            </a:r>
            <a:r>
              <a:rPr lang="en-US" dirty="0" smtClean="0"/>
              <a:t> to the main version of the project.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latin typeface="Candara" pitchFamily="34" charset="0"/>
              </a:rPr>
              <a:t>Git</a:t>
            </a:r>
            <a:r>
              <a:rPr lang="en-US" sz="2400" dirty="0" smtClean="0">
                <a:latin typeface="Candara" pitchFamily="34" charset="0"/>
              </a:rPr>
              <a:t> merge</a:t>
            </a:r>
            <a:endParaRPr lang="en-US" sz="2400" dirty="0">
              <a:latin typeface="Candara" pitchFamily="34" charset="0"/>
            </a:endParaRPr>
          </a:p>
        </p:txBody>
      </p:sp>
      <p:sp>
        <p:nvSpPr>
          <p:cNvPr id="3" name="Content Placeholder 2"/>
          <p:cNvSpPr>
            <a:spLocks noGrp="1"/>
          </p:cNvSpPr>
          <p:nvPr>
            <p:ph idx="1"/>
          </p:nvPr>
        </p:nvSpPr>
        <p:spPr/>
        <p:txBody>
          <a:bodyPr/>
          <a:lstStyle/>
          <a:p>
            <a:r>
              <a:rPr lang="en-US" dirty="0" err="1" smtClean="0"/>
              <a:t>git</a:t>
            </a:r>
            <a:r>
              <a:rPr lang="en-US" dirty="0" smtClean="0"/>
              <a:t> merge </a:t>
            </a:r>
            <a:r>
              <a:rPr lang="en-US" dirty="0" err="1" smtClean="0"/>
              <a:t>amazing_new_feature</a:t>
            </a:r>
            <a:endParaRPr lang="en-US" dirty="0" smtClean="0"/>
          </a:p>
          <a:p>
            <a:endParaRPr lang="en-US" dirty="0" smtClean="0"/>
          </a:p>
          <a:p>
            <a:r>
              <a:rPr lang="en-US" dirty="0" smtClean="0"/>
              <a:t>The master branch is now up to date. The </a:t>
            </a:r>
            <a:r>
              <a:rPr lang="en-US" dirty="0" err="1" smtClean="0"/>
              <a:t>awesome_new_feature</a:t>
            </a:r>
            <a:r>
              <a:rPr lang="en-US" dirty="0" smtClean="0"/>
              <a:t> branch is no longer needed and can be removed.</a:t>
            </a:r>
          </a:p>
          <a:p>
            <a:r>
              <a:rPr lang="en-US" dirty="0" err="1" smtClean="0"/>
              <a:t>git</a:t>
            </a:r>
            <a:r>
              <a:rPr lang="en-US" dirty="0" smtClean="0"/>
              <a:t> branch -d </a:t>
            </a:r>
            <a:r>
              <a:rPr lang="en-US" dirty="0" err="1" smtClean="0"/>
              <a:t>awesome_new_feature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Advanced</a:t>
            </a:r>
            <a:r>
              <a:rPr lang="en-US" b="1" dirty="0" smtClean="0"/>
              <a:t/>
            </a:r>
            <a:br>
              <a:rPr lang="en-US" b="1" dirty="0" smtClean="0"/>
            </a:br>
            <a:endParaRPr lang="en-US" dirty="0"/>
          </a:p>
        </p:txBody>
      </p:sp>
      <p:sp>
        <p:nvSpPr>
          <p:cNvPr id="3" name="Content Placeholder 2"/>
          <p:cNvSpPr>
            <a:spLocks noGrp="1"/>
          </p:cNvSpPr>
          <p:nvPr>
            <p:ph idx="1"/>
          </p:nvPr>
        </p:nvSpPr>
        <p:spPr>
          <a:xfrm>
            <a:off x="492508" y="1392104"/>
            <a:ext cx="8596668" cy="3880773"/>
          </a:xfrm>
        </p:spPr>
        <p:txBody>
          <a:bodyPr/>
          <a:lstStyle/>
          <a:p>
            <a:r>
              <a:rPr lang="en-US" dirty="0" smtClean="0"/>
              <a:t>In the last section of this tutorial, we are going to take a look at some more advanced techniques that are very likely to come in handy.</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Checking difference between commits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 commit has it’s unique id in the form of a string of numbers and symbols. To see a list of all commits and their ids we can use </a:t>
            </a:r>
            <a:r>
              <a:rPr lang="en-US" dirty="0" err="1" smtClean="0"/>
              <a:t>git</a:t>
            </a:r>
            <a:r>
              <a:rPr lang="en-US" dirty="0" smtClean="0"/>
              <a:t> log:</a:t>
            </a:r>
          </a:p>
          <a:p>
            <a:r>
              <a:rPr lang="en-US" dirty="0" smtClean="0"/>
              <a:t/>
            </a:r>
            <a:br>
              <a:rPr lang="en-US" dirty="0" smtClean="0"/>
            </a:br>
            <a:r>
              <a:rPr lang="en-US" dirty="0" smtClean="0"/>
              <a:t> $ </a:t>
            </a:r>
            <a:r>
              <a:rPr lang="en-US" dirty="0" err="1" smtClean="0"/>
              <a:t>git</a:t>
            </a:r>
            <a:r>
              <a:rPr lang="en-US" dirty="0" smtClean="0"/>
              <a:t> log </a:t>
            </a:r>
          </a:p>
          <a:p>
            <a:pPr>
              <a:buNone/>
            </a:pPr>
            <a:r>
              <a:rPr lang="en-US" dirty="0" smtClean="0"/>
              <a:t>check the results</a:t>
            </a:r>
          </a:p>
          <a:p>
            <a:pPr>
              <a:buNone/>
            </a:pPr>
            <a:endParaRPr lang="en-US" dirty="0" smtClean="0"/>
          </a:p>
          <a:p>
            <a:pPr>
              <a:buNone/>
            </a:pPr>
            <a:r>
              <a:rPr lang="en-US" dirty="0" smtClean="0"/>
              <a:t>As you can see the ids are really long, but when working with them it’s not necessary to copy the whole thing – the first several symbols are usually enough.</a:t>
            </a:r>
          </a:p>
          <a:p>
            <a:pPr>
              <a:buNone/>
            </a:pPr>
            <a:r>
              <a:rPr lang="en-US" dirty="0" smtClean="0"/>
              <a:t/>
            </a:r>
            <a:br>
              <a:rPr lang="en-US" dirty="0" smtClean="0"/>
            </a:br>
            <a:r>
              <a:rPr lang="en-US" dirty="0" smtClean="0"/>
              <a:t>To see what was new in a commit we can run </a:t>
            </a:r>
          </a:p>
          <a:p>
            <a:pPr>
              <a:buNone/>
            </a:pPr>
            <a:r>
              <a:rPr lang="en-US" dirty="0" smtClean="0"/>
              <a:t>    $ </a:t>
            </a:r>
            <a:r>
              <a:rPr lang="en-US" dirty="0" err="1" smtClean="0"/>
              <a:t>git</a:t>
            </a:r>
            <a:r>
              <a:rPr lang="en-US" dirty="0" smtClean="0"/>
              <a:t> show [commit]: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2000" dirty="0" smtClean="0">
                <a:latin typeface="Corpid C1 Heavy" pitchFamily="34" charset="0"/>
              </a:rPr>
              <a:t>What is SCM and Why?</a:t>
            </a:r>
            <a:endParaRPr lang="en-US" sz="2000" dirty="0"/>
          </a:p>
        </p:txBody>
      </p:sp>
      <p:sp>
        <p:nvSpPr>
          <p:cNvPr id="3" name="Content Placeholder 2"/>
          <p:cNvSpPr>
            <a:spLocks noGrp="1"/>
          </p:cNvSpPr>
          <p:nvPr>
            <p:ph idx="1"/>
          </p:nvPr>
        </p:nvSpPr>
        <p:spPr/>
        <p:txBody>
          <a:bodyPr/>
          <a:lstStyle/>
          <a:p>
            <a:r>
              <a:rPr lang="en-US" dirty="0" smtClean="0"/>
              <a:t>A source control management system (SCM) is software that provides coordination and services between members of a software development team.</a:t>
            </a:r>
          </a:p>
          <a:p>
            <a:r>
              <a:rPr lang="en-US" dirty="0" smtClean="0"/>
              <a:t>At the most basic level, it provides file management and version control so that team members don’t write over each other’s changes, and only the newest versions of files are identified for use in the workspace</a:t>
            </a:r>
          </a:p>
          <a:p>
            <a:r>
              <a:rPr lang="en-US" dirty="0" smtClean="0"/>
              <a:t>SCMs also give developers the ability to work concurrently on files (in branches that may or may not converge), to merge changes with other developers’ changes, to track and audit changes that were requested and made, to track bug-fix status and to perform releases.</a:t>
            </a:r>
          </a:p>
          <a:p>
            <a:r>
              <a:rPr lang="en-US" dirty="0" smtClean="0"/>
              <a:t>And many more uses……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GIT INTRO</a:t>
            </a:r>
            <a:endParaRPr lang="en-US" sz="2400" b="1" dirty="0">
              <a:latin typeface="Candara" pitchFamily="34" charset="0"/>
            </a:endParaRPr>
          </a:p>
        </p:txBody>
      </p:sp>
      <p:sp>
        <p:nvSpPr>
          <p:cNvPr id="3" name="Content Placeholder 2"/>
          <p:cNvSpPr>
            <a:spLocks noGrp="1"/>
          </p:cNvSpPr>
          <p:nvPr>
            <p:ph idx="1"/>
          </p:nvPr>
        </p:nvSpPr>
        <p:spPr/>
        <p:txBody>
          <a:bodyPr/>
          <a:lstStyle/>
          <a:p>
            <a:r>
              <a:rPr lang="en-US" dirty="0" smtClean="0">
                <a:hlinkClick r:id="rId2"/>
              </a:rPr>
              <a:t>https://git-scm.com/book/en/v2/Getting-Started-Git-Basics</a:t>
            </a:r>
            <a:endParaRPr lang="en-US" dirty="0" smtClean="0"/>
          </a:p>
          <a:p>
            <a:r>
              <a:rPr lang="en-US" dirty="0" smtClean="0"/>
              <a:t>Having a distributed architecture, </a:t>
            </a:r>
            <a:r>
              <a:rPr lang="en-US" dirty="0" err="1" smtClean="0"/>
              <a:t>Git</a:t>
            </a:r>
            <a:r>
              <a:rPr lang="en-US" dirty="0" smtClean="0"/>
              <a:t> is an example of a DVCS (hence Distributed Version Control System). Rather than have only one single place for the full version history of the software as is common in once-popular version control systems like CVS or Subversion (also known as SVN), in </a:t>
            </a:r>
            <a:r>
              <a:rPr lang="en-US" dirty="0" err="1" smtClean="0"/>
              <a:t>Git</a:t>
            </a:r>
            <a:r>
              <a:rPr lang="en-US" dirty="0" smtClean="0"/>
              <a:t>, every developer's working copy of the code is also a repository that can contain the full history of all changes.</a:t>
            </a:r>
          </a:p>
          <a:p>
            <a:r>
              <a:rPr lang="en-US" dirty="0" smtClean="0"/>
              <a:t>In addition to being distributed, </a:t>
            </a:r>
            <a:r>
              <a:rPr lang="en-US" dirty="0" err="1" smtClean="0"/>
              <a:t>Git</a:t>
            </a:r>
            <a:r>
              <a:rPr lang="en-US" dirty="0" smtClean="0"/>
              <a:t> has been designed with performance, security and flexibility in mind.</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latin typeface="Candara" pitchFamily="34" charset="0"/>
              </a:rPr>
              <a:t>Installing </a:t>
            </a:r>
            <a:r>
              <a:rPr lang="en-US" sz="2700" b="1" dirty="0" err="1" smtClean="0">
                <a:latin typeface="Candara" pitchFamily="34" charset="0"/>
              </a:rPr>
              <a:t>Git</a:t>
            </a:r>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Installing </a:t>
            </a:r>
            <a:r>
              <a:rPr lang="en-US" dirty="0" err="1" smtClean="0"/>
              <a:t>Git</a:t>
            </a:r>
            <a:r>
              <a:rPr lang="en-US" dirty="0" smtClean="0"/>
              <a:t> on your machine is straightforward:</a:t>
            </a:r>
          </a:p>
          <a:p>
            <a:r>
              <a:rPr lang="en-US" dirty="0" smtClean="0"/>
              <a:t>Linux – Simply open up a new terminal and install </a:t>
            </a:r>
            <a:r>
              <a:rPr lang="en-US" dirty="0" err="1" smtClean="0"/>
              <a:t>git</a:t>
            </a:r>
            <a:r>
              <a:rPr lang="en-US" dirty="0" smtClean="0"/>
              <a:t> via your distribution’s package manager. For </a:t>
            </a:r>
            <a:r>
              <a:rPr lang="en-US" dirty="0" err="1" smtClean="0"/>
              <a:t>Ubuntu</a:t>
            </a:r>
            <a:r>
              <a:rPr lang="en-US" dirty="0" smtClean="0"/>
              <a:t> the command is: </a:t>
            </a:r>
            <a:r>
              <a:rPr lang="en-US" dirty="0" err="1" smtClean="0"/>
              <a:t>sudo</a:t>
            </a:r>
            <a:r>
              <a:rPr lang="en-US" dirty="0" smtClean="0"/>
              <a:t> apt-get install </a:t>
            </a:r>
            <a:r>
              <a:rPr lang="en-US" dirty="0" err="1" smtClean="0"/>
              <a:t>git</a:t>
            </a:r>
            <a:endParaRPr lang="en-US" dirty="0" smtClean="0"/>
          </a:p>
          <a:p>
            <a:r>
              <a:rPr lang="en-US" dirty="0" smtClean="0"/>
              <a:t>Windows – we recommend </a:t>
            </a:r>
            <a:r>
              <a:rPr lang="en-US" u="sng" dirty="0" err="1" smtClean="0">
                <a:hlinkClick r:id="rId2"/>
              </a:rPr>
              <a:t>git</a:t>
            </a:r>
            <a:r>
              <a:rPr lang="en-US" u="sng" dirty="0" smtClean="0">
                <a:hlinkClick r:id="rId2"/>
              </a:rPr>
              <a:t> for windows</a:t>
            </a:r>
            <a:r>
              <a:rPr lang="en-US" dirty="0" smtClean="0"/>
              <a:t> as it offers both a GUI client and a BASH </a:t>
            </a:r>
            <a:r>
              <a:rPr lang="en-US" dirty="0" err="1" smtClean="0"/>
              <a:t>comand</a:t>
            </a:r>
            <a:r>
              <a:rPr lang="en-US" dirty="0" smtClean="0"/>
              <a:t> line emulator.</a:t>
            </a:r>
          </a:p>
          <a:p>
            <a:pPr>
              <a:buNone/>
            </a:pPr>
            <a:r>
              <a:rPr lang="en-US" dirty="0" smtClean="0"/>
              <a:t>      https://git-for-windows.github.io/</a:t>
            </a:r>
          </a:p>
          <a:p>
            <a:r>
              <a:rPr lang="en-US" dirty="0" smtClean="0"/>
              <a:t>OS X – The easiest way is to install </a:t>
            </a:r>
            <a:r>
              <a:rPr lang="en-US" u="sng" dirty="0" smtClean="0">
                <a:hlinkClick r:id="rId3"/>
              </a:rPr>
              <a:t>homebrew</a:t>
            </a:r>
            <a:r>
              <a:rPr lang="en-US" dirty="0" smtClean="0"/>
              <a:t>, and then just run brew install </a:t>
            </a:r>
            <a:r>
              <a:rPr lang="en-US" dirty="0" err="1" smtClean="0"/>
              <a:t>git</a:t>
            </a:r>
            <a:r>
              <a:rPr lang="en-US" dirty="0" smtClean="0"/>
              <a:t> from your terminal.</a:t>
            </a:r>
          </a:p>
          <a:p>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Configuring </a:t>
            </a:r>
            <a:r>
              <a:rPr lang="en-US" sz="2400" b="1" dirty="0" err="1" smtClean="0">
                <a:latin typeface="Candara" pitchFamily="34" charset="0"/>
              </a:rPr>
              <a:t>Git</a:t>
            </a:r>
            <a:endParaRPr lang="en-US" sz="2400" dirty="0">
              <a:latin typeface="Candara" pitchFamily="34" charset="0"/>
            </a:endParaRPr>
          </a:p>
        </p:txBody>
      </p:sp>
      <p:sp>
        <p:nvSpPr>
          <p:cNvPr id="3" name="Content Placeholder 2"/>
          <p:cNvSpPr>
            <a:spLocks noGrp="1"/>
          </p:cNvSpPr>
          <p:nvPr>
            <p:ph idx="1"/>
          </p:nvPr>
        </p:nvSpPr>
        <p:spPr>
          <a:xfrm>
            <a:off x="351870" y="1170123"/>
            <a:ext cx="8596668" cy="4065328"/>
          </a:xfrm>
        </p:spPr>
        <p:txBody>
          <a:bodyPr/>
          <a:lstStyle/>
          <a:p>
            <a:pPr>
              <a:buNone/>
            </a:pPr>
            <a:endParaRPr lang="en-US" b="1" dirty="0" smtClean="0"/>
          </a:p>
          <a:p>
            <a:r>
              <a:rPr lang="en-US" dirty="0" smtClean="0"/>
              <a:t>Now that we’ve installed </a:t>
            </a:r>
            <a:r>
              <a:rPr lang="en-US" dirty="0" err="1" smtClean="0"/>
              <a:t>git</a:t>
            </a:r>
            <a:r>
              <a:rPr lang="en-US" dirty="0" smtClean="0"/>
              <a:t> on our computer, we will need to add some quick configurations. There are a lot of options that can be fiddled with, but we are going to set up the most important ones: our username and email. Open a terminal and run these commands:</a:t>
            </a:r>
          </a:p>
          <a:p>
            <a:r>
              <a:rPr lang="en-US" dirty="0" smtClean="0"/>
              <a:t>$ </a:t>
            </a:r>
            <a:r>
              <a:rPr lang="en-US" dirty="0" err="1" smtClean="0"/>
              <a:t>git</a:t>
            </a:r>
            <a:r>
              <a:rPr lang="en-US" dirty="0" smtClean="0"/>
              <a:t> </a:t>
            </a:r>
            <a:r>
              <a:rPr lang="en-US" dirty="0" err="1" smtClean="0"/>
              <a:t>config</a:t>
            </a:r>
            <a:r>
              <a:rPr lang="en-US" dirty="0" smtClean="0"/>
              <a:t> --global user.name "My Name" $ </a:t>
            </a:r>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myEmail@example.comEvery action we do in </a:t>
            </a:r>
            <a:r>
              <a:rPr lang="en-US" dirty="0" err="1" smtClean="0"/>
              <a:t>Git</a:t>
            </a:r>
            <a:r>
              <a:rPr lang="en-US" dirty="0" smtClean="0"/>
              <a:t> will now have a stamp with our name and address on it. This way users always know who did what and everything is way more organized.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Creating a new repository – </a:t>
            </a:r>
            <a:r>
              <a:rPr lang="en-US" sz="2400" b="1" dirty="0" err="1" smtClean="0">
                <a:latin typeface="Candara" pitchFamily="34" charset="0"/>
              </a:rPr>
              <a:t>git</a:t>
            </a:r>
            <a:r>
              <a:rPr lang="en-US" sz="2400" b="1" dirty="0" smtClean="0">
                <a:latin typeface="Candara" pitchFamily="34" charset="0"/>
              </a:rPr>
              <a:t> init</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As we mentioned earlier, </a:t>
            </a:r>
            <a:r>
              <a:rPr lang="en-US" dirty="0" err="1" smtClean="0"/>
              <a:t>git</a:t>
            </a:r>
            <a:r>
              <a:rPr lang="en-US" dirty="0" smtClean="0"/>
              <a:t> stores its files and history directly as a folder in your project. To set up a new repository, we need to open a terminal, navigate to our project directory and run </a:t>
            </a:r>
            <a:r>
              <a:rPr lang="en-US" dirty="0" err="1" smtClean="0"/>
              <a:t>git</a:t>
            </a:r>
            <a:r>
              <a:rPr lang="en-US" dirty="0" smtClean="0"/>
              <a:t> </a:t>
            </a:r>
            <a:r>
              <a:rPr lang="en-US" dirty="0" err="1" smtClean="0"/>
              <a:t>init.</a:t>
            </a:r>
            <a:r>
              <a:rPr lang="en-US" dirty="0" smtClean="0"/>
              <a:t> This will enable </a:t>
            </a:r>
            <a:r>
              <a:rPr lang="en-US" dirty="0" err="1" smtClean="0"/>
              <a:t>Git</a:t>
            </a:r>
            <a:r>
              <a:rPr lang="en-US" dirty="0" smtClean="0"/>
              <a:t> for this particular folder and create a hidden </a:t>
            </a:r>
            <a:r>
              <a:rPr lang="en-US" i="1" dirty="0" smtClean="0"/>
              <a:t>.</a:t>
            </a:r>
            <a:r>
              <a:rPr lang="en-US" i="1" dirty="0" err="1" smtClean="0"/>
              <a:t>git</a:t>
            </a:r>
            <a:r>
              <a:rPr lang="en-US" dirty="0" smtClean="0"/>
              <a:t> directory where the repository history and configuration will be stored.</a:t>
            </a:r>
          </a:p>
          <a:p>
            <a:r>
              <a:rPr lang="en-US" dirty="0" smtClean="0"/>
              <a:t>Create a folder on your Desktop called </a:t>
            </a:r>
            <a:r>
              <a:rPr lang="en-US" i="1" dirty="0" err="1" smtClean="0"/>
              <a:t>git_exercise</a:t>
            </a:r>
            <a:r>
              <a:rPr lang="en-US" dirty="0" smtClean="0"/>
              <a:t>, open a new terminal and enter the following:</a:t>
            </a:r>
          </a:p>
          <a:p>
            <a:r>
              <a:rPr lang="en-US" dirty="0" smtClean="0"/>
              <a:t>$ </a:t>
            </a:r>
            <a:r>
              <a:rPr lang="en-US" dirty="0" err="1" smtClean="0"/>
              <a:t>cd</a:t>
            </a:r>
            <a:r>
              <a:rPr lang="en-US" dirty="0" smtClean="0"/>
              <a:t> Desktop/</a:t>
            </a:r>
            <a:r>
              <a:rPr lang="en-US" dirty="0" err="1" smtClean="0"/>
              <a:t>git_exercise</a:t>
            </a:r>
            <a:r>
              <a:rPr lang="en-US" dirty="0" smtClean="0"/>
              <a:t>/ $ </a:t>
            </a:r>
            <a:r>
              <a:rPr lang="en-US" dirty="0" err="1" smtClean="0"/>
              <a:t>git</a:t>
            </a:r>
            <a:r>
              <a:rPr lang="en-US" dirty="0" smtClean="0"/>
              <a:t> init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Candara" pitchFamily="34" charset="0"/>
              </a:rPr>
              <a:t>Creating first file</a:t>
            </a:r>
            <a:endParaRPr lang="en-US" sz="2400" dirty="0">
              <a:latin typeface="Candara" pitchFamily="34" charset="0"/>
            </a:endParaRPr>
          </a:p>
        </p:txBody>
      </p:sp>
      <p:sp>
        <p:nvSpPr>
          <p:cNvPr id="3" name="Content Placeholder 2"/>
          <p:cNvSpPr>
            <a:spLocks noGrp="1"/>
          </p:cNvSpPr>
          <p:nvPr>
            <p:ph idx="1"/>
          </p:nvPr>
        </p:nvSpPr>
        <p:spPr>
          <a:xfrm>
            <a:off x="506852" y="1587152"/>
            <a:ext cx="8596668" cy="3880773"/>
          </a:xfrm>
        </p:spPr>
        <p:txBody>
          <a:bodyPr/>
          <a:lstStyle/>
          <a:p>
            <a:r>
              <a:rPr lang="en-US" dirty="0" smtClean="0"/>
              <a:t>The command line should respond with something along the lines of:</a:t>
            </a:r>
          </a:p>
          <a:p>
            <a:r>
              <a:rPr lang="en-US" dirty="0" smtClean="0"/>
              <a:t>Initialized empty </a:t>
            </a:r>
            <a:r>
              <a:rPr lang="en-US" dirty="0" err="1" smtClean="0"/>
              <a:t>Git</a:t>
            </a:r>
            <a:r>
              <a:rPr lang="en-US" dirty="0" smtClean="0"/>
              <a:t> repository in /home/user/Desktop/</a:t>
            </a:r>
            <a:r>
              <a:rPr lang="en-US" dirty="0" err="1" smtClean="0"/>
              <a:t>git_exercise</a:t>
            </a:r>
            <a:r>
              <a:rPr lang="en-US" dirty="0" smtClean="0"/>
              <a:t>/.</a:t>
            </a:r>
            <a:r>
              <a:rPr lang="en-US" dirty="0" err="1" smtClean="0"/>
              <a:t>git</a:t>
            </a:r>
            <a:r>
              <a:rPr lang="en-US" dirty="0" smtClean="0"/>
              <a:t>/</a:t>
            </a:r>
          </a:p>
          <a:p>
            <a:r>
              <a:rPr lang="en-US" dirty="0" smtClean="0"/>
              <a:t>This means that our repo has been successfully created but is still empty. Now create a simple text file called </a:t>
            </a:r>
            <a:r>
              <a:rPr lang="en-US" i="1" dirty="0" smtClean="0"/>
              <a:t>hello.txt</a:t>
            </a:r>
            <a:r>
              <a:rPr lang="en-US" dirty="0" smtClean="0"/>
              <a:t> and save it in the </a:t>
            </a:r>
            <a:r>
              <a:rPr lang="en-US" i="1" dirty="0" err="1" smtClean="0"/>
              <a:t>git_exercise</a:t>
            </a:r>
            <a:r>
              <a:rPr lang="en-US" dirty="0" smtClean="0"/>
              <a:t> folder.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Candara" pitchFamily="34" charset="0"/>
              </a:rPr>
              <a:t>Checking the status – </a:t>
            </a:r>
            <a:r>
              <a:rPr lang="en-US" sz="2400" b="1" dirty="0" err="1" smtClean="0">
                <a:latin typeface="Candara" pitchFamily="34" charset="0"/>
              </a:rPr>
              <a:t>git</a:t>
            </a:r>
            <a:r>
              <a:rPr lang="en-US" sz="2400" b="1" dirty="0" smtClean="0">
                <a:latin typeface="Candara" pitchFamily="34" charset="0"/>
              </a:rPr>
              <a:t> status</a:t>
            </a:r>
            <a:r>
              <a:rPr lang="en-US" b="1" dirty="0" smtClean="0"/>
              <a:t/>
            </a:r>
            <a:br>
              <a:rPr lang="en-US" b="1" dirty="0" smtClean="0"/>
            </a:br>
            <a:endParaRPr lang="en-US" dirty="0"/>
          </a:p>
        </p:txBody>
      </p:sp>
      <p:sp>
        <p:nvSpPr>
          <p:cNvPr id="3" name="Content Placeholder 2"/>
          <p:cNvSpPr>
            <a:spLocks noGrp="1"/>
          </p:cNvSpPr>
          <p:nvPr>
            <p:ph idx="1"/>
          </p:nvPr>
        </p:nvSpPr>
        <p:spPr>
          <a:xfrm>
            <a:off x="421612" y="1439917"/>
            <a:ext cx="8596668" cy="3880773"/>
          </a:xfrm>
        </p:spPr>
        <p:txBody>
          <a:bodyPr/>
          <a:lstStyle/>
          <a:p>
            <a:r>
              <a:rPr lang="en-US" dirty="0" err="1" smtClean="0"/>
              <a:t>Git</a:t>
            </a:r>
            <a:r>
              <a:rPr lang="en-US" dirty="0" smtClean="0"/>
              <a:t> status is another must-know command that returns information about the current state of the repository: is everything up to date, what’s new, what’s changed, and so on. Running </a:t>
            </a:r>
            <a:r>
              <a:rPr lang="en-US" dirty="0" err="1" smtClean="0"/>
              <a:t>git</a:t>
            </a:r>
            <a:r>
              <a:rPr lang="en-US" dirty="0" smtClean="0"/>
              <a:t> status in our newly created repo should return the following:</a:t>
            </a:r>
          </a:p>
          <a:p>
            <a:r>
              <a:rPr lang="en-US" dirty="0" smtClean="0"/>
              <a:t>$ </a:t>
            </a:r>
            <a:r>
              <a:rPr lang="en-US" dirty="0" err="1" smtClean="0"/>
              <a:t>git</a:t>
            </a:r>
            <a:r>
              <a:rPr lang="en-US" dirty="0" smtClean="0"/>
              <a:t> status On branch master Initial commit Untracked files: (use "</a:t>
            </a:r>
            <a:r>
              <a:rPr lang="en-US" dirty="0" err="1" smtClean="0"/>
              <a:t>git</a:t>
            </a:r>
            <a:r>
              <a:rPr lang="en-US" dirty="0" smtClean="0"/>
              <a:t> add ..." to include in what will be committed) hello.txt The returned message states that </a:t>
            </a:r>
            <a:r>
              <a:rPr lang="en-US" i="1" dirty="0" smtClean="0"/>
              <a:t>hello.txt</a:t>
            </a:r>
            <a:r>
              <a:rPr lang="en-US" dirty="0" smtClean="0"/>
              <a:t> is untracked. This means that the file is new and </a:t>
            </a:r>
            <a:r>
              <a:rPr lang="en-US" dirty="0" err="1" smtClean="0"/>
              <a:t>Git</a:t>
            </a:r>
            <a:r>
              <a:rPr lang="en-US" dirty="0" smtClean="0"/>
              <a:t> doesn’t know yet if it should keep track of the changes happening to that file or just ignore it. To acknowledge the new file, we need to stage it.</a:t>
            </a:r>
          </a:p>
          <a:p>
            <a:pPr>
              <a:buNone/>
            </a:pP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7375</TotalTime>
  <Words>1014</Words>
  <Application>Microsoft Office PowerPoint</Application>
  <PresentationFormat>Custom</PresentationFormat>
  <Paragraphs>133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Version Control and Subversion</vt:lpstr>
      <vt:lpstr>purpose</vt:lpstr>
      <vt:lpstr>What is SCM and Why?</vt:lpstr>
      <vt:lpstr>GIT INTRO</vt:lpstr>
      <vt:lpstr>Installing Git  </vt:lpstr>
      <vt:lpstr>Configuring Git</vt:lpstr>
      <vt:lpstr>Creating a new repository – git init </vt:lpstr>
      <vt:lpstr>Creating first file</vt:lpstr>
      <vt:lpstr>Checking the status – git status </vt:lpstr>
      <vt:lpstr> Staging – git add </vt:lpstr>
      <vt:lpstr>Git status</vt:lpstr>
      <vt:lpstr>Commiting – git commit </vt:lpstr>
      <vt:lpstr>Remote repositories </vt:lpstr>
      <vt:lpstr>Connecting to a remote repository – git remote add </vt:lpstr>
      <vt:lpstr>Remote repository</vt:lpstr>
      <vt:lpstr>Uploading to a server – git push</vt:lpstr>
      <vt:lpstr>Push to remote repo</vt:lpstr>
      <vt:lpstr> Cloning a repository – git clone </vt:lpstr>
      <vt:lpstr>Getting changes from a server – git pull </vt:lpstr>
      <vt:lpstr>Why Branches ?</vt:lpstr>
      <vt:lpstr>Branches </vt:lpstr>
      <vt:lpstr>Creating new branches – git branch  </vt:lpstr>
      <vt:lpstr> Switching branches – git checkout </vt:lpstr>
      <vt:lpstr>Merging branches – git merge </vt:lpstr>
      <vt:lpstr>Git merge</vt:lpstr>
      <vt:lpstr>Advanced </vt:lpstr>
      <vt:lpstr>Checking difference between commits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and Subversion</dc:title>
  <dc:creator>Wasim</dc:creator>
  <cp:lastModifiedBy>vinsaxen</cp:lastModifiedBy>
  <cp:revision>118</cp:revision>
  <dcterms:created xsi:type="dcterms:W3CDTF">2015-09-01T16:57:55Z</dcterms:created>
  <dcterms:modified xsi:type="dcterms:W3CDTF">2016-08-04T07:29:40Z</dcterms:modified>
</cp:coreProperties>
</file>