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66"/>
  </p:notesMasterIdLst>
  <p:handoutMasterIdLst>
    <p:handoutMasterId r:id="rId67"/>
  </p:handoutMasterIdLst>
  <p:sldIdLst>
    <p:sldId id="271" r:id="rId5"/>
    <p:sldId id="449" r:id="rId6"/>
    <p:sldId id="292" r:id="rId7"/>
    <p:sldId id="429" r:id="rId8"/>
    <p:sldId id="406" r:id="rId9"/>
    <p:sldId id="451" r:id="rId10"/>
    <p:sldId id="407" r:id="rId11"/>
    <p:sldId id="430" r:id="rId12"/>
    <p:sldId id="431" r:id="rId13"/>
    <p:sldId id="432" r:id="rId14"/>
    <p:sldId id="433" r:id="rId15"/>
    <p:sldId id="434" r:id="rId16"/>
    <p:sldId id="435" r:id="rId17"/>
    <p:sldId id="409" r:id="rId18"/>
    <p:sldId id="334" r:id="rId19"/>
    <p:sldId id="436" r:id="rId20"/>
    <p:sldId id="437" r:id="rId21"/>
    <p:sldId id="438" r:id="rId22"/>
    <p:sldId id="336" r:id="rId23"/>
    <p:sldId id="343" r:id="rId24"/>
    <p:sldId id="439" r:id="rId25"/>
    <p:sldId id="440" r:id="rId26"/>
    <p:sldId id="446" r:id="rId27"/>
    <p:sldId id="447" r:id="rId28"/>
    <p:sldId id="410" r:id="rId29"/>
    <p:sldId id="393" r:id="rId30"/>
    <p:sldId id="394" r:id="rId31"/>
    <p:sldId id="411" r:id="rId32"/>
    <p:sldId id="349" r:id="rId33"/>
    <p:sldId id="350" r:id="rId34"/>
    <p:sldId id="352" r:id="rId35"/>
    <p:sldId id="353" r:id="rId36"/>
    <p:sldId id="412" r:id="rId37"/>
    <p:sldId id="441" r:id="rId38"/>
    <p:sldId id="399" r:id="rId39"/>
    <p:sldId id="401" r:id="rId40"/>
    <p:sldId id="415" r:id="rId41"/>
    <p:sldId id="442" r:id="rId42"/>
    <p:sldId id="443" r:id="rId43"/>
    <p:sldId id="416" r:id="rId44"/>
    <p:sldId id="384" r:id="rId45"/>
    <p:sldId id="425" r:id="rId46"/>
    <p:sldId id="386" r:id="rId47"/>
    <p:sldId id="418" r:id="rId48"/>
    <p:sldId id="419" r:id="rId49"/>
    <p:sldId id="444" r:id="rId50"/>
    <p:sldId id="417" r:id="rId51"/>
    <p:sldId id="373" r:id="rId52"/>
    <p:sldId id="374" r:id="rId53"/>
    <p:sldId id="377" r:id="rId54"/>
    <p:sldId id="420" r:id="rId55"/>
    <p:sldId id="379" r:id="rId56"/>
    <p:sldId id="424" r:id="rId57"/>
    <p:sldId id="395" r:id="rId58"/>
    <p:sldId id="421" r:id="rId59"/>
    <p:sldId id="381" r:id="rId60"/>
    <p:sldId id="422" r:id="rId61"/>
    <p:sldId id="423" r:id="rId62"/>
    <p:sldId id="448" r:id="rId63"/>
    <p:sldId id="315" r:id="rId64"/>
    <p:sldId id="325" r:id="rId65"/>
  </p:sldIdLst>
  <p:sldSz cx="9144000" cy="6858000" type="screen4x3"/>
  <p:notesSz cx="6858000" cy="9144000"/>
  <p:custDataLst>
    <p:tags r:id="rId6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ushar Joshi" initials="TJ" lastIdx="1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0575" autoAdjust="0"/>
    <p:restoredTop sz="80462" autoAdjust="0"/>
  </p:normalViewPr>
  <p:slideViewPr>
    <p:cSldViewPr>
      <p:cViewPr>
        <p:scale>
          <a:sx n="70" d="100"/>
          <a:sy n="70" d="100"/>
        </p:scale>
        <p:origin x="-1152" y="228"/>
      </p:cViewPr>
      <p:guideLst>
        <p:guide orient="horz" pos="2160"/>
        <p:guide pos="2880"/>
      </p:guideLst>
    </p:cSldViewPr>
  </p:slideViewPr>
  <p:outlineViewPr>
    <p:cViewPr>
      <p:scale>
        <a:sx n="33" d="100"/>
        <a:sy n="33" d="100"/>
      </p:scale>
      <p:origin x="0" y="6124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02-03-2016</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3/2/2016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35</a:t>
            </a:fld>
            <a:endParaRPr lang="en-US" dirty="0"/>
          </a:p>
        </p:txBody>
      </p:sp>
    </p:spTree>
    <p:extLst>
      <p:ext uri="{BB962C8B-B14F-4D97-AF65-F5344CB8AC3E}">
        <p14:creationId xmlns:p14="http://schemas.microsoft.com/office/powerpoint/2010/main" val="3429986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Data Quality Validation:</a:t>
            </a:r>
            <a:r>
              <a:rPr lang="en-IN" dirty="0" smtClean="0"/>
              <a:t/>
            </a:r>
            <a:br>
              <a:rPr lang="en-IN" dirty="0" smtClean="0"/>
            </a:br>
            <a:r>
              <a:rPr lang="en-IN" dirty="0" smtClean="0"/>
              <a:t/>
            </a:r>
            <a:br>
              <a:rPr lang="en-IN" dirty="0" smtClean="0"/>
            </a:br>
            <a:r>
              <a:rPr lang="en-IN" dirty="0" smtClean="0"/>
              <a:t>An essential part of the overall ETL test strategy is validating data for accuracy, which is core to any Data Warehouse tests. Validating data for quality includes test for data completeness, data transformation and data quality.</a:t>
            </a:r>
            <a:br>
              <a:rPr lang="en-IN" dirty="0" smtClean="0"/>
            </a:br>
            <a:r>
              <a:rPr lang="en-IN" dirty="0" smtClean="0"/>
              <a:t/>
            </a:r>
            <a:br>
              <a:rPr lang="en-IN" dirty="0" smtClean="0"/>
            </a:br>
            <a:r>
              <a:rPr lang="en-IN" b="1" dirty="0" smtClean="0"/>
              <a:t>» Data Completeness Tests:</a:t>
            </a:r>
            <a:r>
              <a:rPr lang="en-IN" dirty="0" smtClean="0"/>
              <a:t> are designed to verify that all the expected data loads into the data warehouse. This includes running detailed tests to verify that all records are completely loaded without errors in content quality or quantity.</a:t>
            </a:r>
          </a:p>
          <a:p>
            <a:r>
              <a:rPr lang="en-IN" dirty="0" smtClean="0"/>
              <a:t/>
            </a:r>
            <a:br>
              <a:rPr lang="en-IN" dirty="0" smtClean="0"/>
            </a:br>
            <a:r>
              <a:rPr lang="en-IN" b="1" dirty="0" smtClean="0"/>
              <a:t>» Data Transformation Tests:</a:t>
            </a:r>
            <a:r>
              <a:rPr lang="en-IN" dirty="0" smtClean="0"/>
              <a:t> are designed to verify the accuracy of the transformation logic or transformation business rules. This can, at times, be a complex activity hence teams should consider using automated tools as part of the test strategy. Integration tests are generally a part of data transformation tests. This is covered in more detail in a separate section below.</a:t>
            </a:r>
          </a:p>
          <a:p>
            <a:r>
              <a:rPr lang="en-IN" dirty="0" smtClean="0"/>
              <a:t/>
            </a:r>
            <a:br>
              <a:rPr lang="en-IN" dirty="0" smtClean="0"/>
            </a:br>
            <a:r>
              <a:rPr lang="en-IN" b="1" dirty="0" smtClean="0"/>
              <a:t>» Data Quality Tests:</a:t>
            </a:r>
            <a:r>
              <a:rPr lang="en-IN" dirty="0" smtClean="0"/>
              <a:t> are designed to validate system </a:t>
            </a:r>
            <a:r>
              <a:rPr lang="en-IN" dirty="0" err="1" smtClean="0"/>
              <a:t>behavior</a:t>
            </a:r>
            <a:r>
              <a:rPr lang="en-IN" dirty="0" smtClean="0"/>
              <a:t> when data is rejected (example: data inaccuracy or missing data) during data correction and substitution. Scenario-based tests and Validation tests for the solution's reporting feature are part of Data Quality Tests.</a:t>
            </a:r>
          </a:p>
          <a:p>
            <a:endParaRPr lang="en-IN" dirty="0" smtClean="0"/>
          </a:p>
          <a:p>
            <a:r>
              <a:rPr lang="en-IN" b="1" dirty="0" smtClean="0"/>
              <a:t>End User and BI / Report Testing:</a:t>
            </a:r>
            <a:r>
              <a:rPr lang="en-IN" dirty="0" smtClean="0"/>
              <a:t/>
            </a:r>
            <a:br>
              <a:rPr lang="en-IN" dirty="0" smtClean="0"/>
            </a:br>
            <a:r>
              <a:rPr lang="en-IN" dirty="0" smtClean="0"/>
              <a:t/>
            </a:r>
            <a:br>
              <a:rPr lang="en-IN" dirty="0" smtClean="0"/>
            </a:br>
            <a:r>
              <a:rPr lang="en-IN" dirty="0" smtClean="0"/>
              <a:t>Testing for accuracy of reports is another critical aspect in Data warehouse testing. Extreme care should be taken while testing, as reports are probably the only experience most users have with the Data Warehouse and Business Intelligence (DW/BI) system. The guiding philosophy is that testing reports should be as clear and self-explanatory as possible. Usability, performance, data accuracy and preview and/or export to different formats are areas where most of the failures occur.</a:t>
            </a:r>
            <a:br>
              <a:rPr lang="en-IN" dirty="0" smtClean="0"/>
            </a:br>
            <a:r>
              <a:rPr lang="en-IN" dirty="0" smtClean="0"/>
              <a:t/>
            </a:r>
            <a:br>
              <a:rPr lang="en-IN" dirty="0" smtClean="0"/>
            </a:br>
            <a:r>
              <a:rPr lang="en-IN" dirty="0" smtClean="0"/>
              <a:t>» Data display on the business views and dashboard are as expected</a:t>
            </a:r>
          </a:p>
          <a:p>
            <a:r>
              <a:rPr lang="en-IN" dirty="0" smtClean="0"/>
              <a:t>» Users can see reports according to their user profile (authentication and authorization)</a:t>
            </a:r>
          </a:p>
          <a:p>
            <a:r>
              <a:rPr lang="en-IN" dirty="0" smtClean="0"/>
              <a:t>» Verification of Report format and content by appropriate end users</a:t>
            </a:r>
          </a:p>
          <a:p>
            <a:r>
              <a:rPr lang="en-IN" dirty="0" smtClean="0"/>
              <a:t>» Verification on the Accuracy and completeness of the scheduled reports</a:t>
            </a:r>
          </a:p>
          <a:p>
            <a:r>
              <a:rPr lang="en-IN" dirty="0" smtClean="0"/>
              <a:t>» OLAP, Drill down report, cross tab report, parent / child report </a:t>
            </a:r>
            <a:r>
              <a:rPr lang="en-IN" dirty="0" err="1" smtClean="0"/>
              <a:t>etc</a:t>
            </a:r>
            <a:r>
              <a:rPr lang="en-IN" dirty="0" smtClean="0"/>
              <a:t> are all working as expected</a:t>
            </a:r>
          </a:p>
          <a:p>
            <a:r>
              <a:rPr lang="en-IN" dirty="0" smtClean="0"/>
              <a:t>» 'Analysis Functions' and 'Data Analysis' are working</a:t>
            </a:r>
          </a:p>
          <a:p>
            <a:r>
              <a:rPr lang="en-IN" dirty="0" smtClean="0"/>
              <a:t>» No pilferage of data between the source systems and the views</a:t>
            </a:r>
          </a:p>
          <a:p>
            <a:r>
              <a:rPr lang="en-IN" dirty="0" smtClean="0"/>
              <a:t>» Testing of Replicated reports from old system to new system for consistency of business rules</a:t>
            </a:r>
          </a:p>
          <a:p>
            <a:r>
              <a:rPr lang="en-IN" dirty="0" smtClean="0"/>
              <a:t>» Previewing and/or exporting of reports to different formats such as spreadsheet, pdf, html, e-mail displays accurate and consistent data</a:t>
            </a:r>
          </a:p>
          <a:p>
            <a:r>
              <a:rPr lang="en-IN" dirty="0" smtClean="0"/>
              <a:t>» Print facility, where applicable, produces expected output</a:t>
            </a:r>
          </a:p>
          <a:p>
            <a:r>
              <a:rPr lang="en-IN" dirty="0" smtClean="0"/>
              <a:t>» Where graphs and data in tabular format exist, both should reflect consistent data</a:t>
            </a:r>
          </a:p>
          <a:p>
            <a:r>
              <a:rPr lang="en-IN" b="1" dirty="0" smtClean="0"/>
              <a:t>Load and Performance Testing: </a:t>
            </a:r>
            <a:r>
              <a:rPr lang="en-IN" dirty="0" smtClean="0"/>
              <a:t/>
            </a:r>
            <a:br>
              <a:rPr lang="en-IN" dirty="0" smtClean="0"/>
            </a:br>
            <a:r>
              <a:rPr lang="en-IN" dirty="0" smtClean="0"/>
              <a:t/>
            </a:r>
            <a:br>
              <a:rPr lang="en-IN" dirty="0" smtClean="0"/>
            </a:br>
            <a:r>
              <a:rPr lang="en-IN" dirty="0" smtClean="0"/>
              <a:t>With increasing volume of data, stability and scalability become critical test parameters. Under stress from large transactional data volumes, data warehouses will typically not scale, and eventually fail, unless they are tested and issues are fixed. To avoid such problems, it is essential that the test team design and execute series of tests that validate the performance and scalability of the system under different loads. As part of this activity, the following tests can be executed:</a:t>
            </a:r>
            <a:br>
              <a:rPr lang="en-IN" dirty="0" smtClean="0"/>
            </a:br>
            <a:r>
              <a:rPr lang="en-IN" dirty="0" smtClean="0"/>
              <a:t/>
            </a:r>
            <a:br>
              <a:rPr lang="en-IN" dirty="0" smtClean="0"/>
            </a:br>
            <a:r>
              <a:rPr lang="en-IN" dirty="0" smtClean="0"/>
              <a:t>» Shutdown the server during batch process and validate the result</a:t>
            </a:r>
          </a:p>
          <a:p>
            <a:r>
              <a:rPr lang="en-IN" dirty="0" smtClean="0"/>
              <a:t>» Perform ETL with load that is twice or thrice the maximum possible imagined data (for which the capacity is planned)</a:t>
            </a:r>
          </a:p>
          <a:p>
            <a:r>
              <a:rPr lang="en-IN" dirty="0" smtClean="0"/>
              <a:t>» Run huge volumes of ad-hoc queries mimicked from multiple users simultaneously</a:t>
            </a:r>
          </a:p>
          <a:p>
            <a:r>
              <a:rPr lang="en-IN" dirty="0" smtClean="0"/>
              <a:t>» Run large number of scheduled reports</a:t>
            </a:r>
          </a:p>
          <a:p>
            <a:r>
              <a:rPr lang="en-IN" dirty="0" smtClean="0"/>
              <a:t>» Monitor the timing of the reject processes and check system </a:t>
            </a:r>
            <a:r>
              <a:rPr lang="en-IN" dirty="0" err="1" smtClean="0"/>
              <a:t>behavior</a:t>
            </a:r>
            <a:r>
              <a:rPr lang="en-IN" dirty="0" smtClean="0"/>
              <a:t> when handling large volumes of rejected data</a:t>
            </a:r>
          </a:p>
          <a:p>
            <a:endParaRPr lang="en-IN" dirty="0" smtClean="0"/>
          </a:p>
          <a:p>
            <a:r>
              <a:rPr lang="en-IN" b="1" dirty="0" smtClean="0"/>
              <a:t>E2E Integration and Regression Testing:</a:t>
            </a:r>
            <a:r>
              <a:rPr lang="en-IN" dirty="0" smtClean="0"/>
              <a:t> Integration tests show how the application fits into the overall flow of all upstream and downstream applications. When designing Integration Tests, the focus of the tester should be on the following topics:</a:t>
            </a:r>
            <a:br>
              <a:rPr lang="en-IN" dirty="0" smtClean="0"/>
            </a:br>
            <a:r>
              <a:rPr lang="en-IN" dirty="0" smtClean="0"/>
              <a:t/>
            </a:r>
            <a:br>
              <a:rPr lang="en-IN" dirty="0" smtClean="0"/>
            </a:br>
            <a:r>
              <a:rPr lang="en-IN" dirty="0" smtClean="0"/>
              <a:t>» How the overall process can break and focus on the integrations between different systems and their subsystems</a:t>
            </a:r>
          </a:p>
          <a:p>
            <a:r>
              <a:rPr lang="en-IN" dirty="0" smtClean="0"/>
              <a:t>» Validating system </a:t>
            </a:r>
            <a:r>
              <a:rPr lang="en-IN" dirty="0" err="1" smtClean="0"/>
              <a:t>behavior</a:t>
            </a:r>
            <a:r>
              <a:rPr lang="en-IN" dirty="0" smtClean="0"/>
              <a:t> when different types of data (different user profiles, different data types, different data volumes </a:t>
            </a:r>
            <a:r>
              <a:rPr lang="en-IN" dirty="0" err="1" smtClean="0"/>
              <a:t>etc</a:t>
            </a:r>
            <a:r>
              <a:rPr lang="en-IN" dirty="0" smtClean="0"/>
              <a:t>) get processed and communication to the subsequent system</a:t>
            </a:r>
          </a:p>
          <a:p>
            <a:r>
              <a:rPr lang="en-IN" dirty="0" smtClean="0"/>
              <a:t>» Run custom-designed regression tests that simulate end user </a:t>
            </a:r>
            <a:r>
              <a:rPr lang="en-IN" dirty="0" err="1" smtClean="0"/>
              <a:t>behavior</a:t>
            </a:r>
            <a:r>
              <a:rPr lang="en-IN" dirty="0" smtClean="0"/>
              <a:t> (ensures success of user-acceptance tests)</a:t>
            </a:r>
          </a:p>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39</a:t>
            </a:fld>
            <a:endParaRPr lang="en-US" dirty="0"/>
          </a:p>
        </p:txBody>
      </p:sp>
    </p:spTree>
    <p:extLst>
      <p:ext uri="{BB962C8B-B14F-4D97-AF65-F5344CB8AC3E}">
        <p14:creationId xmlns:p14="http://schemas.microsoft.com/office/powerpoint/2010/main" val="422053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60</a:t>
            </a:fld>
            <a:endParaRPr lang="en-US" dirty="0"/>
          </a:p>
        </p:txBody>
      </p:sp>
    </p:spTree>
    <p:extLst>
      <p:ext uri="{BB962C8B-B14F-4D97-AF65-F5344CB8AC3E}">
        <p14:creationId xmlns:p14="http://schemas.microsoft.com/office/powerpoint/2010/main" val="33906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61</a:t>
            </a:fld>
            <a:endParaRPr lang="en-US" dirty="0"/>
          </a:p>
        </p:txBody>
      </p:sp>
    </p:spTree>
    <p:extLst>
      <p:ext uri="{BB962C8B-B14F-4D97-AF65-F5344CB8AC3E}">
        <p14:creationId xmlns:p14="http://schemas.microsoft.com/office/powerpoint/2010/main" val="33906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3566462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3</a:t>
            </a:fld>
            <a:endParaRPr lang="en-US" dirty="0"/>
          </a:p>
        </p:txBody>
      </p:sp>
    </p:spTree>
    <p:extLst>
      <p:ext uri="{BB962C8B-B14F-4D97-AF65-F5344CB8AC3E}">
        <p14:creationId xmlns:p14="http://schemas.microsoft.com/office/powerpoint/2010/main" val="2732299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Input to </a:t>
            </a:r>
            <a:r>
              <a:rPr lang="en-US" sz="1200" b="1" kern="1200" smtClean="0">
                <a:solidFill>
                  <a:schemeClr val="tx1"/>
                </a:solidFill>
                <a:latin typeface="+mn-lt"/>
                <a:ea typeface="+mn-ea"/>
                <a:cs typeface="+mn-cs"/>
              </a:rPr>
              <a:t>BI Applications </a:t>
            </a:r>
            <a:r>
              <a:rPr lang="en-US" sz="1200" kern="1200" smtClean="0">
                <a:solidFill>
                  <a:schemeClr val="tx1"/>
                </a:solidFill>
                <a:latin typeface="+mn-lt"/>
                <a:ea typeface="+mn-ea"/>
                <a:cs typeface="+mn-cs"/>
              </a:rPr>
              <a:t>can be unstructured  data like images, movie, text</a:t>
            </a:r>
            <a:r>
              <a:rPr lang="en-US" sz="1200" kern="1200" baseline="0" smtClean="0">
                <a:solidFill>
                  <a:schemeClr val="tx1"/>
                </a:solidFill>
                <a:latin typeface="+mn-lt"/>
                <a:ea typeface="+mn-ea"/>
                <a:cs typeface="+mn-cs"/>
              </a:rPr>
              <a:t> </a:t>
            </a:r>
            <a:r>
              <a:rPr lang="en-US" sz="1200" kern="1200" smtClean="0">
                <a:solidFill>
                  <a:schemeClr val="tx1"/>
                </a:solidFill>
                <a:latin typeface="+mn-lt"/>
                <a:ea typeface="+mn-ea"/>
                <a:cs typeface="+mn-cs"/>
              </a:rPr>
              <a:t>and structured like data from data mining, warehouse,</a:t>
            </a:r>
            <a:r>
              <a:rPr lang="en-US" sz="1200" kern="1200" baseline="0" smtClean="0">
                <a:solidFill>
                  <a:schemeClr val="tx1"/>
                </a:solidFill>
                <a:latin typeface="+mn-lt"/>
                <a:ea typeface="+mn-ea"/>
                <a:cs typeface="+mn-cs"/>
              </a:rPr>
              <a:t> etc alongside the standard structured source systems</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4</a:t>
            </a:fld>
            <a:endParaRPr lang="en-US" dirty="0"/>
          </a:p>
        </p:txBody>
      </p:sp>
    </p:spTree>
    <p:extLst>
      <p:ext uri="{BB962C8B-B14F-4D97-AF65-F5344CB8AC3E}">
        <p14:creationId xmlns:p14="http://schemas.microsoft.com/office/powerpoint/2010/main" val="2732299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Gathering data</a:t>
            </a:r>
            <a:endParaRPr lang="en-US" sz="1200" kern="1200" dirty="0" smtClean="0">
              <a:solidFill>
                <a:schemeClr val="tx1"/>
              </a:solidFill>
              <a:latin typeface="+mn-lt"/>
              <a:ea typeface="+mn-ea"/>
              <a:cs typeface="+mn-cs"/>
            </a:endParaRPr>
          </a:p>
          <a:p>
            <a:pPr lvl="0">
              <a:buFont typeface="Arial" pitchFamily="34" charset="0"/>
              <a:buChar char="•"/>
            </a:pPr>
            <a:r>
              <a:rPr lang="en-US" sz="1200" kern="1200" dirty="0" smtClean="0">
                <a:solidFill>
                  <a:schemeClr val="tx1"/>
                </a:solidFill>
                <a:latin typeface="+mn-lt"/>
                <a:ea typeface="+mn-ea"/>
                <a:cs typeface="+mn-cs"/>
              </a:rPr>
              <a:t>Gathering data is concerned with collecting or accessing data .</a:t>
            </a:r>
          </a:p>
          <a:p>
            <a:pPr lvl="0">
              <a:buFont typeface="Arial" pitchFamily="34" charset="0"/>
              <a:buChar char="•"/>
            </a:pPr>
            <a:r>
              <a:rPr lang="en-US" sz="1200" kern="1200" dirty="0" smtClean="0">
                <a:solidFill>
                  <a:schemeClr val="tx1"/>
                </a:solidFill>
                <a:latin typeface="+mn-lt"/>
                <a:ea typeface="+mn-ea"/>
                <a:cs typeface="+mn-cs"/>
              </a:rPr>
              <a:t>Gathering data can be done in many formats. Like from transactional systems that keep logs of past transactions, production systems that measure and track quality, etc.</a:t>
            </a:r>
          </a:p>
          <a:p>
            <a:pPr lvl="0">
              <a:buFont typeface="Arial" pitchFamily="34" charset="0"/>
              <a:buChar char="•"/>
            </a:pPr>
            <a:r>
              <a:rPr lang="en-US" sz="1200" kern="1200" dirty="0" smtClean="0">
                <a:solidFill>
                  <a:schemeClr val="tx1"/>
                </a:solidFill>
                <a:latin typeface="+mn-lt"/>
                <a:ea typeface="+mn-ea"/>
                <a:cs typeface="+mn-cs"/>
              </a:rPr>
              <a:t>A major challenge of gathering data is making sure that the relevant data is collected in the right way at the right time. If the data quality is not controlled at the data gathering stage then it can jeopardize the entire BI efforts that might follow – always remember the old adage - garbage in garbage out.</a:t>
            </a:r>
          </a:p>
          <a:p>
            <a:r>
              <a:rPr lang="en-US" sz="1200" b="1" kern="1200" dirty="0" smtClean="0">
                <a:solidFill>
                  <a:schemeClr val="tx1"/>
                </a:solidFill>
                <a:latin typeface="+mn-lt"/>
                <a:ea typeface="+mn-ea"/>
                <a:cs typeface="+mn-cs"/>
              </a:rPr>
              <a:t>Storing Data</a:t>
            </a:r>
            <a:endParaRPr lang="en-US" sz="1200" kern="1200" dirty="0" smtClean="0">
              <a:solidFill>
                <a:schemeClr val="tx1"/>
              </a:solidFill>
              <a:latin typeface="+mn-lt"/>
              <a:ea typeface="+mn-ea"/>
              <a:cs typeface="+mn-cs"/>
            </a:endParaRPr>
          </a:p>
          <a:p>
            <a:pPr lvl="0">
              <a:buFont typeface="Arial" pitchFamily="34" charset="0"/>
              <a:buChar char="•"/>
            </a:pPr>
            <a:r>
              <a:rPr lang="en-US" sz="1200" kern="1200" dirty="0" smtClean="0">
                <a:solidFill>
                  <a:schemeClr val="tx1"/>
                </a:solidFill>
                <a:latin typeface="+mn-lt"/>
                <a:ea typeface="+mn-ea"/>
                <a:cs typeface="+mn-cs"/>
              </a:rPr>
              <a:t>Storing Data is concerned with making sure the data is filed and stored in appropriate ways.</a:t>
            </a:r>
          </a:p>
          <a:p>
            <a:pPr lvl="0">
              <a:buFont typeface="Arial" pitchFamily="34" charset="0"/>
              <a:buChar char="•"/>
            </a:pPr>
            <a:r>
              <a:rPr lang="en-US" sz="1200" kern="1200" dirty="0" smtClean="0">
                <a:solidFill>
                  <a:schemeClr val="tx1"/>
                </a:solidFill>
                <a:latin typeface="+mn-lt"/>
                <a:ea typeface="+mn-ea"/>
                <a:cs typeface="+mn-cs"/>
              </a:rPr>
              <a:t>Good data storage starts with the needs and requirements of the end users and a clear understanding of what they want to use the data for.</a:t>
            </a:r>
          </a:p>
          <a:p>
            <a:r>
              <a:rPr lang="en-US" sz="1200" b="1" kern="1200" dirty="0" smtClean="0">
                <a:solidFill>
                  <a:schemeClr val="tx1"/>
                </a:solidFill>
                <a:latin typeface="+mn-lt"/>
                <a:ea typeface="+mn-ea"/>
                <a:cs typeface="+mn-cs"/>
              </a:rPr>
              <a:t>Analyzing Data</a:t>
            </a:r>
            <a:endParaRPr lang="en-US" sz="1200" kern="1200" dirty="0" smtClean="0">
              <a:solidFill>
                <a:schemeClr val="tx1"/>
              </a:solidFill>
              <a:latin typeface="+mn-lt"/>
              <a:ea typeface="+mn-ea"/>
              <a:cs typeface="+mn-cs"/>
            </a:endParaRPr>
          </a:p>
          <a:p>
            <a:pPr lvl="0">
              <a:buFont typeface="Arial" pitchFamily="34" charset="0"/>
              <a:buChar char="•"/>
            </a:pPr>
            <a:r>
              <a:rPr lang="en-US" sz="1200" kern="1200" dirty="0" smtClean="0">
                <a:solidFill>
                  <a:schemeClr val="tx1"/>
                </a:solidFill>
                <a:latin typeface="+mn-lt"/>
                <a:ea typeface="+mn-ea"/>
                <a:cs typeface="+mn-cs"/>
              </a:rPr>
              <a:t>The next component of BI is analyzing the data. Here we take the data that has been gathered , inspect and transformed which will support our business decision making.</a:t>
            </a:r>
          </a:p>
          <a:p>
            <a:pPr lvl="0">
              <a:buFont typeface="Arial" pitchFamily="34" charset="0"/>
              <a:buChar char="•"/>
            </a:pPr>
            <a:r>
              <a:rPr lang="en-US" sz="1200" kern="1200" dirty="0" smtClean="0">
                <a:solidFill>
                  <a:schemeClr val="tx1"/>
                </a:solidFill>
                <a:latin typeface="+mn-lt"/>
                <a:ea typeface="+mn-ea"/>
                <a:cs typeface="+mn-cs"/>
              </a:rPr>
              <a:t>Analysis techniques includes the use of statistical tools, data mining approaches as well as visual analytics or even analysis of unstructured data such as text or pictures. </a:t>
            </a:r>
          </a:p>
          <a:p>
            <a:r>
              <a:rPr lang="en-US" sz="1200" b="1" kern="1200" dirty="0" smtClean="0">
                <a:solidFill>
                  <a:schemeClr val="tx1"/>
                </a:solidFill>
                <a:latin typeface="+mn-lt"/>
                <a:ea typeface="+mn-ea"/>
                <a:cs typeface="+mn-cs"/>
              </a:rPr>
              <a:t>Providing Access</a:t>
            </a:r>
            <a:endParaRPr lang="en-US" sz="1200" kern="1200" dirty="0" smtClean="0">
              <a:solidFill>
                <a:schemeClr val="tx1"/>
              </a:solidFill>
              <a:latin typeface="+mn-lt"/>
              <a:ea typeface="+mn-ea"/>
              <a:cs typeface="+mn-cs"/>
            </a:endParaRPr>
          </a:p>
          <a:p>
            <a:pPr lvl="0">
              <a:buFont typeface="Arial" pitchFamily="34" charset="0"/>
              <a:buChar char="•"/>
            </a:pPr>
            <a:r>
              <a:rPr lang="en-US" sz="1200" kern="1200" dirty="0" smtClean="0">
                <a:solidFill>
                  <a:schemeClr val="tx1"/>
                </a:solidFill>
                <a:latin typeface="+mn-lt"/>
                <a:ea typeface="+mn-ea"/>
                <a:cs typeface="+mn-cs"/>
              </a:rPr>
              <a:t>In order to support decision making the decision makers need to have access to the data.</a:t>
            </a:r>
          </a:p>
          <a:p>
            <a:pPr lvl="0">
              <a:buFont typeface="Arial" pitchFamily="34" charset="0"/>
              <a:buChar char="•"/>
            </a:pPr>
            <a:r>
              <a:rPr lang="en-US" sz="1200" kern="1200" dirty="0" smtClean="0">
                <a:solidFill>
                  <a:schemeClr val="tx1"/>
                </a:solidFill>
                <a:latin typeface="+mn-lt"/>
                <a:ea typeface="+mn-ea"/>
                <a:cs typeface="+mn-cs"/>
              </a:rPr>
              <a:t>The former is provided by the latest software tools that allow end-users to perform data analysis while the latter is provided through reporting, dashboard and scorecard applications.</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a:t>
            </a:fld>
            <a:endParaRPr lang="en-US" dirty="0"/>
          </a:p>
        </p:txBody>
      </p:sp>
    </p:spTree>
    <p:extLst>
      <p:ext uri="{BB962C8B-B14F-4D97-AF65-F5344CB8AC3E}">
        <p14:creationId xmlns:p14="http://schemas.microsoft.com/office/powerpoint/2010/main" val="516056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Gathering data</a:t>
            </a:r>
            <a:endParaRPr lang="en-US" sz="1200" kern="1200" dirty="0" smtClean="0">
              <a:solidFill>
                <a:schemeClr val="tx1"/>
              </a:solidFill>
              <a:latin typeface="+mn-lt"/>
              <a:ea typeface="+mn-ea"/>
              <a:cs typeface="+mn-cs"/>
            </a:endParaRPr>
          </a:p>
          <a:p>
            <a:pPr lvl="0">
              <a:buFont typeface="Arial" pitchFamily="34" charset="0"/>
              <a:buChar char="•"/>
            </a:pPr>
            <a:r>
              <a:rPr lang="en-US" sz="1200" kern="1200" dirty="0" smtClean="0">
                <a:solidFill>
                  <a:schemeClr val="tx1"/>
                </a:solidFill>
                <a:latin typeface="+mn-lt"/>
                <a:ea typeface="+mn-ea"/>
                <a:cs typeface="+mn-cs"/>
              </a:rPr>
              <a:t>Gathering data is concerned with collecting or accessing data .</a:t>
            </a:r>
          </a:p>
          <a:p>
            <a:pPr lvl="0">
              <a:buFont typeface="Arial" pitchFamily="34" charset="0"/>
              <a:buChar char="•"/>
            </a:pPr>
            <a:r>
              <a:rPr lang="en-US" sz="1200" kern="1200" dirty="0" smtClean="0">
                <a:solidFill>
                  <a:schemeClr val="tx1"/>
                </a:solidFill>
                <a:latin typeface="+mn-lt"/>
                <a:ea typeface="+mn-ea"/>
                <a:cs typeface="+mn-cs"/>
              </a:rPr>
              <a:t>Gathering data can be done in many formats. Like from transactional systems that keep logs of past transactions, production systems that measure and track quality, etc.</a:t>
            </a:r>
          </a:p>
          <a:p>
            <a:pPr lvl="0">
              <a:buFont typeface="Arial" pitchFamily="34" charset="0"/>
              <a:buChar char="•"/>
            </a:pPr>
            <a:r>
              <a:rPr lang="en-US" sz="1200" kern="1200" dirty="0" smtClean="0">
                <a:solidFill>
                  <a:schemeClr val="tx1"/>
                </a:solidFill>
                <a:latin typeface="+mn-lt"/>
                <a:ea typeface="+mn-ea"/>
                <a:cs typeface="+mn-cs"/>
              </a:rPr>
              <a:t>A major challenge of gathering data is making sure that the relevant data is collected in the right way at the right time. If the data quality is not controlled at the data gathering stage then it can jeopardize the entire BI efforts that might follow – always remember the old adage - garbage in garbage out.</a:t>
            </a:r>
          </a:p>
          <a:p>
            <a:r>
              <a:rPr lang="en-US" sz="1200" b="1" kern="1200" dirty="0" smtClean="0">
                <a:solidFill>
                  <a:schemeClr val="tx1"/>
                </a:solidFill>
                <a:latin typeface="+mn-lt"/>
                <a:ea typeface="+mn-ea"/>
                <a:cs typeface="+mn-cs"/>
              </a:rPr>
              <a:t>Storing Data</a:t>
            </a:r>
            <a:endParaRPr lang="en-US" sz="1200" kern="1200" dirty="0" smtClean="0">
              <a:solidFill>
                <a:schemeClr val="tx1"/>
              </a:solidFill>
              <a:latin typeface="+mn-lt"/>
              <a:ea typeface="+mn-ea"/>
              <a:cs typeface="+mn-cs"/>
            </a:endParaRPr>
          </a:p>
          <a:p>
            <a:pPr lvl="0">
              <a:buFont typeface="Arial" pitchFamily="34" charset="0"/>
              <a:buChar char="•"/>
            </a:pPr>
            <a:r>
              <a:rPr lang="en-US" sz="1200" kern="1200" dirty="0" smtClean="0">
                <a:solidFill>
                  <a:schemeClr val="tx1"/>
                </a:solidFill>
                <a:latin typeface="+mn-lt"/>
                <a:ea typeface="+mn-ea"/>
                <a:cs typeface="+mn-cs"/>
              </a:rPr>
              <a:t>Storing Data is concerned with making sure the data is filed and stored in appropriate ways.</a:t>
            </a:r>
          </a:p>
          <a:p>
            <a:pPr lvl="0">
              <a:buFont typeface="Arial" pitchFamily="34" charset="0"/>
              <a:buChar char="•"/>
            </a:pPr>
            <a:r>
              <a:rPr lang="en-US" sz="1200" kern="1200" dirty="0" smtClean="0">
                <a:solidFill>
                  <a:schemeClr val="tx1"/>
                </a:solidFill>
                <a:latin typeface="+mn-lt"/>
                <a:ea typeface="+mn-ea"/>
                <a:cs typeface="+mn-cs"/>
              </a:rPr>
              <a:t>Good data storage starts with the needs and requirements of the end users and a clear understanding of what they want to use the data for.</a:t>
            </a:r>
          </a:p>
          <a:p>
            <a:r>
              <a:rPr lang="en-US" sz="1200" b="1" kern="1200" dirty="0" smtClean="0">
                <a:solidFill>
                  <a:schemeClr val="tx1"/>
                </a:solidFill>
                <a:latin typeface="+mn-lt"/>
                <a:ea typeface="+mn-ea"/>
                <a:cs typeface="+mn-cs"/>
              </a:rPr>
              <a:t>Analyzing Data</a:t>
            </a:r>
            <a:endParaRPr lang="en-US" sz="1200" kern="1200" dirty="0" smtClean="0">
              <a:solidFill>
                <a:schemeClr val="tx1"/>
              </a:solidFill>
              <a:latin typeface="+mn-lt"/>
              <a:ea typeface="+mn-ea"/>
              <a:cs typeface="+mn-cs"/>
            </a:endParaRPr>
          </a:p>
          <a:p>
            <a:pPr lvl="0">
              <a:buFont typeface="Arial" pitchFamily="34" charset="0"/>
              <a:buChar char="•"/>
            </a:pPr>
            <a:r>
              <a:rPr lang="en-US" sz="1200" kern="1200" dirty="0" smtClean="0">
                <a:solidFill>
                  <a:schemeClr val="tx1"/>
                </a:solidFill>
                <a:latin typeface="+mn-lt"/>
                <a:ea typeface="+mn-ea"/>
                <a:cs typeface="+mn-cs"/>
              </a:rPr>
              <a:t>The next component of BI is analyzing the data. Here we take the data that has been gathered , inspect and transformed which will support our business decision making.</a:t>
            </a:r>
          </a:p>
          <a:p>
            <a:pPr lvl="0">
              <a:buFont typeface="Arial" pitchFamily="34" charset="0"/>
              <a:buChar char="•"/>
            </a:pPr>
            <a:r>
              <a:rPr lang="en-US" sz="1200" kern="1200" dirty="0" smtClean="0">
                <a:solidFill>
                  <a:schemeClr val="tx1"/>
                </a:solidFill>
                <a:latin typeface="+mn-lt"/>
                <a:ea typeface="+mn-ea"/>
                <a:cs typeface="+mn-cs"/>
              </a:rPr>
              <a:t>Analysis techniques includes the use of statistical tools, data mining approaches as well as visual analytics or even analysis of unstructured data such as text or pictures. </a:t>
            </a:r>
          </a:p>
          <a:p>
            <a:r>
              <a:rPr lang="en-US" sz="1200" b="1" kern="1200" dirty="0" smtClean="0">
                <a:solidFill>
                  <a:schemeClr val="tx1"/>
                </a:solidFill>
                <a:latin typeface="+mn-lt"/>
                <a:ea typeface="+mn-ea"/>
                <a:cs typeface="+mn-cs"/>
              </a:rPr>
              <a:t>Providing Access</a:t>
            </a:r>
            <a:endParaRPr lang="en-US" sz="1200" kern="1200" dirty="0" smtClean="0">
              <a:solidFill>
                <a:schemeClr val="tx1"/>
              </a:solidFill>
              <a:latin typeface="+mn-lt"/>
              <a:ea typeface="+mn-ea"/>
              <a:cs typeface="+mn-cs"/>
            </a:endParaRPr>
          </a:p>
          <a:p>
            <a:pPr lvl="0">
              <a:buFont typeface="Arial" pitchFamily="34" charset="0"/>
              <a:buChar char="•"/>
            </a:pPr>
            <a:r>
              <a:rPr lang="en-US" sz="1200" kern="1200" dirty="0" smtClean="0">
                <a:solidFill>
                  <a:schemeClr val="tx1"/>
                </a:solidFill>
                <a:latin typeface="+mn-lt"/>
                <a:ea typeface="+mn-ea"/>
                <a:cs typeface="+mn-cs"/>
              </a:rPr>
              <a:t>In order to support decision making the decision makers need to have access to the data.</a:t>
            </a:r>
          </a:p>
          <a:p>
            <a:pPr lvl="0">
              <a:buFont typeface="Arial" pitchFamily="34" charset="0"/>
              <a:buChar char="•"/>
            </a:pPr>
            <a:r>
              <a:rPr lang="en-US" sz="1200" kern="1200" dirty="0" smtClean="0">
                <a:solidFill>
                  <a:schemeClr val="tx1"/>
                </a:solidFill>
                <a:latin typeface="+mn-lt"/>
                <a:ea typeface="+mn-ea"/>
                <a:cs typeface="+mn-cs"/>
              </a:rPr>
              <a:t>The former is provided by the latest software tools that allow end-users to perform data analysis while the latter is provided through reporting, dashboard and scorecard applications.</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516056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In BI workflow, data is moved from databases used in operational systems into a data warehouse staging area, then into a data warehouse and finally into a set of conformed data marts.  Data is copied from one database to another using a technology called ETL (Extract, Transform, Load).</a:t>
            </a:r>
          </a:p>
          <a:p>
            <a:r>
              <a:rPr lang="en-IN" dirty="0" smtClean="0"/>
              <a:t>The principal reason why businesses need to create Data Warehouses is that their corporate data assets are fragmented across multiple, disparate applications systems, running on different technical platforms in different physical locations.  This situation does not enable good decision making.</a:t>
            </a:r>
          </a:p>
          <a:p>
            <a:r>
              <a:rPr lang="en-IN" dirty="0" smtClean="0"/>
              <a:t>When data redundancy exists in multiple databases, data quality often deteriorates.  Poor business intelligence results in poor strategic and tactical decision making.</a:t>
            </a:r>
          </a:p>
          <a:p>
            <a:r>
              <a:rPr lang="en-IN" dirty="0" smtClean="0"/>
              <a:t>The challenge for Data Warehousing is to be able to quickly consolidate, cleanse and integrate data from multiple, disparate databases that run on different technical platforms in different geographical locations.</a:t>
            </a:r>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8</a:t>
            </a:fld>
            <a:endParaRPr lang="en-US" dirty="0"/>
          </a:p>
        </p:txBody>
      </p:sp>
    </p:spTree>
    <p:extLst>
      <p:ext uri="{BB962C8B-B14F-4D97-AF65-F5344CB8AC3E}">
        <p14:creationId xmlns:p14="http://schemas.microsoft.com/office/powerpoint/2010/main" val="2726928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26</a:t>
            </a:fld>
            <a:endParaRPr lang="en-US" dirty="0"/>
          </a:p>
        </p:txBody>
      </p:sp>
    </p:spTree>
    <p:extLst>
      <p:ext uri="{BB962C8B-B14F-4D97-AF65-F5344CB8AC3E}">
        <p14:creationId xmlns:p14="http://schemas.microsoft.com/office/powerpoint/2010/main" val="3215473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27</a:t>
            </a:fld>
            <a:endParaRPr lang="en-US" dirty="0"/>
          </a:p>
        </p:txBody>
      </p:sp>
    </p:spTree>
    <p:extLst>
      <p:ext uri="{BB962C8B-B14F-4D97-AF65-F5344CB8AC3E}">
        <p14:creationId xmlns:p14="http://schemas.microsoft.com/office/powerpoint/2010/main" val="22053887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9496" y="807835"/>
            <a:ext cx="3276600" cy="426605"/>
          </a:xfrm>
          <a:prstGeom prst="rect">
            <a:avLst/>
          </a:prstGeom>
        </p:spPr>
      </p:pic>
    </p:spTree>
    <p:extLst>
      <p:ext uri="{BB962C8B-B14F-4D97-AF65-F5344CB8AC3E}">
        <p14:creationId xmlns:p14="http://schemas.microsoft.com/office/powerpoint/2010/main" val="3419250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658597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6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7772400" cy="990600"/>
          </a:xfrm>
        </p:spPr>
        <p:txBody>
          <a:bodyPr>
            <a:normAutofit/>
          </a:bodyPr>
          <a:lstStyle/>
          <a:p>
            <a:r>
              <a:rPr lang="en-US" b="1" dirty="0" smtClean="0"/>
              <a:t>BI Testing</a:t>
            </a:r>
            <a:endParaRPr lang="en-IN" b="1" dirty="0"/>
          </a:p>
        </p:txBody>
      </p:sp>
      <p:sp>
        <p:nvSpPr>
          <p:cNvPr id="3" name="Subtitle 2"/>
          <p:cNvSpPr>
            <a:spLocks noGrp="1"/>
          </p:cNvSpPr>
          <p:nvPr>
            <p:ph type="subTitle" idx="1"/>
          </p:nvPr>
        </p:nvSpPr>
        <p:spPr/>
        <p:txBody>
          <a:bodyPr>
            <a:normAutofit/>
          </a:bodyPr>
          <a:lstStyle/>
          <a:p>
            <a:pPr>
              <a:spcBef>
                <a:spcPts val="600"/>
              </a:spcBef>
            </a:pPr>
            <a:endParaRPr lang="en-US" dirty="0">
              <a:ea typeface="Tahoma" pitchFamily="34" charset="0"/>
              <a:cs typeface="Tahoma" pitchFamily="34" charset="0"/>
            </a:endParaRPr>
          </a:p>
          <a:p>
            <a:pPr>
              <a:spcBef>
                <a:spcPts val="600"/>
              </a:spcBef>
            </a:pPr>
            <a:r>
              <a:rPr lang="en-US" b="1" dirty="0" smtClean="0">
                <a:ea typeface="Tahoma" pitchFamily="34" charset="0"/>
                <a:cs typeface="Tahoma" pitchFamily="34" charset="0"/>
              </a:rPr>
              <a:t>October 2015</a:t>
            </a:r>
            <a:endParaRPr lang="en-IN" b="1" dirty="0">
              <a:ea typeface="Tahoma" pitchFamily="34" charset="0"/>
              <a:cs typeface="Tahoma" pitchFamily="34" charset="0"/>
            </a:endParaRPr>
          </a:p>
        </p:txBody>
      </p:sp>
      <p:sp>
        <p:nvSpPr>
          <p:cNvPr id="7" name="Rectangle 12"/>
          <p:cNvSpPr>
            <a:spLocks noChangeArrowheads="1"/>
          </p:cNvSpPr>
          <p:nvPr/>
        </p:nvSpPr>
        <p:spPr bwMode="auto">
          <a:xfrm>
            <a:off x="174008" y="6213015"/>
            <a:ext cx="8763000" cy="644985"/>
          </a:xfrm>
          <a:prstGeom prst="rect">
            <a:avLst/>
          </a:prstGeom>
          <a:noFill/>
          <a:ln w="38100">
            <a:noFill/>
            <a:prstDash val="sysDot"/>
            <a:miter lim="800000"/>
            <a:headEnd/>
            <a:tailEnd/>
          </a:ln>
        </p:spPr>
        <p:txBody>
          <a:bodyPr wrap="square">
            <a:spAutoFit/>
          </a:bodyPr>
          <a:lstStyle/>
          <a:p>
            <a:pPr algn="ctr" eaLnBrk="0" fontAlgn="base" hangingPunct="0">
              <a:lnSpc>
                <a:spcPct val="114000"/>
              </a:lnSpc>
              <a:spcBef>
                <a:spcPct val="0"/>
              </a:spcBef>
              <a:spcAft>
                <a:spcPct val="0"/>
              </a:spcAft>
            </a:pPr>
            <a:r>
              <a:rPr lang="en-US" sz="1050" dirty="0">
                <a:solidFill>
                  <a:schemeClr val="tx1">
                    <a:lumMod val="50000"/>
                    <a:lumOff val="50000"/>
                  </a:schemeClr>
                </a:solidFill>
                <a:cs typeface="Times New Roman" pitchFamily="18" charset="0"/>
              </a:rPr>
              <a:t>This document is </a:t>
            </a:r>
            <a:r>
              <a:rPr lang="en-US" sz="1050" dirty="0" smtClean="0">
                <a:solidFill>
                  <a:schemeClr val="tx1">
                    <a:lumMod val="50000"/>
                    <a:lumOff val="50000"/>
                  </a:schemeClr>
                </a:solidFill>
                <a:cs typeface="Times New Roman" pitchFamily="18" charset="0"/>
              </a:rPr>
              <a:t> CitiusTech Confidential </a:t>
            </a:r>
            <a:r>
              <a:rPr lang="en-US" sz="1050" dirty="0">
                <a:solidFill>
                  <a:schemeClr val="tx1">
                    <a:lumMod val="50000"/>
                    <a:lumOff val="50000"/>
                  </a:schemeClr>
                </a:solidFill>
                <a:cs typeface="Times New Roman" pitchFamily="18" charset="0"/>
              </a:rPr>
              <a:t>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sz="1050" dirty="0">
              <a:solidFill>
                <a:schemeClr val="tx1">
                  <a:lumMod val="50000"/>
                  <a:lumOff val="50000"/>
                </a:schemeClr>
              </a:solidFill>
              <a:cs typeface="Arial" pitchFamily="34" charset="0"/>
            </a:endParaRPr>
          </a:p>
        </p:txBody>
      </p:sp>
    </p:spTree>
    <p:extLst>
      <p:ext uri="{BB962C8B-B14F-4D97-AF65-F5344CB8AC3E}">
        <p14:creationId xmlns:p14="http://schemas.microsoft.com/office/powerpoint/2010/main" val="3500677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562480" cy="576000"/>
          </a:xfrm>
        </p:spPr>
        <p:txBody>
          <a:bodyPr/>
          <a:lstStyle/>
          <a:p>
            <a:r>
              <a:rPr lang="en-IN" sz="2800" dirty="0" smtClean="0"/>
              <a:t>Data Marts</a:t>
            </a:r>
            <a:endParaRPr lang="en-IN" sz="2800" dirty="0"/>
          </a:p>
        </p:txBody>
      </p:sp>
      <p:sp>
        <p:nvSpPr>
          <p:cNvPr id="3" name="Text Placeholder 2"/>
          <p:cNvSpPr>
            <a:spLocks noGrp="1"/>
          </p:cNvSpPr>
          <p:nvPr>
            <p:ph type="body" sz="quarter" idx="10"/>
          </p:nvPr>
        </p:nvSpPr>
        <p:spPr>
          <a:xfrm>
            <a:off x="228600" y="1371600"/>
            <a:ext cx="8534400" cy="4038600"/>
          </a:xfrm>
        </p:spPr>
        <p:txBody>
          <a:bodyPr>
            <a:normAutofit/>
          </a:bodyPr>
          <a:lstStyle/>
          <a:p>
            <a:pPr marL="0" indent="0">
              <a:buNone/>
              <a:defRPr/>
            </a:pPr>
            <a:r>
              <a:rPr lang="en-US" sz="2000" dirty="0" smtClean="0">
                <a:latin typeface="Calibri" pitchFamily="34" charset="0"/>
              </a:rPr>
              <a:t>A </a:t>
            </a:r>
            <a:r>
              <a:rPr lang="en-US" sz="2000" dirty="0">
                <a:latin typeface="Calibri" pitchFamily="34" charset="0"/>
              </a:rPr>
              <a:t>data mart is a simple form of a data warehouse that is focused on a  </a:t>
            </a:r>
            <a:r>
              <a:rPr lang="en-US" sz="2000" dirty="0" smtClean="0">
                <a:latin typeface="Calibri" pitchFamily="34" charset="0"/>
              </a:rPr>
              <a:t>single </a:t>
            </a:r>
            <a:r>
              <a:rPr lang="en-US" sz="2000" dirty="0">
                <a:latin typeface="Calibri" pitchFamily="34" charset="0"/>
              </a:rPr>
              <a:t>subject (or functional area), such as Sales, Finance, or Marketing.     </a:t>
            </a:r>
          </a:p>
          <a:p>
            <a:pPr marL="0" indent="0">
              <a:buNone/>
              <a:defRPr/>
            </a:pPr>
            <a:r>
              <a:rPr lang="en-US" sz="2000" dirty="0" smtClean="0">
                <a:latin typeface="Calibri" pitchFamily="34" charset="0"/>
              </a:rPr>
              <a:t>Data </a:t>
            </a:r>
            <a:r>
              <a:rPr lang="en-US" sz="2000" dirty="0">
                <a:latin typeface="Calibri" pitchFamily="34" charset="0"/>
              </a:rPr>
              <a:t>marts are often built and controlled by a single department within an </a:t>
            </a:r>
            <a:r>
              <a:rPr lang="en-US" sz="2000" dirty="0" smtClean="0">
                <a:latin typeface="Calibri" pitchFamily="34" charset="0"/>
              </a:rPr>
              <a:t>organization</a:t>
            </a:r>
            <a:r>
              <a:rPr lang="en-US" sz="2000" dirty="0">
                <a:latin typeface="Calibri" pitchFamily="34" charset="0"/>
              </a:rPr>
              <a:t>. </a:t>
            </a:r>
            <a:endParaRPr lang="en-US" sz="2000" dirty="0" smtClean="0">
              <a:latin typeface="Calibri" pitchFamily="34" charset="0"/>
            </a:endParaRPr>
          </a:p>
          <a:p>
            <a:pPr marL="0" indent="0">
              <a:buNone/>
              <a:defRPr/>
            </a:pPr>
            <a:endParaRPr lang="en-US" sz="2000" b="1" dirty="0" smtClean="0">
              <a:latin typeface="Calibri" pitchFamily="34" charset="0"/>
            </a:endParaRPr>
          </a:p>
          <a:p>
            <a:pPr marL="0" indent="0">
              <a:buNone/>
              <a:defRPr/>
            </a:pPr>
            <a:r>
              <a:rPr lang="en-US" sz="2000" b="1" dirty="0" smtClean="0">
                <a:latin typeface="Calibri" pitchFamily="34" charset="0"/>
              </a:rPr>
              <a:t>Two </a:t>
            </a:r>
            <a:r>
              <a:rPr lang="en-US" sz="2000" b="1" dirty="0">
                <a:latin typeface="Calibri" pitchFamily="34" charset="0"/>
              </a:rPr>
              <a:t>types of Data Marts</a:t>
            </a:r>
          </a:p>
          <a:p>
            <a:pPr marL="0" indent="0">
              <a:buNone/>
              <a:defRPr/>
            </a:pPr>
            <a:r>
              <a:rPr lang="en-US" sz="2000" dirty="0" smtClean="0">
                <a:latin typeface="Calibri" pitchFamily="34" charset="0"/>
              </a:rPr>
              <a:t>-</a:t>
            </a:r>
            <a:r>
              <a:rPr lang="en-US" sz="2000" dirty="0">
                <a:latin typeface="Calibri" pitchFamily="34" charset="0"/>
              </a:rPr>
              <a:t>Dependent </a:t>
            </a:r>
          </a:p>
          <a:p>
            <a:pPr marL="0" indent="0">
              <a:buNone/>
              <a:defRPr/>
            </a:pPr>
            <a:r>
              <a:rPr lang="en-US" sz="2000" dirty="0" smtClean="0">
                <a:latin typeface="Calibri" pitchFamily="34" charset="0"/>
              </a:rPr>
              <a:t>-</a:t>
            </a:r>
            <a:r>
              <a:rPr lang="en-US" sz="2000" dirty="0">
                <a:latin typeface="Calibri" pitchFamily="34" charset="0"/>
              </a:rPr>
              <a:t>Independent </a:t>
            </a:r>
          </a:p>
          <a:p>
            <a:endParaRPr lang="en-IN" dirty="0"/>
          </a:p>
        </p:txBody>
      </p:sp>
      <p:sp>
        <p:nvSpPr>
          <p:cNvPr id="4" name="Title 1"/>
          <p:cNvSpPr txBox="1">
            <a:spLocks/>
          </p:cNvSpPr>
          <p:nvPr/>
        </p:nvSpPr>
        <p:spPr>
          <a:xfrm>
            <a:off x="276720" y="152400"/>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pPr algn="ctr"/>
            <a:r>
              <a:rPr lang="en-IN" dirty="0" smtClean="0"/>
              <a:t>Business Intelligence Workflow(3/6)</a:t>
            </a:r>
            <a:endParaRPr lang="en-IN" dirty="0"/>
          </a:p>
        </p:txBody>
      </p:sp>
    </p:spTree>
    <p:extLst>
      <p:ext uri="{BB962C8B-B14F-4D97-AF65-F5344CB8AC3E}">
        <p14:creationId xmlns:p14="http://schemas.microsoft.com/office/powerpoint/2010/main" val="3987703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445" y="914400"/>
            <a:ext cx="8562480" cy="576000"/>
          </a:xfrm>
        </p:spPr>
        <p:txBody>
          <a:bodyPr/>
          <a:lstStyle/>
          <a:p>
            <a:pPr algn="ctr"/>
            <a:r>
              <a:rPr lang="en-IN" sz="2400" dirty="0" smtClean="0"/>
              <a:t>Dependent Data mart or Top Down Approach</a:t>
            </a:r>
            <a:endParaRPr lang="en-IN" sz="2400" dirty="0"/>
          </a:p>
        </p:txBody>
      </p:sp>
      <p:pic>
        <p:nvPicPr>
          <p:cNvPr id="4" name="Picture 2"/>
          <p:cNvPicPr>
            <a:picLocks noChangeAspect="1" noChangeArrowheads="1"/>
          </p:cNvPicPr>
          <p:nvPr/>
        </p:nvPicPr>
        <p:blipFill rotWithShape="1">
          <a:blip r:embed="rId2" cstate="print"/>
          <a:srcRect t="10692"/>
          <a:stretch/>
        </p:blipFill>
        <p:spPr bwMode="auto">
          <a:xfrm>
            <a:off x="1094839" y="1619532"/>
            <a:ext cx="6926241" cy="3657156"/>
          </a:xfrm>
          <a:prstGeom prst="rect">
            <a:avLst/>
          </a:prstGeom>
          <a:noFill/>
          <a:ln w="9525">
            <a:noFill/>
            <a:miter lim="800000"/>
            <a:headEnd/>
            <a:tailEnd/>
          </a:ln>
        </p:spPr>
      </p:pic>
      <p:sp>
        <p:nvSpPr>
          <p:cNvPr id="5" name="Title 1"/>
          <p:cNvSpPr txBox="1">
            <a:spLocks/>
          </p:cNvSpPr>
          <p:nvPr/>
        </p:nvSpPr>
        <p:spPr>
          <a:xfrm>
            <a:off x="276720" y="152400"/>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pPr algn="ctr"/>
            <a:r>
              <a:rPr lang="en-IN" dirty="0" smtClean="0"/>
              <a:t>Business Intelligence Workflow(4/6)</a:t>
            </a:r>
            <a:endParaRPr lang="en-IN" dirty="0"/>
          </a:p>
        </p:txBody>
      </p:sp>
    </p:spTree>
    <p:extLst>
      <p:ext uri="{BB962C8B-B14F-4D97-AF65-F5344CB8AC3E}">
        <p14:creationId xmlns:p14="http://schemas.microsoft.com/office/powerpoint/2010/main" val="97148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120" y="1045449"/>
            <a:ext cx="8562480" cy="576000"/>
          </a:xfrm>
        </p:spPr>
        <p:txBody>
          <a:bodyPr/>
          <a:lstStyle/>
          <a:p>
            <a:pPr algn="ctr"/>
            <a:r>
              <a:rPr lang="en-IN" sz="2400" dirty="0" smtClean="0"/>
              <a:t>Independent Data mart or Bottom Up Approach</a:t>
            </a:r>
            <a:endParaRPr lang="en-IN" sz="2400" dirty="0"/>
          </a:p>
        </p:txBody>
      </p:sp>
      <p:pic>
        <p:nvPicPr>
          <p:cNvPr id="4" name="Picture 2"/>
          <p:cNvPicPr>
            <a:picLocks noChangeAspect="1" noChangeArrowheads="1"/>
          </p:cNvPicPr>
          <p:nvPr/>
        </p:nvPicPr>
        <p:blipFill rotWithShape="1">
          <a:blip r:embed="rId2" cstate="print"/>
          <a:srcRect t="11049"/>
          <a:stretch/>
        </p:blipFill>
        <p:spPr bwMode="auto">
          <a:xfrm>
            <a:off x="1066800" y="1529136"/>
            <a:ext cx="6781800" cy="4107949"/>
          </a:xfrm>
          <a:prstGeom prst="rect">
            <a:avLst/>
          </a:prstGeom>
          <a:noFill/>
          <a:ln w="9525">
            <a:noFill/>
            <a:miter lim="800000"/>
            <a:headEnd/>
            <a:tailEnd/>
          </a:ln>
        </p:spPr>
      </p:pic>
      <p:sp>
        <p:nvSpPr>
          <p:cNvPr id="5" name="Title 1"/>
          <p:cNvSpPr txBox="1">
            <a:spLocks/>
          </p:cNvSpPr>
          <p:nvPr/>
        </p:nvSpPr>
        <p:spPr>
          <a:xfrm>
            <a:off x="429120" y="304800"/>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pPr algn="ctr"/>
            <a:r>
              <a:rPr lang="en-IN" dirty="0" smtClean="0"/>
              <a:t>Business Intelligence Workflow(5/6)</a:t>
            </a:r>
            <a:endParaRPr lang="en-IN" dirty="0"/>
          </a:p>
        </p:txBody>
      </p:sp>
    </p:spTree>
    <p:extLst>
      <p:ext uri="{BB962C8B-B14F-4D97-AF65-F5344CB8AC3E}">
        <p14:creationId xmlns:p14="http://schemas.microsoft.com/office/powerpoint/2010/main" val="39469442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29120" y="304800"/>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pPr algn="ctr"/>
            <a:r>
              <a:rPr lang="en-IN" dirty="0" smtClean="0"/>
              <a:t>Business Intelligence Workflow(6/6)</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8342389"/>
              </p:ext>
            </p:extLst>
          </p:nvPr>
        </p:nvGraphicFramePr>
        <p:xfrm>
          <a:off x="1295400" y="3443792"/>
          <a:ext cx="6462960" cy="2118360"/>
        </p:xfrm>
        <a:graphic>
          <a:graphicData uri="http://schemas.openxmlformats.org/drawingml/2006/table">
            <a:tbl>
              <a:tblPr firstRow="1" bandRow="1">
                <a:tableStyleId>{5C22544A-7EE6-4342-B048-85BDC9FD1C3A}</a:tableStyleId>
              </a:tblPr>
              <a:tblGrid>
                <a:gridCol w="2154320"/>
                <a:gridCol w="2154320"/>
                <a:gridCol w="2154320"/>
              </a:tblGrid>
              <a:tr h="137160">
                <a:tc>
                  <a:txBody>
                    <a:bodyPr/>
                    <a:lstStyle/>
                    <a:p>
                      <a:r>
                        <a:rPr lang="en-IN" dirty="0" smtClean="0"/>
                        <a:t>Property</a:t>
                      </a:r>
                      <a:endParaRPr lang="en-IN" dirty="0"/>
                    </a:p>
                  </a:txBody>
                  <a:tcPr/>
                </a:tc>
                <a:tc>
                  <a:txBody>
                    <a:bodyPr/>
                    <a:lstStyle/>
                    <a:p>
                      <a:r>
                        <a:rPr lang="en-IN" dirty="0" smtClean="0"/>
                        <a:t>Data Warehouse</a:t>
                      </a:r>
                      <a:endParaRPr lang="en-IN" dirty="0"/>
                    </a:p>
                  </a:txBody>
                  <a:tcPr/>
                </a:tc>
                <a:tc>
                  <a:txBody>
                    <a:bodyPr/>
                    <a:lstStyle/>
                    <a:p>
                      <a:r>
                        <a:rPr lang="en-IN" dirty="0" smtClean="0"/>
                        <a:t>Data Mart</a:t>
                      </a:r>
                      <a:endParaRPr lang="en-IN" dirty="0"/>
                    </a:p>
                  </a:txBody>
                  <a:tcPr/>
                </a:tc>
              </a:tr>
              <a:tr h="370840">
                <a:tc>
                  <a:txBody>
                    <a:bodyPr/>
                    <a:lstStyle/>
                    <a:p>
                      <a:r>
                        <a:rPr lang="en-IN" dirty="0" smtClean="0"/>
                        <a:t>Scope</a:t>
                      </a:r>
                    </a:p>
                  </a:txBody>
                  <a:tcPr/>
                </a:tc>
                <a:tc>
                  <a:txBody>
                    <a:bodyPr/>
                    <a:lstStyle/>
                    <a:p>
                      <a:r>
                        <a:rPr lang="en-IN" dirty="0" smtClean="0"/>
                        <a:t>Enterprise</a:t>
                      </a:r>
                      <a:endParaRPr lang="en-IN" dirty="0"/>
                    </a:p>
                  </a:txBody>
                  <a:tcPr/>
                </a:tc>
                <a:tc>
                  <a:txBody>
                    <a:bodyPr/>
                    <a:lstStyle/>
                    <a:p>
                      <a:r>
                        <a:rPr lang="en-IN" dirty="0" smtClean="0"/>
                        <a:t>Department</a:t>
                      </a:r>
                      <a:endParaRPr lang="en-IN" dirty="0"/>
                    </a:p>
                  </a:txBody>
                  <a:tcPr/>
                </a:tc>
              </a:tr>
              <a:tr h="370840">
                <a:tc>
                  <a:txBody>
                    <a:bodyPr/>
                    <a:lstStyle/>
                    <a:p>
                      <a:r>
                        <a:rPr lang="en-IN" dirty="0" smtClean="0"/>
                        <a:t>Subjects</a:t>
                      </a:r>
                      <a:endParaRPr lang="en-IN" dirty="0"/>
                    </a:p>
                  </a:txBody>
                  <a:tcPr/>
                </a:tc>
                <a:tc>
                  <a:txBody>
                    <a:bodyPr/>
                    <a:lstStyle/>
                    <a:p>
                      <a:r>
                        <a:rPr lang="en-IN" dirty="0" smtClean="0"/>
                        <a:t>Multiple</a:t>
                      </a:r>
                      <a:endParaRPr lang="en-IN" dirty="0"/>
                    </a:p>
                  </a:txBody>
                  <a:tcPr/>
                </a:tc>
                <a:tc>
                  <a:txBody>
                    <a:bodyPr/>
                    <a:lstStyle/>
                    <a:p>
                      <a:r>
                        <a:rPr lang="en-IN" dirty="0" smtClean="0"/>
                        <a:t>Single</a:t>
                      </a:r>
                      <a:endParaRPr lang="en-IN" dirty="0"/>
                    </a:p>
                  </a:txBody>
                  <a:tcPr/>
                </a:tc>
              </a:tr>
              <a:tr h="370840">
                <a:tc>
                  <a:txBody>
                    <a:bodyPr/>
                    <a:lstStyle/>
                    <a:p>
                      <a:r>
                        <a:rPr lang="en-IN" dirty="0" smtClean="0"/>
                        <a:t>Data source</a:t>
                      </a:r>
                      <a:endParaRPr lang="en-IN" dirty="0"/>
                    </a:p>
                  </a:txBody>
                  <a:tcPr/>
                </a:tc>
                <a:tc>
                  <a:txBody>
                    <a:bodyPr/>
                    <a:lstStyle/>
                    <a:p>
                      <a:r>
                        <a:rPr lang="en-IN" dirty="0" smtClean="0"/>
                        <a:t>Many</a:t>
                      </a:r>
                      <a:endParaRPr lang="en-IN" dirty="0"/>
                    </a:p>
                  </a:txBody>
                  <a:tcPr/>
                </a:tc>
                <a:tc>
                  <a:txBody>
                    <a:bodyPr/>
                    <a:lstStyle/>
                    <a:p>
                      <a:r>
                        <a:rPr lang="en-IN" dirty="0" smtClean="0"/>
                        <a:t>Few</a:t>
                      </a:r>
                      <a:endParaRPr lang="en-IN" dirty="0"/>
                    </a:p>
                  </a:txBody>
                  <a:tcPr/>
                </a:tc>
              </a:tr>
              <a:tr h="370840">
                <a:tc>
                  <a:txBody>
                    <a:bodyPr/>
                    <a:lstStyle/>
                    <a:p>
                      <a:r>
                        <a:rPr lang="en-IN" dirty="0" smtClean="0"/>
                        <a:t>Implementation</a:t>
                      </a:r>
                      <a:r>
                        <a:rPr lang="en-IN" baseline="0" dirty="0" smtClean="0"/>
                        <a:t> Time</a:t>
                      </a:r>
                      <a:endParaRPr lang="en-IN" dirty="0"/>
                    </a:p>
                  </a:txBody>
                  <a:tcPr/>
                </a:tc>
                <a:tc>
                  <a:txBody>
                    <a:bodyPr/>
                    <a:lstStyle/>
                    <a:p>
                      <a:r>
                        <a:rPr lang="en-IN" dirty="0" smtClean="0"/>
                        <a:t>Months to years</a:t>
                      </a:r>
                      <a:endParaRPr lang="en-IN" dirty="0"/>
                    </a:p>
                  </a:txBody>
                  <a:tcPr/>
                </a:tc>
                <a:tc>
                  <a:txBody>
                    <a:bodyPr/>
                    <a:lstStyle/>
                    <a:p>
                      <a:r>
                        <a:rPr lang="en-IN" dirty="0" smtClean="0"/>
                        <a:t>Months</a:t>
                      </a:r>
                      <a:endParaRPr lang="en-IN" dirty="0"/>
                    </a:p>
                  </a:txBody>
                  <a:tcPr/>
                </a:tc>
              </a:tr>
            </a:tbl>
          </a:graphicData>
        </a:graphic>
      </p:graphicFrame>
      <p:sp>
        <p:nvSpPr>
          <p:cNvPr id="6" name="Title 1"/>
          <p:cNvSpPr txBox="1">
            <a:spLocks/>
          </p:cNvSpPr>
          <p:nvPr/>
        </p:nvSpPr>
        <p:spPr>
          <a:xfrm>
            <a:off x="429120" y="917713"/>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pPr algn="ctr"/>
            <a:r>
              <a:rPr lang="en-IN" sz="2400" dirty="0" smtClean="0"/>
              <a:t>Data-warehouse Vs. DataMart</a:t>
            </a:r>
            <a:endParaRPr lang="en-IN" sz="2400" dirty="0"/>
          </a:p>
        </p:txBody>
      </p:sp>
      <p:sp>
        <p:nvSpPr>
          <p:cNvPr id="4" name="Flowchart: Magnetic Disk 3"/>
          <p:cNvSpPr/>
          <p:nvPr/>
        </p:nvSpPr>
        <p:spPr>
          <a:xfrm>
            <a:off x="1828800" y="1971393"/>
            <a:ext cx="1676400" cy="117328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Magnetic Disk 6"/>
          <p:cNvSpPr/>
          <p:nvPr/>
        </p:nvSpPr>
        <p:spPr>
          <a:xfrm>
            <a:off x="5334000" y="2216632"/>
            <a:ext cx="914400" cy="838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p:cNvCxnSpPr/>
          <p:nvPr/>
        </p:nvCxnSpPr>
        <p:spPr>
          <a:xfrm flipV="1">
            <a:off x="3505200" y="2585332"/>
            <a:ext cx="1828800" cy="1"/>
          </a:xfrm>
          <a:prstGeom prst="straightConnector1">
            <a:avLst/>
          </a:prstGeom>
          <a:ln w="31750">
            <a:headEnd type="arrow"/>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864056" y="2414399"/>
            <a:ext cx="1641143" cy="646331"/>
          </a:xfrm>
          <a:prstGeom prst="rect">
            <a:avLst/>
          </a:prstGeom>
          <a:noFill/>
        </p:spPr>
        <p:txBody>
          <a:bodyPr wrap="square" rtlCol="0">
            <a:spAutoFit/>
          </a:bodyPr>
          <a:lstStyle/>
          <a:p>
            <a:pPr algn="ctr"/>
            <a:r>
              <a:rPr lang="en-IN" dirty="0" smtClean="0"/>
              <a:t>Data warehouse</a:t>
            </a:r>
            <a:endParaRPr lang="en-IN" dirty="0"/>
          </a:p>
        </p:txBody>
      </p:sp>
      <p:sp>
        <p:nvSpPr>
          <p:cNvPr id="11" name="TextBox 10"/>
          <p:cNvSpPr txBox="1"/>
          <p:nvPr/>
        </p:nvSpPr>
        <p:spPr>
          <a:xfrm>
            <a:off x="5247564" y="2498349"/>
            <a:ext cx="1000836" cy="584775"/>
          </a:xfrm>
          <a:prstGeom prst="rect">
            <a:avLst/>
          </a:prstGeom>
          <a:noFill/>
        </p:spPr>
        <p:txBody>
          <a:bodyPr wrap="square" rtlCol="0">
            <a:spAutoFit/>
          </a:bodyPr>
          <a:lstStyle/>
          <a:p>
            <a:pPr algn="ctr"/>
            <a:r>
              <a:rPr lang="en-IN" sz="1600" dirty="0" smtClean="0"/>
              <a:t>Data</a:t>
            </a:r>
          </a:p>
          <a:p>
            <a:pPr algn="ctr"/>
            <a:r>
              <a:rPr lang="en-IN" sz="1600" dirty="0" smtClean="0"/>
              <a:t> Mart</a:t>
            </a:r>
            <a:endParaRPr lang="en-IN" sz="1600" dirty="0"/>
          </a:p>
        </p:txBody>
      </p:sp>
    </p:spTree>
    <p:extLst>
      <p:ext uri="{BB962C8B-B14F-4D97-AF65-F5344CB8AC3E}">
        <p14:creationId xmlns:p14="http://schemas.microsoft.com/office/powerpoint/2010/main" val="3007252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body" sz="quarter" idx="10"/>
          </p:nvPr>
        </p:nvSpPr>
        <p:spPr>
          <a:xfrm>
            <a:off x="228600" y="609600"/>
            <a:ext cx="8534400" cy="5410200"/>
          </a:xfrm>
        </p:spPr>
        <p:txBody>
          <a:bodyPr>
            <a:normAutofit/>
          </a:bodyPr>
          <a:lstStyle/>
          <a:p>
            <a:pPr lvl="0"/>
            <a:r>
              <a:rPr lang="en-IN" sz="2200" dirty="0"/>
              <a:t>Business Intelligence overview</a:t>
            </a:r>
          </a:p>
          <a:p>
            <a:pPr lvl="0"/>
            <a:r>
              <a:rPr lang="en-IN" sz="2200" dirty="0"/>
              <a:t>Business Intelligence workflow</a:t>
            </a:r>
          </a:p>
          <a:p>
            <a:pPr lvl="0"/>
            <a:r>
              <a:rPr lang="en-IN" sz="2200" b="1" dirty="0"/>
              <a:t>Components of  DWH</a:t>
            </a:r>
          </a:p>
          <a:p>
            <a:pPr lvl="0"/>
            <a:r>
              <a:rPr lang="en-IN" sz="2200" dirty="0"/>
              <a:t>Meta-Data in DWH</a:t>
            </a:r>
          </a:p>
          <a:p>
            <a:pPr lvl="0"/>
            <a:r>
              <a:rPr lang="en-IN" sz="2200" dirty="0"/>
              <a:t>Data warehouse Schemas</a:t>
            </a:r>
          </a:p>
          <a:p>
            <a:r>
              <a:rPr lang="en-IN" sz="2000" dirty="0"/>
              <a:t>Introduction to BI Testing</a:t>
            </a:r>
          </a:p>
          <a:p>
            <a:pPr lvl="0"/>
            <a:r>
              <a:rPr lang="en-IN" sz="2200" dirty="0" smtClean="0"/>
              <a:t>BI </a:t>
            </a:r>
            <a:r>
              <a:rPr lang="en-IN" sz="2200" dirty="0"/>
              <a:t>Testing Approach</a:t>
            </a:r>
          </a:p>
          <a:p>
            <a:pPr lvl="0"/>
            <a:r>
              <a:rPr lang="en-IN" sz="2200" dirty="0"/>
              <a:t>Introduction to ETL</a:t>
            </a:r>
          </a:p>
          <a:p>
            <a:pPr lvl="0"/>
            <a:r>
              <a:rPr lang="en-IN" sz="2200" dirty="0"/>
              <a:t>ETL test processes and scenarios</a:t>
            </a:r>
          </a:p>
          <a:p>
            <a:pPr lvl="0"/>
            <a:r>
              <a:rPr lang="en-IN" sz="2200" dirty="0"/>
              <a:t>Introduction to Reporting</a:t>
            </a:r>
          </a:p>
          <a:p>
            <a:pPr lvl="0"/>
            <a:r>
              <a:rPr lang="en-IN" sz="2200" dirty="0"/>
              <a:t>Report Testing scenarios</a:t>
            </a:r>
          </a:p>
          <a:p>
            <a:pPr lvl="0"/>
            <a:endParaRPr lang="en-IN" sz="2200" dirty="0"/>
          </a:p>
          <a:p>
            <a:pPr lvl="0"/>
            <a:endParaRPr lang="en-IN" sz="2200" dirty="0"/>
          </a:p>
          <a:p>
            <a:endParaRPr lang="en-IN" sz="2200" dirty="0"/>
          </a:p>
        </p:txBody>
      </p:sp>
    </p:spTree>
    <p:extLst>
      <p:ext uri="{BB962C8B-B14F-4D97-AF65-F5344CB8AC3E}">
        <p14:creationId xmlns:p14="http://schemas.microsoft.com/office/powerpoint/2010/main" val="3831989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Components of DWH(1/10)</a:t>
            </a:r>
            <a:endParaRPr lang="en-IN" dirty="0"/>
          </a:p>
        </p:txBody>
      </p:sp>
      <p:sp>
        <p:nvSpPr>
          <p:cNvPr id="3" name="Text Placeholder 2"/>
          <p:cNvSpPr>
            <a:spLocks noGrp="1"/>
          </p:cNvSpPr>
          <p:nvPr>
            <p:ph type="body" sz="quarter" idx="10"/>
          </p:nvPr>
        </p:nvSpPr>
        <p:spPr>
          <a:xfrm>
            <a:off x="304800" y="914400"/>
            <a:ext cx="8534400" cy="3124200"/>
          </a:xfrm>
        </p:spPr>
        <p:txBody>
          <a:bodyPr>
            <a:normAutofit/>
          </a:bodyPr>
          <a:lstStyle/>
          <a:p>
            <a:pPr marL="0" indent="0">
              <a:spcBef>
                <a:spcPct val="0"/>
              </a:spcBef>
              <a:buClr>
                <a:srgbClr val="0000FF"/>
              </a:buClr>
              <a:buNone/>
            </a:pPr>
            <a:r>
              <a:rPr lang="en-US" sz="2600" b="1" dirty="0" smtClean="0">
                <a:latin typeface="+mj-lt"/>
                <a:ea typeface="+mj-ea"/>
                <a:cs typeface="+mj-cs"/>
              </a:rPr>
              <a:t>Dimension </a:t>
            </a:r>
            <a:r>
              <a:rPr lang="en-US" sz="2600" b="1" dirty="0">
                <a:latin typeface="+mj-lt"/>
                <a:ea typeface="+mj-ea"/>
                <a:cs typeface="+mj-cs"/>
              </a:rPr>
              <a:t>Table</a:t>
            </a:r>
          </a:p>
          <a:p>
            <a:pPr>
              <a:spcBef>
                <a:spcPct val="50000"/>
              </a:spcBef>
              <a:buFont typeface="Wingdings" panose="05000000000000000000" pitchFamily="2" charset="2"/>
              <a:buChar char="Ø"/>
            </a:pPr>
            <a:r>
              <a:rPr lang="en-US" sz="2000" dirty="0" smtClean="0">
                <a:solidFill>
                  <a:schemeClr val="tx1"/>
                </a:solidFill>
                <a:latin typeface="Calibri" pitchFamily="34" charset="0"/>
              </a:rPr>
              <a:t>Dimension </a:t>
            </a:r>
            <a:r>
              <a:rPr lang="en-US" sz="2000" dirty="0">
                <a:solidFill>
                  <a:schemeClr val="tx1"/>
                </a:solidFill>
                <a:latin typeface="Calibri" pitchFamily="34" charset="0"/>
              </a:rPr>
              <a:t>tables contain textual information that represents the </a:t>
            </a:r>
            <a:r>
              <a:rPr lang="en-US" sz="2000" dirty="0" smtClean="0">
                <a:solidFill>
                  <a:schemeClr val="tx1"/>
                </a:solidFill>
                <a:latin typeface="Calibri" pitchFamily="34" charset="0"/>
              </a:rPr>
              <a:t> attributes of </a:t>
            </a:r>
            <a:r>
              <a:rPr lang="en-US" sz="2000" dirty="0">
                <a:solidFill>
                  <a:schemeClr val="tx1"/>
                </a:solidFill>
                <a:latin typeface="Calibri" pitchFamily="34" charset="0"/>
              </a:rPr>
              <a:t>the business</a:t>
            </a:r>
          </a:p>
          <a:p>
            <a:pPr>
              <a:spcBef>
                <a:spcPct val="50000"/>
              </a:spcBef>
              <a:buFont typeface="Wingdings" panose="05000000000000000000" pitchFamily="2" charset="2"/>
              <a:buChar char="Ø"/>
            </a:pPr>
            <a:r>
              <a:rPr lang="en-US" sz="2000" dirty="0">
                <a:solidFill>
                  <a:schemeClr val="tx1"/>
                </a:solidFill>
                <a:latin typeface="Calibri" pitchFamily="34" charset="0"/>
              </a:rPr>
              <a:t>Contain relatively static data</a:t>
            </a:r>
          </a:p>
          <a:p>
            <a:pPr>
              <a:spcBef>
                <a:spcPct val="50000"/>
              </a:spcBef>
              <a:buFont typeface="Wingdings" panose="05000000000000000000" pitchFamily="2" charset="2"/>
              <a:buChar char="Ø"/>
            </a:pPr>
            <a:r>
              <a:rPr lang="en-US" sz="2000" dirty="0">
                <a:solidFill>
                  <a:schemeClr val="tx1"/>
                </a:solidFill>
                <a:latin typeface="Calibri" pitchFamily="34" charset="0"/>
              </a:rPr>
              <a:t>Dimension tables are joined to a fact able through foreign key reference</a:t>
            </a:r>
          </a:p>
          <a:p>
            <a:pPr marL="0" indent="0">
              <a:spcBef>
                <a:spcPct val="0"/>
              </a:spcBef>
              <a:buClr>
                <a:srgbClr val="0000FF"/>
              </a:buClr>
              <a:buNone/>
            </a:pPr>
            <a:endParaRPr lang="en-US" sz="3100" b="1" dirty="0" smtClean="0">
              <a:latin typeface="+mj-lt"/>
              <a:ea typeface="+mj-ea"/>
              <a:cs typeface="+mj-cs"/>
            </a:endParaRPr>
          </a:p>
          <a:p>
            <a:pPr marL="0" indent="0">
              <a:spcBef>
                <a:spcPct val="0"/>
              </a:spcBef>
              <a:buClr>
                <a:srgbClr val="0000FF"/>
              </a:buClr>
              <a:buNone/>
            </a:pPr>
            <a:r>
              <a:rPr lang="en-US" sz="2600" b="1" dirty="0" smtClean="0">
                <a:latin typeface="+mj-lt"/>
                <a:ea typeface="+mj-ea"/>
                <a:cs typeface="+mj-cs"/>
              </a:rPr>
              <a:t>Example: </a:t>
            </a:r>
            <a:r>
              <a:rPr lang="en-US" sz="2600" b="1" dirty="0">
                <a:latin typeface="+mj-lt"/>
                <a:ea typeface="+mj-ea"/>
                <a:cs typeface="+mj-cs"/>
              </a:rPr>
              <a:t>- </a:t>
            </a:r>
          </a:p>
          <a:p>
            <a:pPr marL="0" indent="0">
              <a:buNone/>
            </a:pP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617797000"/>
              </p:ext>
            </p:extLst>
          </p:nvPr>
        </p:nvGraphicFramePr>
        <p:xfrm>
          <a:off x="152400" y="4038600"/>
          <a:ext cx="8839201" cy="1981204"/>
        </p:xfrm>
        <a:graphic>
          <a:graphicData uri="http://schemas.openxmlformats.org/drawingml/2006/table">
            <a:tbl>
              <a:tblPr>
                <a:tableStyleId>{5C22544A-7EE6-4342-B048-85BDC9FD1C3A}</a:tableStyleId>
              </a:tblPr>
              <a:tblGrid>
                <a:gridCol w="990600"/>
                <a:gridCol w="838200"/>
                <a:gridCol w="1143000"/>
                <a:gridCol w="1295400"/>
                <a:gridCol w="838200"/>
                <a:gridCol w="1371600"/>
                <a:gridCol w="1402549"/>
                <a:gridCol w="959652"/>
              </a:tblGrid>
              <a:tr h="392318">
                <a:tc>
                  <a:txBody>
                    <a:bodyPr/>
                    <a:lstStyle/>
                    <a:p>
                      <a:pPr algn="l" fontAlgn="b"/>
                      <a:r>
                        <a:rPr lang="en-IN" sz="1600" b="1" u="none" strike="noStrike" dirty="0" err="1">
                          <a:effectLst/>
                        </a:rPr>
                        <a:t>PatientKey</a:t>
                      </a:r>
                      <a:endParaRPr lang="en-IN" sz="1600" b="1" i="0" u="none" strike="noStrike" dirty="0">
                        <a:solidFill>
                          <a:srgbClr val="000000"/>
                        </a:solidFill>
                        <a:effectLst/>
                        <a:latin typeface="Calibri"/>
                      </a:endParaRPr>
                    </a:p>
                  </a:txBody>
                  <a:tcPr marL="8228" marR="8228" marT="8228" marB="0" anchor="b">
                    <a:solidFill>
                      <a:schemeClr val="accent1">
                        <a:lumMod val="60000"/>
                        <a:lumOff val="40000"/>
                      </a:schemeClr>
                    </a:solidFill>
                  </a:tcPr>
                </a:tc>
                <a:tc>
                  <a:txBody>
                    <a:bodyPr/>
                    <a:lstStyle/>
                    <a:p>
                      <a:pPr algn="l" fontAlgn="b"/>
                      <a:r>
                        <a:rPr lang="en-IN" sz="1600" b="1" u="none" strike="noStrike" dirty="0" err="1">
                          <a:effectLst/>
                        </a:rPr>
                        <a:t>PatientID</a:t>
                      </a:r>
                      <a:endParaRPr lang="en-IN" sz="1600" b="1" i="0" u="none" strike="noStrike" dirty="0">
                        <a:solidFill>
                          <a:srgbClr val="000000"/>
                        </a:solidFill>
                        <a:effectLst/>
                        <a:latin typeface="Calibri"/>
                      </a:endParaRPr>
                    </a:p>
                  </a:txBody>
                  <a:tcPr marL="8228" marR="8228" marT="8228" marB="0" anchor="b">
                    <a:solidFill>
                      <a:schemeClr val="accent1">
                        <a:lumMod val="60000"/>
                        <a:lumOff val="40000"/>
                      </a:schemeClr>
                    </a:solidFill>
                  </a:tcPr>
                </a:tc>
                <a:tc>
                  <a:txBody>
                    <a:bodyPr/>
                    <a:lstStyle/>
                    <a:p>
                      <a:pPr algn="l" fontAlgn="b"/>
                      <a:r>
                        <a:rPr lang="en-IN" sz="1600" b="1" u="none" strike="noStrike" dirty="0" err="1">
                          <a:effectLst/>
                        </a:rPr>
                        <a:t>PatientName</a:t>
                      </a:r>
                      <a:endParaRPr lang="en-IN" sz="1600" b="1" i="0" u="none" strike="noStrike" dirty="0">
                        <a:solidFill>
                          <a:srgbClr val="000000"/>
                        </a:solidFill>
                        <a:effectLst/>
                        <a:latin typeface="Calibri"/>
                      </a:endParaRPr>
                    </a:p>
                  </a:txBody>
                  <a:tcPr marL="8228" marR="8228" marT="8228" marB="0" anchor="b">
                    <a:solidFill>
                      <a:schemeClr val="accent1">
                        <a:lumMod val="60000"/>
                        <a:lumOff val="40000"/>
                      </a:schemeClr>
                    </a:solidFill>
                  </a:tcPr>
                </a:tc>
                <a:tc>
                  <a:txBody>
                    <a:bodyPr/>
                    <a:lstStyle/>
                    <a:p>
                      <a:pPr algn="l" fontAlgn="b"/>
                      <a:r>
                        <a:rPr lang="en-IN" sz="1600" b="1" u="none" strike="noStrike" dirty="0">
                          <a:effectLst/>
                        </a:rPr>
                        <a:t>Address</a:t>
                      </a:r>
                      <a:endParaRPr lang="en-IN" sz="1600" b="1" i="0" u="none" strike="noStrike" dirty="0">
                        <a:solidFill>
                          <a:srgbClr val="000000"/>
                        </a:solidFill>
                        <a:effectLst/>
                        <a:latin typeface="Calibri"/>
                      </a:endParaRPr>
                    </a:p>
                  </a:txBody>
                  <a:tcPr marL="8228" marR="8228" marT="8228" marB="0" anchor="b">
                    <a:solidFill>
                      <a:schemeClr val="accent1">
                        <a:lumMod val="60000"/>
                        <a:lumOff val="40000"/>
                      </a:schemeClr>
                    </a:solidFill>
                  </a:tcPr>
                </a:tc>
                <a:tc>
                  <a:txBody>
                    <a:bodyPr/>
                    <a:lstStyle/>
                    <a:p>
                      <a:pPr algn="l" fontAlgn="b"/>
                      <a:r>
                        <a:rPr lang="en-IN" sz="1600" b="1" u="none" strike="noStrike" dirty="0" err="1">
                          <a:effectLst/>
                        </a:rPr>
                        <a:t>BirthDate</a:t>
                      </a:r>
                      <a:endParaRPr lang="en-IN" sz="1600" b="1" i="0" u="none" strike="noStrike" dirty="0">
                        <a:solidFill>
                          <a:srgbClr val="000000"/>
                        </a:solidFill>
                        <a:effectLst/>
                        <a:latin typeface="Calibri"/>
                      </a:endParaRPr>
                    </a:p>
                  </a:txBody>
                  <a:tcPr marL="8228" marR="8228" marT="8228" marB="0" anchor="b">
                    <a:solidFill>
                      <a:schemeClr val="accent1">
                        <a:lumMod val="60000"/>
                        <a:lumOff val="40000"/>
                      </a:schemeClr>
                    </a:solidFill>
                  </a:tcPr>
                </a:tc>
                <a:tc>
                  <a:txBody>
                    <a:bodyPr/>
                    <a:lstStyle/>
                    <a:p>
                      <a:pPr algn="l" fontAlgn="b"/>
                      <a:r>
                        <a:rPr lang="en-IN" sz="1600" b="1" u="none" strike="noStrike" dirty="0">
                          <a:effectLst/>
                        </a:rPr>
                        <a:t>Effective From</a:t>
                      </a:r>
                      <a:endParaRPr lang="en-IN" sz="1600" b="1" i="0" u="none" strike="noStrike" dirty="0">
                        <a:solidFill>
                          <a:srgbClr val="000000"/>
                        </a:solidFill>
                        <a:effectLst/>
                        <a:latin typeface="Calibri"/>
                      </a:endParaRPr>
                    </a:p>
                  </a:txBody>
                  <a:tcPr marL="8228" marR="8228" marT="8228" marB="0" anchor="b">
                    <a:solidFill>
                      <a:schemeClr val="accent1">
                        <a:lumMod val="60000"/>
                        <a:lumOff val="40000"/>
                      </a:schemeClr>
                    </a:solidFill>
                  </a:tcPr>
                </a:tc>
                <a:tc>
                  <a:txBody>
                    <a:bodyPr/>
                    <a:lstStyle/>
                    <a:p>
                      <a:pPr algn="l" fontAlgn="b"/>
                      <a:r>
                        <a:rPr lang="en-IN" sz="1600" b="1" u="none" strike="noStrike" dirty="0">
                          <a:effectLst/>
                        </a:rPr>
                        <a:t>Effective to date</a:t>
                      </a:r>
                      <a:endParaRPr lang="en-IN" sz="1600" b="1" i="0" u="none" strike="noStrike" dirty="0">
                        <a:solidFill>
                          <a:srgbClr val="000000"/>
                        </a:solidFill>
                        <a:effectLst/>
                        <a:latin typeface="Calibri"/>
                      </a:endParaRPr>
                    </a:p>
                  </a:txBody>
                  <a:tcPr marL="8228" marR="8228" marT="8228" marB="0" anchor="b">
                    <a:solidFill>
                      <a:schemeClr val="accent1">
                        <a:lumMod val="60000"/>
                        <a:lumOff val="40000"/>
                      </a:schemeClr>
                    </a:solidFill>
                  </a:tcPr>
                </a:tc>
                <a:tc>
                  <a:txBody>
                    <a:bodyPr/>
                    <a:lstStyle/>
                    <a:p>
                      <a:pPr algn="l" fontAlgn="b"/>
                      <a:r>
                        <a:rPr lang="en-IN" sz="1600" b="1" u="none" strike="noStrike" dirty="0">
                          <a:effectLst/>
                        </a:rPr>
                        <a:t>Load Date</a:t>
                      </a:r>
                      <a:endParaRPr lang="en-IN" sz="1600" b="1" i="0" u="none" strike="noStrike" dirty="0">
                        <a:solidFill>
                          <a:srgbClr val="000000"/>
                        </a:solidFill>
                        <a:effectLst/>
                        <a:latin typeface="Calibri"/>
                      </a:endParaRPr>
                    </a:p>
                  </a:txBody>
                  <a:tcPr marL="8228" marR="8228" marT="8228" marB="0" anchor="b">
                    <a:solidFill>
                      <a:schemeClr val="accent1">
                        <a:lumMod val="60000"/>
                        <a:lumOff val="40000"/>
                      </a:schemeClr>
                    </a:solidFill>
                  </a:tcPr>
                </a:tc>
              </a:tr>
              <a:tr h="392318">
                <a:tc>
                  <a:txBody>
                    <a:bodyPr/>
                    <a:lstStyle/>
                    <a:p>
                      <a:pPr algn="r" fontAlgn="b"/>
                      <a:r>
                        <a:rPr lang="en-IN" sz="1400" u="none" strike="noStrike" dirty="0">
                          <a:effectLst/>
                        </a:rPr>
                        <a:t>1</a:t>
                      </a:r>
                      <a:endParaRPr lang="en-IN" sz="1400" b="0" i="0" u="none" strike="noStrike" dirty="0">
                        <a:solidFill>
                          <a:srgbClr val="000000"/>
                        </a:solidFill>
                        <a:effectLst/>
                        <a:latin typeface="Calibri"/>
                      </a:endParaRPr>
                    </a:p>
                  </a:txBody>
                  <a:tcPr marL="8228" marR="8228" marT="8228" marB="0" anchor="b"/>
                </a:tc>
                <a:tc>
                  <a:txBody>
                    <a:bodyPr/>
                    <a:lstStyle/>
                    <a:p>
                      <a:pPr algn="l" fontAlgn="b"/>
                      <a:r>
                        <a:rPr lang="en-IN" sz="1400" u="none" strike="noStrike" dirty="0">
                          <a:effectLst/>
                        </a:rPr>
                        <a:t>PI1</a:t>
                      </a:r>
                      <a:endParaRPr lang="en-IN" sz="1400" b="0" i="0" u="none" strike="noStrike" dirty="0">
                        <a:solidFill>
                          <a:srgbClr val="000000"/>
                        </a:solidFill>
                        <a:effectLst/>
                        <a:latin typeface="Calibri"/>
                      </a:endParaRPr>
                    </a:p>
                  </a:txBody>
                  <a:tcPr marL="8228" marR="8228" marT="8228" marB="0" anchor="b"/>
                </a:tc>
                <a:tc>
                  <a:txBody>
                    <a:bodyPr/>
                    <a:lstStyle/>
                    <a:p>
                      <a:pPr algn="l" fontAlgn="b"/>
                      <a:r>
                        <a:rPr lang="en-IN" sz="1400" u="none" strike="noStrike">
                          <a:effectLst/>
                        </a:rPr>
                        <a:t>Pansullo</a:t>
                      </a:r>
                      <a:endParaRPr lang="en-IN" sz="1400" b="0" i="0" u="none" strike="noStrike">
                        <a:solidFill>
                          <a:srgbClr val="000000"/>
                        </a:solidFill>
                        <a:effectLst/>
                        <a:latin typeface="Calibri"/>
                      </a:endParaRPr>
                    </a:p>
                  </a:txBody>
                  <a:tcPr marL="8228" marR="8228" marT="8228" marB="0" anchor="b"/>
                </a:tc>
                <a:tc>
                  <a:txBody>
                    <a:bodyPr/>
                    <a:lstStyle/>
                    <a:p>
                      <a:pPr algn="l" fontAlgn="b"/>
                      <a:r>
                        <a:rPr lang="en-IN" sz="1400" u="none" strike="noStrike" dirty="0" err="1">
                          <a:effectLst/>
                        </a:rPr>
                        <a:t>Stradford,TN</a:t>
                      </a:r>
                      <a:endParaRPr lang="en-IN" sz="1400" b="0" i="0" u="none" strike="noStrike" dirty="0">
                        <a:solidFill>
                          <a:srgbClr val="000000"/>
                        </a:solidFill>
                        <a:effectLst/>
                        <a:latin typeface="Calibri"/>
                      </a:endParaRPr>
                    </a:p>
                  </a:txBody>
                  <a:tcPr marL="8228" marR="8228" marT="8228" marB="0" anchor="b"/>
                </a:tc>
                <a:tc>
                  <a:txBody>
                    <a:bodyPr/>
                    <a:lstStyle/>
                    <a:p>
                      <a:pPr algn="r" fontAlgn="b"/>
                      <a:r>
                        <a:rPr lang="en-IN" sz="1400" u="none" strike="noStrike">
                          <a:effectLst/>
                        </a:rPr>
                        <a:t>19850505</a:t>
                      </a:r>
                      <a:endParaRPr lang="en-IN" sz="1400" b="0" i="0" u="none" strike="noStrike">
                        <a:solidFill>
                          <a:srgbClr val="000000"/>
                        </a:solidFill>
                        <a:effectLst/>
                        <a:latin typeface="Calibri"/>
                      </a:endParaRPr>
                    </a:p>
                  </a:txBody>
                  <a:tcPr marL="8228" marR="8228" marT="8228" marB="0" anchor="b"/>
                </a:tc>
                <a:tc>
                  <a:txBody>
                    <a:bodyPr/>
                    <a:lstStyle/>
                    <a:p>
                      <a:pPr algn="r" fontAlgn="b"/>
                      <a:r>
                        <a:rPr lang="en-IN" sz="1400" u="none" strike="noStrike">
                          <a:effectLst/>
                        </a:rPr>
                        <a:t>20120101</a:t>
                      </a:r>
                      <a:endParaRPr lang="en-IN" sz="1400" b="0" i="0" u="none" strike="noStrike">
                        <a:solidFill>
                          <a:srgbClr val="000000"/>
                        </a:solidFill>
                        <a:effectLst/>
                        <a:latin typeface="Calibri"/>
                      </a:endParaRPr>
                    </a:p>
                  </a:txBody>
                  <a:tcPr marL="8228" marR="8228" marT="8228" marB="0" anchor="b"/>
                </a:tc>
                <a:tc>
                  <a:txBody>
                    <a:bodyPr/>
                    <a:lstStyle/>
                    <a:p>
                      <a:pPr algn="r" fontAlgn="b"/>
                      <a:r>
                        <a:rPr lang="en-IN" sz="1400" u="none" strike="noStrike">
                          <a:effectLst/>
                        </a:rPr>
                        <a:t>20990101</a:t>
                      </a:r>
                      <a:endParaRPr lang="en-IN" sz="1400" b="0" i="0" u="none" strike="noStrike">
                        <a:solidFill>
                          <a:srgbClr val="000000"/>
                        </a:solidFill>
                        <a:effectLst/>
                        <a:latin typeface="Calibri"/>
                      </a:endParaRPr>
                    </a:p>
                  </a:txBody>
                  <a:tcPr marL="8228" marR="8228" marT="8228" marB="0" anchor="b"/>
                </a:tc>
                <a:tc>
                  <a:txBody>
                    <a:bodyPr/>
                    <a:lstStyle/>
                    <a:p>
                      <a:pPr algn="r" fontAlgn="b"/>
                      <a:r>
                        <a:rPr lang="en-IN" sz="1400" u="none" strike="noStrike">
                          <a:effectLst/>
                        </a:rPr>
                        <a:t>20120101</a:t>
                      </a:r>
                      <a:endParaRPr lang="en-IN" sz="1400" b="0" i="0" u="none" strike="noStrike">
                        <a:solidFill>
                          <a:srgbClr val="000000"/>
                        </a:solidFill>
                        <a:effectLst/>
                        <a:latin typeface="Calibri"/>
                      </a:endParaRPr>
                    </a:p>
                  </a:txBody>
                  <a:tcPr marL="8228" marR="8228" marT="8228" marB="0" anchor="b"/>
                </a:tc>
              </a:tr>
              <a:tr h="392318">
                <a:tc>
                  <a:txBody>
                    <a:bodyPr/>
                    <a:lstStyle/>
                    <a:p>
                      <a:pPr algn="r" fontAlgn="b"/>
                      <a:r>
                        <a:rPr lang="en-IN" sz="1400" u="none" strike="noStrike">
                          <a:effectLst/>
                        </a:rPr>
                        <a:t>2</a:t>
                      </a:r>
                      <a:endParaRPr lang="en-IN" sz="1400" b="0" i="0" u="none" strike="noStrike">
                        <a:solidFill>
                          <a:srgbClr val="000000"/>
                        </a:solidFill>
                        <a:effectLst/>
                        <a:latin typeface="Calibri"/>
                      </a:endParaRPr>
                    </a:p>
                  </a:txBody>
                  <a:tcPr marL="8228" marR="8228" marT="8228" marB="0" anchor="b"/>
                </a:tc>
                <a:tc>
                  <a:txBody>
                    <a:bodyPr/>
                    <a:lstStyle/>
                    <a:p>
                      <a:pPr algn="l" fontAlgn="b"/>
                      <a:r>
                        <a:rPr lang="en-IN" sz="1400" u="none" strike="noStrike" dirty="0">
                          <a:effectLst/>
                        </a:rPr>
                        <a:t>PI2</a:t>
                      </a:r>
                      <a:endParaRPr lang="en-IN" sz="1400" b="0" i="0" u="none" strike="noStrike" dirty="0">
                        <a:solidFill>
                          <a:srgbClr val="000000"/>
                        </a:solidFill>
                        <a:effectLst/>
                        <a:latin typeface="Calibri"/>
                      </a:endParaRPr>
                    </a:p>
                  </a:txBody>
                  <a:tcPr marL="8228" marR="8228" marT="8228" marB="0" anchor="b"/>
                </a:tc>
                <a:tc>
                  <a:txBody>
                    <a:bodyPr/>
                    <a:lstStyle/>
                    <a:p>
                      <a:pPr algn="l" fontAlgn="b"/>
                      <a:r>
                        <a:rPr lang="en-IN" sz="1400" u="none" strike="noStrike" dirty="0" err="1">
                          <a:effectLst/>
                        </a:rPr>
                        <a:t>Magnano</a:t>
                      </a:r>
                      <a:endParaRPr lang="en-IN" sz="1400" b="0" i="0" u="none" strike="noStrike" dirty="0">
                        <a:solidFill>
                          <a:srgbClr val="000000"/>
                        </a:solidFill>
                        <a:effectLst/>
                        <a:latin typeface="Calibri"/>
                      </a:endParaRPr>
                    </a:p>
                  </a:txBody>
                  <a:tcPr marL="8228" marR="8228" marT="8228" marB="0" anchor="b"/>
                </a:tc>
                <a:tc>
                  <a:txBody>
                    <a:bodyPr/>
                    <a:lstStyle/>
                    <a:p>
                      <a:pPr algn="l" fontAlgn="b"/>
                      <a:r>
                        <a:rPr lang="en-IN" sz="1400" u="none" strike="noStrike" dirty="0" err="1">
                          <a:effectLst/>
                        </a:rPr>
                        <a:t>NewJersy</a:t>
                      </a:r>
                      <a:endParaRPr lang="en-IN" sz="1400" b="0" i="0" u="none" strike="noStrike" dirty="0">
                        <a:solidFill>
                          <a:srgbClr val="000000"/>
                        </a:solidFill>
                        <a:effectLst/>
                        <a:latin typeface="Calibri"/>
                      </a:endParaRPr>
                    </a:p>
                  </a:txBody>
                  <a:tcPr marL="8228" marR="8228" marT="8228" marB="0" anchor="b"/>
                </a:tc>
                <a:tc>
                  <a:txBody>
                    <a:bodyPr/>
                    <a:lstStyle/>
                    <a:p>
                      <a:pPr algn="r" fontAlgn="b"/>
                      <a:r>
                        <a:rPr lang="en-IN" sz="1400" u="none" strike="noStrike" dirty="0">
                          <a:effectLst/>
                        </a:rPr>
                        <a:t>19750304</a:t>
                      </a:r>
                      <a:endParaRPr lang="en-IN" sz="1400" b="0" i="0" u="none" strike="noStrike" dirty="0">
                        <a:solidFill>
                          <a:srgbClr val="000000"/>
                        </a:solidFill>
                        <a:effectLst/>
                        <a:latin typeface="Calibri"/>
                      </a:endParaRPr>
                    </a:p>
                  </a:txBody>
                  <a:tcPr marL="8228" marR="8228" marT="8228" marB="0" anchor="b"/>
                </a:tc>
                <a:tc>
                  <a:txBody>
                    <a:bodyPr/>
                    <a:lstStyle/>
                    <a:p>
                      <a:pPr algn="r" fontAlgn="b"/>
                      <a:r>
                        <a:rPr lang="en-IN" sz="1400" u="none" strike="noStrike">
                          <a:effectLst/>
                        </a:rPr>
                        <a:t>20120101</a:t>
                      </a:r>
                      <a:endParaRPr lang="en-IN" sz="1400" b="0" i="0" u="none" strike="noStrike">
                        <a:solidFill>
                          <a:srgbClr val="000000"/>
                        </a:solidFill>
                        <a:effectLst/>
                        <a:latin typeface="Calibri"/>
                      </a:endParaRPr>
                    </a:p>
                  </a:txBody>
                  <a:tcPr marL="8228" marR="8228" marT="8228" marB="0" anchor="b"/>
                </a:tc>
                <a:tc>
                  <a:txBody>
                    <a:bodyPr/>
                    <a:lstStyle/>
                    <a:p>
                      <a:pPr algn="r" fontAlgn="b"/>
                      <a:r>
                        <a:rPr lang="en-IN" sz="1400" u="none" strike="noStrike" dirty="0">
                          <a:effectLst/>
                        </a:rPr>
                        <a:t>20990101</a:t>
                      </a:r>
                      <a:endParaRPr lang="en-IN" sz="1400" b="0" i="0" u="none" strike="noStrike" dirty="0">
                        <a:solidFill>
                          <a:srgbClr val="000000"/>
                        </a:solidFill>
                        <a:effectLst/>
                        <a:latin typeface="Calibri"/>
                      </a:endParaRPr>
                    </a:p>
                  </a:txBody>
                  <a:tcPr marL="8228" marR="8228" marT="8228" marB="0" anchor="b"/>
                </a:tc>
                <a:tc>
                  <a:txBody>
                    <a:bodyPr/>
                    <a:lstStyle/>
                    <a:p>
                      <a:pPr algn="r" fontAlgn="b"/>
                      <a:r>
                        <a:rPr lang="en-IN" sz="1400" u="none" strike="noStrike">
                          <a:effectLst/>
                        </a:rPr>
                        <a:t>20120101</a:t>
                      </a:r>
                      <a:endParaRPr lang="en-IN" sz="1400" b="0" i="0" u="none" strike="noStrike">
                        <a:solidFill>
                          <a:srgbClr val="000000"/>
                        </a:solidFill>
                        <a:effectLst/>
                        <a:latin typeface="Calibri"/>
                      </a:endParaRPr>
                    </a:p>
                  </a:txBody>
                  <a:tcPr marL="8228" marR="8228" marT="8228" marB="0" anchor="b"/>
                </a:tc>
              </a:tr>
              <a:tr h="392318">
                <a:tc>
                  <a:txBody>
                    <a:bodyPr/>
                    <a:lstStyle/>
                    <a:p>
                      <a:pPr algn="r" fontAlgn="b"/>
                      <a:r>
                        <a:rPr lang="en-IN" sz="1400" u="none" strike="noStrike">
                          <a:effectLst/>
                        </a:rPr>
                        <a:t>3</a:t>
                      </a:r>
                      <a:endParaRPr lang="en-IN" sz="1400" b="0" i="0" u="none" strike="noStrike">
                        <a:solidFill>
                          <a:srgbClr val="000000"/>
                        </a:solidFill>
                        <a:effectLst/>
                        <a:latin typeface="Calibri"/>
                      </a:endParaRPr>
                    </a:p>
                  </a:txBody>
                  <a:tcPr marL="8228" marR="8228" marT="8228" marB="0" anchor="b"/>
                </a:tc>
                <a:tc>
                  <a:txBody>
                    <a:bodyPr/>
                    <a:lstStyle/>
                    <a:p>
                      <a:pPr algn="l" fontAlgn="b"/>
                      <a:r>
                        <a:rPr lang="en-IN" sz="1400" u="none" strike="noStrike">
                          <a:effectLst/>
                        </a:rPr>
                        <a:t>PI3</a:t>
                      </a:r>
                      <a:endParaRPr lang="en-IN" sz="1400" b="0" i="0" u="none" strike="noStrike">
                        <a:solidFill>
                          <a:srgbClr val="000000"/>
                        </a:solidFill>
                        <a:effectLst/>
                        <a:latin typeface="Calibri"/>
                      </a:endParaRPr>
                    </a:p>
                  </a:txBody>
                  <a:tcPr marL="8228" marR="8228" marT="8228" marB="0" anchor="b"/>
                </a:tc>
                <a:tc>
                  <a:txBody>
                    <a:bodyPr/>
                    <a:lstStyle/>
                    <a:p>
                      <a:pPr algn="l" fontAlgn="b"/>
                      <a:r>
                        <a:rPr lang="en-IN" sz="1400" u="none" strike="noStrike">
                          <a:effectLst/>
                        </a:rPr>
                        <a:t>Borreggine</a:t>
                      </a:r>
                      <a:endParaRPr lang="en-IN" sz="1400" b="0" i="0" u="none" strike="noStrike">
                        <a:solidFill>
                          <a:srgbClr val="000000"/>
                        </a:solidFill>
                        <a:effectLst/>
                        <a:latin typeface="Calibri"/>
                      </a:endParaRPr>
                    </a:p>
                  </a:txBody>
                  <a:tcPr marL="8228" marR="8228" marT="8228" marB="0" anchor="b"/>
                </a:tc>
                <a:tc>
                  <a:txBody>
                    <a:bodyPr/>
                    <a:lstStyle/>
                    <a:p>
                      <a:pPr algn="l" fontAlgn="b"/>
                      <a:r>
                        <a:rPr lang="en-IN" sz="1400" u="none" strike="noStrike" dirty="0" err="1">
                          <a:effectLst/>
                        </a:rPr>
                        <a:t>Bluffton,SC</a:t>
                      </a:r>
                      <a:endParaRPr lang="en-IN" sz="1400" b="0" i="0" u="none" strike="noStrike" dirty="0">
                        <a:solidFill>
                          <a:srgbClr val="000000"/>
                        </a:solidFill>
                        <a:effectLst/>
                        <a:latin typeface="Calibri"/>
                      </a:endParaRPr>
                    </a:p>
                  </a:txBody>
                  <a:tcPr marL="8228" marR="8228" marT="8228" marB="0" anchor="b"/>
                </a:tc>
                <a:tc>
                  <a:txBody>
                    <a:bodyPr/>
                    <a:lstStyle/>
                    <a:p>
                      <a:pPr algn="r" fontAlgn="b"/>
                      <a:r>
                        <a:rPr lang="en-IN" sz="1400" u="none" strike="noStrike" dirty="0">
                          <a:effectLst/>
                        </a:rPr>
                        <a:t>19890105</a:t>
                      </a:r>
                      <a:endParaRPr lang="en-IN" sz="1400" b="0" i="0" u="none" strike="noStrike" dirty="0">
                        <a:solidFill>
                          <a:srgbClr val="000000"/>
                        </a:solidFill>
                        <a:effectLst/>
                        <a:latin typeface="Calibri"/>
                      </a:endParaRPr>
                    </a:p>
                  </a:txBody>
                  <a:tcPr marL="8228" marR="8228" marT="8228" marB="0" anchor="b"/>
                </a:tc>
                <a:tc>
                  <a:txBody>
                    <a:bodyPr/>
                    <a:lstStyle/>
                    <a:p>
                      <a:pPr algn="r" fontAlgn="b"/>
                      <a:r>
                        <a:rPr lang="en-IN" sz="1400" u="none" strike="noStrike" dirty="0">
                          <a:effectLst/>
                        </a:rPr>
                        <a:t>20120101</a:t>
                      </a:r>
                      <a:endParaRPr lang="en-IN" sz="1400" b="0" i="0" u="none" strike="noStrike" dirty="0">
                        <a:solidFill>
                          <a:srgbClr val="000000"/>
                        </a:solidFill>
                        <a:effectLst/>
                        <a:latin typeface="Calibri"/>
                      </a:endParaRPr>
                    </a:p>
                  </a:txBody>
                  <a:tcPr marL="8228" marR="8228" marT="8228" marB="0" anchor="b"/>
                </a:tc>
                <a:tc>
                  <a:txBody>
                    <a:bodyPr/>
                    <a:lstStyle/>
                    <a:p>
                      <a:pPr algn="r" fontAlgn="b"/>
                      <a:r>
                        <a:rPr lang="en-IN" sz="1400" u="none" strike="noStrike" dirty="0">
                          <a:effectLst/>
                        </a:rPr>
                        <a:t>20150406</a:t>
                      </a:r>
                      <a:endParaRPr lang="en-IN" sz="1400" b="0" i="0" u="none" strike="noStrike" dirty="0">
                        <a:solidFill>
                          <a:srgbClr val="000000"/>
                        </a:solidFill>
                        <a:effectLst/>
                        <a:latin typeface="Calibri"/>
                      </a:endParaRPr>
                    </a:p>
                  </a:txBody>
                  <a:tcPr marL="8228" marR="8228" marT="8228" marB="0" anchor="b"/>
                </a:tc>
                <a:tc>
                  <a:txBody>
                    <a:bodyPr/>
                    <a:lstStyle/>
                    <a:p>
                      <a:pPr algn="r" fontAlgn="b"/>
                      <a:r>
                        <a:rPr lang="en-IN" sz="1400" u="none" strike="noStrike">
                          <a:effectLst/>
                        </a:rPr>
                        <a:t>20120101</a:t>
                      </a:r>
                      <a:endParaRPr lang="en-IN" sz="1400" b="0" i="0" u="none" strike="noStrike">
                        <a:solidFill>
                          <a:srgbClr val="000000"/>
                        </a:solidFill>
                        <a:effectLst/>
                        <a:latin typeface="Calibri"/>
                      </a:endParaRPr>
                    </a:p>
                  </a:txBody>
                  <a:tcPr marL="8228" marR="8228" marT="8228" marB="0" anchor="b"/>
                </a:tc>
              </a:tr>
              <a:tr h="411932">
                <a:tc>
                  <a:txBody>
                    <a:bodyPr/>
                    <a:lstStyle/>
                    <a:p>
                      <a:pPr algn="r" fontAlgn="b"/>
                      <a:r>
                        <a:rPr lang="en-IN" sz="1400" u="none" strike="noStrike">
                          <a:effectLst/>
                        </a:rPr>
                        <a:t>4</a:t>
                      </a:r>
                      <a:endParaRPr lang="en-IN" sz="1400" b="0" i="0" u="none" strike="noStrike">
                        <a:solidFill>
                          <a:srgbClr val="000000"/>
                        </a:solidFill>
                        <a:effectLst/>
                        <a:latin typeface="Calibri"/>
                      </a:endParaRPr>
                    </a:p>
                  </a:txBody>
                  <a:tcPr marL="8228" marR="8228" marT="8228" marB="0" anchor="b"/>
                </a:tc>
                <a:tc>
                  <a:txBody>
                    <a:bodyPr/>
                    <a:lstStyle/>
                    <a:p>
                      <a:pPr algn="l" fontAlgn="b"/>
                      <a:r>
                        <a:rPr lang="en-IN" sz="1400" u="none" strike="noStrike">
                          <a:effectLst/>
                        </a:rPr>
                        <a:t>PI3</a:t>
                      </a:r>
                      <a:endParaRPr lang="en-IN" sz="1400" b="0" i="0" u="none" strike="noStrike">
                        <a:solidFill>
                          <a:srgbClr val="000000"/>
                        </a:solidFill>
                        <a:effectLst/>
                        <a:latin typeface="Calibri"/>
                      </a:endParaRPr>
                    </a:p>
                  </a:txBody>
                  <a:tcPr marL="8228" marR="8228" marT="8228" marB="0" anchor="b"/>
                </a:tc>
                <a:tc>
                  <a:txBody>
                    <a:bodyPr/>
                    <a:lstStyle/>
                    <a:p>
                      <a:pPr algn="l" fontAlgn="b"/>
                      <a:r>
                        <a:rPr lang="en-IN" sz="1400" u="none" strike="noStrike">
                          <a:effectLst/>
                        </a:rPr>
                        <a:t>Borreggine</a:t>
                      </a:r>
                      <a:endParaRPr lang="en-IN" sz="1400" b="0" i="0" u="none" strike="noStrike">
                        <a:solidFill>
                          <a:srgbClr val="000000"/>
                        </a:solidFill>
                        <a:effectLst/>
                        <a:latin typeface="Calibri"/>
                      </a:endParaRPr>
                    </a:p>
                  </a:txBody>
                  <a:tcPr marL="8228" marR="8228" marT="8228" marB="0" anchor="b"/>
                </a:tc>
                <a:tc>
                  <a:txBody>
                    <a:bodyPr/>
                    <a:lstStyle/>
                    <a:p>
                      <a:pPr algn="l" fontAlgn="b"/>
                      <a:r>
                        <a:rPr lang="en-IN" sz="1400" u="none" strike="noStrike" dirty="0" err="1">
                          <a:effectLst/>
                        </a:rPr>
                        <a:t>Franklin,TN</a:t>
                      </a:r>
                      <a:endParaRPr lang="en-IN" sz="1400" b="0" i="0" u="none" strike="noStrike" dirty="0">
                        <a:solidFill>
                          <a:srgbClr val="000000"/>
                        </a:solidFill>
                        <a:effectLst/>
                        <a:latin typeface="Calibri"/>
                      </a:endParaRPr>
                    </a:p>
                  </a:txBody>
                  <a:tcPr marL="8228" marR="8228" marT="8228" marB="0" anchor="b"/>
                </a:tc>
                <a:tc>
                  <a:txBody>
                    <a:bodyPr/>
                    <a:lstStyle/>
                    <a:p>
                      <a:pPr algn="r" fontAlgn="b"/>
                      <a:r>
                        <a:rPr lang="en-IN" sz="1400" u="none" strike="noStrike">
                          <a:effectLst/>
                        </a:rPr>
                        <a:t>19890105</a:t>
                      </a:r>
                      <a:endParaRPr lang="en-IN" sz="1400" b="0" i="0" u="none" strike="noStrike">
                        <a:solidFill>
                          <a:srgbClr val="000000"/>
                        </a:solidFill>
                        <a:effectLst/>
                        <a:latin typeface="Calibri"/>
                      </a:endParaRPr>
                    </a:p>
                  </a:txBody>
                  <a:tcPr marL="8228" marR="8228" marT="8228" marB="0" anchor="b"/>
                </a:tc>
                <a:tc>
                  <a:txBody>
                    <a:bodyPr/>
                    <a:lstStyle/>
                    <a:p>
                      <a:pPr algn="r" fontAlgn="b"/>
                      <a:r>
                        <a:rPr lang="en-IN" sz="1400" u="none" strike="noStrike" dirty="0">
                          <a:effectLst/>
                        </a:rPr>
                        <a:t>20150406</a:t>
                      </a:r>
                      <a:endParaRPr lang="en-IN" sz="1400" b="0" i="0" u="none" strike="noStrike" dirty="0">
                        <a:solidFill>
                          <a:srgbClr val="000000"/>
                        </a:solidFill>
                        <a:effectLst/>
                        <a:latin typeface="Calibri"/>
                      </a:endParaRPr>
                    </a:p>
                  </a:txBody>
                  <a:tcPr marL="8228" marR="8228" marT="8228" marB="0" anchor="b"/>
                </a:tc>
                <a:tc>
                  <a:txBody>
                    <a:bodyPr/>
                    <a:lstStyle/>
                    <a:p>
                      <a:pPr algn="r" fontAlgn="b"/>
                      <a:r>
                        <a:rPr lang="en-IN" sz="1400" u="none" strike="noStrike" dirty="0">
                          <a:effectLst/>
                        </a:rPr>
                        <a:t>20990101</a:t>
                      </a:r>
                      <a:endParaRPr lang="en-IN" sz="1400" b="0" i="0" u="none" strike="noStrike" dirty="0">
                        <a:solidFill>
                          <a:srgbClr val="000000"/>
                        </a:solidFill>
                        <a:effectLst/>
                        <a:latin typeface="Calibri"/>
                      </a:endParaRPr>
                    </a:p>
                  </a:txBody>
                  <a:tcPr marL="8228" marR="8228" marT="8228" marB="0" anchor="b"/>
                </a:tc>
                <a:tc>
                  <a:txBody>
                    <a:bodyPr/>
                    <a:lstStyle/>
                    <a:p>
                      <a:pPr algn="r" fontAlgn="b"/>
                      <a:r>
                        <a:rPr lang="en-IN" sz="1400" u="none" strike="noStrike" dirty="0">
                          <a:effectLst/>
                        </a:rPr>
                        <a:t>20120101</a:t>
                      </a:r>
                      <a:endParaRPr lang="en-IN" sz="1400" b="0" i="0" u="none" strike="noStrike" dirty="0">
                        <a:solidFill>
                          <a:srgbClr val="000000"/>
                        </a:solidFill>
                        <a:effectLst/>
                        <a:latin typeface="Calibri"/>
                      </a:endParaRPr>
                    </a:p>
                  </a:txBody>
                  <a:tcPr marL="8228" marR="8228" marT="8228" marB="0" anchor="b"/>
                </a:tc>
              </a:tr>
            </a:tbl>
          </a:graphicData>
        </a:graphic>
      </p:graphicFrame>
    </p:spTree>
    <p:extLst>
      <p:ext uri="{BB962C8B-B14F-4D97-AF65-F5344CB8AC3E}">
        <p14:creationId xmlns:p14="http://schemas.microsoft.com/office/powerpoint/2010/main" val="852146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338400"/>
            <a:ext cx="8562480" cy="576000"/>
          </a:xfrm>
        </p:spPr>
        <p:txBody>
          <a:bodyPr/>
          <a:lstStyle/>
          <a:p>
            <a:pPr algn="ctr"/>
            <a:r>
              <a:rPr lang="en-IN" dirty="0"/>
              <a:t>Components of </a:t>
            </a:r>
            <a:r>
              <a:rPr lang="en-IN" dirty="0" smtClean="0"/>
              <a:t>DWH(2/10)</a:t>
            </a:r>
            <a:endParaRPr lang="en-IN" dirty="0"/>
          </a:p>
        </p:txBody>
      </p:sp>
      <p:sp>
        <p:nvSpPr>
          <p:cNvPr id="3" name="Text Placeholder 2"/>
          <p:cNvSpPr>
            <a:spLocks noGrp="1"/>
          </p:cNvSpPr>
          <p:nvPr>
            <p:ph type="body" sz="quarter" idx="10"/>
          </p:nvPr>
        </p:nvSpPr>
        <p:spPr>
          <a:xfrm>
            <a:off x="304800" y="1066800"/>
            <a:ext cx="8534400" cy="1295400"/>
          </a:xfrm>
        </p:spPr>
        <p:txBody>
          <a:bodyPr>
            <a:normAutofit fontScale="92500"/>
          </a:bodyPr>
          <a:lstStyle/>
          <a:p>
            <a:pPr marL="0" indent="0" algn="ctr">
              <a:buNone/>
            </a:pPr>
            <a:r>
              <a:rPr lang="en-IN" sz="2800" b="1" dirty="0" smtClean="0">
                <a:latin typeface="+mj-lt"/>
                <a:ea typeface="+mj-ea"/>
                <a:cs typeface="+mj-cs"/>
              </a:rPr>
              <a:t>Slowly Changing Dimensions (SCD) </a:t>
            </a:r>
            <a:endParaRPr lang="en-IN" sz="2800" b="1" dirty="0">
              <a:latin typeface="+mj-lt"/>
              <a:ea typeface="+mj-ea"/>
              <a:cs typeface="+mj-cs"/>
            </a:endParaRPr>
          </a:p>
          <a:p>
            <a:pPr marL="0" indent="0">
              <a:buNone/>
            </a:pPr>
            <a:r>
              <a:rPr lang="en-IN" dirty="0" smtClean="0"/>
              <a:t>Slowly changing dimensions change gradually and occasionally over time. Example, Employee change their address, name, marital status.</a:t>
            </a:r>
            <a:endParaRPr lang="en-IN"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0164"/>
          <a:stretch/>
        </p:blipFill>
        <p:spPr bwMode="auto">
          <a:xfrm>
            <a:off x="152400" y="2362200"/>
            <a:ext cx="8505825" cy="409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7744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773" y="381000"/>
            <a:ext cx="8562480" cy="576000"/>
          </a:xfrm>
        </p:spPr>
        <p:txBody>
          <a:bodyPr/>
          <a:lstStyle/>
          <a:p>
            <a:pPr algn="ctr"/>
            <a:r>
              <a:rPr lang="en-IN" dirty="0"/>
              <a:t>Components of DWH </a:t>
            </a:r>
            <a:r>
              <a:rPr lang="en-IN" dirty="0" smtClean="0"/>
              <a:t>(3/10)</a:t>
            </a:r>
            <a:r>
              <a:rPr lang="en-IN" dirty="0"/>
              <a:t/>
            </a:r>
            <a:br>
              <a:rPr lang="en-IN" dirty="0"/>
            </a:br>
            <a:endParaRPr lang="en-IN" sz="2600" dirty="0"/>
          </a:p>
        </p:txBody>
      </p:sp>
      <p:sp>
        <p:nvSpPr>
          <p:cNvPr id="3" name="Text Placeholder 2"/>
          <p:cNvSpPr>
            <a:spLocks noGrp="1"/>
          </p:cNvSpPr>
          <p:nvPr>
            <p:ph type="body" sz="quarter" idx="10"/>
          </p:nvPr>
        </p:nvSpPr>
        <p:spPr>
          <a:xfrm>
            <a:off x="237695" y="838200"/>
            <a:ext cx="8711824" cy="1066800"/>
          </a:xfrm>
        </p:spPr>
        <p:txBody>
          <a:bodyPr vert="horz" lIns="91440" tIns="45720" rIns="91440" bIns="45720" rtlCol="0">
            <a:normAutofit fontScale="92500" lnSpcReduction="10000"/>
          </a:bodyPr>
          <a:lstStyle/>
          <a:p>
            <a:pPr marL="0" indent="0" algn="ctr">
              <a:buNone/>
            </a:pPr>
            <a:r>
              <a:rPr lang="en-IN" sz="2800" b="1" dirty="0"/>
              <a:t>Slowly Changing Dimensions (SCD)</a:t>
            </a:r>
          </a:p>
          <a:p>
            <a:pPr marL="0" indent="0">
              <a:buNone/>
            </a:pPr>
            <a:r>
              <a:rPr lang="en-IN" sz="2000" dirty="0" smtClean="0"/>
              <a:t>In </a:t>
            </a:r>
            <a:r>
              <a:rPr lang="en-IN" sz="2000" dirty="0"/>
              <a:t>our example, recall we originally have the following </a:t>
            </a:r>
            <a:r>
              <a:rPr lang="en-IN" sz="2000" dirty="0" smtClean="0"/>
              <a:t>table for </a:t>
            </a:r>
            <a:r>
              <a:rPr lang="en-IN" sz="2000" dirty="0" err="1" smtClean="0"/>
              <a:t>e.g.,Customer</a:t>
            </a:r>
            <a:r>
              <a:rPr lang="en-IN" sz="2000" dirty="0" smtClean="0"/>
              <a:t> Dimension,	</a:t>
            </a:r>
            <a:endParaRPr lang="en-IN" sz="2000" dirty="0"/>
          </a:p>
        </p:txBody>
      </p:sp>
      <p:graphicFrame>
        <p:nvGraphicFramePr>
          <p:cNvPr id="5" name="Table 4"/>
          <p:cNvGraphicFramePr>
            <a:graphicFrameLocks noGrp="1"/>
          </p:cNvGraphicFramePr>
          <p:nvPr>
            <p:extLst>
              <p:ext uri="{D42A27DB-BD31-4B8C-83A1-F6EECF244321}">
                <p14:modId xmlns:p14="http://schemas.microsoft.com/office/powerpoint/2010/main" val="2271962131"/>
              </p:ext>
            </p:extLst>
          </p:nvPr>
        </p:nvGraphicFramePr>
        <p:xfrm>
          <a:off x="609600" y="1981200"/>
          <a:ext cx="7391400" cy="1066800"/>
        </p:xfrm>
        <a:graphic>
          <a:graphicData uri="http://schemas.openxmlformats.org/drawingml/2006/table">
            <a:tbl>
              <a:tblPr firstRow="1" bandRow="1">
                <a:tableStyleId>{5C22544A-7EE6-4342-B048-85BDC9FD1C3A}</a:tableStyleId>
              </a:tblPr>
              <a:tblGrid>
                <a:gridCol w="2217420"/>
                <a:gridCol w="2710180"/>
                <a:gridCol w="2463800"/>
              </a:tblGrid>
              <a:tr h="533400">
                <a:tc>
                  <a:txBody>
                    <a:bodyPr/>
                    <a:lstStyle/>
                    <a:p>
                      <a:r>
                        <a:rPr lang="en-IN" dirty="0" smtClean="0"/>
                        <a:t>Customer</a:t>
                      </a:r>
                      <a:r>
                        <a:rPr lang="en-IN" baseline="0" dirty="0" smtClean="0"/>
                        <a:t> Key</a:t>
                      </a:r>
                      <a:endParaRPr lang="en-IN" dirty="0"/>
                    </a:p>
                  </a:txBody>
                  <a:tcPr/>
                </a:tc>
                <a:tc>
                  <a:txBody>
                    <a:bodyPr/>
                    <a:lstStyle/>
                    <a:p>
                      <a:r>
                        <a:rPr lang="en-IN" dirty="0" smtClean="0"/>
                        <a:t>Name</a:t>
                      </a:r>
                      <a:endParaRPr lang="en-IN" dirty="0"/>
                    </a:p>
                  </a:txBody>
                  <a:tcPr/>
                </a:tc>
                <a:tc>
                  <a:txBody>
                    <a:bodyPr/>
                    <a:lstStyle/>
                    <a:p>
                      <a:r>
                        <a:rPr lang="en-IN" dirty="0" smtClean="0"/>
                        <a:t>State</a:t>
                      </a:r>
                      <a:endParaRPr lang="en-IN" dirty="0"/>
                    </a:p>
                  </a:txBody>
                  <a:tcPr/>
                </a:tc>
              </a:tr>
              <a:tr h="533400">
                <a:tc>
                  <a:txBody>
                    <a:bodyPr/>
                    <a:lstStyle/>
                    <a:p>
                      <a:r>
                        <a:rPr lang="en-IN" dirty="0" smtClean="0"/>
                        <a:t>1001</a:t>
                      </a:r>
                      <a:endParaRPr lang="en-IN" dirty="0"/>
                    </a:p>
                  </a:txBody>
                  <a:tcPr/>
                </a:tc>
                <a:tc>
                  <a:txBody>
                    <a:bodyPr/>
                    <a:lstStyle/>
                    <a:p>
                      <a:r>
                        <a:rPr lang="en-IN" dirty="0" err="1" smtClean="0"/>
                        <a:t>Christinia</a:t>
                      </a:r>
                      <a:endParaRPr lang="en-IN" dirty="0"/>
                    </a:p>
                  </a:txBody>
                  <a:tcPr/>
                </a:tc>
                <a:tc>
                  <a:txBody>
                    <a:bodyPr/>
                    <a:lstStyle/>
                    <a:p>
                      <a:r>
                        <a:rPr lang="en-IN" dirty="0" smtClean="0"/>
                        <a:t>Illinois</a:t>
                      </a:r>
                      <a:endParaRPr lang="en-IN" dirty="0"/>
                    </a:p>
                  </a:txBody>
                  <a:tcPr/>
                </a:tc>
              </a:tr>
            </a:tbl>
          </a:graphicData>
        </a:graphic>
      </p:graphicFrame>
      <p:sp>
        <p:nvSpPr>
          <p:cNvPr id="6" name="Text Placeholder 2"/>
          <p:cNvSpPr txBox="1">
            <a:spLocks/>
          </p:cNvSpPr>
          <p:nvPr/>
        </p:nvSpPr>
        <p:spPr>
          <a:xfrm>
            <a:off x="237695" y="3429000"/>
            <a:ext cx="8534400" cy="60960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dirty="0"/>
              <a:t>After Christina moved from Illinois to California, the new information replaces the new record, and we have the following </a:t>
            </a:r>
            <a:r>
              <a:rPr lang="en-IN" dirty="0" smtClean="0"/>
              <a:t>table</a:t>
            </a:r>
            <a:r>
              <a:rPr lang="en-IN" dirty="0"/>
              <a:t> </a:t>
            </a:r>
            <a:r>
              <a:rPr lang="en-IN" dirty="0" smtClean="0"/>
              <a:t>as per Type 1 SCD,</a:t>
            </a: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4239612429"/>
              </p:ext>
            </p:extLst>
          </p:nvPr>
        </p:nvGraphicFramePr>
        <p:xfrm>
          <a:off x="609600" y="4267200"/>
          <a:ext cx="7258336" cy="914400"/>
        </p:xfrm>
        <a:graphic>
          <a:graphicData uri="http://schemas.openxmlformats.org/drawingml/2006/table">
            <a:tbl>
              <a:tblPr firstRow="1" bandRow="1">
                <a:tableStyleId>{5C22544A-7EE6-4342-B048-85BDC9FD1C3A}</a:tableStyleId>
              </a:tblPr>
              <a:tblGrid>
                <a:gridCol w="2082424"/>
                <a:gridCol w="2756467"/>
                <a:gridCol w="2419445"/>
              </a:tblGrid>
              <a:tr h="457200">
                <a:tc>
                  <a:txBody>
                    <a:bodyPr/>
                    <a:lstStyle/>
                    <a:p>
                      <a:r>
                        <a:rPr lang="en-IN" dirty="0" smtClean="0"/>
                        <a:t>Customer</a:t>
                      </a:r>
                      <a:r>
                        <a:rPr lang="en-IN" baseline="0" dirty="0" smtClean="0"/>
                        <a:t> Key</a:t>
                      </a:r>
                      <a:endParaRPr lang="en-IN" dirty="0"/>
                    </a:p>
                  </a:txBody>
                  <a:tcPr/>
                </a:tc>
                <a:tc>
                  <a:txBody>
                    <a:bodyPr/>
                    <a:lstStyle/>
                    <a:p>
                      <a:r>
                        <a:rPr lang="en-IN" dirty="0" smtClean="0"/>
                        <a:t>Name</a:t>
                      </a:r>
                      <a:endParaRPr lang="en-IN" dirty="0"/>
                    </a:p>
                  </a:txBody>
                  <a:tcPr/>
                </a:tc>
                <a:tc>
                  <a:txBody>
                    <a:bodyPr/>
                    <a:lstStyle/>
                    <a:p>
                      <a:r>
                        <a:rPr lang="en-IN" dirty="0" smtClean="0"/>
                        <a:t>State</a:t>
                      </a:r>
                      <a:endParaRPr lang="en-IN" dirty="0"/>
                    </a:p>
                  </a:txBody>
                  <a:tcPr/>
                </a:tc>
              </a:tr>
              <a:tr h="457200">
                <a:tc>
                  <a:txBody>
                    <a:bodyPr/>
                    <a:lstStyle/>
                    <a:p>
                      <a:r>
                        <a:rPr lang="en-IN" dirty="0" smtClean="0"/>
                        <a:t>1001</a:t>
                      </a:r>
                      <a:endParaRPr lang="en-IN" dirty="0"/>
                    </a:p>
                  </a:txBody>
                  <a:tcPr/>
                </a:tc>
                <a:tc>
                  <a:txBody>
                    <a:bodyPr/>
                    <a:lstStyle/>
                    <a:p>
                      <a:r>
                        <a:rPr lang="en-IN" dirty="0" err="1" smtClean="0"/>
                        <a:t>Christinia</a:t>
                      </a:r>
                      <a:endParaRPr lang="en-IN" dirty="0"/>
                    </a:p>
                  </a:txBody>
                  <a:tcPr/>
                </a:tc>
                <a:tc>
                  <a:txBody>
                    <a:bodyPr/>
                    <a:lstStyle/>
                    <a:p>
                      <a:r>
                        <a:rPr lang="en-IN" dirty="0" smtClean="0"/>
                        <a:t>California</a:t>
                      </a:r>
                      <a:endParaRPr lang="en-IN" dirty="0"/>
                    </a:p>
                  </a:txBody>
                  <a:tcPr/>
                </a:tc>
              </a:tr>
            </a:tbl>
          </a:graphicData>
        </a:graphic>
      </p:graphicFrame>
    </p:spTree>
    <p:extLst>
      <p:ext uri="{BB962C8B-B14F-4D97-AF65-F5344CB8AC3E}">
        <p14:creationId xmlns:p14="http://schemas.microsoft.com/office/powerpoint/2010/main" val="4171637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6720" y="643200"/>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pPr algn="ctr"/>
            <a:r>
              <a:rPr lang="en-IN" dirty="0"/>
              <a:t>Components </a:t>
            </a:r>
            <a:r>
              <a:rPr lang="en-IN" dirty="0" smtClean="0"/>
              <a:t>of DWH(4/10)</a:t>
            </a:r>
          </a:p>
          <a:p>
            <a:pPr algn="ctr"/>
            <a:endParaRPr lang="en-IN" dirty="0" smtClean="0"/>
          </a:p>
          <a:p>
            <a:pPr algn="ctr"/>
            <a:r>
              <a:rPr lang="en-IN" sz="2600" dirty="0" smtClean="0"/>
              <a:t>Slowly Changing Dimensions (SCD)</a:t>
            </a:r>
            <a:endParaRPr lang="en-IN" sz="2600" dirty="0"/>
          </a:p>
        </p:txBody>
      </p:sp>
      <p:sp>
        <p:nvSpPr>
          <p:cNvPr id="5" name="Text Placeholder 2"/>
          <p:cNvSpPr txBox="1">
            <a:spLocks/>
          </p:cNvSpPr>
          <p:nvPr/>
        </p:nvSpPr>
        <p:spPr>
          <a:xfrm>
            <a:off x="290760" y="1676400"/>
            <a:ext cx="8534400" cy="60960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dirty="0"/>
              <a:t>In </a:t>
            </a:r>
            <a:r>
              <a:rPr lang="en-IN" dirty="0" smtClean="0"/>
              <a:t>Type 2</a:t>
            </a:r>
            <a:r>
              <a:rPr lang="en-IN" dirty="0"/>
              <a:t>, After Christina moved from Illinois to California, we add the new information as a new </a:t>
            </a:r>
            <a:r>
              <a:rPr lang="en-IN" dirty="0" smtClean="0"/>
              <a:t>record into </a:t>
            </a:r>
            <a:r>
              <a:rPr lang="en-IN" dirty="0"/>
              <a:t>the table: </a:t>
            </a:r>
          </a:p>
        </p:txBody>
      </p:sp>
      <p:graphicFrame>
        <p:nvGraphicFramePr>
          <p:cNvPr id="6" name="Table 5"/>
          <p:cNvGraphicFramePr>
            <a:graphicFrameLocks noGrp="1"/>
          </p:cNvGraphicFramePr>
          <p:nvPr>
            <p:extLst>
              <p:ext uri="{D42A27DB-BD31-4B8C-83A1-F6EECF244321}">
                <p14:modId xmlns:p14="http://schemas.microsoft.com/office/powerpoint/2010/main" val="1298230864"/>
              </p:ext>
            </p:extLst>
          </p:nvPr>
        </p:nvGraphicFramePr>
        <p:xfrm>
          <a:off x="393865" y="2591944"/>
          <a:ext cx="8034767" cy="1371600"/>
        </p:xfrm>
        <a:graphic>
          <a:graphicData uri="http://schemas.openxmlformats.org/drawingml/2006/table">
            <a:tbl>
              <a:tblPr firstRow="1" bandRow="1">
                <a:tableStyleId>{5C22544A-7EE6-4342-B048-85BDC9FD1C3A}</a:tableStyleId>
              </a:tblPr>
              <a:tblGrid>
                <a:gridCol w="1261658"/>
                <a:gridCol w="1546610"/>
                <a:gridCol w="1170112"/>
                <a:gridCol w="1647555"/>
                <a:gridCol w="2408832"/>
              </a:tblGrid>
              <a:tr h="558876">
                <a:tc>
                  <a:txBody>
                    <a:bodyPr/>
                    <a:lstStyle/>
                    <a:p>
                      <a:r>
                        <a:rPr lang="en-IN" dirty="0" smtClean="0"/>
                        <a:t>Customer Key</a:t>
                      </a:r>
                      <a:endParaRPr lang="en-IN" dirty="0"/>
                    </a:p>
                  </a:txBody>
                  <a:tcPr/>
                </a:tc>
                <a:tc>
                  <a:txBody>
                    <a:bodyPr/>
                    <a:lstStyle/>
                    <a:p>
                      <a:r>
                        <a:rPr lang="en-IN" dirty="0" smtClean="0"/>
                        <a:t>Name</a:t>
                      </a:r>
                      <a:endParaRPr lang="en-IN" dirty="0"/>
                    </a:p>
                  </a:txBody>
                  <a:tcPr/>
                </a:tc>
                <a:tc>
                  <a:txBody>
                    <a:bodyPr/>
                    <a:lstStyle/>
                    <a:p>
                      <a:r>
                        <a:rPr lang="en-IN" dirty="0" smtClean="0"/>
                        <a:t>State</a:t>
                      </a:r>
                      <a:endParaRPr lang="en-IN" dirty="0"/>
                    </a:p>
                  </a:txBody>
                  <a:tcPr/>
                </a:tc>
                <a:tc>
                  <a:txBody>
                    <a:bodyPr/>
                    <a:lstStyle/>
                    <a:p>
                      <a:r>
                        <a:rPr lang="en-IN" dirty="0" err="1" smtClean="0"/>
                        <a:t>Effective_Start_Date</a:t>
                      </a:r>
                      <a:endParaRPr lang="en-IN" dirty="0"/>
                    </a:p>
                  </a:txBody>
                  <a:tcPr/>
                </a:tc>
                <a:tc>
                  <a:txBody>
                    <a:bodyPr/>
                    <a:lstStyle/>
                    <a:p>
                      <a:r>
                        <a:rPr lang="en-IN" dirty="0" err="1" smtClean="0"/>
                        <a:t>Effective_End_Date</a:t>
                      </a:r>
                      <a:endParaRPr lang="en-IN" dirty="0"/>
                    </a:p>
                  </a:txBody>
                  <a:tcPr/>
                </a:tc>
              </a:tr>
              <a:tr h="319358">
                <a:tc>
                  <a:txBody>
                    <a:bodyPr/>
                    <a:lstStyle/>
                    <a:p>
                      <a:r>
                        <a:rPr lang="en-IN" dirty="0" smtClean="0"/>
                        <a:t>1001</a:t>
                      </a:r>
                      <a:endParaRPr lang="en-IN" dirty="0"/>
                    </a:p>
                  </a:txBody>
                  <a:tcPr/>
                </a:tc>
                <a:tc>
                  <a:txBody>
                    <a:bodyPr/>
                    <a:lstStyle/>
                    <a:p>
                      <a:r>
                        <a:rPr lang="en-IN" dirty="0" smtClean="0"/>
                        <a:t>Christina</a:t>
                      </a:r>
                      <a:endParaRPr lang="en-IN" dirty="0"/>
                    </a:p>
                  </a:txBody>
                  <a:tcPr/>
                </a:tc>
                <a:tc>
                  <a:txBody>
                    <a:bodyPr/>
                    <a:lstStyle/>
                    <a:p>
                      <a:r>
                        <a:rPr lang="en-IN" dirty="0" smtClean="0"/>
                        <a:t>Illinois</a:t>
                      </a:r>
                      <a:endParaRPr lang="en-IN" dirty="0"/>
                    </a:p>
                  </a:txBody>
                  <a:tcPr/>
                </a:tc>
                <a:tc>
                  <a:txBody>
                    <a:bodyPr/>
                    <a:lstStyle/>
                    <a:p>
                      <a:r>
                        <a:rPr lang="en-IN" dirty="0" smtClean="0"/>
                        <a:t>2010-01-01</a:t>
                      </a:r>
                      <a:endParaRPr lang="en-IN" dirty="0"/>
                    </a:p>
                  </a:txBody>
                  <a:tcPr/>
                </a:tc>
                <a:tc>
                  <a:txBody>
                    <a:bodyPr/>
                    <a:lstStyle/>
                    <a:p>
                      <a:r>
                        <a:rPr lang="en-IN" dirty="0" smtClean="0"/>
                        <a:t>2010-12-01</a:t>
                      </a:r>
                      <a:endParaRPr lang="en-IN" dirty="0"/>
                    </a:p>
                  </a:txBody>
                  <a:tcPr/>
                </a:tc>
              </a:tr>
              <a:tr h="319358">
                <a:tc>
                  <a:txBody>
                    <a:bodyPr/>
                    <a:lstStyle/>
                    <a:p>
                      <a:r>
                        <a:rPr lang="en-IN" dirty="0" smtClean="0"/>
                        <a:t>1001</a:t>
                      </a:r>
                      <a:endParaRPr lang="en-IN" dirty="0"/>
                    </a:p>
                  </a:txBody>
                  <a:tcPr/>
                </a:tc>
                <a:tc>
                  <a:txBody>
                    <a:bodyPr/>
                    <a:lstStyle/>
                    <a:p>
                      <a:r>
                        <a:rPr lang="en-IN" dirty="0" smtClean="0"/>
                        <a:t>Christina</a:t>
                      </a:r>
                      <a:endParaRPr lang="en-IN" dirty="0"/>
                    </a:p>
                  </a:txBody>
                  <a:tcPr/>
                </a:tc>
                <a:tc>
                  <a:txBody>
                    <a:bodyPr/>
                    <a:lstStyle/>
                    <a:p>
                      <a:r>
                        <a:rPr lang="en-IN" dirty="0" smtClean="0"/>
                        <a:t>California</a:t>
                      </a:r>
                      <a:endParaRPr lang="en-IN" dirty="0"/>
                    </a:p>
                  </a:txBody>
                  <a:tcPr/>
                </a:tc>
                <a:tc>
                  <a:txBody>
                    <a:bodyPr/>
                    <a:lstStyle/>
                    <a:p>
                      <a:r>
                        <a:rPr lang="en-IN" dirty="0" smtClean="0"/>
                        <a:t>2010-12-02</a:t>
                      </a:r>
                      <a:endParaRPr lang="en-IN" dirty="0"/>
                    </a:p>
                  </a:txBody>
                  <a:tcPr/>
                </a:tc>
                <a:tc>
                  <a:txBody>
                    <a:bodyPr/>
                    <a:lstStyle/>
                    <a:p>
                      <a:r>
                        <a:rPr lang="en-IN" dirty="0" smtClean="0"/>
                        <a:t>NULL</a:t>
                      </a:r>
                      <a:endParaRPr lang="en-IN" dirty="0"/>
                    </a:p>
                  </a:txBody>
                  <a:tcPr/>
                </a:tc>
              </a:tr>
            </a:tbl>
          </a:graphicData>
        </a:graphic>
      </p:graphicFrame>
      <p:sp>
        <p:nvSpPr>
          <p:cNvPr id="7" name="Text Placeholder 2"/>
          <p:cNvSpPr txBox="1">
            <a:spLocks/>
          </p:cNvSpPr>
          <p:nvPr/>
        </p:nvSpPr>
        <p:spPr>
          <a:xfrm>
            <a:off x="345351" y="4176215"/>
            <a:ext cx="8534400" cy="47198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sz="2000" dirty="0"/>
              <a:t>In Type 3, the </a:t>
            </a:r>
            <a:r>
              <a:rPr lang="en-IN" sz="2000" dirty="0" smtClean="0"/>
              <a:t>information </a:t>
            </a:r>
            <a:r>
              <a:rPr lang="en-IN" sz="2000" dirty="0"/>
              <a:t>gets </a:t>
            </a:r>
            <a:r>
              <a:rPr lang="en-IN" sz="2000" dirty="0" smtClean="0"/>
              <a:t>updated in the same record , </a:t>
            </a:r>
            <a:r>
              <a:rPr lang="en-IN" sz="2000" dirty="0"/>
              <a:t>and we have the following </a:t>
            </a:r>
            <a:r>
              <a:rPr lang="en-IN" sz="2000" dirty="0" smtClean="0"/>
              <a:t>table, </a:t>
            </a:r>
            <a:endParaRPr lang="en-IN" sz="2000" dirty="0"/>
          </a:p>
        </p:txBody>
      </p:sp>
      <p:graphicFrame>
        <p:nvGraphicFramePr>
          <p:cNvPr id="8" name="Table 7"/>
          <p:cNvGraphicFramePr>
            <a:graphicFrameLocks noGrp="1"/>
          </p:cNvGraphicFramePr>
          <p:nvPr>
            <p:extLst>
              <p:ext uri="{D42A27DB-BD31-4B8C-83A1-F6EECF244321}">
                <p14:modId xmlns:p14="http://schemas.microsoft.com/office/powerpoint/2010/main" val="373498365"/>
              </p:ext>
            </p:extLst>
          </p:nvPr>
        </p:nvGraphicFramePr>
        <p:xfrm>
          <a:off x="499774" y="4999864"/>
          <a:ext cx="7425027" cy="1021080"/>
        </p:xfrm>
        <a:graphic>
          <a:graphicData uri="http://schemas.openxmlformats.org/drawingml/2006/table">
            <a:tbl>
              <a:tblPr firstRow="1" bandRow="1">
                <a:tableStyleId>{5C22544A-7EE6-4342-B048-85BDC9FD1C3A}</a:tableStyleId>
              </a:tblPr>
              <a:tblGrid>
                <a:gridCol w="1281318"/>
                <a:gridCol w="1047633"/>
                <a:gridCol w="1711424"/>
                <a:gridCol w="1711424"/>
                <a:gridCol w="1673228"/>
              </a:tblGrid>
              <a:tr h="381000">
                <a:tc>
                  <a:txBody>
                    <a:bodyPr/>
                    <a:lstStyle/>
                    <a:p>
                      <a:r>
                        <a:rPr lang="en-IN" dirty="0" smtClean="0"/>
                        <a:t>Customer Key</a:t>
                      </a:r>
                      <a:endParaRPr lang="en-IN" dirty="0"/>
                    </a:p>
                  </a:txBody>
                  <a:tcPr/>
                </a:tc>
                <a:tc>
                  <a:txBody>
                    <a:bodyPr/>
                    <a:lstStyle/>
                    <a:p>
                      <a:r>
                        <a:rPr lang="en-IN" dirty="0" smtClean="0"/>
                        <a:t>Name</a:t>
                      </a:r>
                      <a:endParaRPr lang="en-IN" dirty="0"/>
                    </a:p>
                  </a:txBody>
                  <a:tcPr/>
                </a:tc>
                <a:tc>
                  <a:txBody>
                    <a:bodyPr/>
                    <a:lstStyle/>
                    <a:p>
                      <a:r>
                        <a:rPr lang="en-IN" dirty="0" smtClean="0"/>
                        <a:t>Original State</a:t>
                      </a:r>
                      <a:endParaRPr lang="en-IN" dirty="0"/>
                    </a:p>
                  </a:txBody>
                  <a:tcPr/>
                </a:tc>
                <a:tc>
                  <a:txBody>
                    <a:bodyPr/>
                    <a:lstStyle/>
                    <a:p>
                      <a:r>
                        <a:rPr lang="en-IN" dirty="0" smtClean="0"/>
                        <a:t>Current State</a:t>
                      </a:r>
                      <a:endParaRPr lang="en-IN" dirty="0"/>
                    </a:p>
                  </a:txBody>
                  <a:tcPr/>
                </a:tc>
                <a:tc>
                  <a:txBody>
                    <a:bodyPr/>
                    <a:lstStyle/>
                    <a:p>
                      <a:r>
                        <a:rPr lang="en-IN" dirty="0" err="1" smtClean="0"/>
                        <a:t>Effective_Start_Date</a:t>
                      </a:r>
                      <a:endParaRPr lang="en-IN" dirty="0"/>
                    </a:p>
                  </a:txBody>
                  <a:tcPr/>
                </a:tc>
              </a:tr>
              <a:tr h="381000">
                <a:tc>
                  <a:txBody>
                    <a:bodyPr/>
                    <a:lstStyle/>
                    <a:p>
                      <a:r>
                        <a:rPr lang="en-IN" dirty="0" smtClean="0"/>
                        <a:t>1001</a:t>
                      </a:r>
                      <a:endParaRPr lang="en-IN" dirty="0"/>
                    </a:p>
                  </a:txBody>
                  <a:tcPr/>
                </a:tc>
                <a:tc>
                  <a:txBody>
                    <a:bodyPr/>
                    <a:lstStyle/>
                    <a:p>
                      <a:r>
                        <a:rPr lang="en-IN" dirty="0" smtClean="0"/>
                        <a:t>Christina</a:t>
                      </a:r>
                      <a:endParaRPr lang="en-IN" dirty="0"/>
                    </a:p>
                  </a:txBody>
                  <a:tcPr/>
                </a:tc>
                <a:tc>
                  <a:txBody>
                    <a:bodyPr/>
                    <a:lstStyle/>
                    <a:p>
                      <a:r>
                        <a:rPr lang="en-IN" dirty="0" smtClean="0"/>
                        <a:t>Illinois</a:t>
                      </a:r>
                      <a:endParaRPr lang="en-IN" dirty="0"/>
                    </a:p>
                  </a:txBody>
                  <a:tcPr/>
                </a:tc>
                <a:tc>
                  <a:txBody>
                    <a:bodyPr/>
                    <a:lstStyle/>
                    <a:p>
                      <a:r>
                        <a:rPr lang="en-IN" dirty="0" smtClean="0"/>
                        <a:t>California</a:t>
                      </a:r>
                      <a:endParaRPr lang="en-IN" dirty="0"/>
                    </a:p>
                  </a:txBody>
                  <a:tcPr/>
                </a:tc>
                <a:tc>
                  <a:txBody>
                    <a:bodyPr/>
                    <a:lstStyle/>
                    <a:p>
                      <a:r>
                        <a:rPr lang="en-IN" dirty="0" smtClean="0"/>
                        <a:t>2010-12-02</a:t>
                      </a:r>
                      <a:endParaRPr lang="en-IN" dirty="0"/>
                    </a:p>
                  </a:txBody>
                  <a:tcPr/>
                </a:tc>
              </a:tr>
            </a:tbl>
          </a:graphicData>
        </a:graphic>
      </p:graphicFrame>
    </p:spTree>
    <p:extLst>
      <p:ext uri="{BB962C8B-B14F-4D97-AF65-F5344CB8AC3E}">
        <p14:creationId xmlns:p14="http://schemas.microsoft.com/office/powerpoint/2010/main" val="4228343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Components of DWH(5/10)</a:t>
            </a:r>
            <a:endParaRPr lang="en-IN" dirty="0"/>
          </a:p>
        </p:txBody>
      </p:sp>
      <p:sp>
        <p:nvSpPr>
          <p:cNvPr id="4" name="Text Placeholder 2"/>
          <p:cNvSpPr>
            <a:spLocks noGrp="1"/>
          </p:cNvSpPr>
          <p:nvPr>
            <p:ph type="body" sz="quarter" idx="10"/>
          </p:nvPr>
        </p:nvSpPr>
        <p:spPr>
          <a:xfrm>
            <a:off x="304800" y="914400"/>
            <a:ext cx="8534400" cy="5105400"/>
          </a:xfrm>
        </p:spPr>
        <p:txBody>
          <a:bodyPr>
            <a:normAutofit/>
          </a:bodyPr>
          <a:lstStyle/>
          <a:p>
            <a:pPr marL="0" indent="0">
              <a:spcBef>
                <a:spcPct val="0"/>
              </a:spcBef>
              <a:buClr>
                <a:srgbClr val="0000FF"/>
              </a:buClr>
              <a:buNone/>
            </a:pPr>
            <a:r>
              <a:rPr lang="en-US" sz="2600" b="1" dirty="0" smtClean="0">
                <a:latin typeface="+mj-lt"/>
                <a:ea typeface="+mj-ea"/>
                <a:cs typeface="+mj-cs"/>
              </a:rPr>
              <a:t>Fact Table</a:t>
            </a:r>
            <a:endParaRPr lang="en-US" sz="2600" b="1" dirty="0">
              <a:latin typeface="+mj-lt"/>
              <a:ea typeface="+mj-ea"/>
              <a:cs typeface="+mj-cs"/>
            </a:endParaRPr>
          </a:p>
          <a:p>
            <a:pPr>
              <a:spcBef>
                <a:spcPct val="50000"/>
              </a:spcBef>
              <a:buFont typeface="Wingdings" panose="05000000000000000000" pitchFamily="2" charset="2"/>
              <a:buChar char="Ø"/>
            </a:pPr>
            <a:r>
              <a:rPr lang="en-IN" sz="2000" dirty="0">
                <a:solidFill>
                  <a:schemeClr val="tx1"/>
                </a:solidFill>
                <a:latin typeface="Calibri" pitchFamily="34" charset="0"/>
              </a:rPr>
              <a:t> Contain numerical metrics of the business</a:t>
            </a:r>
          </a:p>
          <a:p>
            <a:pPr>
              <a:spcBef>
                <a:spcPct val="50000"/>
              </a:spcBef>
              <a:buFont typeface="Wingdings" panose="05000000000000000000" pitchFamily="2" charset="2"/>
              <a:buChar char="Ø"/>
            </a:pPr>
            <a:r>
              <a:rPr lang="en-IN" sz="2000" dirty="0">
                <a:solidFill>
                  <a:schemeClr val="tx1"/>
                </a:solidFill>
                <a:latin typeface="Calibri" pitchFamily="34" charset="0"/>
              </a:rPr>
              <a:t> Can hold large volumes of data</a:t>
            </a:r>
          </a:p>
          <a:p>
            <a:pPr>
              <a:spcBef>
                <a:spcPct val="50000"/>
              </a:spcBef>
              <a:buFont typeface="Wingdings" panose="05000000000000000000" pitchFamily="2" charset="2"/>
              <a:buChar char="Ø"/>
            </a:pPr>
            <a:r>
              <a:rPr lang="en-IN" sz="2000" dirty="0">
                <a:solidFill>
                  <a:schemeClr val="tx1"/>
                </a:solidFill>
                <a:latin typeface="Calibri" pitchFamily="34" charset="0"/>
              </a:rPr>
              <a:t> Can grow </a:t>
            </a:r>
            <a:r>
              <a:rPr lang="en-IN" sz="2000" dirty="0" smtClean="0">
                <a:solidFill>
                  <a:schemeClr val="tx1"/>
                </a:solidFill>
                <a:latin typeface="Calibri" pitchFamily="34" charset="0"/>
              </a:rPr>
              <a:t>quickly</a:t>
            </a:r>
          </a:p>
          <a:p>
            <a:pPr marL="0" indent="0">
              <a:spcBef>
                <a:spcPct val="0"/>
              </a:spcBef>
              <a:buClr>
                <a:srgbClr val="0000FF"/>
              </a:buClr>
              <a:buNone/>
            </a:pPr>
            <a:endParaRPr lang="en-US" sz="3100" b="1" dirty="0" smtClean="0">
              <a:latin typeface="+mj-lt"/>
              <a:ea typeface="+mj-ea"/>
              <a:cs typeface="+mj-cs"/>
            </a:endParaRPr>
          </a:p>
          <a:p>
            <a:pPr marL="0" indent="0">
              <a:spcBef>
                <a:spcPct val="0"/>
              </a:spcBef>
              <a:buClr>
                <a:srgbClr val="0000FF"/>
              </a:buClr>
              <a:buNone/>
            </a:pPr>
            <a:r>
              <a:rPr lang="en-US" sz="2600" b="1" dirty="0" smtClean="0">
                <a:latin typeface="+mj-lt"/>
                <a:ea typeface="+mj-ea"/>
                <a:cs typeface="+mj-cs"/>
              </a:rPr>
              <a:t>Example: </a:t>
            </a:r>
            <a:r>
              <a:rPr lang="en-US" sz="2600" b="1" dirty="0">
                <a:latin typeface="+mj-lt"/>
                <a:ea typeface="+mj-ea"/>
                <a:cs typeface="+mj-cs"/>
              </a:rPr>
              <a:t>- </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2796779793"/>
              </p:ext>
            </p:extLst>
          </p:nvPr>
        </p:nvGraphicFramePr>
        <p:xfrm>
          <a:off x="381000" y="3810000"/>
          <a:ext cx="8382001" cy="1609725"/>
        </p:xfrm>
        <a:graphic>
          <a:graphicData uri="http://schemas.openxmlformats.org/drawingml/2006/table">
            <a:tbl>
              <a:tblPr>
                <a:tableStyleId>{5C22544A-7EE6-4342-B048-85BDC9FD1C3A}</a:tableStyleId>
              </a:tblPr>
              <a:tblGrid>
                <a:gridCol w="990601"/>
                <a:gridCol w="1219200"/>
                <a:gridCol w="2021114"/>
                <a:gridCol w="1357086"/>
                <a:gridCol w="1277257"/>
                <a:gridCol w="1516743"/>
              </a:tblGrid>
              <a:tr h="397463">
                <a:tc>
                  <a:txBody>
                    <a:bodyPr/>
                    <a:lstStyle/>
                    <a:p>
                      <a:pPr algn="l" fontAlgn="b"/>
                      <a:r>
                        <a:rPr lang="en-IN" sz="1600" b="1" u="none" strike="noStrike" dirty="0">
                          <a:effectLst/>
                        </a:rPr>
                        <a:t>VISITID</a:t>
                      </a:r>
                      <a:endParaRPr lang="en-IN" sz="1600" b="1" i="0" u="none" strike="noStrike" dirty="0">
                        <a:solidFill>
                          <a:srgbClr val="000000"/>
                        </a:solidFill>
                        <a:effectLst/>
                        <a:latin typeface="Calibri"/>
                      </a:endParaRPr>
                    </a:p>
                  </a:txBody>
                  <a:tcPr marL="9525" marR="9525" marT="9525" marB="0" anchor="b">
                    <a:solidFill>
                      <a:schemeClr val="accent1">
                        <a:lumMod val="60000"/>
                        <a:lumOff val="40000"/>
                      </a:schemeClr>
                    </a:solidFill>
                  </a:tcPr>
                </a:tc>
                <a:tc>
                  <a:txBody>
                    <a:bodyPr/>
                    <a:lstStyle/>
                    <a:p>
                      <a:pPr algn="l" fontAlgn="b"/>
                      <a:r>
                        <a:rPr lang="en-IN" sz="1600" b="1" u="none" strike="noStrike">
                          <a:effectLst/>
                        </a:rPr>
                        <a:t>PatientID</a:t>
                      </a:r>
                      <a:endParaRPr lang="en-IN" sz="1600" b="1" i="0" u="none" strike="noStrike">
                        <a:solidFill>
                          <a:srgbClr val="000000"/>
                        </a:solidFill>
                        <a:effectLst/>
                        <a:latin typeface="Calibri"/>
                      </a:endParaRPr>
                    </a:p>
                  </a:txBody>
                  <a:tcPr marL="9525" marR="9525" marT="9525" marB="0" anchor="b">
                    <a:solidFill>
                      <a:schemeClr val="accent1">
                        <a:lumMod val="60000"/>
                        <a:lumOff val="40000"/>
                      </a:schemeClr>
                    </a:solidFill>
                  </a:tcPr>
                </a:tc>
                <a:tc>
                  <a:txBody>
                    <a:bodyPr/>
                    <a:lstStyle/>
                    <a:p>
                      <a:pPr algn="l" fontAlgn="b"/>
                      <a:r>
                        <a:rPr lang="en-IN" sz="1600" b="1" u="none" strike="noStrike" dirty="0" err="1">
                          <a:effectLst/>
                        </a:rPr>
                        <a:t>DateOFVisit</a:t>
                      </a:r>
                      <a:endParaRPr lang="en-IN" sz="1600" b="1" i="0" u="none" strike="noStrike" dirty="0">
                        <a:solidFill>
                          <a:srgbClr val="000000"/>
                        </a:solidFill>
                        <a:effectLst/>
                        <a:latin typeface="Calibri"/>
                      </a:endParaRPr>
                    </a:p>
                  </a:txBody>
                  <a:tcPr marL="9525" marR="9525" marT="9525" marB="0" anchor="b">
                    <a:solidFill>
                      <a:schemeClr val="accent1">
                        <a:lumMod val="60000"/>
                        <a:lumOff val="40000"/>
                      </a:schemeClr>
                    </a:solidFill>
                  </a:tcPr>
                </a:tc>
                <a:tc>
                  <a:txBody>
                    <a:bodyPr/>
                    <a:lstStyle/>
                    <a:p>
                      <a:pPr algn="l" fontAlgn="b"/>
                      <a:r>
                        <a:rPr lang="en-IN" sz="1600" b="1" u="none" strike="noStrike">
                          <a:effectLst/>
                        </a:rPr>
                        <a:t>VisitCharges</a:t>
                      </a:r>
                      <a:endParaRPr lang="en-IN" sz="1600" b="1" i="0" u="none" strike="noStrike">
                        <a:solidFill>
                          <a:srgbClr val="000000"/>
                        </a:solidFill>
                        <a:effectLst/>
                        <a:latin typeface="Calibri"/>
                      </a:endParaRPr>
                    </a:p>
                  </a:txBody>
                  <a:tcPr marL="9525" marR="9525" marT="9525" marB="0" anchor="b">
                    <a:solidFill>
                      <a:schemeClr val="accent1">
                        <a:lumMod val="60000"/>
                        <a:lumOff val="40000"/>
                      </a:schemeClr>
                    </a:solidFill>
                  </a:tcPr>
                </a:tc>
                <a:tc>
                  <a:txBody>
                    <a:bodyPr/>
                    <a:lstStyle/>
                    <a:p>
                      <a:pPr algn="l" fontAlgn="b"/>
                      <a:r>
                        <a:rPr lang="en-IN" sz="1600" b="1" u="none" strike="noStrike" dirty="0" err="1" smtClean="0">
                          <a:effectLst/>
                        </a:rPr>
                        <a:t>WaitTime</a:t>
                      </a:r>
                      <a:endParaRPr lang="en-IN" sz="1600" b="1" i="0" u="none" strike="noStrike" dirty="0">
                        <a:solidFill>
                          <a:srgbClr val="000000"/>
                        </a:solidFill>
                        <a:effectLst/>
                        <a:latin typeface="Calibri"/>
                      </a:endParaRPr>
                    </a:p>
                  </a:txBody>
                  <a:tcPr marL="9525" marR="9525" marT="9525" marB="0" anchor="b">
                    <a:solidFill>
                      <a:schemeClr val="accent1">
                        <a:lumMod val="60000"/>
                        <a:lumOff val="40000"/>
                      </a:schemeClr>
                    </a:solidFill>
                  </a:tcPr>
                </a:tc>
                <a:tc>
                  <a:txBody>
                    <a:bodyPr/>
                    <a:lstStyle/>
                    <a:p>
                      <a:pPr algn="l" fontAlgn="b"/>
                      <a:r>
                        <a:rPr lang="en-IN" sz="1600" b="1" u="none" strike="noStrike" dirty="0" err="1" smtClean="0">
                          <a:effectLst/>
                        </a:rPr>
                        <a:t>DateEntered</a:t>
                      </a:r>
                      <a:endParaRPr lang="en-IN" sz="1600" b="1" i="0" u="none" strike="noStrike" dirty="0">
                        <a:solidFill>
                          <a:srgbClr val="000000"/>
                        </a:solidFill>
                        <a:effectLst/>
                        <a:latin typeface="Calibri"/>
                      </a:endParaRPr>
                    </a:p>
                  </a:txBody>
                  <a:tcPr marL="9525" marR="9525" marT="9525" marB="0" anchor="b">
                    <a:solidFill>
                      <a:schemeClr val="accent1">
                        <a:lumMod val="60000"/>
                        <a:lumOff val="40000"/>
                      </a:schemeClr>
                    </a:solidFill>
                  </a:tcPr>
                </a:tc>
              </a:tr>
              <a:tr h="397463">
                <a:tc>
                  <a:txBody>
                    <a:bodyPr/>
                    <a:lstStyle/>
                    <a:p>
                      <a:pPr algn="r" fontAlgn="b"/>
                      <a:r>
                        <a:rPr lang="en-IN" sz="1400" u="none" strike="noStrike" dirty="0">
                          <a:effectLst/>
                        </a:rPr>
                        <a:t>1</a:t>
                      </a:r>
                      <a:endParaRPr lang="en-IN" sz="1400" b="0" i="0" u="none" strike="noStrike" dirty="0">
                        <a:solidFill>
                          <a:srgbClr val="000000"/>
                        </a:solidFill>
                        <a:effectLst/>
                        <a:latin typeface="Calibri"/>
                      </a:endParaRPr>
                    </a:p>
                  </a:txBody>
                  <a:tcPr marL="9525" marR="9525" marT="9525" marB="0" anchor="b"/>
                </a:tc>
                <a:tc>
                  <a:txBody>
                    <a:bodyPr/>
                    <a:lstStyle/>
                    <a:p>
                      <a:pPr algn="l" fontAlgn="b"/>
                      <a:r>
                        <a:rPr lang="en-IN" sz="1400" u="none" strike="noStrike">
                          <a:effectLst/>
                        </a:rPr>
                        <a:t>PI1</a:t>
                      </a:r>
                      <a:endParaRPr lang="en-IN" sz="1400" b="0" i="0" u="none" strike="noStrike">
                        <a:solidFill>
                          <a:srgbClr val="000000"/>
                        </a:solidFill>
                        <a:effectLst/>
                        <a:latin typeface="Calibri"/>
                      </a:endParaRPr>
                    </a:p>
                  </a:txBody>
                  <a:tcPr marL="9525" marR="9525" marT="9525" marB="0" anchor="b"/>
                </a:tc>
                <a:tc>
                  <a:txBody>
                    <a:bodyPr/>
                    <a:lstStyle/>
                    <a:p>
                      <a:pPr algn="l" fontAlgn="b"/>
                      <a:r>
                        <a:rPr lang="en-IN" sz="1400" u="none" strike="noStrike" dirty="0">
                          <a:effectLst/>
                        </a:rPr>
                        <a:t>2013-08-01 15:34:05.920</a:t>
                      </a:r>
                      <a:endParaRPr lang="en-IN" sz="1400" b="0" i="0" u="none" strike="noStrike" dirty="0">
                        <a:solidFill>
                          <a:srgbClr val="000000"/>
                        </a:solidFill>
                        <a:effectLst/>
                        <a:latin typeface="Calibri"/>
                      </a:endParaRPr>
                    </a:p>
                  </a:txBody>
                  <a:tcPr marL="9525" marR="9525" marT="9525" marB="0" anchor="b"/>
                </a:tc>
                <a:tc>
                  <a:txBody>
                    <a:bodyPr/>
                    <a:lstStyle/>
                    <a:p>
                      <a:pPr algn="r" fontAlgn="b"/>
                      <a:r>
                        <a:rPr lang="en-IN" sz="1400" u="none" strike="noStrike">
                          <a:effectLst/>
                        </a:rPr>
                        <a:t>5</a:t>
                      </a:r>
                      <a:endParaRPr lang="en-IN" sz="1400" b="0" i="0" u="none" strike="noStrike">
                        <a:solidFill>
                          <a:srgbClr val="000000"/>
                        </a:solidFill>
                        <a:effectLst/>
                        <a:latin typeface="Calibri"/>
                      </a:endParaRPr>
                    </a:p>
                  </a:txBody>
                  <a:tcPr marL="9525" marR="9525" marT="9525" marB="0" anchor="b"/>
                </a:tc>
                <a:tc>
                  <a:txBody>
                    <a:bodyPr/>
                    <a:lstStyle/>
                    <a:p>
                      <a:pPr algn="r" fontAlgn="b"/>
                      <a:r>
                        <a:rPr lang="en-IN" sz="1400" u="none" strike="noStrike">
                          <a:effectLst/>
                        </a:rPr>
                        <a:t>37</a:t>
                      </a:r>
                      <a:endParaRPr lang="en-IN" sz="1400" b="0" i="0" u="none" strike="noStrike">
                        <a:solidFill>
                          <a:srgbClr val="000000"/>
                        </a:solidFill>
                        <a:effectLst/>
                        <a:latin typeface="Calibri"/>
                      </a:endParaRPr>
                    </a:p>
                  </a:txBody>
                  <a:tcPr marL="9525" marR="9525" marT="9525" marB="0" anchor="b"/>
                </a:tc>
                <a:tc>
                  <a:txBody>
                    <a:bodyPr/>
                    <a:lstStyle/>
                    <a:p>
                      <a:pPr algn="r" fontAlgn="b"/>
                      <a:r>
                        <a:rPr lang="en-IN" sz="1400" u="none" strike="noStrike">
                          <a:effectLst/>
                        </a:rPr>
                        <a:t>20130801</a:t>
                      </a:r>
                      <a:endParaRPr lang="en-IN" sz="1400" b="0" i="0" u="none" strike="noStrike">
                        <a:solidFill>
                          <a:srgbClr val="000000"/>
                        </a:solidFill>
                        <a:effectLst/>
                        <a:latin typeface="Calibri"/>
                      </a:endParaRPr>
                    </a:p>
                  </a:txBody>
                  <a:tcPr marL="9525" marR="9525" marT="9525" marB="0" anchor="b"/>
                </a:tc>
              </a:tr>
              <a:tr h="397463">
                <a:tc>
                  <a:txBody>
                    <a:bodyPr/>
                    <a:lstStyle/>
                    <a:p>
                      <a:pPr algn="r" fontAlgn="b"/>
                      <a:r>
                        <a:rPr lang="en-IN" sz="1400" u="none" strike="noStrike">
                          <a:effectLst/>
                        </a:rPr>
                        <a:t>2</a:t>
                      </a:r>
                      <a:endParaRPr lang="en-IN" sz="1400" b="0" i="0" u="none" strike="noStrike">
                        <a:solidFill>
                          <a:srgbClr val="000000"/>
                        </a:solidFill>
                        <a:effectLst/>
                        <a:latin typeface="Calibri"/>
                      </a:endParaRPr>
                    </a:p>
                  </a:txBody>
                  <a:tcPr marL="9525" marR="9525" marT="9525" marB="0" anchor="b"/>
                </a:tc>
                <a:tc>
                  <a:txBody>
                    <a:bodyPr/>
                    <a:lstStyle/>
                    <a:p>
                      <a:pPr algn="l" fontAlgn="b"/>
                      <a:r>
                        <a:rPr lang="en-IN" sz="1400" u="none" strike="noStrike" dirty="0">
                          <a:effectLst/>
                        </a:rPr>
                        <a:t>PI2</a:t>
                      </a:r>
                      <a:endParaRPr lang="en-IN" sz="1400" b="0" i="0" u="none" strike="noStrike" dirty="0">
                        <a:solidFill>
                          <a:srgbClr val="000000"/>
                        </a:solidFill>
                        <a:effectLst/>
                        <a:latin typeface="Calibri"/>
                      </a:endParaRPr>
                    </a:p>
                  </a:txBody>
                  <a:tcPr marL="9525" marR="9525" marT="9525" marB="0" anchor="b"/>
                </a:tc>
                <a:tc>
                  <a:txBody>
                    <a:bodyPr/>
                    <a:lstStyle/>
                    <a:p>
                      <a:pPr algn="l" fontAlgn="b"/>
                      <a:r>
                        <a:rPr lang="en-IN" sz="1400" u="none" strike="noStrike" dirty="0">
                          <a:effectLst/>
                        </a:rPr>
                        <a:t>2013-09-01 15:34:05.921</a:t>
                      </a:r>
                      <a:endParaRPr lang="en-IN" sz="1400" b="0" i="0" u="none" strike="noStrike" dirty="0">
                        <a:solidFill>
                          <a:srgbClr val="000000"/>
                        </a:solidFill>
                        <a:effectLst/>
                        <a:latin typeface="Calibri"/>
                      </a:endParaRPr>
                    </a:p>
                  </a:txBody>
                  <a:tcPr marL="9525" marR="9525" marT="9525" marB="0" anchor="b"/>
                </a:tc>
                <a:tc>
                  <a:txBody>
                    <a:bodyPr/>
                    <a:lstStyle/>
                    <a:p>
                      <a:pPr algn="r" fontAlgn="b"/>
                      <a:r>
                        <a:rPr lang="en-IN" sz="1400" u="none" strike="noStrike">
                          <a:effectLst/>
                        </a:rPr>
                        <a:t>4</a:t>
                      </a:r>
                      <a:endParaRPr lang="en-IN" sz="1400" b="0" i="0" u="none" strike="noStrike">
                        <a:solidFill>
                          <a:srgbClr val="000000"/>
                        </a:solidFill>
                        <a:effectLst/>
                        <a:latin typeface="Calibri"/>
                      </a:endParaRPr>
                    </a:p>
                  </a:txBody>
                  <a:tcPr marL="9525" marR="9525" marT="9525" marB="0" anchor="b"/>
                </a:tc>
                <a:tc>
                  <a:txBody>
                    <a:bodyPr/>
                    <a:lstStyle/>
                    <a:p>
                      <a:pPr algn="r" fontAlgn="b"/>
                      <a:r>
                        <a:rPr lang="en-IN" sz="1400" u="none" strike="noStrike">
                          <a:effectLst/>
                        </a:rPr>
                        <a:t>33</a:t>
                      </a:r>
                      <a:endParaRPr lang="en-IN" sz="1400" b="0" i="0" u="none" strike="noStrike">
                        <a:solidFill>
                          <a:srgbClr val="000000"/>
                        </a:solidFill>
                        <a:effectLst/>
                        <a:latin typeface="Calibri"/>
                      </a:endParaRPr>
                    </a:p>
                  </a:txBody>
                  <a:tcPr marL="9525" marR="9525" marT="9525" marB="0" anchor="b"/>
                </a:tc>
                <a:tc>
                  <a:txBody>
                    <a:bodyPr/>
                    <a:lstStyle/>
                    <a:p>
                      <a:pPr algn="r" fontAlgn="b"/>
                      <a:r>
                        <a:rPr lang="en-IN" sz="1400" u="none" strike="noStrike">
                          <a:effectLst/>
                        </a:rPr>
                        <a:t>20130801</a:t>
                      </a:r>
                      <a:endParaRPr lang="en-IN" sz="1400" b="0" i="0" u="none" strike="noStrike">
                        <a:solidFill>
                          <a:srgbClr val="000000"/>
                        </a:solidFill>
                        <a:effectLst/>
                        <a:latin typeface="Calibri"/>
                      </a:endParaRPr>
                    </a:p>
                  </a:txBody>
                  <a:tcPr marL="9525" marR="9525" marT="9525" marB="0" anchor="b"/>
                </a:tc>
              </a:tr>
              <a:tr h="417336">
                <a:tc>
                  <a:txBody>
                    <a:bodyPr/>
                    <a:lstStyle/>
                    <a:p>
                      <a:pPr algn="r" fontAlgn="b"/>
                      <a:r>
                        <a:rPr lang="en-IN" sz="1400" u="none" strike="noStrike">
                          <a:effectLst/>
                        </a:rPr>
                        <a:t>3</a:t>
                      </a:r>
                      <a:endParaRPr lang="en-IN" sz="1400" b="0" i="0" u="none" strike="noStrike">
                        <a:solidFill>
                          <a:srgbClr val="000000"/>
                        </a:solidFill>
                        <a:effectLst/>
                        <a:latin typeface="Calibri"/>
                      </a:endParaRPr>
                    </a:p>
                  </a:txBody>
                  <a:tcPr marL="9525" marR="9525" marT="9525" marB="0" anchor="b"/>
                </a:tc>
                <a:tc>
                  <a:txBody>
                    <a:bodyPr/>
                    <a:lstStyle/>
                    <a:p>
                      <a:pPr algn="l" fontAlgn="b"/>
                      <a:r>
                        <a:rPr lang="en-IN" sz="1400" u="none" strike="noStrike">
                          <a:effectLst/>
                        </a:rPr>
                        <a:t>PI3</a:t>
                      </a:r>
                      <a:endParaRPr lang="en-IN" sz="1400" b="0" i="0" u="none" strike="noStrike">
                        <a:solidFill>
                          <a:srgbClr val="000000"/>
                        </a:solidFill>
                        <a:effectLst/>
                        <a:latin typeface="Calibri"/>
                      </a:endParaRPr>
                    </a:p>
                  </a:txBody>
                  <a:tcPr marL="9525" marR="9525" marT="9525" marB="0" anchor="b"/>
                </a:tc>
                <a:tc>
                  <a:txBody>
                    <a:bodyPr/>
                    <a:lstStyle/>
                    <a:p>
                      <a:pPr algn="l" fontAlgn="b"/>
                      <a:r>
                        <a:rPr lang="en-IN" sz="1400" u="none" strike="noStrike">
                          <a:effectLst/>
                        </a:rPr>
                        <a:t>2013-09-01 15:45:05.922</a:t>
                      </a:r>
                      <a:endParaRPr lang="en-IN" sz="1400" b="0" i="0" u="none" strike="noStrike">
                        <a:solidFill>
                          <a:srgbClr val="000000"/>
                        </a:solidFill>
                        <a:effectLst/>
                        <a:latin typeface="Calibri"/>
                      </a:endParaRPr>
                    </a:p>
                  </a:txBody>
                  <a:tcPr marL="9525" marR="9525" marT="9525" marB="0" anchor="b"/>
                </a:tc>
                <a:tc>
                  <a:txBody>
                    <a:bodyPr/>
                    <a:lstStyle/>
                    <a:p>
                      <a:pPr algn="r" fontAlgn="b"/>
                      <a:r>
                        <a:rPr lang="en-IN" sz="1400" u="none" strike="noStrike" dirty="0">
                          <a:effectLst/>
                        </a:rPr>
                        <a:t>7</a:t>
                      </a:r>
                      <a:endParaRPr lang="en-IN" sz="1400" b="0" i="0" u="none" strike="noStrike" dirty="0">
                        <a:solidFill>
                          <a:srgbClr val="000000"/>
                        </a:solidFill>
                        <a:effectLst/>
                        <a:latin typeface="Calibri"/>
                      </a:endParaRPr>
                    </a:p>
                  </a:txBody>
                  <a:tcPr marL="9525" marR="9525" marT="9525" marB="0" anchor="b"/>
                </a:tc>
                <a:tc>
                  <a:txBody>
                    <a:bodyPr/>
                    <a:lstStyle/>
                    <a:p>
                      <a:pPr algn="r" fontAlgn="b"/>
                      <a:r>
                        <a:rPr lang="en-IN" sz="1400" u="none" strike="noStrike" dirty="0">
                          <a:effectLst/>
                        </a:rPr>
                        <a:t>13</a:t>
                      </a:r>
                      <a:endParaRPr lang="en-IN" sz="1400" b="0" i="0" u="none" strike="noStrike" dirty="0">
                        <a:solidFill>
                          <a:srgbClr val="000000"/>
                        </a:solidFill>
                        <a:effectLst/>
                        <a:latin typeface="Calibri"/>
                      </a:endParaRPr>
                    </a:p>
                  </a:txBody>
                  <a:tcPr marL="9525" marR="9525" marT="9525" marB="0" anchor="b"/>
                </a:tc>
                <a:tc>
                  <a:txBody>
                    <a:bodyPr/>
                    <a:lstStyle/>
                    <a:p>
                      <a:pPr algn="r" fontAlgn="b"/>
                      <a:r>
                        <a:rPr lang="en-IN" sz="1400" u="none" strike="noStrike" dirty="0">
                          <a:effectLst/>
                        </a:rPr>
                        <a:t>20130801</a:t>
                      </a:r>
                      <a:endParaRPr lang="en-IN" sz="14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192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IN" dirty="0"/>
          </a:p>
        </p:txBody>
      </p:sp>
      <p:sp>
        <p:nvSpPr>
          <p:cNvPr id="3" name="Text Placeholder 2"/>
          <p:cNvSpPr>
            <a:spLocks noGrp="1"/>
          </p:cNvSpPr>
          <p:nvPr>
            <p:ph type="body" sz="quarter" idx="10"/>
          </p:nvPr>
        </p:nvSpPr>
        <p:spPr>
          <a:xfrm>
            <a:off x="228600" y="914400"/>
            <a:ext cx="8534400" cy="5105400"/>
          </a:xfrm>
        </p:spPr>
        <p:txBody>
          <a:bodyPr>
            <a:normAutofit/>
          </a:bodyPr>
          <a:lstStyle/>
          <a:p>
            <a:pPr lvl="0"/>
            <a:r>
              <a:rPr lang="en-IN" b="1" dirty="0"/>
              <a:t>Business Intelligence </a:t>
            </a:r>
            <a:r>
              <a:rPr lang="en-IN" b="1" dirty="0" smtClean="0"/>
              <a:t>overview</a:t>
            </a:r>
          </a:p>
          <a:p>
            <a:pPr lvl="0"/>
            <a:r>
              <a:rPr lang="en-IN" dirty="0"/>
              <a:t>Business Intelligence workflow</a:t>
            </a:r>
          </a:p>
          <a:p>
            <a:pPr lvl="0"/>
            <a:r>
              <a:rPr lang="en-IN" dirty="0" smtClean="0"/>
              <a:t>Components of  </a:t>
            </a:r>
            <a:r>
              <a:rPr lang="en-IN" dirty="0"/>
              <a:t>DWH</a:t>
            </a:r>
          </a:p>
          <a:p>
            <a:pPr lvl="0"/>
            <a:r>
              <a:rPr lang="en-IN" dirty="0"/>
              <a:t>Meta-Data in DWH</a:t>
            </a:r>
          </a:p>
          <a:p>
            <a:pPr lvl="0"/>
            <a:r>
              <a:rPr lang="en-IN" dirty="0"/>
              <a:t>Data warehouse </a:t>
            </a:r>
            <a:r>
              <a:rPr lang="en-IN" dirty="0" smtClean="0"/>
              <a:t>Schemas</a:t>
            </a:r>
          </a:p>
          <a:p>
            <a:r>
              <a:rPr lang="en-IN" dirty="0" smtClean="0"/>
              <a:t>Introduction to BI Testing</a:t>
            </a:r>
            <a:endParaRPr lang="en-IN" dirty="0"/>
          </a:p>
          <a:p>
            <a:pPr lvl="0"/>
            <a:r>
              <a:rPr lang="en-IN" dirty="0" smtClean="0"/>
              <a:t>BI </a:t>
            </a:r>
            <a:r>
              <a:rPr lang="en-IN" dirty="0"/>
              <a:t>Testing Approach</a:t>
            </a:r>
          </a:p>
          <a:p>
            <a:pPr lvl="0"/>
            <a:r>
              <a:rPr lang="en-IN" dirty="0" smtClean="0"/>
              <a:t>Introduction to </a:t>
            </a:r>
            <a:r>
              <a:rPr lang="en-IN" dirty="0"/>
              <a:t>ETL</a:t>
            </a:r>
          </a:p>
          <a:p>
            <a:pPr lvl="0"/>
            <a:r>
              <a:rPr lang="en-IN" dirty="0"/>
              <a:t>ETL test processes and scenarios</a:t>
            </a:r>
          </a:p>
          <a:p>
            <a:pPr lvl="0"/>
            <a:r>
              <a:rPr lang="en-IN" dirty="0"/>
              <a:t>Introduction to Reporting</a:t>
            </a:r>
          </a:p>
          <a:p>
            <a:pPr lvl="0"/>
            <a:r>
              <a:rPr lang="en-IN" dirty="0" smtClean="0"/>
              <a:t>Report Testing scenarios</a:t>
            </a:r>
            <a:endParaRPr lang="en-IN" dirty="0"/>
          </a:p>
          <a:p>
            <a:pPr lvl="0"/>
            <a:endParaRPr lang="en-IN" dirty="0"/>
          </a:p>
          <a:p>
            <a:pPr lvl="0"/>
            <a:endParaRPr lang="en-IN" dirty="0"/>
          </a:p>
          <a:p>
            <a:endParaRPr lang="en-IN" dirty="0"/>
          </a:p>
        </p:txBody>
      </p:sp>
    </p:spTree>
    <p:extLst>
      <p:ext uri="{BB962C8B-B14F-4D97-AF65-F5344CB8AC3E}">
        <p14:creationId xmlns:p14="http://schemas.microsoft.com/office/powerpoint/2010/main" val="2597633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562480" cy="576000"/>
          </a:xfrm>
        </p:spPr>
        <p:txBody>
          <a:bodyPr/>
          <a:lstStyle/>
          <a:p>
            <a:pPr algn="ctr"/>
            <a:r>
              <a:rPr lang="en-IN" dirty="0"/>
              <a:t>Components of </a:t>
            </a:r>
            <a:r>
              <a:rPr lang="en-IN" dirty="0" smtClean="0"/>
              <a:t>DWH(6/10) </a:t>
            </a:r>
            <a:br>
              <a:rPr lang="en-IN" dirty="0" smtClean="0"/>
            </a:br>
            <a:r>
              <a:rPr lang="en-IN" dirty="0"/>
              <a:t/>
            </a:r>
            <a:br>
              <a:rPr lang="en-IN" dirty="0"/>
            </a:br>
            <a:r>
              <a:rPr lang="en-IN" dirty="0" smtClean="0"/>
              <a:t>Types of Facts</a:t>
            </a:r>
            <a:endParaRPr lang="en-IN" dirty="0"/>
          </a:p>
        </p:txBody>
      </p:sp>
      <p:sp>
        <p:nvSpPr>
          <p:cNvPr id="3" name="Text Placeholder 2"/>
          <p:cNvSpPr>
            <a:spLocks noGrp="1"/>
          </p:cNvSpPr>
          <p:nvPr>
            <p:ph type="body" sz="quarter" idx="10"/>
          </p:nvPr>
        </p:nvSpPr>
        <p:spPr>
          <a:xfrm>
            <a:off x="152400" y="1773072"/>
            <a:ext cx="8534400" cy="5105400"/>
          </a:xfrm>
        </p:spPr>
        <p:txBody>
          <a:bodyPr>
            <a:normAutofit/>
          </a:bodyPr>
          <a:lstStyle/>
          <a:p>
            <a:r>
              <a:rPr lang="en-IN" sz="2000" b="1" dirty="0"/>
              <a:t>Additive</a:t>
            </a:r>
            <a:r>
              <a:rPr lang="en-IN" sz="2000" dirty="0"/>
              <a:t>: Additive facts are facts that can be summed up through all of the dimensions in the fact table. A sales fact is good example for additive fact.</a:t>
            </a:r>
          </a:p>
          <a:p>
            <a:endParaRPr lang="en-IN" sz="2000" dirty="0"/>
          </a:p>
          <a:p>
            <a:r>
              <a:rPr lang="en-IN" sz="2000" b="1" dirty="0"/>
              <a:t>Semi-Additive</a:t>
            </a:r>
            <a:r>
              <a:rPr lang="en-IN" sz="2000" dirty="0"/>
              <a:t>: Semi-additive facts are facts that can be summed up for some of the dimensions in the fact table, but not the others.</a:t>
            </a:r>
            <a:br>
              <a:rPr lang="en-IN" sz="2000" dirty="0"/>
            </a:br>
            <a:r>
              <a:rPr lang="en-IN" sz="2000" b="1" dirty="0"/>
              <a:t>E.g. </a:t>
            </a:r>
            <a:r>
              <a:rPr lang="en-IN" sz="2000" dirty="0" smtClean="0"/>
              <a:t>Daily </a:t>
            </a:r>
            <a:r>
              <a:rPr lang="en-IN" sz="2000" dirty="0"/>
              <a:t>balances fact can be summed up through the customers dimension but not through the time dimension.</a:t>
            </a:r>
          </a:p>
          <a:p>
            <a:endParaRPr lang="en-IN" sz="2000" dirty="0"/>
          </a:p>
          <a:p>
            <a:r>
              <a:rPr lang="en-IN" sz="2000" b="1" dirty="0"/>
              <a:t>Non-Additive</a:t>
            </a:r>
            <a:r>
              <a:rPr lang="en-IN" sz="2000" dirty="0"/>
              <a:t>: Non-additive facts are facts that cannot be summed up for any of the dimensions present in the fact table.</a:t>
            </a:r>
            <a:br>
              <a:rPr lang="en-IN" sz="2000" dirty="0"/>
            </a:br>
            <a:r>
              <a:rPr lang="en-IN" sz="2000" b="1" dirty="0"/>
              <a:t>E.g. </a:t>
            </a:r>
            <a:r>
              <a:rPr lang="en-IN" sz="2000" dirty="0" smtClean="0"/>
              <a:t>Facts </a:t>
            </a:r>
            <a:r>
              <a:rPr lang="en-IN" sz="2000" dirty="0"/>
              <a:t>which have percentages, ratios calculated.</a:t>
            </a:r>
          </a:p>
        </p:txBody>
      </p:sp>
    </p:spTree>
    <p:extLst>
      <p:ext uri="{BB962C8B-B14F-4D97-AF65-F5344CB8AC3E}">
        <p14:creationId xmlns:p14="http://schemas.microsoft.com/office/powerpoint/2010/main" val="2229830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649" y="304800"/>
            <a:ext cx="8562480" cy="576000"/>
          </a:xfrm>
        </p:spPr>
        <p:txBody>
          <a:bodyPr/>
          <a:lstStyle/>
          <a:p>
            <a:pPr algn="ctr"/>
            <a:r>
              <a:rPr lang="en-IN" dirty="0"/>
              <a:t>Components of DWH </a:t>
            </a:r>
            <a:r>
              <a:rPr lang="en-IN" dirty="0" smtClean="0"/>
              <a:t>(7/10)</a:t>
            </a:r>
            <a:br>
              <a:rPr lang="en-IN" dirty="0" smtClean="0"/>
            </a:br>
            <a:r>
              <a:rPr lang="en-IN" dirty="0" smtClean="0"/>
              <a:t/>
            </a:r>
            <a:br>
              <a:rPr lang="en-IN" dirty="0" smtClean="0"/>
            </a:br>
            <a:r>
              <a:rPr lang="en-IN" sz="2600" dirty="0" err="1" smtClean="0"/>
              <a:t>Factless</a:t>
            </a:r>
            <a:r>
              <a:rPr lang="en-IN" sz="2600" dirty="0" smtClean="0"/>
              <a:t> Fact Table</a:t>
            </a:r>
            <a:endParaRPr lang="en-IN" sz="2600" dirty="0"/>
          </a:p>
        </p:txBody>
      </p:sp>
      <p:sp>
        <p:nvSpPr>
          <p:cNvPr id="3" name="Text Placeholder 2"/>
          <p:cNvSpPr>
            <a:spLocks noGrp="1"/>
          </p:cNvSpPr>
          <p:nvPr>
            <p:ph type="body" sz="quarter" idx="10"/>
          </p:nvPr>
        </p:nvSpPr>
        <p:spPr>
          <a:xfrm>
            <a:off x="196589" y="1276064"/>
            <a:ext cx="8610600" cy="5334000"/>
          </a:xfrm>
        </p:spPr>
        <p:txBody>
          <a:bodyPr>
            <a:normAutofit fontScale="77500" lnSpcReduction="20000"/>
          </a:bodyPr>
          <a:lstStyle/>
          <a:p>
            <a:pPr marL="0" indent="0">
              <a:buNone/>
            </a:pPr>
            <a:r>
              <a:rPr lang="en-IN" sz="2000" dirty="0"/>
              <a:t>In the real world, it is possible to have a fact table that contains no measures or facts. These tables are called “</a:t>
            </a:r>
            <a:r>
              <a:rPr lang="en-IN" sz="2000" dirty="0" err="1"/>
              <a:t>Factless</a:t>
            </a:r>
            <a:r>
              <a:rPr lang="en-IN" sz="2000" dirty="0"/>
              <a:t> Fact tables</a:t>
            </a:r>
            <a:r>
              <a:rPr lang="en-IN" sz="2000" dirty="0" smtClean="0"/>
              <a:t>”.</a:t>
            </a:r>
          </a:p>
          <a:p>
            <a:pPr marL="0" indent="0">
              <a:buNone/>
            </a:pPr>
            <a:endParaRPr lang="en-IN" sz="2000" dirty="0"/>
          </a:p>
          <a:p>
            <a:pPr marL="0" indent="0">
              <a:buNone/>
            </a:pPr>
            <a:r>
              <a:rPr lang="en-IN" sz="2000" dirty="0" err="1" smtClean="0"/>
              <a:t>E.g</a:t>
            </a:r>
            <a:r>
              <a:rPr lang="en-IN" sz="2000" dirty="0"/>
              <a:t>: A fact table which has only </a:t>
            </a:r>
            <a:r>
              <a:rPr lang="en-IN" sz="2000" dirty="0" smtClean="0"/>
              <a:t>dimension keys is </a:t>
            </a:r>
            <a:r>
              <a:rPr lang="en-IN" sz="2000" dirty="0"/>
              <a:t>a </a:t>
            </a:r>
            <a:r>
              <a:rPr lang="en-IN" sz="2000" dirty="0" err="1"/>
              <a:t>factless</a:t>
            </a:r>
            <a:r>
              <a:rPr lang="en-IN" sz="2000" dirty="0"/>
              <a:t> fact. There are no measures in this table. But still you can get the number products sold over a period of </a:t>
            </a:r>
            <a:r>
              <a:rPr lang="en-IN" sz="2000" dirty="0" smtClean="0"/>
              <a:t>time, store-wise promotions , etc.</a:t>
            </a:r>
          </a:p>
          <a:p>
            <a:pPr marL="0" indent="0">
              <a:buNone/>
            </a:pPr>
            <a:endParaRPr lang="en-IN" sz="2000" dirty="0"/>
          </a:p>
          <a:p>
            <a:pPr marL="0" indent="0">
              <a:buNone/>
            </a:pPr>
            <a:endParaRPr lang="en-IN" sz="2000" dirty="0" smtClean="0"/>
          </a:p>
          <a:p>
            <a:pPr marL="0" indent="0">
              <a:buNone/>
            </a:pPr>
            <a:endParaRPr lang="en-IN" sz="2000" dirty="0"/>
          </a:p>
          <a:p>
            <a:pPr marL="0" indent="0">
              <a:buNone/>
            </a:pPr>
            <a:r>
              <a:rPr lang="en-IN" sz="2000" dirty="0"/>
              <a:t>	</a:t>
            </a:r>
            <a:endParaRPr lang="en-IN" sz="2000" dirty="0" smtClean="0"/>
          </a:p>
          <a:p>
            <a:pPr marL="0" indent="0">
              <a:buNone/>
            </a:pPr>
            <a:endParaRPr lang="en-IN" sz="2000" dirty="0"/>
          </a:p>
          <a:p>
            <a:pPr marL="0" indent="0">
              <a:buNone/>
            </a:pPr>
            <a:endParaRPr lang="en-IN" sz="2000" dirty="0" smtClean="0"/>
          </a:p>
          <a:p>
            <a:pPr marL="0" indent="0">
              <a:buNone/>
            </a:pPr>
            <a:endParaRPr lang="en-IN" sz="2000" dirty="0"/>
          </a:p>
          <a:p>
            <a:pPr marL="0" indent="0">
              <a:buNone/>
            </a:pPr>
            <a:endParaRPr lang="en-IN" sz="2000" dirty="0" smtClean="0"/>
          </a:p>
          <a:p>
            <a:pPr marL="0" indent="0">
              <a:buNone/>
            </a:pPr>
            <a:endParaRPr lang="en-IN" sz="2000" dirty="0"/>
          </a:p>
          <a:p>
            <a:pPr marL="0" indent="0">
              <a:buNone/>
            </a:pPr>
            <a:r>
              <a:rPr lang="en-IN" sz="2000" dirty="0"/>
              <a:t>Based on the above classifications, fact tables </a:t>
            </a:r>
            <a:r>
              <a:rPr lang="en-IN" sz="2000" dirty="0" smtClean="0"/>
              <a:t>can also be </a:t>
            </a:r>
            <a:r>
              <a:rPr lang="en-IN" sz="2000" dirty="0"/>
              <a:t>categorized into two</a:t>
            </a:r>
            <a:r>
              <a:rPr lang="en-IN" sz="2000" dirty="0" smtClean="0"/>
              <a:t>:</a:t>
            </a:r>
            <a:endParaRPr lang="en-IN" sz="2000" dirty="0"/>
          </a:p>
          <a:p>
            <a:pPr marL="0" indent="0">
              <a:buNone/>
            </a:pPr>
            <a:r>
              <a:rPr lang="en-IN" sz="2000" b="1" dirty="0"/>
              <a:t>Cumulative</a:t>
            </a:r>
            <a:r>
              <a:rPr lang="en-IN" sz="2000" dirty="0"/>
              <a:t>: This type of fact table describes what has happened over a period of time. For example, this fact table may describe the total sales by product by store by day. The facts for this type of fact tables are mostly additive facts. </a:t>
            </a:r>
            <a:endParaRPr lang="en-IN" sz="2000" dirty="0" smtClean="0"/>
          </a:p>
          <a:p>
            <a:pPr marL="0" indent="0">
              <a:buNone/>
            </a:pPr>
            <a:endParaRPr lang="en-IN" sz="2000" dirty="0"/>
          </a:p>
          <a:p>
            <a:pPr marL="0" indent="0">
              <a:buNone/>
            </a:pPr>
            <a:r>
              <a:rPr lang="en-IN" sz="2000" b="1" dirty="0" smtClean="0"/>
              <a:t>Snapshot</a:t>
            </a:r>
            <a:r>
              <a:rPr lang="en-IN" sz="2000" dirty="0"/>
              <a:t>: This type of fact table describes the state of things in a particular instance of time, and usually includes more semi-additive and non-additive facts. </a:t>
            </a:r>
          </a:p>
          <a:p>
            <a:pPr marL="0" indent="0">
              <a:buNone/>
            </a:pPr>
            <a:endParaRPr lang="en-IN" sz="2000" dirty="0"/>
          </a:p>
        </p:txBody>
      </p:sp>
      <p:pic>
        <p:nvPicPr>
          <p:cNvPr id="1026" name="Picture 2" descr="C:\Users\dimplem\Desktop\factless-fact-tabl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831" y="2514600"/>
            <a:ext cx="4716117"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986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0"/>
            <a:ext cx="8562480" cy="576000"/>
          </a:xfrm>
        </p:spPr>
        <p:txBody>
          <a:bodyPr/>
          <a:lstStyle/>
          <a:p>
            <a:pPr algn="ctr"/>
            <a:r>
              <a:rPr lang="en-IN" dirty="0"/>
              <a:t>Components of </a:t>
            </a:r>
            <a:r>
              <a:rPr lang="en-IN" dirty="0" smtClean="0"/>
              <a:t>DWH(8/10) </a:t>
            </a:r>
            <a:br>
              <a:rPr lang="en-IN" dirty="0" smtClean="0"/>
            </a:br>
            <a:r>
              <a:rPr lang="en-IN" dirty="0"/>
              <a:t/>
            </a:r>
            <a:br>
              <a:rPr lang="en-IN" dirty="0"/>
            </a:br>
            <a:r>
              <a:rPr lang="en-IN" dirty="0" smtClean="0"/>
              <a:t>Surrogate Keys</a:t>
            </a:r>
            <a:endParaRPr lang="en-IN" dirty="0"/>
          </a:p>
        </p:txBody>
      </p:sp>
      <p:sp>
        <p:nvSpPr>
          <p:cNvPr id="3" name="Text Placeholder 2"/>
          <p:cNvSpPr>
            <a:spLocks noGrp="1"/>
          </p:cNvSpPr>
          <p:nvPr>
            <p:ph type="body" sz="quarter" idx="10"/>
          </p:nvPr>
        </p:nvSpPr>
        <p:spPr>
          <a:xfrm>
            <a:off x="304800" y="1752600"/>
            <a:ext cx="8534400" cy="5105400"/>
          </a:xfrm>
        </p:spPr>
        <p:txBody>
          <a:bodyPr/>
          <a:lstStyle/>
          <a:p>
            <a:pPr marL="0" indent="0">
              <a:buNone/>
            </a:pPr>
            <a:r>
              <a:rPr lang="en-IN" dirty="0"/>
              <a:t>Surrogate Key (SK) is sequentially generated meaningless unique number attached with each and every record in a table in any Data Warehouse (DW</a:t>
            </a:r>
            <a:r>
              <a:rPr lang="en-IN" dirty="0" smtClean="0"/>
              <a:t>).</a:t>
            </a:r>
          </a:p>
          <a:p>
            <a:pPr marL="0" indent="0">
              <a:buNone/>
            </a:pPr>
            <a:endParaRPr lang="en-IN" dirty="0"/>
          </a:p>
          <a:p>
            <a:pPr lvl="1">
              <a:buFont typeface="Wingdings" panose="05000000000000000000" pitchFamily="2" charset="2"/>
              <a:buChar char="ü"/>
            </a:pPr>
            <a:r>
              <a:rPr lang="en-IN" dirty="0"/>
              <a:t>It is </a:t>
            </a:r>
            <a:r>
              <a:rPr lang="en-IN" i="1" dirty="0"/>
              <a:t>UNIQUE</a:t>
            </a:r>
            <a:r>
              <a:rPr lang="en-IN" dirty="0"/>
              <a:t> since it is sequentially generated integer for each record being inserted in the table.</a:t>
            </a:r>
          </a:p>
          <a:p>
            <a:pPr lvl="1">
              <a:buFont typeface="Wingdings" panose="05000000000000000000" pitchFamily="2" charset="2"/>
              <a:buChar char="ü"/>
            </a:pPr>
            <a:r>
              <a:rPr lang="en-IN" dirty="0"/>
              <a:t>It is </a:t>
            </a:r>
            <a:r>
              <a:rPr lang="en-IN" i="1" dirty="0"/>
              <a:t>MEANINGLESS</a:t>
            </a:r>
            <a:r>
              <a:rPr lang="en-IN" dirty="0"/>
              <a:t> since it does not carry any business meaning regarding the record it is attached to in any table. </a:t>
            </a:r>
          </a:p>
          <a:p>
            <a:pPr lvl="1">
              <a:buFont typeface="Wingdings" panose="05000000000000000000" pitchFamily="2" charset="2"/>
              <a:buChar char="ü"/>
            </a:pPr>
            <a:r>
              <a:rPr lang="en-IN" dirty="0"/>
              <a:t>It is </a:t>
            </a:r>
            <a:r>
              <a:rPr lang="en-IN" i="1" dirty="0"/>
              <a:t>SEQUENTIAL</a:t>
            </a:r>
            <a:r>
              <a:rPr lang="en-IN" dirty="0"/>
              <a:t> since it is assigned in sequential order as and when new records are created in the table, starting with one and going up to the highest number that is needed.</a:t>
            </a:r>
          </a:p>
          <a:p>
            <a:endParaRPr lang="en-IN" dirty="0"/>
          </a:p>
        </p:txBody>
      </p:sp>
    </p:spTree>
    <p:extLst>
      <p:ext uri="{BB962C8B-B14F-4D97-AF65-F5344CB8AC3E}">
        <p14:creationId xmlns:p14="http://schemas.microsoft.com/office/powerpoint/2010/main" val="2759318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562480" cy="576000"/>
          </a:xfrm>
        </p:spPr>
        <p:txBody>
          <a:bodyPr/>
          <a:lstStyle/>
          <a:p>
            <a:pPr algn="ctr"/>
            <a:r>
              <a:rPr lang="en-IN" dirty="0"/>
              <a:t>Components of </a:t>
            </a:r>
            <a:r>
              <a:rPr lang="en-IN" dirty="0" smtClean="0"/>
              <a:t>DWH(9/10)</a:t>
            </a:r>
            <a:endParaRPr lang="en-IN" dirty="0"/>
          </a:p>
        </p:txBody>
      </p:sp>
      <p:sp>
        <p:nvSpPr>
          <p:cNvPr id="3" name="Text Placeholder 2"/>
          <p:cNvSpPr>
            <a:spLocks noGrp="1"/>
          </p:cNvSpPr>
          <p:nvPr>
            <p:ph type="body" sz="quarter" idx="10"/>
          </p:nvPr>
        </p:nvSpPr>
        <p:spPr/>
        <p:txBody>
          <a:bodyPr>
            <a:normAutofit/>
          </a:bodyPr>
          <a:lstStyle/>
          <a:p>
            <a:pPr marL="0" indent="0">
              <a:buNone/>
            </a:pPr>
            <a:r>
              <a:rPr lang="en-IN" sz="2600" b="1" dirty="0"/>
              <a:t>Attribute: </a:t>
            </a:r>
            <a:endParaRPr lang="en-IN" sz="2600" b="1" dirty="0" smtClean="0"/>
          </a:p>
          <a:p>
            <a:pPr>
              <a:buFont typeface="Wingdings" panose="05000000000000000000" pitchFamily="2" charset="2"/>
              <a:buChar char="ü"/>
            </a:pPr>
            <a:r>
              <a:rPr lang="en-IN" sz="2000" dirty="0" smtClean="0"/>
              <a:t>Attributes </a:t>
            </a:r>
            <a:r>
              <a:rPr lang="en-IN" sz="2000" dirty="0"/>
              <a:t>represent a single type of information in a dimension. </a:t>
            </a:r>
          </a:p>
          <a:p>
            <a:pPr marL="0" indent="0">
              <a:buNone/>
            </a:pPr>
            <a:r>
              <a:rPr lang="en-IN" sz="2000" b="1" dirty="0"/>
              <a:t>	</a:t>
            </a:r>
            <a:r>
              <a:rPr lang="en-IN" sz="2000" b="1" dirty="0" smtClean="0"/>
              <a:t>E.g. </a:t>
            </a:r>
            <a:r>
              <a:rPr lang="en-IN" sz="2000" dirty="0" smtClean="0"/>
              <a:t>year </a:t>
            </a:r>
            <a:r>
              <a:rPr lang="en-IN" sz="2000" dirty="0"/>
              <a:t>is an attribute in the Time dimension.  </a:t>
            </a:r>
          </a:p>
          <a:p>
            <a:pPr>
              <a:buFont typeface="Wingdings" panose="05000000000000000000" pitchFamily="2" charset="2"/>
              <a:buChar char="ü"/>
            </a:pPr>
            <a:r>
              <a:rPr lang="en-IN" sz="2000" dirty="0"/>
              <a:t>A product dimension may be described by its type, category, and brand; a customer may be represented by city and nation. The relationships among the dimensional attributes are expressed by </a:t>
            </a:r>
            <a:r>
              <a:rPr lang="en-IN" sz="2000"/>
              <a:t>hierarchies</a:t>
            </a:r>
            <a:r>
              <a:rPr lang="en-IN" sz="2000" smtClean="0"/>
              <a:t>.</a:t>
            </a:r>
          </a:p>
          <a:p>
            <a:pPr marL="0" indent="0">
              <a:buNone/>
            </a:pPr>
            <a:endParaRPr lang="en-IN" sz="2000" dirty="0"/>
          </a:p>
          <a:p>
            <a:pPr marL="0" indent="0">
              <a:buNone/>
            </a:pPr>
            <a:r>
              <a:rPr lang="en-IN" sz="2600" b="1" dirty="0"/>
              <a:t>Hierarchy: </a:t>
            </a:r>
            <a:endParaRPr lang="en-IN" sz="2600" dirty="0"/>
          </a:p>
          <a:p>
            <a:pPr>
              <a:buFont typeface="Wingdings" panose="05000000000000000000" pitchFamily="2" charset="2"/>
              <a:buChar char="ü"/>
            </a:pPr>
            <a:r>
              <a:rPr lang="en-IN" sz="2000" dirty="0" smtClean="0"/>
              <a:t>The </a:t>
            </a:r>
            <a:r>
              <a:rPr lang="en-IN" sz="2000" dirty="0"/>
              <a:t>specification of levels that represents relationship between different attributes within a dimension. </a:t>
            </a:r>
            <a:endParaRPr lang="en-IN" sz="2000" dirty="0" smtClean="0"/>
          </a:p>
          <a:p>
            <a:pPr marL="0" indent="0">
              <a:buNone/>
            </a:pPr>
            <a:r>
              <a:rPr lang="en-IN" sz="2000" b="1" dirty="0"/>
              <a:t>	</a:t>
            </a:r>
            <a:r>
              <a:rPr lang="en-IN" sz="2000" b="1" dirty="0" smtClean="0"/>
              <a:t>E.g.</a:t>
            </a:r>
            <a:r>
              <a:rPr lang="en-IN" sz="2000" dirty="0" smtClean="0"/>
              <a:t>one </a:t>
            </a:r>
            <a:r>
              <a:rPr lang="en-IN" sz="2000" dirty="0"/>
              <a:t>possible hierarchy in the Time dimension is Year → Quarter → </a:t>
            </a:r>
            <a:r>
              <a:rPr lang="en-IN" sz="2000" dirty="0" smtClean="0"/>
              <a:t>	Month </a:t>
            </a:r>
            <a:r>
              <a:rPr lang="en-IN" sz="2000" dirty="0"/>
              <a:t>→ Day. </a:t>
            </a:r>
          </a:p>
          <a:p>
            <a:endParaRPr lang="en-IN" dirty="0"/>
          </a:p>
        </p:txBody>
      </p:sp>
    </p:spTree>
    <p:extLst>
      <p:ext uri="{BB962C8B-B14F-4D97-AF65-F5344CB8AC3E}">
        <p14:creationId xmlns:p14="http://schemas.microsoft.com/office/powerpoint/2010/main" val="3361521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562480" cy="576000"/>
          </a:xfrm>
        </p:spPr>
        <p:txBody>
          <a:bodyPr/>
          <a:lstStyle/>
          <a:p>
            <a:pPr algn="ctr"/>
            <a:r>
              <a:rPr lang="en-IN" dirty="0"/>
              <a:t>Components of </a:t>
            </a:r>
            <a:r>
              <a:rPr lang="en-IN" dirty="0" smtClean="0"/>
              <a:t>DWH(10/10)</a:t>
            </a:r>
            <a:endParaRPr lang="en-IN" dirty="0"/>
          </a:p>
        </p:txBody>
      </p:sp>
      <p:sp>
        <p:nvSpPr>
          <p:cNvPr id="3" name="Text Placeholder 2"/>
          <p:cNvSpPr>
            <a:spLocks noGrp="1"/>
          </p:cNvSpPr>
          <p:nvPr>
            <p:ph type="body" sz="quarter" idx="10"/>
          </p:nvPr>
        </p:nvSpPr>
        <p:spPr/>
        <p:txBody>
          <a:bodyPr>
            <a:normAutofit/>
          </a:bodyPr>
          <a:lstStyle/>
          <a:p>
            <a:pPr marL="0" indent="0">
              <a:buNone/>
            </a:pPr>
            <a:r>
              <a:rPr lang="en-IN" sz="2600" b="1" dirty="0">
                <a:latin typeface="+mj-lt"/>
                <a:ea typeface="+mj-ea"/>
                <a:cs typeface="+mj-cs"/>
              </a:rPr>
              <a:t>Measure: </a:t>
            </a:r>
          </a:p>
          <a:p>
            <a:pPr>
              <a:buFont typeface="Wingdings" panose="05000000000000000000" pitchFamily="2" charset="2"/>
              <a:buChar char="ü"/>
            </a:pPr>
            <a:r>
              <a:rPr lang="en-IN" sz="2000" dirty="0" smtClean="0"/>
              <a:t>A </a:t>
            </a:r>
            <a:r>
              <a:rPr lang="en-IN" sz="2000" dirty="0"/>
              <a:t>measure is a numerical property of a fact and describes a quantitative attribute that is relevant to analysis. </a:t>
            </a:r>
            <a:endParaRPr lang="en-IN" sz="2000" dirty="0" smtClean="0"/>
          </a:p>
          <a:p>
            <a:pPr marL="0" indent="0">
              <a:buNone/>
            </a:pPr>
            <a:r>
              <a:rPr lang="en-IN" sz="2000" dirty="0" smtClean="0"/>
              <a:t>	</a:t>
            </a:r>
            <a:r>
              <a:rPr lang="en-IN" sz="2000" b="1" dirty="0" smtClean="0"/>
              <a:t>E.g.</a:t>
            </a:r>
            <a:r>
              <a:rPr lang="en-IN" sz="2000" dirty="0" smtClean="0"/>
              <a:t> </a:t>
            </a:r>
            <a:r>
              <a:rPr lang="en-IN" sz="2000" dirty="0"/>
              <a:t>each sale is measured by the number of units sold, the unit price, </a:t>
            </a:r>
            <a:r>
              <a:rPr lang="en-IN" sz="2000" dirty="0" smtClean="0"/>
              <a:t>	and </a:t>
            </a:r>
            <a:r>
              <a:rPr lang="en-IN" sz="2000" dirty="0"/>
              <a:t>the total receipts.</a:t>
            </a:r>
          </a:p>
          <a:p>
            <a:pPr>
              <a:buFont typeface="Wingdings" panose="05000000000000000000" pitchFamily="2" charset="2"/>
              <a:buChar char="ü"/>
            </a:pPr>
            <a:endParaRPr lang="en-IN" sz="2000" dirty="0"/>
          </a:p>
          <a:p>
            <a:pPr>
              <a:buFont typeface="Wingdings" panose="05000000000000000000" pitchFamily="2" charset="2"/>
              <a:buChar char="ü"/>
            </a:pPr>
            <a:r>
              <a:rPr lang="en-IN" sz="2000" dirty="0"/>
              <a:t>A measure is normally an additive numerical value that represents a business metric</a:t>
            </a:r>
            <a:r>
              <a:rPr lang="en-IN" sz="2000" dirty="0" smtClean="0"/>
              <a:t>. You </a:t>
            </a:r>
            <a:r>
              <a:rPr lang="en-IN" sz="2000" dirty="0"/>
              <a:t>can have multiple measures within a fact table</a:t>
            </a:r>
            <a:r>
              <a:rPr lang="en-IN" sz="2000" dirty="0" smtClean="0"/>
              <a:t>.</a:t>
            </a:r>
          </a:p>
          <a:p>
            <a:pPr marL="0" indent="0">
              <a:buNone/>
            </a:pPr>
            <a:r>
              <a:rPr lang="en-IN" sz="2000" b="1" dirty="0"/>
              <a:t>	  </a:t>
            </a:r>
            <a:r>
              <a:rPr lang="en-IN" sz="2000" b="1" dirty="0" smtClean="0"/>
              <a:t>E.g</a:t>
            </a:r>
            <a:r>
              <a:rPr lang="en-IN" sz="2000" b="1" dirty="0"/>
              <a:t>.</a:t>
            </a:r>
            <a:r>
              <a:rPr lang="en-IN" sz="2000" dirty="0" smtClean="0"/>
              <a:t> </a:t>
            </a:r>
            <a:r>
              <a:rPr lang="en-IN" sz="2000" dirty="0"/>
              <a:t>if your fact table is used to track purchases internationally you </a:t>
            </a:r>
            <a:r>
              <a:rPr lang="en-IN" sz="2000" dirty="0" smtClean="0"/>
              <a:t>	might </a:t>
            </a:r>
            <a:r>
              <a:rPr lang="en-IN" sz="2000" dirty="0"/>
              <a:t>have measures for each type of currency.  If you are building a </a:t>
            </a:r>
            <a:r>
              <a:rPr lang="en-IN" sz="2000" dirty="0" smtClean="0"/>
              <a:t>	fact </a:t>
            </a:r>
            <a:r>
              <a:rPr lang="en-IN" sz="2000" dirty="0"/>
              <a:t>table for the retail industry you might also have the following </a:t>
            </a:r>
            <a:r>
              <a:rPr lang="en-IN" sz="2000" dirty="0" smtClean="0"/>
              <a:t>	measures </a:t>
            </a:r>
            <a:r>
              <a:rPr lang="en-IN" sz="2000" dirty="0"/>
              <a:t>cost, list price, average sale price.</a:t>
            </a:r>
          </a:p>
          <a:p>
            <a:endParaRPr lang="en-IN" dirty="0"/>
          </a:p>
        </p:txBody>
      </p:sp>
    </p:spTree>
    <p:extLst>
      <p:ext uri="{BB962C8B-B14F-4D97-AF65-F5344CB8AC3E}">
        <p14:creationId xmlns:p14="http://schemas.microsoft.com/office/powerpoint/2010/main" val="79412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body" sz="quarter" idx="10"/>
          </p:nvPr>
        </p:nvSpPr>
        <p:spPr>
          <a:xfrm>
            <a:off x="228600" y="609600"/>
            <a:ext cx="8534400" cy="5410200"/>
          </a:xfrm>
        </p:spPr>
        <p:txBody>
          <a:bodyPr>
            <a:normAutofit/>
          </a:bodyPr>
          <a:lstStyle/>
          <a:p>
            <a:pPr lvl="0"/>
            <a:r>
              <a:rPr lang="en-IN" sz="2200" dirty="0"/>
              <a:t>Business Intelligence overview</a:t>
            </a:r>
          </a:p>
          <a:p>
            <a:pPr lvl="0"/>
            <a:r>
              <a:rPr lang="en-IN" sz="2200" dirty="0"/>
              <a:t>Business Intelligence workflow</a:t>
            </a:r>
          </a:p>
          <a:p>
            <a:pPr lvl="0"/>
            <a:r>
              <a:rPr lang="en-IN" sz="2200" dirty="0"/>
              <a:t>Components of  DWH</a:t>
            </a:r>
          </a:p>
          <a:p>
            <a:pPr lvl="0"/>
            <a:r>
              <a:rPr lang="en-IN" sz="2200" b="1" dirty="0"/>
              <a:t>Meta-Data in DWH</a:t>
            </a:r>
          </a:p>
          <a:p>
            <a:pPr lvl="0"/>
            <a:r>
              <a:rPr lang="en-IN" sz="2200" dirty="0"/>
              <a:t>Data warehouse Schemas</a:t>
            </a:r>
          </a:p>
          <a:p>
            <a:r>
              <a:rPr lang="en-IN" sz="2000" dirty="0"/>
              <a:t>Introduction to BI Testing</a:t>
            </a:r>
          </a:p>
          <a:p>
            <a:pPr lvl="0"/>
            <a:r>
              <a:rPr lang="en-IN" sz="2200" dirty="0" smtClean="0"/>
              <a:t>BI </a:t>
            </a:r>
            <a:r>
              <a:rPr lang="en-IN" sz="2200" dirty="0"/>
              <a:t>Testing Approach</a:t>
            </a:r>
          </a:p>
          <a:p>
            <a:pPr lvl="0"/>
            <a:r>
              <a:rPr lang="en-IN" sz="2200" dirty="0"/>
              <a:t>Introduction to ETL</a:t>
            </a:r>
          </a:p>
          <a:p>
            <a:pPr lvl="0"/>
            <a:r>
              <a:rPr lang="en-IN" sz="2200" dirty="0"/>
              <a:t>ETL test processes and scenarios</a:t>
            </a:r>
          </a:p>
          <a:p>
            <a:pPr lvl="0"/>
            <a:r>
              <a:rPr lang="en-IN" sz="2200" dirty="0"/>
              <a:t>Introduction to Reporting</a:t>
            </a:r>
          </a:p>
          <a:p>
            <a:pPr lvl="0"/>
            <a:r>
              <a:rPr lang="en-IN" sz="2200" dirty="0"/>
              <a:t>Report Testing scenarios</a:t>
            </a:r>
          </a:p>
          <a:p>
            <a:pPr lvl="0"/>
            <a:endParaRPr lang="en-IN" sz="2200" dirty="0"/>
          </a:p>
          <a:p>
            <a:pPr lvl="0"/>
            <a:endParaRPr lang="en-IN" sz="2200" dirty="0"/>
          </a:p>
          <a:p>
            <a:endParaRPr lang="en-IN" sz="2200" dirty="0"/>
          </a:p>
        </p:txBody>
      </p:sp>
    </p:spTree>
    <p:extLst>
      <p:ext uri="{BB962C8B-B14F-4D97-AF65-F5344CB8AC3E}">
        <p14:creationId xmlns:p14="http://schemas.microsoft.com/office/powerpoint/2010/main" val="3831989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562480" cy="576000"/>
          </a:xfrm>
        </p:spPr>
        <p:txBody>
          <a:bodyPr/>
          <a:lstStyle/>
          <a:p>
            <a:pPr algn="ctr"/>
            <a:r>
              <a:rPr lang="en-IN" dirty="0" smtClean="0"/>
              <a:t>Metadata in DWH(1/2)</a:t>
            </a:r>
            <a:endParaRPr lang="en-IN" dirty="0"/>
          </a:p>
        </p:txBody>
      </p:sp>
      <p:sp>
        <p:nvSpPr>
          <p:cNvPr id="3" name="Text Placeholder 2"/>
          <p:cNvSpPr>
            <a:spLocks noGrp="1"/>
          </p:cNvSpPr>
          <p:nvPr>
            <p:ph type="body" sz="quarter" idx="10"/>
          </p:nvPr>
        </p:nvSpPr>
        <p:spPr>
          <a:xfrm>
            <a:off x="228600" y="1676400"/>
            <a:ext cx="8458200" cy="3733800"/>
          </a:xfrm>
        </p:spPr>
        <p:txBody>
          <a:bodyPr>
            <a:normAutofit fontScale="47500" lnSpcReduction="20000"/>
          </a:bodyPr>
          <a:lstStyle/>
          <a:p>
            <a:pPr marL="0" indent="0">
              <a:buNone/>
            </a:pPr>
            <a:r>
              <a:rPr lang="en-IN" sz="4200" dirty="0" smtClean="0"/>
              <a:t>Metadata </a:t>
            </a:r>
            <a:r>
              <a:rPr lang="en-IN" sz="4200" dirty="0"/>
              <a:t>is data that describes other data. Meta is a prefix that in most information technology usages means "an underlying definition or description."</a:t>
            </a:r>
          </a:p>
          <a:p>
            <a:pPr marL="0" indent="0">
              <a:buNone/>
            </a:pPr>
            <a:endParaRPr lang="en-IN" sz="4200" dirty="0"/>
          </a:p>
          <a:p>
            <a:pPr marL="0" indent="0">
              <a:buNone/>
            </a:pPr>
            <a:r>
              <a:rPr lang="en-IN" sz="4200" dirty="0" smtClean="0"/>
              <a:t>Metadata </a:t>
            </a:r>
            <a:r>
              <a:rPr lang="en-IN" sz="4200" dirty="0"/>
              <a:t>summarizes basic information about data, which can make finding and working with particular instances of data easier. </a:t>
            </a:r>
            <a:endParaRPr lang="en-IN" sz="4200" dirty="0" smtClean="0"/>
          </a:p>
          <a:p>
            <a:pPr marL="0" indent="0">
              <a:buNone/>
            </a:pPr>
            <a:r>
              <a:rPr lang="en-IN" sz="4200" dirty="0" smtClean="0"/>
              <a:t>For </a:t>
            </a:r>
            <a:r>
              <a:rPr lang="en-IN" sz="4200" dirty="0"/>
              <a:t>example, author, date created and date modified and file size are examples of very basic document metadata. Having the </a:t>
            </a:r>
            <a:r>
              <a:rPr lang="en-IN" sz="4200" dirty="0" smtClean="0"/>
              <a:t>ability </a:t>
            </a:r>
            <a:r>
              <a:rPr lang="en-IN" sz="4200" dirty="0"/>
              <a:t>to filter through that metadata makes it much easier for someone to locate a specific document. </a:t>
            </a:r>
          </a:p>
          <a:p>
            <a:pPr marL="0" indent="0">
              <a:buNone/>
            </a:pPr>
            <a:endParaRPr lang="en-IN" sz="4200" dirty="0"/>
          </a:p>
          <a:p>
            <a:pPr marL="0" indent="0">
              <a:buNone/>
            </a:pPr>
            <a:r>
              <a:rPr lang="en-IN" sz="4200" dirty="0" smtClean="0"/>
              <a:t>Ralph </a:t>
            </a:r>
            <a:r>
              <a:rPr lang="en-IN" sz="4200" dirty="0"/>
              <a:t>Kimball describes metadata as the DNA of the data warehouse as metadata defines the elements of the DWH and how they work together. Kimball  refers to three main categories of metadata: Technical metadata, business metadata and process metadata.</a:t>
            </a:r>
          </a:p>
          <a:p>
            <a:pPr marL="0" indent="0">
              <a:buNone/>
            </a:pPr>
            <a:endParaRPr lang="en-IN" dirty="0"/>
          </a:p>
        </p:txBody>
      </p:sp>
    </p:spTree>
    <p:extLst>
      <p:ext uri="{BB962C8B-B14F-4D97-AF65-F5344CB8AC3E}">
        <p14:creationId xmlns:p14="http://schemas.microsoft.com/office/powerpoint/2010/main" val="2795880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562480" cy="576000"/>
          </a:xfrm>
        </p:spPr>
        <p:txBody>
          <a:bodyPr/>
          <a:lstStyle/>
          <a:p>
            <a:pPr algn="ctr"/>
            <a:r>
              <a:rPr lang="en-IN" dirty="0" smtClean="0"/>
              <a:t>Metadata in DWH(2/2)</a:t>
            </a:r>
            <a:endParaRPr lang="en-IN" dirty="0"/>
          </a:p>
        </p:txBody>
      </p:sp>
      <p:sp>
        <p:nvSpPr>
          <p:cNvPr id="3" name="Text Placeholder 2"/>
          <p:cNvSpPr>
            <a:spLocks noGrp="1"/>
          </p:cNvSpPr>
          <p:nvPr>
            <p:ph type="body" sz="quarter" idx="10"/>
          </p:nvPr>
        </p:nvSpPr>
        <p:spPr>
          <a:xfrm>
            <a:off x="228600" y="609600"/>
            <a:ext cx="8686800" cy="5486400"/>
          </a:xfrm>
        </p:spPr>
        <p:txBody>
          <a:bodyPr>
            <a:noAutofit/>
          </a:bodyPr>
          <a:lstStyle/>
          <a:p>
            <a:pPr>
              <a:buFont typeface="Wingdings" pitchFamily="2" charset="2"/>
              <a:buChar char="q"/>
            </a:pPr>
            <a:r>
              <a:rPr lang="en-IN" sz="1700" b="1" dirty="0"/>
              <a:t>Technical metadata </a:t>
            </a:r>
          </a:p>
          <a:p>
            <a:pPr>
              <a:buFont typeface="Wingdings" panose="05000000000000000000" pitchFamily="2" charset="2"/>
              <a:buChar char="ü"/>
            </a:pPr>
            <a:r>
              <a:rPr lang="en-IN" sz="1700" dirty="0"/>
              <a:t>Define the objects and processes in a DW/BI system, as seen from a technical point of view. </a:t>
            </a:r>
          </a:p>
          <a:p>
            <a:pPr>
              <a:buFont typeface="Wingdings" panose="05000000000000000000" pitchFamily="2" charset="2"/>
              <a:buChar char="ü"/>
            </a:pPr>
            <a:r>
              <a:rPr lang="en-IN" sz="1700" dirty="0"/>
              <a:t>The technical metadata include the system metadata which define the data structures such as: tables, fields, data types, indexes and partitions in the relational engine, and databases, dimensions, measures, and data mining models. </a:t>
            </a:r>
          </a:p>
          <a:p>
            <a:pPr>
              <a:buFont typeface="Wingdings" panose="05000000000000000000" pitchFamily="2" charset="2"/>
              <a:buChar char="ü"/>
            </a:pPr>
            <a:r>
              <a:rPr lang="en-IN" sz="1700" dirty="0"/>
              <a:t>Technical metadata define the data model and the way it is displayed for the users, with the reports, schedules, distribution lists and user security rights</a:t>
            </a:r>
            <a:r>
              <a:rPr lang="en-IN" sz="1700" dirty="0" smtClean="0"/>
              <a:t>.</a:t>
            </a:r>
          </a:p>
          <a:p>
            <a:pPr>
              <a:buFont typeface="Wingdings" pitchFamily="2" charset="2"/>
              <a:buChar char="q"/>
            </a:pPr>
            <a:r>
              <a:rPr lang="en-IN" sz="1700" b="1" dirty="0"/>
              <a:t>Business metadata </a:t>
            </a:r>
          </a:p>
          <a:p>
            <a:pPr>
              <a:buFont typeface="Wingdings" panose="05000000000000000000" pitchFamily="2" charset="2"/>
              <a:buChar char="ü"/>
            </a:pPr>
            <a:r>
              <a:rPr lang="en-IN" sz="1700" dirty="0"/>
              <a:t>The business metadata tell you what data you have, where they come from, what they mean and what their relationship is to other data in the data warehouse. </a:t>
            </a:r>
          </a:p>
          <a:p>
            <a:pPr>
              <a:buFont typeface="Wingdings" panose="05000000000000000000" pitchFamily="2" charset="2"/>
              <a:buChar char="ü"/>
            </a:pPr>
            <a:r>
              <a:rPr lang="en-IN" sz="1700" dirty="0"/>
              <a:t>Business metadata may also serve as a documentation for the DW/BI system. Users who browse the data warehouse are primarily viewing the business metadata</a:t>
            </a:r>
            <a:r>
              <a:rPr lang="en-IN" sz="1700" dirty="0" smtClean="0"/>
              <a:t>.</a:t>
            </a:r>
            <a:endParaRPr lang="en-IN" sz="1700" dirty="0"/>
          </a:p>
          <a:p>
            <a:pPr>
              <a:buFont typeface="Wingdings" panose="05000000000000000000" pitchFamily="2" charset="2"/>
              <a:buChar char="q"/>
            </a:pPr>
            <a:r>
              <a:rPr lang="en-IN" sz="1700" b="1" dirty="0"/>
              <a:t>Process metadata</a:t>
            </a:r>
            <a:r>
              <a:rPr lang="en-IN" sz="1700" dirty="0"/>
              <a:t> </a:t>
            </a:r>
            <a:endParaRPr lang="en-IN" sz="1700" dirty="0" smtClean="0"/>
          </a:p>
          <a:p>
            <a:pPr>
              <a:buFont typeface="Wingdings" panose="05000000000000000000" pitchFamily="2" charset="2"/>
              <a:buChar char="ü"/>
            </a:pPr>
            <a:r>
              <a:rPr lang="en-IN" sz="1700" dirty="0" smtClean="0"/>
              <a:t>Used </a:t>
            </a:r>
            <a:r>
              <a:rPr lang="en-IN" sz="1700" dirty="0"/>
              <a:t>to describe the results of various operations in the data warehouse. </a:t>
            </a:r>
            <a:endParaRPr lang="en-IN" sz="1700" dirty="0" smtClean="0"/>
          </a:p>
          <a:p>
            <a:pPr>
              <a:buFont typeface="Wingdings" panose="05000000000000000000" pitchFamily="2" charset="2"/>
              <a:buChar char="ü"/>
            </a:pPr>
            <a:r>
              <a:rPr lang="en-IN" sz="1700" dirty="0" smtClean="0"/>
              <a:t>Within </a:t>
            </a:r>
            <a:r>
              <a:rPr lang="en-IN" sz="1700" dirty="0"/>
              <a:t>the ETL process, all key data from tasks are logged on execution. This includes start time, end time, CPU seconds used, disk reads, disk writes and rows processed. When troubleshooting the ETL or query process, this sort of data becomes valuable. </a:t>
            </a:r>
            <a:endParaRPr lang="en-IN" sz="1700" dirty="0" smtClean="0"/>
          </a:p>
          <a:p>
            <a:pPr>
              <a:buFont typeface="Wingdings" panose="05000000000000000000" pitchFamily="2" charset="2"/>
              <a:buChar char="ü"/>
            </a:pPr>
            <a:r>
              <a:rPr lang="en-IN" sz="1700" dirty="0" smtClean="0"/>
              <a:t>Process </a:t>
            </a:r>
            <a:r>
              <a:rPr lang="en-IN" sz="1700" dirty="0"/>
              <a:t>metadata are the fact measurement when building and using a DW/BI system. </a:t>
            </a:r>
          </a:p>
        </p:txBody>
      </p:sp>
    </p:spTree>
    <p:extLst>
      <p:ext uri="{BB962C8B-B14F-4D97-AF65-F5344CB8AC3E}">
        <p14:creationId xmlns:p14="http://schemas.microsoft.com/office/powerpoint/2010/main" val="2924095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body" sz="quarter" idx="10"/>
          </p:nvPr>
        </p:nvSpPr>
        <p:spPr>
          <a:xfrm>
            <a:off x="228600" y="609600"/>
            <a:ext cx="8534400" cy="5410200"/>
          </a:xfrm>
        </p:spPr>
        <p:txBody>
          <a:bodyPr>
            <a:normAutofit/>
          </a:bodyPr>
          <a:lstStyle/>
          <a:p>
            <a:pPr lvl="0"/>
            <a:r>
              <a:rPr lang="en-IN" sz="2200" dirty="0"/>
              <a:t>Business Intelligence overview</a:t>
            </a:r>
          </a:p>
          <a:p>
            <a:pPr lvl="0"/>
            <a:r>
              <a:rPr lang="en-IN" sz="2200" dirty="0"/>
              <a:t>Business Intelligence workflow</a:t>
            </a:r>
          </a:p>
          <a:p>
            <a:pPr lvl="0"/>
            <a:r>
              <a:rPr lang="en-IN" sz="2200" dirty="0"/>
              <a:t>Components of  DWH</a:t>
            </a:r>
          </a:p>
          <a:p>
            <a:pPr lvl="0"/>
            <a:r>
              <a:rPr lang="en-IN" sz="2200" dirty="0"/>
              <a:t>Meta-Data in DWH</a:t>
            </a:r>
          </a:p>
          <a:p>
            <a:pPr lvl="0"/>
            <a:r>
              <a:rPr lang="en-IN" sz="2200" b="1" dirty="0"/>
              <a:t>Data warehouse Schemas</a:t>
            </a:r>
          </a:p>
          <a:p>
            <a:r>
              <a:rPr lang="en-IN" sz="2000" dirty="0"/>
              <a:t>Introduction to BI Testing</a:t>
            </a:r>
          </a:p>
          <a:p>
            <a:pPr lvl="0"/>
            <a:r>
              <a:rPr lang="en-IN" sz="2200" dirty="0" smtClean="0"/>
              <a:t>BI </a:t>
            </a:r>
            <a:r>
              <a:rPr lang="en-IN" sz="2200" dirty="0"/>
              <a:t>Testing Approach</a:t>
            </a:r>
          </a:p>
          <a:p>
            <a:pPr lvl="0"/>
            <a:r>
              <a:rPr lang="en-IN" sz="2200" dirty="0"/>
              <a:t>Introduction to ETL</a:t>
            </a:r>
          </a:p>
          <a:p>
            <a:pPr lvl="0"/>
            <a:r>
              <a:rPr lang="en-IN" sz="2200" dirty="0"/>
              <a:t>ETL test processes and scenarios</a:t>
            </a:r>
          </a:p>
          <a:p>
            <a:pPr lvl="0"/>
            <a:r>
              <a:rPr lang="en-IN" sz="2200" dirty="0"/>
              <a:t>Introduction to Reporting</a:t>
            </a:r>
          </a:p>
          <a:p>
            <a:pPr lvl="0"/>
            <a:r>
              <a:rPr lang="en-IN" sz="2200" dirty="0"/>
              <a:t>Report Testing scenarios</a:t>
            </a:r>
          </a:p>
          <a:p>
            <a:pPr lvl="0"/>
            <a:endParaRPr lang="en-IN" sz="2200" dirty="0"/>
          </a:p>
          <a:p>
            <a:pPr lvl="0"/>
            <a:endParaRPr lang="en-IN" sz="2200" dirty="0"/>
          </a:p>
          <a:p>
            <a:endParaRPr lang="en-IN" sz="2200" dirty="0"/>
          </a:p>
        </p:txBody>
      </p:sp>
    </p:spTree>
    <p:extLst>
      <p:ext uri="{BB962C8B-B14F-4D97-AF65-F5344CB8AC3E}">
        <p14:creationId xmlns:p14="http://schemas.microsoft.com/office/powerpoint/2010/main" val="3831989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Data warehouse Schemas(1/4)</a:t>
            </a:r>
            <a:endParaRPr lang="en-IN" dirty="0"/>
          </a:p>
        </p:txBody>
      </p:sp>
      <p:sp>
        <p:nvSpPr>
          <p:cNvPr id="3" name="Text Placeholder 2"/>
          <p:cNvSpPr>
            <a:spLocks noGrp="1"/>
          </p:cNvSpPr>
          <p:nvPr>
            <p:ph type="body" sz="quarter" idx="10"/>
          </p:nvPr>
        </p:nvSpPr>
        <p:spPr>
          <a:xfrm>
            <a:off x="228600" y="838200"/>
            <a:ext cx="8534400" cy="5105400"/>
          </a:xfrm>
        </p:spPr>
        <p:txBody>
          <a:bodyPr/>
          <a:lstStyle/>
          <a:p>
            <a:pPr eaLnBrk="0" fontAlgn="base" hangingPunct="0">
              <a:spcAft>
                <a:spcPct val="0"/>
              </a:spcAft>
              <a:buFont typeface="Arial" charset="0"/>
              <a:buChar char="•"/>
            </a:pPr>
            <a:r>
              <a:rPr lang="en-US" dirty="0">
                <a:latin typeface="Calibri" pitchFamily="34" charset="0"/>
                <a:cs typeface="Calibri" pitchFamily="34" charset="0"/>
              </a:rPr>
              <a:t>A schema is a collection of database objects, including tables, views, indexes, and synonyms.</a:t>
            </a:r>
          </a:p>
          <a:p>
            <a:pPr eaLnBrk="0" fontAlgn="base" hangingPunct="0">
              <a:spcAft>
                <a:spcPct val="0"/>
              </a:spcAft>
              <a:buFont typeface="Arial" charset="0"/>
              <a:buChar char="•"/>
            </a:pPr>
            <a:r>
              <a:rPr lang="en-US" dirty="0">
                <a:latin typeface="Calibri" pitchFamily="34" charset="0"/>
                <a:cs typeface="Calibri" pitchFamily="34" charset="0"/>
              </a:rPr>
              <a:t>Data Warehouse environment usually transforms the relational data model into some special architectures. There are many schema models designed for data warehousing but the most commonly used are</a:t>
            </a:r>
            <a:r>
              <a:rPr lang="en-US" dirty="0" smtClean="0">
                <a:latin typeface="Calibri" pitchFamily="34" charset="0"/>
                <a:cs typeface="Calibri" pitchFamily="34" charset="0"/>
              </a:rPr>
              <a:t>:-</a:t>
            </a:r>
            <a:endParaRPr lang="en-US" dirty="0">
              <a:latin typeface="Calibri" pitchFamily="34" charset="0"/>
              <a:cs typeface="Calibri" pitchFamily="34" charset="0"/>
            </a:endParaRPr>
          </a:p>
          <a:p>
            <a:pPr eaLnBrk="0" fontAlgn="base" hangingPunct="0">
              <a:spcAft>
                <a:spcPct val="0"/>
              </a:spcAft>
              <a:buFont typeface="Wingdings" panose="05000000000000000000" pitchFamily="2" charset="2"/>
              <a:buChar char="ü"/>
            </a:pPr>
            <a:r>
              <a:rPr lang="en-US" b="1" dirty="0">
                <a:latin typeface="Calibri" pitchFamily="34" charset="0"/>
                <a:cs typeface="Calibri" pitchFamily="34" charset="0"/>
              </a:rPr>
              <a:t>Star Schema</a:t>
            </a:r>
          </a:p>
          <a:p>
            <a:pPr eaLnBrk="0" fontAlgn="base" hangingPunct="0">
              <a:spcAft>
                <a:spcPct val="0"/>
              </a:spcAft>
              <a:buFont typeface="Wingdings" panose="05000000000000000000" pitchFamily="2" charset="2"/>
              <a:buChar char="ü"/>
            </a:pPr>
            <a:r>
              <a:rPr lang="en-US" b="1" dirty="0">
                <a:latin typeface="Calibri" pitchFamily="34" charset="0"/>
                <a:cs typeface="Calibri" pitchFamily="34" charset="0"/>
              </a:rPr>
              <a:t>Snowflake Schema</a:t>
            </a:r>
          </a:p>
          <a:p>
            <a:pPr eaLnBrk="0" fontAlgn="base" hangingPunct="0">
              <a:spcAft>
                <a:spcPct val="0"/>
              </a:spcAft>
              <a:buFont typeface="Wingdings" panose="05000000000000000000" pitchFamily="2" charset="2"/>
              <a:buChar char="ü"/>
            </a:pPr>
            <a:r>
              <a:rPr lang="en-US" b="1" dirty="0">
                <a:latin typeface="Calibri" pitchFamily="34" charset="0"/>
                <a:cs typeface="Calibri" pitchFamily="34" charset="0"/>
              </a:rPr>
              <a:t>Fact constellation Schema</a:t>
            </a:r>
          </a:p>
          <a:p>
            <a:pPr eaLnBrk="0" fontAlgn="base" hangingPunct="0">
              <a:spcAft>
                <a:spcPct val="0"/>
              </a:spcAft>
              <a:buFont typeface="Wingdings" panose="05000000000000000000" pitchFamily="2" charset="2"/>
              <a:buChar char="ü"/>
            </a:pPr>
            <a:r>
              <a:rPr lang="en-US" b="1" dirty="0">
                <a:latin typeface="Calibri" pitchFamily="34" charset="0"/>
                <a:cs typeface="Calibri" pitchFamily="34" charset="0"/>
              </a:rPr>
              <a:t>Galaxy Schema</a:t>
            </a:r>
            <a:endParaRPr lang="en-IN" dirty="0"/>
          </a:p>
        </p:txBody>
      </p:sp>
    </p:spTree>
    <p:extLst>
      <p:ext uri="{BB962C8B-B14F-4D97-AF65-F5344CB8AC3E}">
        <p14:creationId xmlns:p14="http://schemas.microsoft.com/office/powerpoint/2010/main" val="2555235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857" y="1219200"/>
            <a:ext cx="8562480" cy="576000"/>
          </a:xfrm>
        </p:spPr>
        <p:txBody>
          <a:bodyPr/>
          <a:lstStyle/>
          <a:p>
            <a:pPr algn="ctr"/>
            <a:r>
              <a:rPr lang="en-US" sz="2600" dirty="0" smtClean="0"/>
              <a:t>What is Business Intelligence?</a:t>
            </a:r>
            <a:endParaRPr lang="en-IN" sz="2600" dirty="0"/>
          </a:p>
        </p:txBody>
      </p:sp>
      <p:sp>
        <p:nvSpPr>
          <p:cNvPr id="8" name="Subtitle 2"/>
          <p:cNvSpPr txBox="1">
            <a:spLocks/>
          </p:cNvSpPr>
          <p:nvPr/>
        </p:nvSpPr>
        <p:spPr>
          <a:xfrm>
            <a:off x="334017" y="2057400"/>
            <a:ext cx="8534400" cy="1981200"/>
          </a:xfrm>
          <a:prstGeom prst="rect">
            <a:avLst/>
          </a:prstGeom>
        </p:spPr>
        <p:txBody>
          <a:bodyPr>
            <a:no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0" fontAlgn="base" hangingPunct="0">
              <a:spcAft>
                <a:spcPct val="0"/>
              </a:spcAft>
              <a:buFont typeface="Arial" charset="0"/>
              <a:buChar char="•"/>
            </a:pPr>
            <a:r>
              <a:rPr lang="en-US" sz="1600" dirty="0">
                <a:latin typeface="Calibri" pitchFamily="34" charset="0"/>
                <a:cs typeface="Calibri" pitchFamily="34" charset="0"/>
              </a:rPr>
              <a:t>Business intelligence (BI) is a broad category of applications and technologies for gathering, storing, analyzing, and providing access to data to help enterprise users make better business decisions. </a:t>
            </a:r>
          </a:p>
          <a:p>
            <a:pPr eaLnBrk="0" fontAlgn="base" hangingPunct="0">
              <a:spcAft>
                <a:spcPct val="0"/>
              </a:spcAft>
            </a:pPr>
            <a:endParaRPr lang="en-US" sz="1600" dirty="0">
              <a:latin typeface="Calibri" pitchFamily="34" charset="0"/>
              <a:cs typeface="Calibri" pitchFamily="34" charset="0"/>
            </a:endParaRPr>
          </a:p>
          <a:p>
            <a:pPr eaLnBrk="0" fontAlgn="base" hangingPunct="0">
              <a:spcAft>
                <a:spcPct val="0"/>
              </a:spcAft>
              <a:buFont typeface="Arial" charset="0"/>
              <a:buChar char="•"/>
            </a:pPr>
            <a:r>
              <a:rPr lang="en-US" sz="1600" dirty="0">
                <a:latin typeface="Calibri" pitchFamily="34" charset="0"/>
                <a:cs typeface="Calibri" pitchFamily="34" charset="0"/>
              </a:rPr>
              <a:t>BI applications include the activities of decision support systems, query and reporting, online analytical processing (OLAP), statistical analysis, forecasting, and data mining.</a:t>
            </a:r>
          </a:p>
          <a:p>
            <a:pPr marL="0" indent="0">
              <a:spcBef>
                <a:spcPts val="600"/>
              </a:spcBef>
              <a:buNone/>
            </a:pPr>
            <a:r>
              <a:rPr lang="en-US" sz="1600" dirty="0"/>
              <a:t/>
            </a:r>
            <a:br>
              <a:rPr lang="en-US" sz="1600" dirty="0"/>
            </a:br>
            <a:endParaRPr lang="en-US" sz="1600" dirty="0" smtClean="0">
              <a:ea typeface="Tahoma" pitchFamily="34" charset="0"/>
              <a:cs typeface="Tahoma" pitchFamily="34" charset="0"/>
            </a:endParaRPr>
          </a:p>
        </p:txBody>
      </p:sp>
      <p:sp>
        <p:nvSpPr>
          <p:cNvPr id="4" name="Title 1"/>
          <p:cNvSpPr txBox="1">
            <a:spLocks/>
          </p:cNvSpPr>
          <p:nvPr/>
        </p:nvSpPr>
        <p:spPr>
          <a:xfrm>
            <a:off x="305937" y="381000"/>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pPr algn="ctr"/>
            <a:r>
              <a:rPr lang="en-US" dirty="0" smtClean="0"/>
              <a:t>Business Intelligence overview (1/4)</a:t>
            </a:r>
            <a:endParaRPr lang="en-IN" dirty="0"/>
          </a:p>
        </p:txBody>
      </p:sp>
    </p:spTree>
    <p:extLst>
      <p:ext uri="{BB962C8B-B14F-4D97-AF65-F5344CB8AC3E}">
        <p14:creationId xmlns:p14="http://schemas.microsoft.com/office/powerpoint/2010/main" val="1446649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795" y="457200"/>
            <a:ext cx="8562480" cy="576000"/>
          </a:xfrm>
        </p:spPr>
        <p:txBody>
          <a:bodyPr/>
          <a:lstStyle/>
          <a:p>
            <a:pPr algn="ctr"/>
            <a:r>
              <a:rPr lang="en-IN" dirty="0"/>
              <a:t>Data warehouse </a:t>
            </a:r>
            <a:r>
              <a:rPr lang="en-IN" dirty="0" smtClean="0"/>
              <a:t>Schemas(2/4)</a:t>
            </a:r>
            <a:br>
              <a:rPr lang="en-IN" dirty="0" smtClean="0"/>
            </a:br>
            <a:r>
              <a:rPr lang="en-IN" sz="2400" dirty="0" smtClean="0"/>
              <a:t>Star Schema</a:t>
            </a:r>
            <a:endParaRPr lang="en-IN" sz="2400" dirty="0"/>
          </a:p>
        </p:txBody>
      </p:sp>
      <p:pic>
        <p:nvPicPr>
          <p:cNvPr id="4" name="Picture 3" descr="Star-schema-example.png"/>
          <p:cNvPicPr>
            <a:picLocks noChangeAspect="1"/>
          </p:cNvPicPr>
          <p:nvPr/>
        </p:nvPicPr>
        <p:blipFill>
          <a:blip r:embed="rId2" cstate="print"/>
          <a:stretch>
            <a:fillRect/>
          </a:stretch>
        </p:blipFill>
        <p:spPr>
          <a:xfrm>
            <a:off x="286608" y="1219199"/>
            <a:ext cx="8555667" cy="5181601"/>
          </a:xfrm>
          <a:prstGeom prst="rect">
            <a:avLst/>
          </a:prstGeom>
        </p:spPr>
      </p:pic>
    </p:spTree>
    <p:extLst>
      <p:ext uri="{BB962C8B-B14F-4D97-AF65-F5344CB8AC3E}">
        <p14:creationId xmlns:p14="http://schemas.microsoft.com/office/powerpoint/2010/main" val="3196674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414600"/>
            <a:ext cx="8562480" cy="576000"/>
          </a:xfrm>
        </p:spPr>
        <p:txBody>
          <a:bodyPr/>
          <a:lstStyle/>
          <a:p>
            <a:pPr algn="ctr"/>
            <a:r>
              <a:rPr lang="en-IN" dirty="0"/>
              <a:t>Data warehouse </a:t>
            </a:r>
            <a:r>
              <a:rPr lang="en-IN" dirty="0" smtClean="0"/>
              <a:t>Schemas(3/4)</a:t>
            </a:r>
            <a:br>
              <a:rPr lang="en-IN" dirty="0" smtClean="0"/>
            </a:br>
            <a:r>
              <a:rPr lang="en-IN" sz="2400" dirty="0" smtClean="0"/>
              <a:t>Snowflake Schema</a:t>
            </a:r>
            <a:endParaRPr lang="en-IN" sz="2400" dirty="0"/>
          </a:p>
        </p:txBody>
      </p:sp>
      <p:pic>
        <p:nvPicPr>
          <p:cNvPr id="5" name="Picture 4" descr="Snowflake-schema-example.png"/>
          <p:cNvPicPr>
            <a:picLocks noChangeAspect="1"/>
          </p:cNvPicPr>
          <p:nvPr/>
        </p:nvPicPr>
        <p:blipFill>
          <a:blip r:embed="rId2" cstate="print"/>
          <a:stretch>
            <a:fillRect/>
          </a:stretch>
        </p:blipFill>
        <p:spPr>
          <a:xfrm>
            <a:off x="0" y="1423686"/>
            <a:ext cx="9144000" cy="4977114"/>
          </a:xfrm>
          <a:prstGeom prst="rect">
            <a:avLst/>
          </a:prstGeom>
        </p:spPr>
      </p:pic>
    </p:spTree>
    <p:extLst>
      <p:ext uri="{BB962C8B-B14F-4D97-AF65-F5344CB8AC3E}">
        <p14:creationId xmlns:p14="http://schemas.microsoft.com/office/powerpoint/2010/main" val="1930961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490800"/>
            <a:ext cx="8562480" cy="576000"/>
          </a:xfrm>
        </p:spPr>
        <p:txBody>
          <a:bodyPr/>
          <a:lstStyle/>
          <a:p>
            <a:pPr algn="ctr"/>
            <a:r>
              <a:rPr lang="en-IN" dirty="0"/>
              <a:t>Data warehouse </a:t>
            </a:r>
            <a:r>
              <a:rPr lang="en-IN" dirty="0" smtClean="0"/>
              <a:t>Schemas(4/4	)</a:t>
            </a:r>
            <a:br>
              <a:rPr lang="en-IN" dirty="0" smtClean="0"/>
            </a:br>
            <a:r>
              <a:rPr lang="en-IN" sz="2400" dirty="0"/>
              <a:t>Fact Constellation/Galaxy </a:t>
            </a:r>
            <a:r>
              <a:rPr lang="en-IN" sz="2400" dirty="0" smtClean="0"/>
              <a:t>Schema</a:t>
            </a:r>
            <a:endParaRPr lang="en-IN" sz="2400" dirty="0"/>
          </a:p>
        </p:txBody>
      </p:sp>
      <p:pic>
        <p:nvPicPr>
          <p:cNvPr id="4" name="Picture 26" descr="galaxy"/>
          <p:cNvPicPr>
            <a:picLocks noChangeAspect="1" noChangeArrowheads="1"/>
          </p:cNvPicPr>
          <p:nvPr/>
        </p:nvPicPr>
        <p:blipFill>
          <a:blip r:embed="rId2" cstate="print"/>
          <a:srcRect/>
          <a:stretch>
            <a:fillRect/>
          </a:stretch>
        </p:blipFill>
        <p:spPr bwMode="auto">
          <a:xfrm>
            <a:off x="533400" y="1524000"/>
            <a:ext cx="8001000" cy="4800600"/>
          </a:xfrm>
          <a:prstGeom prst="rect">
            <a:avLst/>
          </a:prstGeom>
          <a:noFill/>
          <a:ln w="9525">
            <a:noFill/>
            <a:miter lim="800000"/>
            <a:headEnd/>
            <a:tailEnd/>
          </a:ln>
        </p:spPr>
      </p:pic>
    </p:spTree>
    <p:extLst>
      <p:ext uri="{BB962C8B-B14F-4D97-AF65-F5344CB8AC3E}">
        <p14:creationId xmlns:p14="http://schemas.microsoft.com/office/powerpoint/2010/main" val="221593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body" sz="quarter" idx="10"/>
          </p:nvPr>
        </p:nvSpPr>
        <p:spPr>
          <a:xfrm>
            <a:off x="228600" y="609600"/>
            <a:ext cx="8534400" cy="5410200"/>
          </a:xfrm>
        </p:spPr>
        <p:txBody>
          <a:bodyPr>
            <a:normAutofit/>
          </a:bodyPr>
          <a:lstStyle/>
          <a:p>
            <a:pPr lvl="0"/>
            <a:r>
              <a:rPr lang="en-IN" sz="2200" dirty="0"/>
              <a:t>Business Intelligence overview</a:t>
            </a:r>
          </a:p>
          <a:p>
            <a:pPr lvl="0"/>
            <a:r>
              <a:rPr lang="en-IN" sz="2200" dirty="0"/>
              <a:t>Business Intelligence workflow</a:t>
            </a:r>
          </a:p>
          <a:p>
            <a:pPr lvl="0"/>
            <a:r>
              <a:rPr lang="en-IN" sz="2200" dirty="0"/>
              <a:t>Components of  DWH</a:t>
            </a:r>
          </a:p>
          <a:p>
            <a:pPr lvl="0"/>
            <a:r>
              <a:rPr lang="en-IN" sz="2200" dirty="0"/>
              <a:t>Meta-Data in DWH</a:t>
            </a:r>
          </a:p>
          <a:p>
            <a:pPr lvl="0"/>
            <a:r>
              <a:rPr lang="en-IN" sz="2200" dirty="0"/>
              <a:t>Data warehouse Schemas</a:t>
            </a:r>
          </a:p>
          <a:p>
            <a:r>
              <a:rPr lang="en-IN" sz="2200" b="1" dirty="0" smtClean="0"/>
              <a:t>Introduction to BI Testing</a:t>
            </a:r>
            <a:endParaRPr lang="en-IN" sz="2200" dirty="0"/>
          </a:p>
          <a:p>
            <a:pPr lvl="0"/>
            <a:r>
              <a:rPr lang="en-IN" sz="2200" dirty="0"/>
              <a:t>BI Testing Approach</a:t>
            </a:r>
          </a:p>
          <a:p>
            <a:pPr lvl="0"/>
            <a:r>
              <a:rPr lang="en-IN" sz="2200" dirty="0"/>
              <a:t>Introduction to ETL</a:t>
            </a:r>
          </a:p>
          <a:p>
            <a:pPr lvl="0"/>
            <a:r>
              <a:rPr lang="en-IN" sz="2200" dirty="0"/>
              <a:t>ETL test processes and scenarios</a:t>
            </a:r>
          </a:p>
          <a:p>
            <a:pPr lvl="0"/>
            <a:r>
              <a:rPr lang="en-IN" sz="2200" dirty="0"/>
              <a:t>Introduction to Reporting</a:t>
            </a:r>
          </a:p>
          <a:p>
            <a:pPr lvl="0"/>
            <a:r>
              <a:rPr lang="en-IN" sz="2200" dirty="0"/>
              <a:t>Report Testing scenarios</a:t>
            </a:r>
          </a:p>
          <a:p>
            <a:pPr lvl="0"/>
            <a:endParaRPr lang="en-IN" sz="2200" dirty="0"/>
          </a:p>
          <a:p>
            <a:pPr lvl="0"/>
            <a:endParaRPr lang="en-IN" sz="2200" dirty="0"/>
          </a:p>
          <a:p>
            <a:endParaRPr lang="en-IN" sz="2200" dirty="0"/>
          </a:p>
        </p:txBody>
      </p:sp>
    </p:spTree>
    <p:extLst>
      <p:ext uri="{BB962C8B-B14F-4D97-AF65-F5344CB8AC3E}">
        <p14:creationId xmlns:p14="http://schemas.microsoft.com/office/powerpoint/2010/main" val="3831989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8562480" cy="576000"/>
          </a:xfrm>
        </p:spPr>
        <p:txBody>
          <a:bodyPr/>
          <a:lstStyle/>
          <a:p>
            <a:pPr algn="ctr"/>
            <a:r>
              <a:rPr lang="en-IN" sz="3200" dirty="0"/>
              <a:t>Introduction to BI </a:t>
            </a:r>
            <a:r>
              <a:rPr lang="en-IN" sz="3200" dirty="0" smtClean="0"/>
              <a:t>Testing(1/3)</a:t>
            </a:r>
            <a:r>
              <a:rPr lang="en-IN" sz="3200" dirty="0"/>
              <a:t/>
            </a:r>
            <a:br>
              <a:rPr lang="en-IN" sz="3200" dirty="0"/>
            </a:br>
            <a:r>
              <a:rPr lang="en-IN" sz="2400" dirty="0" smtClean="0"/>
              <a:t>Basic Skillset of a BI Tester</a:t>
            </a:r>
            <a:endParaRPr lang="en-IN" sz="2400" dirty="0"/>
          </a:p>
        </p:txBody>
      </p:sp>
      <p:sp>
        <p:nvSpPr>
          <p:cNvPr id="3" name="Text Placeholder 2"/>
          <p:cNvSpPr>
            <a:spLocks noGrp="1"/>
          </p:cNvSpPr>
          <p:nvPr>
            <p:ph type="body" sz="quarter" idx="10"/>
          </p:nvPr>
        </p:nvSpPr>
        <p:spPr>
          <a:xfrm>
            <a:off x="304800" y="1981200"/>
            <a:ext cx="8534400" cy="5105400"/>
          </a:xfrm>
        </p:spPr>
        <p:txBody>
          <a:bodyPr/>
          <a:lstStyle/>
          <a:p>
            <a:pPr eaLnBrk="0" fontAlgn="base" hangingPunct="0">
              <a:spcAft>
                <a:spcPct val="0"/>
              </a:spcAft>
              <a:buFont typeface="Arial" charset="0"/>
              <a:buChar char="•"/>
              <a:defRPr/>
            </a:pPr>
            <a:r>
              <a:rPr lang="en-US" dirty="0" smtClean="0">
                <a:latin typeface="Calibri" pitchFamily="34" charset="0"/>
                <a:cs typeface="Calibri" pitchFamily="34" charset="0"/>
              </a:rPr>
              <a:t>Knowledge </a:t>
            </a:r>
            <a:r>
              <a:rPr lang="en-US" dirty="0">
                <a:latin typeface="Calibri" pitchFamily="34" charset="0"/>
                <a:cs typeface="Calibri" pitchFamily="34" charset="0"/>
              </a:rPr>
              <a:t>of SQL.</a:t>
            </a:r>
          </a:p>
          <a:p>
            <a:pPr eaLnBrk="0" fontAlgn="base" hangingPunct="0">
              <a:spcAft>
                <a:spcPct val="0"/>
              </a:spcAft>
              <a:buFont typeface="Arial" charset="0"/>
              <a:buChar char="•"/>
              <a:defRPr/>
            </a:pPr>
            <a:r>
              <a:rPr lang="en-US" dirty="0" smtClean="0">
                <a:latin typeface="Calibri" pitchFamily="34" charset="0"/>
                <a:cs typeface="Calibri" pitchFamily="34" charset="0"/>
              </a:rPr>
              <a:t>Basic </a:t>
            </a:r>
            <a:r>
              <a:rPr lang="en-US" dirty="0">
                <a:latin typeface="Calibri" pitchFamily="34" charset="0"/>
                <a:cs typeface="Calibri" pitchFamily="34" charset="0"/>
              </a:rPr>
              <a:t>knowledge of UNIX</a:t>
            </a:r>
          </a:p>
          <a:p>
            <a:pPr eaLnBrk="0" fontAlgn="base" hangingPunct="0">
              <a:spcAft>
                <a:spcPct val="0"/>
              </a:spcAft>
              <a:buFont typeface="Arial" charset="0"/>
              <a:buChar char="•"/>
              <a:defRPr/>
            </a:pPr>
            <a:r>
              <a:rPr lang="en-US" dirty="0" smtClean="0">
                <a:latin typeface="Calibri" pitchFamily="34" charset="0"/>
                <a:cs typeface="Calibri" pitchFamily="34" charset="0"/>
              </a:rPr>
              <a:t>Understanding </a:t>
            </a:r>
            <a:r>
              <a:rPr lang="en-US" dirty="0">
                <a:latin typeface="Calibri" pitchFamily="34" charset="0"/>
                <a:cs typeface="Calibri" pitchFamily="34" charset="0"/>
              </a:rPr>
              <a:t>of Data warehouse concepts </a:t>
            </a:r>
          </a:p>
          <a:p>
            <a:pPr eaLnBrk="0" fontAlgn="base" hangingPunct="0">
              <a:spcAft>
                <a:spcPct val="0"/>
              </a:spcAft>
              <a:buFont typeface="Arial" charset="0"/>
              <a:buChar char="•"/>
              <a:defRPr/>
            </a:pPr>
            <a:r>
              <a:rPr lang="en-US" dirty="0" smtClean="0">
                <a:latin typeface="Calibri" pitchFamily="34" charset="0"/>
                <a:cs typeface="Calibri" pitchFamily="34" charset="0"/>
              </a:rPr>
              <a:t>Knowledge </a:t>
            </a:r>
            <a:r>
              <a:rPr lang="en-US" dirty="0">
                <a:latin typeface="Calibri" pitchFamily="34" charset="0"/>
                <a:cs typeface="Calibri" pitchFamily="34" charset="0"/>
              </a:rPr>
              <a:t>of ETL processes and tool  </a:t>
            </a:r>
          </a:p>
          <a:p>
            <a:pPr eaLnBrk="0" fontAlgn="base" hangingPunct="0">
              <a:spcAft>
                <a:spcPct val="0"/>
              </a:spcAft>
              <a:buFont typeface="Arial" charset="0"/>
              <a:buChar char="•"/>
              <a:defRPr/>
            </a:pPr>
            <a:r>
              <a:rPr lang="en-US" dirty="0" smtClean="0">
                <a:latin typeface="Calibri" pitchFamily="34" charset="0"/>
                <a:cs typeface="Calibri" pitchFamily="34" charset="0"/>
              </a:rPr>
              <a:t>Knowledge </a:t>
            </a:r>
            <a:r>
              <a:rPr lang="en-US" dirty="0">
                <a:latin typeface="Calibri" pitchFamily="34" charset="0"/>
                <a:cs typeface="Calibri" pitchFamily="34" charset="0"/>
              </a:rPr>
              <a:t>of Reporting tool  </a:t>
            </a:r>
          </a:p>
          <a:p>
            <a:pPr eaLnBrk="0" fontAlgn="base" hangingPunct="0">
              <a:spcAft>
                <a:spcPct val="0"/>
              </a:spcAft>
              <a:buFont typeface="Arial" charset="0"/>
              <a:buChar char="•"/>
              <a:defRPr/>
            </a:pPr>
            <a:r>
              <a:rPr lang="en-US" dirty="0" smtClean="0">
                <a:latin typeface="Calibri" pitchFamily="34" charset="0"/>
                <a:cs typeface="Calibri" pitchFamily="34" charset="0"/>
              </a:rPr>
              <a:t>Domain </a:t>
            </a:r>
            <a:r>
              <a:rPr lang="en-US" dirty="0">
                <a:latin typeface="Calibri" pitchFamily="34" charset="0"/>
                <a:cs typeface="Calibri" pitchFamily="34" charset="0"/>
              </a:rPr>
              <a:t>knowledge to understand the business needs from a BI perspective. e.g. Finance, Marketing, HealthCare, etc.</a:t>
            </a:r>
          </a:p>
        </p:txBody>
      </p:sp>
    </p:spTree>
    <p:extLst>
      <p:ext uri="{BB962C8B-B14F-4D97-AF65-F5344CB8AC3E}">
        <p14:creationId xmlns:p14="http://schemas.microsoft.com/office/powerpoint/2010/main" val="2198204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262200"/>
            <a:ext cx="8562480" cy="576000"/>
          </a:xfrm>
        </p:spPr>
        <p:txBody>
          <a:bodyPr/>
          <a:lstStyle/>
          <a:p>
            <a:pPr algn="ctr"/>
            <a:r>
              <a:rPr lang="en-IN" sz="3200" dirty="0"/>
              <a:t>Introduction to BI </a:t>
            </a:r>
            <a:r>
              <a:rPr lang="en-IN" sz="3200" dirty="0" smtClean="0"/>
              <a:t>Testing(2/3)</a:t>
            </a:r>
            <a:r>
              <a:rPr lang="en-IN" sz="3200" dirty="0"/>
              <a:t/>
            </a:r>
            <a:br>
              <a:rPr lang="en-IN" sz="3200" dirty="0"/>
            </a:br>
            <a:r>
              <a:rPr lang="en-IN" sz="2400" dirty="0" smtClean="0"/>
              <a:t>Why BI Testing is needed?</a:t>
            </a:r>
            <a:endParaRPr lang="en-IN" sz="2400" dirty="0"/>
          </a:p>
        </p:txBody>
      </p:sp>
      <p:sp>
        <p:nvSpPr>
          <p:cNvPr id="3" name="Text Placeholder 2"/>
          <p:cNvSpPr>
            <a:spLocks noGrp="1"/>
          </p:cNvSpPr>
          <p:nvPr>
            <p:ph type="body" sz="quarter" idx="10"/>
          </p:nvPr>
        </p:nvSpPr>
        <p:spPr>
          <a:xfrm>
            <a:off x="286918" y="1039504"/>
            <a:ext cx="8534400" cy="1246496"/>
          </a:xfrm>
        </p:spPr>
        <p:txBody>
          <a:bodyPr>
            <a:normAutofit lnSpcReduction="10000"/>
          </a:bodyPr>
          <a:lstStyle/>
          <a:p>
            <a:pPr marL="0" indent="0">
              <a:buNone/>
            </a:pPr>
            <a:r>
              <a:rPr lang="en-IN" sz="2000" dirty="0" smtClean="0"/>
              <a:t>Senior Executives in organizations across all sectors relies on data warehouse </a:t>
            </a:r>
            <a:r>
              <a:rPr lang="en-IN" sz="2000" dirty="0"/>
              <a:t>to make data driven </a:t>
            </a:r>
            <a:r>
              <a:rPr lang="en-IN" sz="2000" dirty="0" smtClean="0"/>
              <a:t>decisions, hence it is important that the data</a:t>
            </a:r>
            <a:r>
              <a:rPr lang="en-IN" sz="2000" dirty="0"/>
              <a:t>, its flow and its transformation in Business Intelligence Systems </a:t>
            </a:r>
            <a:r>
              <a:rPr lang="en-IN" sz="2000" dirty="0" smtClean="0"/>
              <a:t>is validated carefully and correctly.</a:t>
            </a:r>
            <a:endParaRPr lang="en-IN" sz="2000" dirty="0"/>
          </a:p>
        </p:txBody>
      </p:sp>
      <p:grpSp>
        <p:nvGrpSpPr>
          <p:cNvPr id="4" name="Group 3"/>
          <p:cNvGrpSpPr/>
          <p:nvPr/>
        </p:nvGrpSpPr>
        <p:grpSpPr>
          <a:xfrm>
            <a:off x="199344" y="2336540"/>
            <a:ext cx="8487456" cy="403200"/>
            <a:chOff x="42" y="2033"/>
            <a:chExt cx="4179875" cy="403200"/>
          </a:xfrm>
        </p:grpSpPr>
        <p:sp>
          <p:nvSpPr>
            <p:cNvPr id="8" name="Rectangle 7"/>
            <p:cNvSpPr/>
            <p:nvPr/>
          </p:nvSpPr>
          <p:spPr>
            <a:xfrm>
              <a:off x="76316" y="2033"/>
              <a:ext cx="4103601" cy="403200"/>
            </a:xfrm>
            <a:prstGeom prst="rect">
              <a:avLst/>
            </a:prstGeom>
          </p:spPr>
          <p:style>
            <a:lnRef idx="1">
              <a:schemeClr val="accent2">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9" name="Rectangle 8"/>
            <p:cNvSpPr/>
            <p:nvPr/>
          </p:nvSpPr>
          <p:spPr>
            <a:xfrm>
              <a:off x="42" y="2033"/>
              <a:ext cx="4103601" cy="4032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b="1" u="sng" kern="1200" dirty="0" smtClean="0">
                  <a:latin typeface="Calibri" pitchFamily="34" charset="0"/>
                  <a:ea typeface="Calibri" pitchFamily="34" charset="0"/>
                  <a:cs typeface="Calibri" pitchFamily="34" charset="0"/>
                </a:rPr>
                <a:t>Importance</a:t>
              </a:r>
            </a:p>
          </p:txBody>
        </p:sp>
      </p:grpSp>
      <p:grpSp>
        <p:nvGrpSpPr>
          <p:cNvPr id="16" name="Group 15"/>
          <p:cNvGrpSpPr/>
          <p:nvPr/>
        </p:nvGrpSpPr>
        <p:grpSpPr>
          <a:xfrm>
            <a:off x="351744" y="2739740"/>
            <a:ext cx="8335056" cy="3580315"/>
            <a:chOff x="-27254" y="391585"/>
            <a:chExt cx="4219282" cy="3856647"/>
          </a:xfrm>
        </p:grpSpPr>
        <p:sp>
          <p:nvSpPr>
            <p:cNvPr id="17" name="Rectangle 16"/>
            <p:cNvSpPr/>
            <p:nvPr/>
          </p:nvSpPr>
          <p:spPr>
            <a:xfrm>
              <a:off x="-27254" y="391585"/>
              <a:ext cx="4219282" cy="3842999"/>
            </a:xfrm>
            <a:prstGeom prst="rect">
              <a:avLst/>
            </a:prstGeom>
          </p:spPr>
          <p:style>
            <a:lnRef idx="1">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sp>
        <p:sp>
          <p:nvSpPr>
            <p:cNvPr id="18" name="Rectangle 17"/>
            <p:cNvSpPr/>
            <p:nvPr/>
          </p:nvSpPr>
          <p:spPr>
            <a:xfrm>
              <a:off x="27338" y="405233"/>
              <a:ext cx="4049009" cy="384299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4676" tIns="74676" rIns="99568" bIns="112014" numCol="1" spcCol="1270" anchor="t" anchorCtr="0">
              <a:noAutofit/>
            </a:bodyPr>
            <a:lstStyle/>
            <a:p>
              <a:pPr marL="114300" lvl="1" indent="-114300" algn="l" defTabSz="622300">
                <a:lnSpc>
                  <a:spcPct val="100000"/>
                </a:lnSpc>
                <a:spcBef>
                  <a:spcPct val="0"/>
                </a:spcBef>
                <a:spcAft>
                  <a:spcPct val="15000"/>
                </a:spcAft>
                <a:buChar char="••"/>
              </a:pPr>
              <a:r>
                <a:rPr lang="en-US" sz="1400" b="0" kern="1200" dirty="0" smtClean="0">
                  <a:latin typeface="Calibri" pitchFamily="34" charset="0"/>
                  <a:cs typeface="Calibri" pitchFamily="34" charset="0"/>
                </a:rPr>
                <a:t>The success of business decisions depends on the quality of underlying information which demands a data-centric test strategy.</a:t>
              </a:r>
              <a:br>
                <a:rPr lang="en-US" sz="1400" b="0" kern="1200" dirty="0" smtClean="0">
                  <a:latin typeface="Calibri" pitchFamily="34" charset="0"/>
                  <a:cs typeface="Calibri" pitchFamily="34" charset="0"/>
                </a:rPr>
              </a:br>
              <a:endParaRPr lang="en-US" sz="1400" kern="1200" dirty="0">
                <a:latin typeface="Calibri" pitchFamily="34" charset="0"/>
                <a:cs typeface="Calibri" pitchFamily="34" charset="0"/>
              </a:endParaRPr>
            </a:p>
            <a:p>
              <a:pPr marL="114300" lvl="1" indent="-114300" defTabSz="622300">
                <a:spcBef>
                  <a:spcPct val="0"/>
                </a:spcBef>
                <a:spcAft>
                  <a:spcPct val="15000"/>
                </a:spcAft>
                <a:buChar char="••"/>
              </a:pPr>
              <a:r>
                <a:rPr lang="en-US" sz="1400" b="0" kern="1200" dirty="0" smtClean="0">
                  <a:latin typeface="Calibri" pitchFamily="34" charset="0"/>
                  <a:cs typeface="Calibri" pitchFamily="34" charset="0"/>
                </a:rPr>
                <a:t>It is important to </a:t>
              </a:r>
              <a:r>
                <a:rPr lang="en-US" sz="1400" dirty="0" smtClean="0">
                  <a:latin typeface="Calibri" pitchFamily="34" charset="0"/>
                  <a:cs typeface="Calibri" pitchFamily="34" charset="0"/>
                </a:rPr>
                <a:t>test, authenticate </a:t>
              </a:r>
              <a:r>
                <a:rPr lang="en-US" sz="1400" b="0" kern="1200" dirty="0" smtClean="0">
                  <a:latin typeface="Calibri" pitchFamily="34" charset="0"/>
                  <a:cs typeface="Calibri" pitchFamily="34" charset="0"/>
                </a:rPr>
                <a:t>and validate integrated view of the </a:t>
              </a:r>
              <a:r>
                <a:rPr lang="en-US" sz="1400" dirty="0">
                  <a:latin typeface="Calibri" pitchFamily="34" charset="0"/>
                  <a:cs typeface="Calibri" pitchFamily="34" charset="0"/>
                </a:rPr>
                <a:t>business  </a:t>
              </a:r>
              <a:r>
                <a:rPr lang="en-US" sz="1400" dirty="0" smtClean="0">
                  <a:latin typeface="Calibri" pitchFamily="34" charset="0"/>
                  <a:cs typeface="Calibri" pitchFamily="34" charset="0"/>
                </a:rPr>
                <a:t>dimensions  </a:t>
              </a:r>
              <a:r>
                <a:rPr lang="en-US" sz="1400" b="0" kern="1200" dirty="0" smtClean="0">
                  <a:latin typeface="Calibri" pitchFamily="34" charset="0"/>
                  <a:cs typeface="Calibri" pitchFamily="34" charset="0"/>
                </a:rPr>
                <a:t>to monitor, track and improve business performance.</a:t>
              </a:r>
            </a:p>
            <a:p>
              <a:pPr marL="0" lvl="1" defTabSz="622300">
                <a:spcBef>
                  <a:spcPct val="0"/>
                </a:spcBef>
                <a:spcAft>
                  <a:spcPct val="15000"/>
                </a:spcAft>
              </a:pPr>
              <a:endParaRPr lang="en-US" sz="1400" kern="1200" dirty="0" smtClean="0">
                <a:latin typeface="Calibri" pitchFamily="34" charset="0"/>
                <a:cs typeface="Calibri" pitchFamily="34" charset="0"/>
              </a:endParaRPr>
            </a:p>
            <a:p>
              <a:pPr marL="114300" lvl="1" indent="-114300" algn="l" defTabSz="622300">
                <a:lnSpc>
                  <a:spcPct val="100000"/>
                </a:lnSpc>
                <a:spcBef>
                  <a:spcPct val="0"/>
                </a:spcBef>
                <a:spcAft>
                  <a:spcPct val="15000"/>
                </a:spcAft>
                <a:buChar char="••"/>
              </a:pPr>
              <a:r>
                <a:rPr lang="en-US" sz="1400" b="0" kern="1200" dirty="0" smtClean="0">
                  <a:latin typeface="Calibri" pitchFamily="34" charset="0"/>
                  <a:cs typeface="Calibri" pitchFamily="34" charset="0"/>
                </a:rPr>
                <a:t>Due to rapidly changing business environment,  decisions may need to be based on near-real time data,. Hence data accuracy also needs to be maintained.</a:t>
              </a:r>
            </a:p>
            <a:p>
              <a:pPr marL="0" lvl="1" algn="l" defTabSz="622300">
                <a:lnSpc>
                  <a:spcPct val="100000"/>
                </a:lnSpc>
                <a:spcBef>
                  <a:spcPct val="0"/>
                </a:spcBef>
                <a:spcAft>
                  <a:spcPct val="15000"/>
                </a:spcAft>
              </a:pPr>
              <a:endParaRPr lang="en-US" sz="1400" kern="1200" dirty="0" smtClean="0">
                <a:latin typeface="Calibri" pitchFamily="34" charset="0"/>
                <a:cs typeface="Calibri" pitchFamily="34" charset="0"/>
              </a:endParaRPr>
            </a:p>
            <a:p>
              <a:pPr marL="114300" lvl="1" indent="-114300" algn="l" defTabSz="622300">
                <a:lnSpc>
                  <a:spcPct val="100000"/>
                </a:lnSpc>
                <a:spcBef>
                  <a:spcPct val="0"/>
                </a:spcBef>
                <a:spcAft>
                  <a:spcPct val="15000"/>
                </a:spcAft>
                <a:buChar char="••"/>
              </a:pPr>
              <a:r>
                <a:rPr lang="en-US" sz="1400" b="0" kern="1200" dirty="0" smtClean="0">
                  <a:latin typeface="Calibri" pitchFamily="34" charset="0"/>
                  <a:cs typeface="Calibri" pitchFamily="34" charset="0"/>
                </a:rPr>
                <a:t>Adapting quickly to market changes and customer requirements and helps in modifying  business rules according to the changing conditions</a:t>
              </a:r>
              <a:r>
                <a:rPr lang="en-US" sz="1400" dirty="0">
                  <a:latin typeface="Calibri" pitchFamily="34" charset="0"/>
                  <a:cs typeface="Calibri" pitchFamily="34" charset="0"/>
                </a:rPr>
                <a:t> </a:t>
              </a:r>
              <a:r>
                <a:rPr lang="en-US" sz="1400" dirty="0" smtClean="0">
                  <a:latin typeface="Calibri" pitchFamily="34" charset="0"/>
                  <a:cs typeface="Calibri" pitchFamily="34" charset="0"/>
                </a:rPr>
                <a:t>without impacting the existing BI Process.</a:t>
              </a:r>
              <a:endParaRPr lang="en-US" sz="1400" kern="1200" dirty="0">
                <a:latin typeface="Calibri" pitchFamily="34" charset="0"/>
                <a:cs typeface="Calibri" pitchFamily="34" charset="0"/>
              </a:endParaRPr>
            </a:p>
            <a:p>
              <a:pPr marL="114300" lvl="1" indent="-114300" algn="l" defTabSz="622300">
                <a:lnSpc>
                  <a:spcPct val="100000"/>
                </a:lnSpc>
                <a:spcBef>
                  <a:spcPct val="0"/>
                </a:spcBef>
                <a:spcAft>
                  <a:spcPct val="15000"/>
                </a:spcAft>
                <a:buChar char="••"/>
              </a:pPr>
              <a:endParaRPr lang="en-US" sz="1400" kern="1200" dirty="0">
                <a:latin typeface="Calibri" pitchFamily="34" charset="0"/>
                <a:cs typeface="Calibri" pitchFamily="34" charset="0"/>
              </a:endParaRPr>
            </a:p>
          </p:txBody>
        </p:sp>
      </p:grpSp>
    </p:spTree>
    <p:extLst>
      <p:ext uri="{BB962C8B-B14F-4D97-AF65-F5344CB8AC3E}">
        <p14:creationId xmlns:p14="http://schemas.microsoft.com/office/powerpoint/2010/main" val="1660501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dirty="0"/>
              <a:t>Introduction to BI </a:t>
            </a:r>
            <a:r>
              <a:rPr lang="en-IN" sz="3200" dirty="0" smtClean="0"/>
              <a:t>Testing(3/3)</a:t>
            </a:r>
            <a:br>
              <a:rPr lang="en-IN" sz="3200" dirty="0" smtClean="0"/>
            </a:br>
            <a:r>
              <a:rPr lang="en-IN" sz="2800" dirty="0" smtClean="0"/>
              <a:t>Challenges of BI Testing</a:t>
            </a:r>
            <a:endParaRPr lang="en-IN" sz="2800" dirty="0"/>
          </a:p>
        </p:txBody>
      </p:sp>
      <p:sp>
        <p:nvSpPr>
          <p:cNvPr id="3" name="Text Placeholder 2"/>
          <p:cNvSpPr>
            <a:spLocks noGrp="1"/>
          </p:cNvSpPr>
          <p:nvPr>
            <p:ph type="body" sz="quarter" idx="10"/>
          </p:nvPr>
        </p:nvSpPr>
        <p:spPr>
          <a:xfrm>
            <a:off x="400050" y="990600"/>
            <a:ext cx="8534400" cy="914400"/>
          </a:xfrm>
        </p:spPr>
        <p:txBody>
          <a:bodyPr/>
          <a:lstStyle/>
          <a:p>
            <a:pPr marL="0" lvl="0" indent="0">
              <a:buNone/>
            </a:pPr>
            <a:r>
              <a:rPr lang="en-US" sz="1800" dirty="0" smtClean="0">
                <a:solidFill>
                  <a:schemeClr val="tx1"/>
                </a:solidFill>
                <a:latin typeface="Calibri" pitchFamily="34" charset="0"/>
                <a:ea typeface="Times New Roman" pitchFamily="18" charset="0"/>
                <a:cs typeface="Arial" pitchFamily="34" charset="0"/>
              </a:rPr>
              <a:t>BI </a:t>
            </a:r>
            <a:r>
              <a:rPr lang="en-US" sz="1800" dirty="0">
                <a:solidFill>
                  <a:schemeClr val="tx1"/>
                </a:solidFill>
                <a:latin typeface="Calibri" pitchFamily="34" charset="0"/>
                <a:ea typeface="Times New Roman" pitchFamily="18" charset="0"/>
                <a:cs typeface="Arial" pitchFamily="34" charset="0"/>
              </a:rPr>
              <a:t>Testing differs from testing of operational systems on several accounts. The key areas are described in this section below,</a:t>
            </a:r>
            <a:endParaRPr lang="en-US" sz="1800" dirty="0">
              <a:solidFill>
                <a:schemeClr val="tx1"/>
              </a:solidFill>
              <a:latin typeface="Calibri" pitchFamily="34" charset="0"/>
              <a:cs typeface="Arial" pitchFamily="34" charset="0"/>
            </a:endParaRPr>
          </a:p>
          <a:p>
            <a:pPr marL="0" indent="0">
              <a:buNone/>
            </a:pPr>
            <a:endParaRPr lang="en-IN" dirty="0"/>
          </a:p>
        </p:txBody>
      </p:sp>
      <p:graphicFrame>
        <p:nvGraphicFramePr>
          <p:cNvPr id="4" name="Table Placeholder 10"/>
          <p:cNvGraphicFramePr>
            <a:graphicFrameLocks/>
          </p:cNvGraphicFramePr>
          <p:nvPr>
            <p:extLst>
              <p:ext uri="{D42A27DB-BD31-4B8C-83A1-F6EECF244321}">
                <p14:modId xmlns:p14="http://schemas.microsoft.com/office/powerpoint/2010/main" val="263938770"/>
              </p:ext>
            </p:extLst>
          </p:nvPr>
        </p:nvGraphicFramePr>
        <p:xfrm>
          <a:off x="381000" y="1802649"/>
          <a:ext cx="6324600" cy="4505097"/>
        </p:xfrm>
        <a:graphic>
          <a:graphicData uri="http://schemas.openxmlformats.org/drawingml/2006/table">
            <a:tbl>
              <a:tblPr firstRow="1" firstCol="1" bandRow="1">
                <a:effectLst>
                  <a:innerShdw blurRad="63500" dist="50800" dir="13500000">
                    <a:prstClr val="black">
                      <a:alpha val="50000"/>
                    </a:prstClr>
                  </a:innerShdw>
                </a:effectLst>
                <a:tableStyleId>{2D5ABB26-0587-4C30-8999-92F81FD0307C}</a:tableStyleId>
              </a:tblPr>
              <a:tblGrid>
                <a:gridCol w="1975415"/>
                <a:gridCol w="4349185"/>
              </a:tblGrid>
              <a:tr h="295504">
                <a:tc gridSpan="2">
                  <a:txBody>
                    <a:bodyPr/>
                    <a:lstStyle/>
                    <a:p>
                      <a:pPr algn="ctr"/>
                      <a:r>
                        <a:rPr lang="en-US" sz="1400" b="1" dirty="0" smtClean="0">
                          <a:solidFill>
                            <a:schemeClr val="bg1"/>
                          </a:solidFill>
                        </a:rPr>
                        <a:t>CHALLENGES in Business Intelligence Testing</a:t>
                      </a:r>
                      <a:endParaRPr lang="en-US" sz="1400" b="1" dirty="0">
                        <a:solidFill>
                          <a:schemeClr val="bg1"/>
                        </a:solidFill>
                      </a:endParaRPr>
                    </a:p>
                  </a:txBody>
                  <a:tcPr marL="98957" marR="98957">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solidFill>
                  </a:tcPr>
                </a:tc>
                <a:tc hMerge="1">
                  <a:txBody>
                    <a:bodyPr/>
                    <a:lstStyle/>
                    <a:p>
                      <a:endParaRPr lang="en-US" sz="1200" b="1" dirty="0">
                        <a:solidFill>
                          <a:schemeClr val="bg1"/>
                        </a:solidFill>
                      </a:endParaRPr>
                    </a:p>
                  </a:txBody>
                  <a:tcPr marL="98957" marR="98957">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solidFill>
                  </a:tcPr>
                </a:tc>
              </a:tr>
              <a:tr h="12517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Complex Data Architecture</a:t>
                      </a:r>
                      <a:endParaRPr lang="en-US" sz="12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latin typeface="+mn-lt"/>
                        <a:ea typeface="+mn-ea"/>
                        <a:cs typeface="+mn-cs"/>
                      </a:endParaRPr>
                    </a:p>
                  </a:txBody>
                  <a:tcPr marL="98957" marR="98957"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E6F5FA"/>
                    </a:solidFill>
                  </a:tcPr>
                </a:tc>
                <a:tc>
                  <a:txBody>
                    <a:bodyPr/>
                    <a:lstStyle/>
                    <a:p>
                      <a:pPr algn="l"/>
                      <a:r>
                        <a:rPr lang="en-US" sz="1200" b="1" dirty="0" smtClean="0"/>
                        <a:t>Multiple,</a:t>
                      </a:r>
                      <a:r>
                        <a:rPr lang="en-US" sz="1200" b="1" baseline="0" dirty="0" smtClean="0"/>
                        <a:t> abstract </a:t>
                      </a:r>
                      <a:r>
                        <a:rPr lang="en-US" sz="1200" b="1" dirty="0" smtClean="0"/>
                        <a:t>sub-systems </a:t>
                      </a:r>
                    </a:p>
                    <a:p>
                      <a:pPr marL="177800" indent="-177800" algn="l">
                        <a:buClr>
                          <a:schemeClr val="accent1"/>
                        </a:buClr>
                        <a:buFont typeface="Wingdings" pitchFamily="2" charset="2"/>
                        <a:buChar char="§"/>
                      </a:pPr>
                      <a:r>
                        <a:rPr lang="en-US" sz="1200" dirty="0" smtClean="0">
                          <a:latin typeface="Calibri" pitchFamily="34" charset="0"/>
                          <a:cs typeface="Calibri" pitchFamily="34" charset="0"/>
                        </a:rPr>
                        <a:t>Sources</a:t>
                      </a:r>
                    </a:p>
                    <a:p>
                      <a:pPr marL="177800" indent="-177800" algn="l">
                        <a:buClr>
                          <a:schemeClr val="accent1"/>
                        </a:buClr>
                        <a:buFont typeface="Wingdings" pitchFamily="2" charset="2"/>
                        <a:buChar char="§"/>
                      </a:pPr>
                      <a:r>
                        <a:rPr lang="en-US" sz="1200" dirty="0" smtClean="0">
                          <a:latin typeface="Calibri" pitchFamily="34" charset="0"/>
                          <a:cs typeface="Calibri" pitchFamily="34" charset="0"/>
                        </a:rPr>
                        <a:t>Data Integration – Extract, Match,</a:t>
                      </a:r>
                      <a:r>
                        <a:rPr lang="en-US" sz="1200" baseline="0" dirty="0" smtClean="0">
                          <a:latin typeface="Calibri" pitchFamily="34" charset="0"/>
                          <a:cs typeface="Calibri" pitchFamily="34" charset="0"/>
                        </a:rPr>
                        <a:t> </a:t>
                      </a:r>
                      <a:r>
                        <a:rPr lang="en-US" sz="1200" dirty="0" smtClean="0">
                          <a:latin typeface="Calibri" pitchFamily="34" charset="0"/>
                          <a:cs typeface="Calibri" pitchFamily="34" charset="0"/>
                        </a:rPr>
                        <a:t>Validate, Cleanse, Complete,</a:t>
                      </a:r>
                      <a:r>
                        <a:rPr lang="en-US" sz="1200" baseline="0" dirty="0" smtClean="0">
                          <a:latin typeface="Calibri" pitchFamily="34" charset="0"/>
                          <a:cs typeface="Calibri" pitchFamily="34" charset="0"/>
                        </a:rPr>
                        <a:t> Conform</a:t>
                      </a:r>
                      <a:endParaRPr lang="en-US" sz="1200" dirty="0" smtClean="0">
                        <a:latin typeface="Calibri" pitchFamily="34" charset="0"/>
                        <a:cs typeface="Calibri" pitchFamily="34" charset="0"/>
                      </a:endParaRPr>
                    </a:p>
                    <a:p>
                      <a:pPr marL="177800" indent="-177800" algn="l">
                        <a:buClr>
                          <a:schemeClr val="accent1"/>
                        </a:buClr>
                        <a:buFont typeface="Wingdings" pitchFamily="2" charset="2"/>
                        <a:buChar char="§"/>
                      </a:pPr>
                      <a:r>
                        <a:rPr lang="en-US" sz="1200" dirty="0" smtClean="0">
                          <a:latin typeface="Calibri" pitchFamily="34" charset="0"/>
                          <a:cs typeface="Calibri" pitchFamily="34" charset="0"/>
                        </a:rPr>
                        <a:t>Data Structures – Staging, ODS, EDW, Marts</a:t>
                      </a:r>
                    </a:p>
                    <a:p>
                      <a:pPr marL="177800" indent="-177800" algn="l">
                        <a:buClr>
                          <a:schemeClr val="accent1"/>
                        </a:buClr>
                        <a:buFont typeface="Wingdings" pitchFamily="2" charset="2"/>
                        <a:buChar char="§"/>
                      </a:pPr>
                      <a:r>
                        <a:rPr lang="en-US" sz="1200" baseline="0" dirty="0" smtClean="0">
                          <a:latin typeface="Calibri" pitchFamily="34" charset="0"/>
                          <a:cs typeface="Calibri" pitchFamily="34" charset="0"/>
                        </a:rPr>
                        <a:t>Presentation – semantic layer, information delivery</a:t>
                      </a:r>
                      <a:endParaRPr lang="en-US" sz="1200" kern="1200" dirty="0" smtClean="0">
                        <a:solidFill>
                          <a:schemeClr val="tx1"/>
                        </a:solidFill>
                        <a:latin typeface="Calibri" pitchFamily="34" charset="0"/>
                        <a:ea typeface="+mn-ea"/>
                        <a:cs typeface="Calibri" pitchFamily="34" charset="0"/>
                      </a:endParaRPr>
                    </a:p>
                  </a:txBody>
                  <a:tcPr marL="98957" marR="98957">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r>
              <a:tr h="6675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Technologies</a:t>
                      </a:r>
                    </a:p>
                  </a:txBody>
                  <a:tcPr marL="98957" marR="98957"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E6F5FA"/>
                    </a:solidFill>
                  </a:tcPr>
                </a:tc>
                <a:tc>
                  <a:txBody>
                    <a:bodyPr/>
                    <a:lstStyle/>
                    <a:p>
                      <a:pPr marL="177800" marR="0" indent="-177800" algn="l" defTabSz="914400" rtl="0" eaLnBrk="1" fontAlgn="auto" latinLnBrk="0" hangingPunct="1">
                        <a:lnSpc>
                          <a:spcPct val="100000"/>
                        </a:lnSpc>
                        <a:spcBef>
                          <a:spcPts val="0"/>
                        </a:spcBef>
                        <a:spcAft>
                          <a:spcPts val="0"/>
                        </a:spcAft>
                        <a:buClr>
                          <a:schemeClr val="accent1"/>
                        </a:buClr>
                        <a:buSzTx/>
                        <a:buFont typeface="Wingdings" pitchFamily="2" charset="2"/>
                        <a:buChar char="§"/>
                        <a:tabLst/>
                        <a:defRPr/>
                      </a:pPr>
                      <a:r>
                        <a:rPr lang="en-US" sz="1200" kern="1200" dirty="0" smtClean="0">
                          <a:solidFill>
                            <a:schemeClr val="tx1"/>
                          </a:solidFill>
                          <a:latin typeface="Calibri" pitchFamily="34" charset="0"/>
                          <a:ea typeface="+mn-ea"/>
                          <a:cs typeface="Calibri" pitchFamily="34" charset="0"/>
                        </a:rPr>
                        <a:t>Multiple technologies &amp; vendors – RDBMS, ETL, Data Quality, MDM, Metadata Mgmt, Analytics &amp; Reporting</a:t>
                      </a:r>
                    </a:p>
                    <a:p>
                      <a:pPr marL="177800" marR="0" indent="-177800" algn="l" defTabSz="914400" rtl="0" eaLnBrk="1" fontAlgn="auto" latinLnBrk="0" hangingPunct="1">
                        <a:lnSpc>
                          <a:spcPct val="100000"/>
                        </a:lnSpc>
                        <a:spcBef>
                          <a:spcPts val="0"/>
                        </a:spcBef>
                        <a:spcAft>
                          <a:spcPts val="0"/>
                        </a:spcAft>
                        <a:buClr>
                          <a:schemeClr val="accent1"/>
                        </a:buClr>
                        <a:buSzTx/>
                        <a:buFont typeface="Wingdings" pitchFamily="2" charset="2"/>
                        <a:buChar char="§"/>
                        <a:tabLst/>
                        <a:defRPr/>
                      </a:pPr>
                      <a:endParaRPr lang="en-US" sz="1200" kern="1200" dirty="0" smtClean="0">
                        <a:solidFill>
                          <a:schemeClr val="tx1"/>
                        </a:solidFill>
                        <a:latin typeface="+mn-lt"/>
                        <a:ea typeface="+mn-ea"/>
                        <a:cs typeface="+mn-cs"/>
                      </a:endParaRPr>
                    </a:p>
                  </a:txBody>
                  <a:tcPr marL="98957" marR="98957">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r>
              <a:tr h="4728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baseline="0" dirty="0" smtClean="0"/>
                        <a:t>Interfaces</a:t>
                      </a:r>
                      <a:endParaRPr lang="en-US" sz="1200" b="1" baseline="0" dirty="0" smtClean="0">
                        <a:solidFill>
                          <a:schemeClr val="tx1"/>
                        </a:solidFill>
                      </a:endParaRPr>
                    </a:p>
                  </a:txBody>
                  <a:tcPr marL="98957" marR="98957"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E6F5FA"/>
                    </a:solidFill>
                  </a:tcPr>
                </a:tc>
                <a:tc>
                  <a:txBody>
                    <a:bodyPr/>
                    <a:lstStyle/>
                    <a:p>
                      <a:pPr marL="177800" marR="0" indent="-177800" algn="l" defTabSz="914400" rtl="0" eaLnBrk="1" fontAlgn="auto" latinLnBrk="0" hangingPunct="1">
                        <a:lnSpc>
                          <a:spcPct val="100000"/>
                        </a:lnSpc>
                        <a:spcBef>
                          <a:spcPts val="0"/>
                        </a:spcBef>
                        <a:spcAft>
                          <a:spcPts val="0"/>
                        </a:spcAft>
                        <a:buClr>
                          <a:schemeClr val="accent1"/>
                        </a:buClr>
                        <a:buSzTx/>
                        <a:buFont typeface="Wingdings" pitchFamily="2" charset="2"/>
                        <a:buChar char="§"/>
                        <a:tabLst/>
                        <a:defRPr/>
                      </a:pPr>
                      <a:r>
                        <a:rPr lang="en-US" sz="1200" kern="1200" dirty="0" smtClean="0">
                          <a:solidFill>
                            <a:schemeClr val="tx1"/>
                          </a:solidFill>
                          <a:latin typeface="Calibri" pitchFamily="34" charset="0"/>
                          <a:ea typeface="+mn-ea"/>
                          <a:cs typeface="Calibri" pitchFamily="34" charset="0"/>
                        </a:rPr>
                        <a:t>Interactive user interfaces to view data</a:t>
                      </a:r>
                    </a:p>
                    <a:p>
                      <a:pPr marL="177800" marR="0" indent="-177800" algn="l" defTabSz="914400" rtl="0" eaLnBrk="1" fontAlgn="auto" latinLnBrk="0" hangingPunct="1">
                        <a:lnSpc>
                          <a:spcPct val="100000"/>
                        </a:lnSpc>
                        <a:spcBef>
                          <a:spcPts val="0"/>
                        </a:spcBef>
                        <a:spcAft>
                          <a:spcPts val="0"/>
                        </a:spcAft>
                        <a:buClr>
                          <a:schemeClr val="accent1"/>
                        </a:buClr>
                        <a:buSzTx/>
                        <a:buFont typeface="Wingdings" pitchFamily="2" charset="2"/>
                        <a:buChar char="§"/>
                        <a:tabLst/>
                        <a:defRPr/>
                      </a:pPr>
                      <a:r>
                        <a:rPr lang="en-US" sz="1200" kern="1200" dirty="0" smtClean="0">
                          <a:solidFill>
                            <a:schemeClr val="tx1"/>
                          </a:solidFill>
                          <a:latin typeface="Calibri" pitchFamily="34" charset="0"/>
                          <a:ea typeface="+mn-ea"/>
                          <a:cs typeface="Calibri" pitchFamily="34" charset="0"/>
                        </a:rPr>
                        <a:t>Data processed via backend data feeds</a:t>
                      </a:r>
                    </a:p>
                  </a:txBody>
                  <a:tcPr marL="98957" marR="98957">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r>
              <a:tr h="862313">
                <a:tc>
                  <a:txBody>
                    <a:bodyPr/>
                    <a:lstStyle/>
                    <a:p>
                      <a:pPr marL="0" marR="0" indent="-9144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b="1" kern="1200" dirty="0" smtClean="0">
                          <a:solidFill>
                            <a:schemeClr val="tx1"/>
                          </a:solidFill>
                          <a:latin typeface="+mn-lt"/>
                          <a:ea typeface="+mn-ea"/>
                          <a:cs typeface="+mn-cs"/>
                        </a:rPr>
                        <a:t>Data &amp; BI Process Centric</a:t>
                      </a:r>
                    </a:p>
                  </a:txBody>
                  <a:tcPr marL="98957" marR="98957"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E6F5FA"/>
                    </a:solidFill>
                  </a:tcPr>
                </a:tc>
                <a:tc>
                  <a:txBody>
                    <a:bodyPr/>
                    <a:lstStyle/>
                    <a:p>
                      <a:pPr marL="177800" marR="0" indent="-177800" algn="l" defTabSz="914400" rtl="0" eaLnBrk="1" fontAlgn="auto" latinLnBrk="0" hangingPunct="1">
                        <a:lnSpc>
                          <a:spcPct val="100000"/>
                        </a:lnSpc>
                        <a:spcBef>
                          <a:spcPts val="0"/>
                        </a:spcBef>
                        <a:spcAft>
                          <a:spcPts val="0"/>
                        </a:spcAft>
                        <a:buClr>
                          <a:schemeClr val="accent1"/>
                        </a:buClr>
                        <a:buSzTx/>
                        <a:buFont typeface="Wingdings" pitchFamily="2" charset="2"/>
                        <a:buChar char="§"/>
                        <a:tabLst/>
                        <a:defRPr/>
                      </a:pPr>
                      <a:r>
                        <a:rPr lang="en-US" sz="1200" kern="1200" dirty="0" smtClean="0">
                          <a:solidFill>
                            <a:schemeClr val="tx1"/>
                          </a:solidFill>
                          <a:latin typeface="Calibri" pitchFamily="34" charset="0"/>
                          <a:ea typeface="+mn-ea"/>
                          <a:cs typeface="Calibri" pitchFamily="34" charset="0"/>
                        </a:rPr>
                        <a:t>BI systems not only need to be tested for validity of data processing as per business rules, but also for robust Data Integration &amp; Reporting processes</a:t>
                      </a:r>
                    </a:p>
                    <a:p>
                      <a:pPr marL="177800" indent="-177800" algn="l">
                        <a:buClr>
                          <a:schemeClr val="accent1"/>
                        </a:buClr>
                        <a:buFont typeface="Wingdings" pitchFamily="2" charset="2"/>
                        <a:buChar char="§"/>
                      </a:pPr>
                      <a:endParaRPr lang="en-US" sz="1200" dirty="0"/>
                    </a:p>
                  </a:txBody>
                  <a:tcPr marL="98957" marR="98957">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r>
              <a:tr h="278165">
                <a:tc>
                  <a:txBody>
                    <a:bodyPr/>
                    <a:lstStyle/>
                    <a:p>
                      <a:pPr algn="l"/>
                      <a:r>
                        <a:rPr lang="en-US" sz="1200" b="1" dirty="0" smtClean="0"/>
                        <a:t>High Data Volumes</a:t>
                      </a:r>
                      <a:endParaRPr lang="en-US" sz="1200" b="1" dirty="0">
                        <a:solidFill>
                          <a:schemeClr val="tx1"/>
                        </a:solidFill>
                      </a:endParaRPr>
                    </a:p>
                  </a:txBody>
                  <a:tcPr marL="98957" marR="98957"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E6F5FA"/>
                    </a:solidFill>
                  </a:tcPr>
                </a:tc>
                <a:tc>
                  <a:txBody>
                    <a:bodyPr/>
                    <a:lstStyle/>
                    <a:p>
                      <a:pPr marL="177800" marR="0" indent="-177800" algn="l" defTabSz="914400" rtl="0" eaLnBrk="1" fontAlgn="auto" latinLnBrk="0" hangingPunct="1">
                        <a:lnSpc>
                          <a:spcPct val="100000"/>
                        </a:lnSpc>
                        <a:spcBef>
                          <a:spcPts val="0"/>
                        </a:spcBef>
                        <a:spcAft>
                          <a:spcPts val="0"/>
                        </a:spcAft>
                        <a:buClr>
                          <a:schemeClr val="accent1"/>
                        </a:buClr>
                        <a:buSzTx/>
                        <a:buFont typeface="Wingdings" pitchFamily="2" charset="2"/>
                        <a:buChar char="§"/>
                        <a:tabLst/>
                        <a:defRPr/>
                      </a:pPr>
                      <a:r>
                        <a:rPr lang="en-US" sz="1200" kern="1200" dirty="0" smtClean="0">
                          <a:solidFill>
                            <a:schemeClr val="tx1"/>
                          </a:solidFill>
                          <a:latin typeface="Calibri" pitchFamily="34" charset="0"/>
                          <a:ea typeface="+mn-ea"/>
                          <a:cs typeface="Calibri" pitchFamily="34" charset="0"/>
                        </a:rPr>
                        <a:t>Extremely high, batch oriented</a:t>
                      </a:r>
                      <a:endParaRPr lang="en-US" sz="1200" kern="1200" dirty="0">
                        <a:solidFill>
                          <a:schemeClr val="tx1"/>
                        </a:solidFill>
                        <a:latin typeface="Calibri" pitchFamily="34" charset="0"/>
                        <a:ea typeface="+mn-ea"/>
                        <a:cs typeface="Calibri" pitchFamily="34" charset="0"/>
                      </a:endParaRPr>
                    </a:p>
                  </a:txBody>
                  <a:tcPr marL="98957" marR="98957">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r>
              <a:tr h="6675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Multiple Focus Areas</a:t>
                      </a:r>
                      <a:endParaRPr lang="en-US" sz="1200" b="1" dirty="0" smtClean="0">
                        <a:solidFill>
                          <a:schemeClr val="tx1"/>
                        </a:solidFill>
                      </a:endParaRPr>
                    </a:p>
                  </a:txBody>
                  <a:tcPr marL="98957" marR="98957"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E6F5FA"/>
                    </a:solidFill>
                  </a:tcPr>
                </a:tc>
                <a:tc>
                  <a:txBody>
                    <a:bodyPr/>
                    <a:lstStyle/>
                    <a:p>
                      <a:pPr marL="177800" marR="0" indent="-177800" algn="l" defTabSz="914400" rtl="0" eaLnBrk="1" fontAlgn="auto" latinLnBrk="0" hangingPunct="1">
                        <a:lnSpc>
                          <a:spcPct val="100000"/>
                        </a:lnSpc>
                        <a:spcBef>
                          <a:spcPts val="0"/>
                        </a:spcBef>
                        <a:spcAft>
                          <a:spcPts val="0"/>
                        </a:spcAft>
                        <a:buClr>
                          <a:schemeClr val="accent1"/>
                        </a:buClr>
                        <a:buSzTx/>
                        <a:buFont typeface="Wingdings" pitchFamily="2" charset="2"/>
                        <a:buChar char="§"/>
                        <a:tabLst/>
                        <a:defRPr/>
                      </a:pPr>
                      <a:r>
                        <a:rPr lang="en-US" sz="1200" kern="1200" dirty="0" smtClean="0">
                          <a:solidFill>
                            <a:schemeClr val="tx1"/>
                          </a:solidFill>
                          <a:latin typeface="Calibri" pitchFamily="34" charset="0"/>
                          <a:ea typeface="+mn-ea"/>
                          <a:cs typeface="Calibri" pitchFamily="34" charset="0"/>
                        </a:rPr>
                        <a:t>Data processing</a:t>
                      </a:r>
                    </a:p>
                    <a:p>
                      <a:pPr marL="177800" marR="0" indent="-177800" algn="l" defTabSz="914400" rtl="0" eaLnBrk="1" fontAlgn="auto" latinLnBrk="0" hangingPunct="1">
                        <a:lnSpc>
                          <a:spcPct val="100000"/>
                        </a:lnSpc>
                        <a:spcBef>
                          <a:spcPts val="0"/>
                        </a:spcBef>
                        <a:spcAft>
                          <a:spcPts val="0"/>
                        </a:spcAft>
                        <a:buClr>
                          <a:schemeClr val="accent1"/>
                        </a:buClr>
                        <a:buSzTx/>
                        <a:buFont typeface="Wingdings" pitchFamily="2" charset="2"/>
                        <a:buChar char="§"/>
                        <a:tabLst/>
                        <a:defRPr/>
                      </a:pPr>
                      <a:r>
                        <a:rPr lang="en-US" sz="1200" kern="1200" dirty="0" smtClean="0">
                          <a:solidFill>
                            <a:schemeClr val="tx1"/>
                          </a:solidFill>
                          <a:latin typeface="Calibri" pitchFamily="34" charset="0"/>
                          <a:ea typeface="+mn-ea"/>
                          <a:cs typeface="Calibri" pitchFamily="34" charset="0"/>
                        </a:rPr>
                        <a:t>BI Process</a:t>
                      </a:r>
                    </a:p>
                    <a:p>
                      <a:pPr marL="177800" marR="0" indent="-177800" algn="l" defTabSz="914400" rtl="0" eaLnBrk="1" fontAlgn="auto" latinLnBrk="0" hangingPunct="1">
                        <a:lnSpc>
                          <a:spcPct val="100000"/>
                        </a:lnSpc>
                        <a:spcBef>
                          <a:spcPts val="0"/>
                        </a:spcBef>
                        <a:spcAft>
                          <a:spcPts val="0"/>
                        </a:spcAft>
                        <a:buClr>
                          <a:schemeClr val="accent1"/>
                        </a:buClr>
                        <a:buSzTx/>
                        <a:buFont typeface="Wingdings" pitchFamily="2" charset="2"/>
                        <a:buChar char="§"/>
                        <a:tabLst/>
                        <a:defRPr/>
                      </a:pPr>
                      <a:r>
                        <a:rPr lang="en-US" sz="1200" kern="1200" dirty="0" smtClean="0">
                          <a:solidFill>
                            <a:schemeClr val="tx1"/>
                          </a:solidFill>
                          <a:latin typeface="Calibri" pitchFamily="34" charset="0"/>
                          <a:ea typeface="+mn-ea"/>
                          <a:cs typeface="Calibri" pitchFamily="34" charset="0"/>
                        </a:rPr>
                        <a:t>Information presentation</a:t>
                      </a:r>
                    </a:p>
                  </a:txBody>
                  <a:tcPr marL="98957" marR="98957">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r>
            </a:tbl>
          </a:graphicData>
        </a:graphic>
      </p:graphicFrame>
      <p:sp>
        <p:nvSpPr>
          <p:cNvPr id="5" name="Right Arrow 4"/>
          <p:cNvSpPr/>
          <p:nvPr/>
        </p:nvSpPr>
        <p:spPr bwMode="auto">
          <a:xfrm>
            <a:off x="6705600" y="2335763"/>
            <a:ext cx="1130808" cy="3276885"/>
          </a:xfrm>
          <a:prstGeom prst="righ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wordArtVert" wrap="none" lIns="91440" tIns="45720" rIns="91440" bIns="45720" numCol="1" rtlCol="0" anchor="ctr" anchorCtr="0" compatLnSpc="1">
            <a:prstTxWarp prst="textNoShape">
              <a:avLst/>
            </a:prstTxWarp>
          </a:bodyPr>
          <a:lstStyle/>
          <a:p>
            <a:pPr marL="0" marR="0" indent="0" defTabSz="914400" rtl="0" eaLnBrk="0" fontAlgn="base" latinLnBrk="0" hangingPunct="0">
              <a:spcBef>
                <a:spcPct val="0"/>
              </a:spcBef>
              <a:spcAft>
                <a:spcPts val="600"/>
              </a:spcAft>
              <a:buClrTx/>
              <a:buSzTx/>
              <a:buFontTx/>
              <a:buNone/>
              <a:tabLst/>
            </a:pPr>
            <a:endParaRPr lang="en-US" sz="1800" dirty="0" smtClean="0"/>
          </a:p>
        </p:txBody>
      </p:sp>
      <p:sp>
        <p:nvSpPr>
          <p:cNvPr id="6" name="Cube 5"/>
          <p:cNvSpPr/>
          <p:nvPr/>
        </p:nvSpPr>
        <p:spPr>
          <a:xfrm>
            <a:off x="7848600" y="2031248"/>
            <a:ext cx="1085850" cy="609033"/>
          </a:xfrm>
          <a:prstGeom prst="cube">
            <a:avLst/>
          </a:prstGeom>
        </p:spPr>
        <p:style>
          <a:lnRef idx="1">
            <a:schemeClr val="dk1"/>
          </a:lnRef>
          <a:fillRef idx="1002">
            <a:schemeClr val="lt2"/>
          </a:fillRef>
          <a:effectRef idx="1">
            <a:schemeClr val="dk1"/>
          </a:effectRef>
          <a:fontRef idx="minor">
            <a:schemeClr val="dk1"/>
          </a:fontRef>
        </p:style>
        <p:txBody>
          <a:bodyPr anchor="ctr"/>
          <a:lstStyle/>
          <a:p>
            <a:pPr marL="342900" indent="-342900">
              <a:defRPr/>
            </a:pPr>
            <a:r>
              <a:rPr lang="en-US" sz="1100" b="1" dirty="0">
                <a:solidFill>
                  <a:srgbClr val="000000"/>
                </a:solidFill>
                <a:latin typeface="Calibri" pitchFamily="34" charset="0"/>
                <a:cs typeface="Arial" pitchFamily="34" charset="0"/>
              </a:rPr>
              <a:t>    </a:t>
            </a:r>
            <a:r>
              <a:rPr lang="en-US" sz="1100" b="1" dirty="0" smtClean="0">
                <a:solidFill>
                  <a:srgbClr val="000000"/>
                </a:solidFill>
                <a:latin typeface="Calibri" pitchFamily="34" charset="0"/>
                <a:cs typeface="Arial" pitchFamily="34" charset="0"/>
              </a:rPr>
              <a:t>Business</a:t>
            </a:r>
          </a:p>
          <a:p>
            <a:pPr marL="342900" indent="-342900">
              <a:defRPr/>
            </a:pPr>
            <a:r>
              <a:rPr lang="en-US" sz="1200" dirty="0" smtClean="0">
                <a:solidFill>
                  <a:srgbClr val="000000"/>
                </a:solidFill>
                <a:latin typeface="Calibri" pitchFamily="34" charset="0"/>
                <a:cs typeface="Arial" pitchFamily="34" charset="0"/>
              </a:rPr>
              <a:t>    </a:t>
            </a:r>
            <a:r>
              <a:rPr lang="en-US" sz="1100" b="1" dirty="0" smtClean="0">
                <a:solidFill>
                  <a:srgbClr val="000000"/>
                </a:solidFill>
                <a:latin typeface="Calibri" pitchFamily="34" charset="0"/>
                <a:cs typeface="Arial" pitchFamily="34" charset="0"/>
              </a:rPr>
              <a:t>Analysis</a:t>
            </a:r>
            <a:endParaRPr lang="en-US" sz="1200" b="1" dirty="0">
              <a:solidFill>
                <a:srgbClr val="000000"/>
              </a:solidFill>
              <a:latin typeface="Calibri" pitchFamily="34" charset="0"/>
              <a:cs typeface="Arial" pitchFamily="34" charset="0"/>
            </a:endParaRPr>
          </a:p>
        </p:txBody>
      </p:sp>
      <p:sp>
        <p:nvSpPr>
          <p:cNvPr id="7" name="Cube 75"/>
          <p:cNvSpPr/>
          <p:nvPr/>
        </p:nvSpPr>
        <p:spPr>
          <a:xfrm>
            <a:off x="7924800" y="4850648"/>
            <a:ext cx="1085850" cy="609033"/>
          </a:xfrm>
          <a:prstGeom prst="cube">
            <a:avLst>
              <a:gd name="adj" fmla="val 25000"/>
            </a:avLst>
          </a:prstGeom>
        </p:spPr>
        <p:style>
          <a:lnRef idx="1">
            <a:schemeClr val="dk1"/>
          </a:lnRef>
          <a:fillRef idx="1002">
            <a:schemeClr val="lt2"/>
          </a:fillRef>
          <a:effectRef idx="1">
            <a:schemeClr val="dk1"/>
          </a:effectRef>
          <a:fontRef idx="minor">
            <a:schemeClr val="dk1"/>
          </a:fontRef>
        </p:style>
        <p:txBody>
          <a:bodyPr anchor="ctr"/>
          <a:lstStyle/>
          <a:p>
            <a:pPr marL="342900" indent="-342900">
              <a:defRPr/>
            </a:pPr>
            <a:r>
              <a:rPr lang="en-US" sz="1200" b="1" dirty="0">
                <a:solidFill>
                  <a:srgbClr val="000000"/>
                </a:solidFill>
                <a:latin typeface="Calibri" pitchFamily="34" charset="0"/>
                <a:cs typeface="Arial" pitchFamily="34" charset="0"/>
              </a:rPr>
              <a:t>    </a:t>
            </a:r>
            <a:r>
              <a:rPr lang="en-US" sz="1100" b="1" dirty="0">
                <a:solidFill>
                  <a:srgbClr val="000000"/>
                </a:solidFill>
                <a:latin typeface="Calibri" pitchFamily="34" charset="0"/>
                <a:cs typeface="Arial" pitchFamily="34" charset="0"/>
              </a:rPr>
              <a:t>Strategic </a:t>
            </a:r>
            <a:endParaRPr lang="en-US" sz="1200" b="1" dirty="0" smtClean="0">
              <a:solidFill>
                <a:srgbClr val="000000"/>
              </a:solidFill>
              <a:latin typeface="Calibri" pitchFamily="34" charset="0"/>
              <a:cs typeface="Arial" pitchFamily="34" charset="0"/>
            </a:endParaRPr>
          </a:p>
          <a:p>
            <a:pPr marL="342900" indent="-342900">
              <a:defRPr/>
            </a:pPr>
            <a:r>
              <a:rPr lang="en-US" sz="1200" dirty="0" smtClean="0">
                <a:solidFill>
                  <a:srgbClr val="000000"/>
                </a:solidFill>
                <a:latin typeface="Calibri" pitchFamily="34" charset="0"/>
                <a:cs typeface="Arial" pitchFamily="34" charset="0"/>
              </a:rPr>
              <a:t>    </a:t>
            </a:r>
            <a:r>
              <a:rPr lang="en-US" sz="1100" b="1" dirty="0" smtClean="0">
                <a:solidFill>
                  <a:srgbClr val="000000"/>
                </a:solidFill>
                <a:latin typeface="Calibri" pitchFamily="34" charset="0"/>
                <a:cs typeface="Arial" pitchFamily="34" charset="0"/>
              </a:rPr>
              <a:t>Planning</a:t>
            </a:r>
            <a:endParaRPr lang="en-US" sz="1200" b="1" dirty="0">
              <a:solidFill>
                <a:srgbClr val="000000"/>
              </a:solidFill>
              <a:latin typeface="Calibri" pitchFamily="34" charset="0"/>
              <a:cs typeface="Arial" pitchFamily="34" charset="0"/>
            </a:endParaRPr>
          </a:p>
        </p:txBody>
      </p:sp>
      <p:sp>
        <p:nvSpPr>
          <p:cNvPr id="8" name="Cube 75"/>
          <p:cNvSpPr/>
          <p:nvPr/>
        </p:nvSpPr>
        <p:spPr>
          <a:xfrm>
            <a:off x="7924800" y="3402848"/>
            <a:ext cx="1085850" cy="609033"/>
          </a:xfrm>
          <a:prstGeom prst="cube">
            <a:avLst/>
          </a:prstGeom>
        </p:spPr>
        <p:style>
          <a:lnRef idx="1">
            <a:schemeClr val="dk1"/>
          </a:lnRef>
          <a:fillRef idx="1002">
            <a:schemeClr val="lt2"/>
          </a:fillRef>
          <a:effectRef idx="1">
            <a:schemeClr val="dk1"/>
          </a:effectRef>
          <a:fontRef idx="minor">
            <a:schemeClr val="dk1"/>
          </a:fontRef>
        </p:style>
        <p:txBody>
          <a:bodyPr anchor="ctr"/>
          <a:lstStyle/>
          <a:p>
            <a:pPr marL="342900" indent="-342900" algn="ctr">
              <a:defRPr/>
            </a:pPr>
            <a:r>
              <a:rPr lang="en-US" sz="1100" b="1" dirty="0" smtClean="0">
                <a:solidFill>
                  <a:srgbClr val="000000"/>
                </a:solidFill>
                <a:latin typeface="Calibri" pitchFamily="34" charset="0"/>
                <a:cs typeface="Arial" pitchFamily="34" charset="0"/>
              </a:rPr>
              <a:t>Organization</a:t>
            </a:r>
            <a:r>
              <a:rPr lang="en-US" sz="1200" b="1" dirty="0" smtClean="0">
                <a:solidFill>
                  <a:srgbClr val="000000"/>
                </a:solidFill>
                <a:latin typeface="Calibri" pitchFamily="34" charset="0"/>
                <a:cs typeface="Arial" pitchFamily="34" charset="0"/>
              </a:rPr>
              <a:t> </a:t>
            </a:r>
          </a:p>
          <a:p>
            <a:pPr marL="342900" indent="-342900" algn="ctr">
              <a:defRPr/>
            </a:pPr>
            <a:r>
              <a:rPr lang="en-US" sz="1100" b="1" dirty="0" smtClean="0">
                <a:solidFill>
                  <a:srgbClr val="000000"/>
                </a:solidFill>
                <a:latin typeface="Calibri" pitchFamily="34" charset="0"/>
                <a:cs typeface="Arial" pitchFamily="34" charset="0"/>
              </a:rPr>
              <a:t>Decisions</a:t>
            </a:r>
            <a:endParaRPr lang="en-US" sz="1200" b="1" dirty="0">
              <a:solidFill>
                <a:srgbClr val="000000"/>
              </a:solidFill>
              <a:latin typeface="Calibri" pitchFamily="34" charset="0"/>
              <a:cs typeface="Arial" pitchFamily="34" charset="0"/>
            </a:endParaRPr>
          </a:p>
        </p:txBody>
      </p:sp>
      <p:sp>
        <p:nvSpPr>
          <p:cNvPr id="9" name="TextBox 8"/>
          <p:cNvSpPr txBox="1"/>
          <p:nvPr/>
        </p:nvSpPr>
        <p:spPr>
          <a:xfrm>
            <a:off x="6718110" y="3707364"/>
            <a:ext cx="978090" cy="369332"/>
          </a:xfrm>
          <a:prstGeom prst="rect">
            <a:avLst/>
          </a:prstGeom>
          <a:noFill/>
        </p:spPr>
        <p:txBody>
          <a:bodyPr wrap="square" rtlCol="0">
            <a:spAutoFit/>
          </a:bodyPr>
          <a:lstStyle/>
          <a:p>
            <a:r>
              <a:rPr lang="en-IN" dirty="0" smtClean="0"/>
              <a:t>Impacts</a:t>
            </a:r>
            <a:endParaRPr lang="en-IN" dirty="0"/>
          </a:p>
        </p:txBody>
      </p:sp>
    </p:spTree>
    <p:extLst>
      <p:ext uri="{BB962C8B-B14F-4D97-AF65-F5344CB8AC3E}">
        <p14:creationId xmlns:p14="http://schemas.microsoft.com/office/powerpoint/2010/main" val="3337494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body" sz="quarter" idx="10"/>
          </p:nvPr>
        </p:nvSpPr>
        <p:spPr>
          <a:xfrm>
            <a:off x="228600" y="609600"/>
            <a:ext cx="8534400" cy="5410200"/>
          </a:xfrm>
        </p:spPr>
        <p:txBody>
          <a:bodyPr>
            <a:normAutofit/>
          </a:bodyPr>
          <a:lstStyle/>
          <a:p>
            <a:pPr lvl="0"/>
            <a:r>
              <a:rPr lang="en-IN" sz="2200" dirty="0"/>
              <a:t>Business Intelligence overview</a:t>
            </a:r>
          </a:p>
          <a:p>
            <a:pPr lvl="0"/>
            <a:r>
              <a:rPr lang="en-IN" sz="2200" dirty="0"/>
              <a:t>Business Intelligence workflow</a:t>
            </a:r>
          </a:p>
          <a:p>
            <a:pPr lvl="0"/>
            <a:r>
              <a:rPr lang="en-IN" sz="2200" dirty="0"/>
              <a:t>Components of  DWH</a:t>
            </a:r>
          </a:p>
          <a:p>
            <a:pPr lvl="0"/>
            <a:r>
              <a:rPr lang="en-IN" sz="2200" dirty="0"/>
              <a:t>Meta-Data in DWH</a:t>
            </a:r>
          </a:p>
          <a:p>
            <a:pPr lvl="0"/>
            <a:r>
              <a:rPr lang="en-IN" sz="2200" dirty="0"/>
              <a:t>Data warehouse Schemas</a:t>
            </a:r>
          </a:p>
          <a:p>
            <a:r>
              <a:rPr lang="en-IN" sz="2000" dirty="0"/>
              <a:t>Introduction to BI Testing</a:t>
            </a:r>
          </a:p>
          <a:p>
            <a:pPr lvl="0"/>
            <a:r>
              <a:rPr lang="en-IN" sz="2200" b="1" dirty="0" smtClean="0"/>
              <a:t>BI </a:t>
            </a:r>
            <a:r>
              <a:rPr lang="en-IN" sz="2200" b="1" dirty="0"/>
              <a:t>Testing Approach</a:t>
            </a:r>
          </a:p>
          <a:p>
            <a:pPr lvl="0"/>
            <a:r>
              <a:rPr lang="en-IN" sz="2200" dirty="0"/>
              <a:t>Introduction to ETL</a:t>
            </a:r>
          </a:p>
          <a:p>
            <a:pPr lvl="0"/>
            <a:r>
              <a:rPr lang="en-IN" sz="2200" dirty="0"/>
              <a:t>ETL test processes and scenarios</a:t>
            </a:r>
          </a:p>
          <a:p>
            <a:pPr lvl="0"/>
            <a:r>
              <a:rPr lang="en-IN" sz="2200" dirty="0"/>
              <a:t>Introduction to Reporting</a:t>
            </a:r>
          </a:p>
          <a:p>
            <a:pPr lvl="0"/>
            <a:r>
              <a:rPr lang="en-IN" sz="2200" dirty="0"/>
              <a:t>Report Testing scenarios</a:t>
            </a:r>
          </a:p>
          <a:p>
            <a:pPr lvl="0"/>
            <a:endParaRPr lang="en-IN" sz="2200" dirty="0"/>
          </a:p>
          <a:p>
            <a:pPr lvl="0"/>
            <a:endParaRPr lang="en-IN" sz="2200" dirty="0"/>
          </a:p>
          <a:p>
            <a:endParaRPr lang="en-IN" sz="2200" dirty="0"/>
          </a:p>
        </p:txBody>
      </p:sp>
    </p:spTree>
    <p:extLst>
      <p:ext uri="{BB962C8B-B14F-4D97-AF65-F5344CB8AC3E}">
        <p14:creationId xmlns:p14="http://schemas.microsoft.com/office/powerpoint/2010/main" val="3831989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8" y="33600"/>
            <a:ext cx="8677701" cy="499800"/>
          </a:xfrm>
        </p:spPr>
        <p:txBody>
          <a:bodyPr/>
          <a:lstStyle/>
          <a:p>
            <a:pPr algn="ctr"/>
            <a:r>
              <a:rPr lang="en-IN" dirty="0" smtClean="0"/>
              <a:t>BI Testing Approach(1/2)</a:t>
            </a:r>
            <a:endParaRPr lang="en-IN" dirty="0"/>
          </a:p>
        </p:txBody>
      </p:sp>
      <p:sp>
        <p:nvSpPr>
          <p:cNvPr id="5" name="Text Placeholder 2"/>
          <p:cNvSpPr>
            <a:spLocks noGrp="1"/>
          </p:cNvSpPr>
          <p:nvPr>
            <p:ph type="body" sz="quarter" idx="10"/>
          </p:nvPr>
        </p:nvSpPr>
        <p:spPr>
          <a:xfrm>
            <a:off x="228600" y="533400"/>
            <a:ext cx="8458200" cy="1143000"/>
          </a:xfrm>
        </p:spPr>
        <p:txBody>
          <a:bodyPr>
            <a:normAutofit fontScale="92500" lnSpcReduction="20000"/>
          </a:bodyPr>
          <a:lstStyle/>
          <a:p>
            <a:pPr marL="0" indent="0">
              <a:buNone/>
            </a:pPr>
            <a:r>
              <a:rPr lang="en-IN" sz="1800" dirty="0"/>
              <a:t>The success of any Data Warehouse (DWH) solution lies in its ability to not only </a:t>
            </a:r>
            <a:r>
              <a:rPr lang="en-IN" sz="1800" dirty="0" smtClean="0"/>
              <a:t>analyse </a:t>
            </a:r>
            <a:r>
              <a:rPr lang="en-IN" sz="1800" dirty="0"/>
              <a:t>huge amounts of data over time but also to provide stakeholders and end-users meaningful options that are based on real-time data</a:t>
            </a:r>
            <a:r>
              <a:rPr lang="en-IN" sz="1800" dirty="0" smtClean="0"/>
              <a:t>.</a:t>
            </a:r>
            <a:r>
              <a:rPr lang="en-IN" sz="1800" dirty="0"/>
              <a:t> </a:t>
            </a:r>
            <a:r>
              <a:rPr lang="en-IN" sz="1800" dirty="0" smtClean="0"/>
              <a:t>A </a:t>
            </a:r>
            <a:r>
              <a:rPr lang="en-IN" sz="1800" dirty="0"/>
              <a:t>good </a:t>
            </a:r>
            <a:r>
              <a:rPr lang="en-IN" sz="1800" dirty="0" smtClean="0"/>
              <a:t>DWH test strategy should also </a:t>
            </a:r>
            <a:r>
              <a:rPr lang="en-IN" sz="1800" dirty="0"/>
              <a:t>cover validation of loading of all required rows, correct execution of all transformations and successful completion of the cleansing operation. </a:t>
            </a:r>
          </a:p>
          <a:p>
            <a:pPr marL="0" indent="0">
              <a:buNone/>
            </a:pPr>
            <a:endParaRPr lang="en-IN" sz="1800" dirty="0" smtClean="0"/>
          </a:p>
          <a:p>
            <a:pPr marL="0" indent="0">
              <a:buNone/>
            </a:pPr>
            <a:endParaRPr lang="en-IN" sz="2000" dirty="0"/>
          </a:p>
        </p:txBody>
      </p:sp>
      <p:pic>
        <p:nvPicPr>
          <p:cNvPr id="1026" name="Picture 2" descr="C:\Users\dimplem\Desktop\BI Testing Approa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52600"/>
            <a:ext cx="8305800" cy="4572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09600" y="1905000"/>
            <a:ext cx="44958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16538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1499" y="33600"/>
            <a:ext cx="8562480" cy="576000"/>
          </a:xfrm>
        </p:spPr>
        <p:txBody>
          <a:bodyPr/>
          <a:lstStyle/>
          <a:p>
            <a:pPr algn="ctr"/>
            <a:r>
              <a:rPr lang="en-IN" dirty="0" smtClean="0"/>
              <a:t>BI Testing Approach(2/2)</a:t>
            </a:r>
            <a:endParaRPr lang="en-IN" dirty="0"/>
          </a:p>
        </p:txBody>
      </p:sp>
      <p:sp>
        <p:nvSpPr>
          <p:cNvPr id="5" name="Text Placeholder 2"/>
          <p:cNvSpPr>
            <a:spLocks noGrp="1"/>
          </p:cNvSpPr>
          <p:nvPr>
            <p:ph type="body" sz="quarter" idx="10"/>
          </p:nvPr>
        </p:nvSpPr>
        <p:spPr>
          <a:xfrm>
            <a:off x="228600" y="762000"/>
            <a:ext cx="8534400" cy="5105400"/>
          </a:xfrm>
        </p:spPr>
        <p:txBody>
          <a:bodyPr>
            <a:normAutofit/>
          </a:bodyPr>
          <a:lstStyle/>
          <a:p>
            <a:pPr marL="0" indent="0">
              <a:buNone/>
            </a:pPr>
            <a:r>
              <a:rPr lang="en-IN" sz="2000" dirty="0" smtClean="0"/>
              <a:t>The </a:t>
            </a:r>
            <a:r>
              <a:rPr lang="en-IN" sz="2000" dirty="0"/>
              <a:t>focus of Data Warehouse test strategy is primarily on four key aspects</a:t>
            </a:r>
            <a:r>
              <a:rPr lang="en-IN" sz="2000" dirty="0" smtClean="0"/>
              <a:t>:</a:t>
            </a:r>
            <a:endParaRPr lang="en-IN" sz="2000" dirty="0"/>
          </a:p>
          <a:p>
            <a:pPr>
              <a:buFont typeface="Wingdings" panose="05000000000000000000" pitchFamily="2" charset="2"/>
              <a:buChar char="ü"/>
            </a:pPr>
            <a:r>
              <a:rPr lang="en-IN" sz="2000" dirty="0"/>
              <a:t>Data </a:t>
            </a:r>
            <a:r>
              <a:rPr lang="en-IN" sz="2000" dirty="0" smtClean="0"/>
              <a:t>Quality validation</a:t>
            </a:r>
          </a:p>
          <a:p>
            <a:pPr marL="457200" lvl="1" indent="0">
              <a:buNone/>
            </a:pPr>
            <a:r>
              <a:rPr lang="en-IN" sz="1600" dirty="0"/>
              <a:t>This is core to any data warehouse tests and includes tests for data completeness, data transformation and data </a:t>
            </a:r>
            <a:r>
              <a:rPr lang="en-IN" sz="1600" dirty="0" smtClean="0"/>
              <a:t>quality.</a:t>
            </a:r>
          </a:p>
          <a:p>
            <a:pPr>
              <a:buFont typeface="Wingdings" panose="05000000000000000000" pitchFamily="2" charset="2"/>
              <a:buChar char="ü"/>
            </a:pPr>
            <a:r>
              <a:rPr lang="en-IN" sz="2000" dirty="0" smtClean="0"/>
              <a:t>End </a:t>
            </a:r>
            <a:r>
              <a:rPr lang="en-IN" sz="2000" dirty="0"/>
              <a:t>user &amp; BI / report </a:t>
            </a:r>
            <a:r>
              <a:rPr lang="en-IN" sz="2000" dirty="0" smtClean="0"/>
              <a:t>testing</a:t>
            </a:r>
          </a:p>
          <a:p>
            <a:pPr marL="457200" lvl="1" indent="0">
              <a:buNone/>
            </a:pPr>
            <a:r>
              <a:rPr lang="en-IN" sz="1600" dirty="0" smtClean="0"/>
              <a:t>Extreme </a:t>
            </a:r>
            <a:r>
              <a:rPr lang="en-IN" sz="1600" dirty="0"/>
              <a:t>care should be taken while testing and the reports should be as clear and self-explanatory as possible. Usability, performance, data accuracy and preview and/or export to different formats are areas where most of the failures occur.</a:t>
            </a:r>
          </a:p>
          <a:p>
            <a:pPr>
              <a:buFont typeface="Wingdings" panose="05000000000000000000" pitchFamily="2" charset="2"/>
              <a:buChar char="ü"/>
            </a:pPr>
            <a:r>
              <a:rPr lang="en-IN" sz="2000" dirty="0" smtClean="0"/>
              <a:t>Load </a:t>
            </a:r>
            <a:r>
              <a:rPr lang="en-IN" sz="2000" dirty="0"/>
              <a:t>and </a:t>
            </a:r>
            <a:r>
              <a:rPr lang="en-IN" sz="2000" dirty="0" smtClean="0"/>
              <a:t>Performance testing</a:t>
            </a:r>
          </a:p>
          <a:p>
            <a:pPr marL="457200" lvl="1" indent="0">
              <a:buNone/>
            </a:pPr>
            <a:r>
              <a:rPr lang="en-IN" sz="1600" dirty="0" smtClean="0"/>
              <a:t>With </a:t>
            </a:r>
            <a:r>
              <a:rPr lang="en-IN" sz="1600" dirty="0"/>
              <a:t>increasing volume of data, stability and scalability become critical test parameters. Under stress from large transactional data volumes, data warehouses will typically not scale, and eventually fail, unless they are tested and issues are fixed. To avoid such problems, it is essential that the test team design and execute series of tests that validate the performance and scalability of the system under different loads.</a:t>
            </a:r>
          </a:p>
          <a:p>
            <a:pPr>
              <a:buFont typeface="Wingdings" panose="05000000000000000000" pitchFamily="2" charset="2"/>
              <a:buChar char="ü"/>
            </a:pPr>
            <a:r>
              <a:rPr lang="en-IN" sz="2000" dirty="0" smtClean="0"/>
              <a:t>End-to-End </a:t>
            </a:r>
            <a:r>
              <a:rPr lang="en-IN" sz="2000" dirty="0"/>
              <a:t>(E2E) regression and integration </a:t>
            </a:r>
            <a:r>
              <a:rPr lang="en-IN" sz="2000" dirty="0" smtClean="0"/>
              <a:t>testing</a:t>
            </a:r>
          </a:p>
          <a:p>
            <a:pPr marL="457200" lvl="1" indent="0">
              <a:buNone/>
            </a:pPr>
            <a:r>
              <a:rPr lang="en-IN" sz="1600" dirty="0"/>
              <a:t>Integration tests show how the application fits into the overall flow of all upstream and downstream applications</a:t>
            </a:r>
            <a:r>
              <a:rPr lang="en-IN" sz="1600"/>
              <a:t>. </a:t>
            </a:r>
            <a:endParaRPr lang="en-IN" sz="2000" dirty="0"/>
          </a:p>
        </p:txBody>
      </p:sp>
    </p:spTree>
    <p:extLst>
      <p:ext uri="{BB962C8B-B14F-4D97-AF65-F5344CB8AC3E}">
        <p14:creationId xmlns:p14="http://schemas.microsoft.com/office/powerpoint/2010/main" val="333136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00168" y="859296"/>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pPr algn="ctr"/>
            <a:r>
              <a:rPr lang="en-US" sz="2600" dirty="0" smtClean="0"/>
              <a:t>Inputs To Business Intelligence	</a:t>
            </a:r>
            <a:endParaRPr lang="en-IN" sz="2600" dirty="0"/>
          </a:p>
        </p:txBody>
      </p:sp>
      <p:pic>
        <p:nvPicPr>
          <p:cNvPr id="3" name="Picture 2"/>
          <p:cNvPicPr>
            <a:picLocks noChangeAspect="1" noChangeArrowheads="1"/>
          </p:cNvPicPr>
          <p:nvPr/>
        </p:nvPicPr>
        <p:blipFill>
          <a:blip r:embed="rId3" cstate="print"/>
          <a:srcRect/>
          <a:stretch>
            <a:fillRect/>
          </a:stretch>
        </p:blipFill>
        <p:spPr bwMode="auto">
          <a:xfrm>
            <a:off x="810905" y="1978024"/>
            <a:ext cx="6858000" cy="4267397"/>
          </a:xfrm>
          <a:prstGeom prst="rect">
            <a:avLst/>
          </a:prstGeom>
          <a:noFill/>
          <a:ln w="9525">
            <a:noFill/>
            <a:miter lim="800000"/>
            <a:headEnd/>
            <a:tailEnd/>
          </a:ln>
        </p:spPr>
      </p:pic>
      <p:sp>
        <p:nvSpPr>
          <p:cNvPr id="5" name="Subtitle 2"/>
          <p:cNvSpPr txBox="1">
            <a:spLocks/>
          </p:cNvSpPr>
          <p:nvPr/>
        </p:nvSpPr>
        <p:spPr>
          <a:xfrm>
            <a:off x="305937" y="1435296"/>
            <a:ext cx="8534400" cy="685770"/>
          </a:xfrm>
          <a:prstGeom prst="rect">
            <a:avLst/>
          </a:prstGeom>
        </p:spPr>
        <p:txBody>
          <a:bodyPr>
            <a:no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eaLnBrk="0" fontAlgn="base" hangingPunct="0">
              <a:spcAft>
                <a:spcPct val="0"/>
              </a:spcAft>
              <a:buNone/>
            </a:pPr>
            <a:r>
              <a:rPr lang="en-US" sz="1600" dirty="0">
                <a:solidFill>
                  <a:schemeClr val="tx1"/>
                </a:solidFill>
              </a:rPr>
              <a:t>Input to </a:t>
            </a:r>
            <a:r>
              <a:rPr lang="en-US" sz="1600" b="1" dirty="0">
                <a:solidFill>
                  <a:schemeClr val="tx1"/>
                </a:solidFill>
              </a:rPr>
              <a:t>BI Applications </a:t>
            </a:r>
            <a:r>
              <a:rPr lang="en-US" sz="1600" dirty="0">
                <a:solidFill>
                  <a:schemeClr val="tx1"/>
                </a:solidFill>
              </a:rPr>
              <a:t>can be unstructured  data like images, movie, text and structured like data from data mining, warehouse, </a:t>
            </a:r>
            <a:r>
              <a:rPr lang="en-US" sz="1600" dirty="0" smtClean="0">
                <a:solidFill>
                  <a:schemeClr val="tx1"/>
                </a:solidFill>
              </a:rPr>
              <a:t>etc. alongside </a:t>
            </a:r>
            <a:r>
              <a:rPr lang="en-US" sz="1600" dirty="0">
                <a:solidFill>
                  <a:schemeClr val="tx1"/>
                </a:solidFill>
              </a:rPr>
              <a:t>the standard structured source systems</a:t>
            </a:r>
          </a:p>
          <a:p>
            <a:pPr marL="0" indent="0" eaLnBrk="0" fontAlgn="base" hangingPunct="0">
              <a:spcAft>
                <a:spcPct val="0"/>
              </a:spcAft>
              <a:buNone/>
            </a:pPr>
            <a:endParaRPr lang="en-US" sz="1600" dirty="0" smtClean="0">
              <a:latin typeface="Calibri" pitchFamily="34" charset="0"/>
              <a:cs typeface="Calibri" pitchFamily="34" charset="0"/>
            </a:endParaRPr>
          </a:p>
          <a:p>
            <a:pPr marL="0" indent="0">
              <a:spcBef>
                <a:spcPts val="600"/>
              </a:spcBef>
              <a:buNone/>
            </a:pPr>
            <a:r>
              <a:rPr lang="en-US" sz="1600" dirty="0"/>
              <a:t/>
            </a:r>
            <a:br>
              <a:rPr lang="en-US" sz="1600" dirty="0"/>
            </a:br>
            <a:endParaRPr lang="en-US" sz="1600" dirty="0" smtClean="0">
              <a:ea typeface="Tahoma" pitchFamily="34" charset="0"/>
              <a:cs typeface="Tahoma" pitchFamily="34" charset="0"/>
            </a:endParaRPr>
          </a:p>
        </p:txBody>
      </p:sp>
      <p:sp>
        <p:nvSpPr>
          <p:cNvPr id="6" name="Title 1"/>
          <p:cNvSpPr txBox="1">
            <a:spLocks/>
          </p:cNvSpPr>
          <p:nvPr/>
        </p:nvSpPr>
        <p:spPr>
          <a:xfrm>
            <a:off x="200168" y="228600"/>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pPr algn="ctr"/>
            <a:r>
              <a:rPr lang="en-US" dirty="0" smtClean="0"/>
              <a:t>Business Intelligence overview (2/4)</a:t>
            </a:r>
            <a:endParaRPr lang="en-IN" dirty="0"/>
          </a:p>
        </p:txBody>
      </p:sp>
    </p:spTree>
    <p:extLst>
      <p:ext uri="{BB962C8B-B14F-4D97-AF65-F5344CB8AC3E}">
        <p14:creationId xmlns:p14="http://schemas.microsoft.com/office/powerpoint/2010/main" val="1525344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body" sz="quarter" idx="10"/>
          </p:nvPr>
        </p:nvSpPr>
        <p:spPr>
          <a:xfrm>
            <a:off x="228600" y="609600"/>
            <a:ext cx="8534400" cy="5410200"/>
          </a:xfrm>
        </p:spPr>
        <p:txBody>
          <a:bodyPr>
            <a:normAutofit/>
          </a:bodyPr>
          <a:lstStyle/>
          <a:p>
            <a:pPr lvl="0"/>
            <a:r>
              <a:rPr lang="en-IN" sz="2200" dirty="0"/>
              <a:t>Business Intelligence overview</a:t>
            </a:r>
          </a:p>
          <a:p>
            <a:pPr lvl="0"/>
            <a:r>
              <a:rPr lang="en-IN" sz="2200" dirty="0"/>
              <a:t>Business Intelligence workflow</a:t>
            </a:r>
          </a:p>
          <a:p>
            <a:pPr lvl="0"/>
            <a:r>
              <a:rPr lang="en-IN" sz="2200" dirty="0"/>
              <a:t>Components of  DWH</a:t>
            </a:r>
          </a:p>
          <a:p>
            <a:pPr lvl="0"/>
            <a:r>
              <a:rPr lang="en-IN" sz="2200" dirty="0"/>
              <a:t>Meta-Data in DWH</a:t>
            </a:r>
          </a:p>
          <a:p>
            <a:pPr lvl="0"/>
            <a:r>
              <a:rPr lang="en-IN" sz="2200" dirty="0"/>
              <a:t>Data warehouse Schemas</a:t>
            </a:r>
          </a:p>
          <a:p>
            <a:r>
              <a:rPr lang="en-IN" sz="2000" dirty="0"/>
              <a:t>Introduction to BI Testing</a:t>
            </a:r>
          </a:p>
          <a:p>
            <a:pPr lvl="0"/>
            <a:r>
              <a:rPr lang="en-IN" sz="2200" dirty="0" smtClean="0"/>
              <a:t>BI </a:t>
            </a:r>
            <a:r>
              <a:rPr lang="en-IN" sz="2200" dirty="0"/>
              <a:t>Testing Approach</a:t>
            </a:r>
          </a:p>
          <a:p>
            <a:pPr lvl="0"/>
            <a:r>
              <a:rPr lang="en-IN" sz="2200" b="1" dirty="0"/>
              <a:t>Introduction to ETL</a:t>
            </a:r>
          </a:p>
          <a:p>
            <a:pPr lvl="0"/>
            <a:r>
              <a:rPr lang="en-IN" sz="2200" dirty="0"/>
              <a:t>ETL test processes and scenarios</a:t>
            </a:r>
          </a:p>
          <a:p>
            <a:pPr lvl="0"/>
            <a:r>
              <a:rPr lang="en-IN" sz="2200" dirty="0"/>
              <a:t>Introduction to Reporting</a:t>
            </a:r>
          </a:p>
          <a:p>
            <a:pPr lvl="0"/>
            <a:r>
              <a:rPr lang="en-IN" sz="2200" dirty="0"/>
              <a:t>Report Testing scenarios</a:t>
            </a:r>
          </a:p>
          <a:p>
            <a:pPr lvl="0"/>
            <a:endParaRPr lang="en-IN" sz="2200" dirty="0"/>
          </a:p>
          <a:p>
            <a:pPr lvl="0"/>
            <a:endParaRPr lang="en-IN" sz="2200" dirty="0"/>
          </a:p>
          <a:p>
            <a:endParaRPr lang="en-IN" sz="2200" dirty="0"/>
          </a:p>
        </p:txBody>
      </p:sp>
    </p:spTree>
    <p:extLst>
      <p:ext uri="{BB962C8B-B14F-4D97-AF65-F5344CB8AC3E}">
        <p14:creationId xmlns:p14="http://schemas.microsoft.com/office/powerpoint/2010/main" val="3123355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Introduction to ETL(1/6)</a:t>
            </a:r>
            <a:endParaRPr lang="en-IN" dirty="0"/>
          </a:p>
        </p:txBody>
      </p:sp>
      <p:sp>
        <p:nvSpPr>
          <p:cNvPr id="3" name="Text Placeholder 2"/>
          <p:cNvSpPr>
            <a:spLocks noGrp="1"/>
          </p:cNvSpPr>
          <p:nvPr>
            <p:ph type="body" sz="quarter" idx="10"/>
          </p:nvPr>
        </p:nvSpPr>
        <p:spPr>
          <a:xfrm>
            <a:off x="228600" y="838200"/>
            <a:ext cx="8534400" cy="2971800"/>
          </a:xfrm>
        </p:spPr>
        <p:txBody>
          <a:bodyPr/>
          <a:lstStyle/>
          <a:p>
            <a:pPr marL="0" indent="0">
              <a:buClrTx/>
              <a:buNone/>
            </a:pPr>
            <a:r>
              <a:rPr lang="en-US" altLang="en-US" sz="2000" dirty="0"/>
              <a:t>It is a process of Extracting the relevant business information, </a:t>
            </a:r>
            <a:r>
              <a:rPr lang="en-US" altLang="en-US" sz="2000" dirty="0" smtClean="0"/>
              <a:t>Transforming </a:t>
            </a:r>
            <a:r>
              <a:rPr lang="en-US" altLang="en-US" sz="2000" dirty="0"/>
              <a:t>the data into a required business format and Loading </a:t>
            </a:r>
            <a:r>
              <a:rPr lang="en-US" altLang="en-US" sz="2000" dirty="0" smtClean="0"/>
              <a:t>Into </a:t>
            </a:r>
            <a:r>
              <a:rPr lang="en-US" altLang="en-US" sz="2000" dirty="0"/>
              <a:t>the Data Warehouse</a:t>
            </a:r>
            <a:r>
              <a:rPr lang="en-US" altLang="en-US" sz="2000" dirty="0" smtClean="0"/>
              <a:t>.</a:t>
            </a:r>
          </a:p>
          <a:p>
            <a:pPr marL="0" indent="0">
              <a:buClrTx/>
              <a:buNone/>
            </a:pPr>
            <a:endParaRPr lang="en-US" altLang="en-US" sz="2000" dirty="0"/>
          </a:p>
          <a:p>
            <a:pPr marL="0" indent="0">
              <a:buClrTx/>
              <a:buNone/>
            </a:pPr>
            <a:r>
              <a:rPr lang="en-US" altLang="en-US" sz="2000" dirty="0"/>
              <a:t>It is defined with the following processes,</a:t>
            </a:r>
          </a:p>
          <a:p>
            <a:r>
              <a:rPr lang="en-US" altLang="en-US" sz="2000" dirty="0"/>
              <a:t>Data Extraction</a:t>
            </a:r>
          </a:p>
          <a:p>
            <a:r>
              <a:rPr lang="en-US" altLang="en-US" sz="2000" dirty="0"/>
              <a:t>Data Transformation</a:t>
            </a:r>
          </a:p>
          <a:p>
            <a:r>
              <a:rPr lang="en-US" altLang="en-US" sz="2000" dirty="0"/>
              <a:t>Data Loading </a:t>
            </a:r>
          </a:p>
          <a:p>
            <a:pPr marL="0" indent="0">
              <a:buNone/>
            </a:pPr>
            <a:endParaRPr lang="en-IN" dirty="0"/>
          </a:p>
        </p:txBody>
      </p:sp>
    </p:spTree>
    <p:extLst>
      <p:ext uri="{BB962C8B-B14F-4D97-AF65-F5344CB8AC3E}">
        <p14:creationId xmlns:p14="http://schemas.microsoft.com/office/powerpoint/2010/main" val="3377187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815" y="533400"/>
            <a:ext cx="8562480" cy="576000"/>
          </a:xfrm>
        </p:spPr>
        <p:txBody>
          <a:bodyPr/>
          <a:lstStyle/>
          <a:p>
            <a:pPr algn="ctr"/>
            <a:r>
              <a:rPr lang="en-IN" dirty="0"/>
              <a:t>Introduction to </a:t>
            </a:r>
            <a:r>
              <a:rPr lang="en-IN" dirty="0" smtClean="0"/>
              <a:t>ETL(2/6)</a:t>
            </a:r>
            <a:br>
              <a:rPr lang="en-IN" dirty="0" smtClean="0"/>
            </a:br>
            <a:r>
              <a:rPr lang="en-IN" dirty="0" smtClean="0"/>
              <a:t/>
            </a:r>
            <a:br>
              <a:rPr lang="en-IN" dirty="0" smtClean="0"/>
            </a:br>
            <a:r>
              <a:rPr lang="en-IN" dirty="0" smtClean="0"/>
              <a:t>ETL Process Flow</a:t>
            </a:r>
            <a:endParaRPr lang="en-IN" dirty="0"/>
          </a:p>
        </p:txBody>
      </p:sp>
      <p:pic>
        <p:nvPicPr>
          <p:cNvPr id="3074" name="Picture 2" descr="C:\Users\dimplem\Desktop\etl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815" y="1600200"/>
            <a:ext cx="8839048" cy="4421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52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562480" cy="576000"/>
          </a:xfrm>
        </p:spPr>
        <p:txBody>
          <a:bodyPr/>
          <a:lstStyle/>
          <a:p>
            <a:pPr algn="ctr"/>
            <a:r>
              <a:rPr lang="en-IN" dirty="0"/>
              <a:t>Introduction to </a:t>
            </a:r>
            <a:r>
              <a:rPr lang="en-IN" dirty="0" smtClean="0"/>
              <a:t>ETL(3/6)</a:t>
            </a:r>
            <a:br>
              <a:rPr lang="en-IN" dirty="0" smtClean="0"/>
            </a:br>
            <a:r>
              <a:rPr lang="en-IN" dirty="0"/>
              <a:t/>
            </a:r>
            <a:br>
              <a:rPr lang="en-IN" dirty="0"/>
            </a:br>
            <a:r>
              <a:rPr lang="en-IN" dirty="0" smtClean="0"/>
              <a:t>Data Extraction</a:t>
            </a:r>
            <a:endParaRPr lang="en-IN" dirty="0"/>
          </a:p>
        </p:txBody>
      </p:sp>
      <p:sp>
        <p:nvSpPr>
          <p:cNvPr id="3" name="Text Placeholder 2"/>
          <p:cNvSpPr>
            <a:spLocks noGrp="1"/>
          </p:cNvSpPr>
          <p:nvPr>
            <p:ph type="body" sz="quarter" idx="10"/>
          </p:nvPr>
        </p:nvSpPr>
        <p:spPr>
          <a:xfrm>
            <a:off x="398063" y="1546724"/>
            <a:ext cx="8534400" cy="5105400"/>
          </a:xfrm>
        </p:spPr>
        <p:txBody>
          <a:bodyPr/>
          <a:lstStyle/>
          <a:p>
            <a:pPr>
              <a:buClrTx/>
              <a:buFontTx/>
              <a:buNone/>
            </a:pPr>
            <a:r>
              <a:rPr lang="en-US" altLang="en-US" sz="2200" dirty="0" smtClean="0"/>
              <a:t>	It </a:t>
            </a:r>
            <a:r>
              <a:rPr lang="en-US" altLang="en-US" sz="2200" dirty="0"/>
              <a:t>is a process of reading the data from various types of </a:t>
            </a:r>
            <a:r>
              <a:rPr lang="en-US" altLang="en-US" sz="2200" dirty="0" smtClean="0"/>
              <a:t>sources such as relational </a:t>
            </a:r>
            <a:r>
              <a:rPr lang="en-US" altLang="en-US" sz="2200" dirty="0"/>
              <a:t>sources, ERP sources, Mainframe sources, </a:t>
            </a:r>
            <a:r>
              <a:rPr lang="en-US" altLang="en-US" sz="2200" dirty="0" smtClean="0"/>
              <a:t>XML </a:t>
            </a:r>
            <a:r>
              <a:rPr lang="en-US" altLang="en-US" sz="2200" dirty="0"/>
              <a:t>file and Flat files.</a:t>
            </a:r>
          </a:p>
          <a:p>
            <a:endParaRPr lang="en-IN" dirty="0"/>
          </a:p>
        </p:txBody>
      </p:sp>
      <p:sp>
        <p:nvSpPr>
          <p:cNvPr id="4" name="Oval 3"/>
          <p:cNvSpPr>
            <a:spLocks noChangeArrowheads="1"/>
          </p:cNvSpPr>
          <p:nvPr/>
        </p:nvSpPr>
        <p:spPr bwMode="auto">
          <a:xfrm>
            <a:off x="419672" y="2281440"/>
            <a:ext cx="2133600" cy="53340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chemeClr val="tx1"/>
                </a:solidFill>
              </a:rPr>
              <a:t>Relational</a:t>
            </a:r>
          </a:p>
        </p:txBody>
      </p:sp>
      <p:sp>
        <p:nvSpPr>
          <p:cNvPr id="5" name="Oval 4"/>
          <p:cNvSpPr>
            <a:spLocks noChangeArrowheads="1"/>
          </p:cNvSpPr>
          <p:nvPr/>
        </p:nvSpPr>
        <p:spPr bwMode="auto">
          <a:xfrm>
            <a:off x="419672" y="3119640"/>
            <a:ext cx="2133600" cy="53340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chemeClr val="tx1"/>
                </a:solidFill>
              </a:rPr>
              <a:t>ERP</a:t>
            </a:r>
          </a:p>
        </p:txBody>
      </p:sp>
      <p:sp>
        <p:nvSpPr>
          <p:cNvPr id="6" name="Oval 5"/>
          <p:cNvSpPr>
            <a:spLocks noChangeArrowheads="1"/>
          </p:cNvSpPr>
          <p:nvPr/>
        </p:nvSpPr>
        <p:spPr bwMode="auto">
          <a:xfrm>
            <a:off x="419672" y="3881640"/>
            <a:ext cx="2133600" cy="53340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chemeClr val="tx1"/>
                </a:solidFill>
              </a:rPr>
              <a:t>Mainframe</a:t>
            </a:r>
          </a:p>
        </p:txBody>
      </p:sp>
      <p:sp>
        <p:nvSpPr>
          <p:cNvPr id="7" name="Oval 6"/>
          <p:cNvSpPr>
            <a:spLocks noChangeArrowheads="1"/>
          </p:cNvSpPr>
          <p:nvPr/>
        </p:nvSpPr>
        <p:spPr bwMode="auto">
          <a:xfrm>
            <a:off x="419672" y="4640224"/>
            <a:ext cx="2133600" cy="53340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chemeClr val="tx1"/>
                </a:solidFill>
              </a:rPr>
              <a:t>File </a:t>
            </a:r>
          </a:p>
        </p:txBody>
      </p:sp>
      <p:sp>
        <p:nvSpPr>
          <p:cNvPr id="8" name="Line 7"/>
          <p:cNvSpPr>
            <a:spLocks noChangeShapeType="1"/>
          </p:cNvSpPr>
          <p:nvPr/>
        </p:nvSpPr>
        <p:spPr bwMode="auto">
          <a:xfrm>
            <a:off x="2553272" y="2586240"/>
            <a:ext cx="1143000" cy="1588"/>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pPr>
              <a:defRPr/>
            </a:pPr>
            <a:endParaRPr lang="en-US"/>
          </a:p>
        </p:txBody>
      </p:sp>
      <p:sp>
        <p:nvSpPr>
          <p:cNvPr id="9" name="Line 8"/>
          <p:cNvSpPr>
            <a:spLocks noChangeShapeType="1"/>
          </p:cNvSpPr>
          <p:nvPr/>
        </p:nvSpPr>
        <p:spPr bwMode="auto">
          <a:xfrm>
            <a:off x="2553272" y="3348240"/>
            <a:ext cx="1143000" cy="1588"/>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pPr>
              <a:defRPr/>
            </a:pPr>
            <a:endParaRPr lang="en-US"/>
          </a:p>
        </p:txBody>
      </p:sp>
      <p:sp>
        <p:nvSpPr>
          <p:cNvPr id="10" name="Line 9"/>
          <p:cNvSpPr>
            <a:spLocks noChangeShapeType="1"/>
          </p:cNvSpPr>
          <p:nvPr/>
        </p:nvSpPr>
        <p:spPr bwMode="auto">
          <a:xfrm>
            <a:off x="2553272" y="4110240"/>
            <a:ext cx="1143000" cy="1588"/>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pPr>
              <a:defRPr/>
            </a:pPr>
            <a:endParaRPr lang="en-US"/>
          </a:p>
        </p:txBody>
      </p:sp>
      <p:sp>
        <p:nvSpPr>
          <p:cNvPr id="11" name="Line 10"/>
          <p:cNvSpPr>
            <a:spLocks noChangeShapeType="1"/>
          </p:cNvSpPr>
          <p:nvPr/>
        </p:nvSpPr>
        <p:spPr bwMode="auto">
          <a:xfrm>
            <a:off x="2553272" y="4945024"/>
            <a:ext cx="1143000" cy="1588"/>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pPr>
              <a:defRPr/>
            </a:pPr>
            <a:endParaRPr lang="en-US"/>
          </a:p>
        </p:txBody>
      </p:sp>
      <p:sp>
        <p:nvSpPr>
          <p:cNvPr id="12" name="Text Box 11"/>
          <p:cNvSpPr txBox="1">
            <a:spLocks noChangeArrowheads="1"/>
          </p:cNvSpPr>
          <p:nvPr/>
        </p:nvSpPr>
        <p:spPr bwMode="auto">
          <a:xfrm>
            <a:off x="3778174" y="2356053"/>
            <a:ext cx="27463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Lucida Sans Unicode" charset="0"/>
                <a:cs typeface="Lucida Sans Unicode"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Lucida Sans Unicode" charset="0"/>
                <a:cs typeface="Lucida Sans Unicode"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Lucida Sans Unicode" charset="0"/>
                <a:cs typeface="Lucida Sans Unicode"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Lucida Sans Unicode" charset="0"/>
                <a:cs typeface="Lucida Sans Unicode"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Lucida Sans Unicode" charset="0"/>
                <a:cs typeface="Lucida Sans Unicode"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Lucida Sans Unicode" charset="0"/>
                <a:cs typeface="Lucida Sans Unicode"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Lucida Sans Unicode" charset="0"/>
                <a:cs typeface="Lucida Sans Unicode"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Lucida Sans Unicode" charset="0"/>
                <a:cs typeface="Lucida Sans Unicode"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Lucida Sans Unicode" charset="0"/>
                <a:cs typeface="Lucida Sans Unicode" charset="0"/>
              </a:defRPr>
            </a:lvl9pPr>
          </a:lstStyle>
          <a:p>
            <a:pPr>
              <a:buClrTx/>
              <a:buFontTx/>
              <a:buNone/>
            </a:pPr>
            <a:r>
              <a:rPr lang="en-US" altLang="en-US" dirty="0">
                <a:solidFill>
                  <a:schemeClr val="tx1"/>
                </a:solidFill>
              </a:rPr>
              <a:t>Oracle, SQL Server, </a:t>
            </a:r>
          </a:p>
        </p:txBody>
      </p:sp>
      <p:sp>
        <p:nvSpPr>
          <p:cNvPr id="13" name="Text Box 12"/>
          <p:cNvSpPr txBox="1">
            <a:spLocks noChangeArrowheads="1"/>
          </p:cNvSpPr>
          <p:nvPr/>
        </p:nvSpPr>
        <p:spPr bwMode="auto">
          <a:xfrm>
            <a:off x="4077272" y="304344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solidFill>
                <a:schemeClr val="tx1"/>
              </a:solidFill>
            </a:endParaRPr>
          </a:p>
        </p:txBody>
      </p:sp>
      <p:sp>
        <p:nvSpPr>
          <p:cNvPr id="14" name="Text Box 13"/>
          <p:cNvSpPr txBox="1">
            <a:spLocks noChangeArrowheads="1"/>
          </p:cNvSpPr>
          <p:nvPr/>
        </p:nvSpPr>
        <p:spPr bwMode="auto">
          <a:xfrm>
            <a:off x="3778174" y="3118052"/>
            <a:ext cx="22288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Lucida Sans Unicode" charset="0"/>
                <a:cs typeface="Lucida Sans Unicode"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Lucida Sans Unicode" charset="0"/>
                <a:cs typeface="Lucida Sans Unicode"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Lucida Sans Unicode" charset="0"/>
                <a:cs typeface="Lucida Sans Unicode"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Lucida Sans Unicode" charset="0"/>
                <a:cs typeface="Lucida Sans Unicode"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Lucida Sans Unicode" charset="0"/>
                <a:cs typeface="Lucida Sans Unicode"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Lucida Sans Unicode" charset="0"/>
                <a:cs typeface="Lucida Sans Unicode"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Lucida Sans Unicode" charset="0"/>
                <a:cs typeface="Lucida Sans Unicode"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Lucida Sans Unicode" charset="0"/>
                <a:cs typeface="Lucida Sans Unicode"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Lucida Sans Unicode" charset="0"/>
                <a:cs typeface="Lucida Sans Unicode" charset="0"/>
              </a:defRPr>
            </a:lvl9pPr>
          </a:lstStyle>
          <a:p>
            <a:pPr>
              <a:buClrTx/>
              <a:buFontTx/>
              <a:buNone/>
            </a:pPr>
            <a:r>
              <a:rPr lang="en-US" altLang="en-US" dirty="0">
                <a:solidFill>
                  <a:schemeClr val="tx1"/>
                </a:solidFill>
              </a:rPr>
              <a:t>SAP, PeopleSoft</a:t>
            </a:r>
          </a:p>
        </p:txBody>
      </p:sp>
      <p:sp>
        <p:nvSpPr>
          <p:cNvPr id="15" name="Text Box 14"/>
          <p:cNvSpPr txBox="1">
            <a:spLocks noChangeArrowheads="1"/>
          </p:cNvSpPr>
          <p:nvPr/>
        </p:nvSpPr>
        <p:spPr bwMode="auto">
          <a:xfrm>
            <a:off x="3774853" y="3869237"/>
            <a:ext cx="268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Lucida Sans Unicode" charset="0"/>
                <a:cs typeface="Lucida Sans Unicode"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Lucida Sans Unicode" charset="0"/>
                <a:cs typeface="Lucida Sans Unicode"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Lucida Sans Unicode" charset="0"/>
                <a:cs typeface="Lucida Sans Unicode"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Lucida Sans Unicode" charset="0"/>
                <a:cs typeface="Lucida Sans Unicode"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Lucida Sans Unicode" charset="0"/>
                <a:cs typeface="Lucida Sans Unicode"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Lucida Sans Unicode" charset="0"/>
                <a:cs typeface="Lucida Sans Unicode"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Lucida Sans Unicode" charset="0"/>
                <a:cs typeface="Lucida Sans Unicode"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Lucida Sans Unicode" charset="0"/>
                <a:cs typeface="Lucida Sans Unicode"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Lucida Sans Unicode" charset="0"/>
                <a:cs typeface="Lucida Sans Unicode" charset="0"/>
              </a:defRPr>
            </a:lvl9pPr>
          </a:lstStyle>
          <a:p>
            <a:pPr>
              <a:buClrTx/>
              <a:buFontTx/>
              <a:buNone/>
            </a:pPr>
            <a:r>
              <a:rPr lang="en-US" altLang="en-US" dirty="0" smtClean="0">
                <a:solidFill>
                  <a:schemeClr val="tx1"/>
                </a:solidFill>
              </a:rPr>
              <a:t>COBOL </a:t>
            </a:r>
            <a:r>
              <a:rPr lang="en-US" altLang="en-US" dirty="0">
                <a:solidFill>
                  <a:schemeClr val="tx1"/>
                </a:solidFill>
              </a:rPr>
              <a:t>Files, DB2</a:t>
            </a:r>
          </a:p>
        </p:txBody>
      </p:sp>
      <p:sp>
        <p:nvSpPr>
          <p:cNvPr id="16" name="Text Box 15"/>
          <p:cNvSpPr txBox="1">
            <a:spLocks noChangeArrowheads="1"/>
          </p:cNvSpPr>
          <p:nvPr/>
        </p:nvSpPr>
        <p:spPr bwMode="auto">
          <a:xfrm>
            <a:off x="3722430" y="4713249"/>
            <a:ext cx="43370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Lucida Sans Unicode" charset="0"/>
                <a:cs typeface="Lucida Sans Unicode"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Lucida Sans Unicode" charset="0"/>
                <a:cs typeface="Lucida Sans Unicode"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Lucida Sans Unicode" charset="0"/>
                <a:cs typeface="Lucida Sans Unicode"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Lucida Sans Unicode" charset="0"/>
                <a:cs typeface="Lucida Sans Unicode"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Lucida Sans Unicode" charset="0"/>
                <a:cs typeface="Lucida Sans Unicode"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Lucida Sans Unicode" charset="0"/>
                <a:cs typeface="Lucida Sans Unicode"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Lucida Sans Unicode" charset="0"/>
                <a:cs typeface="Lucida Sans Unicode"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Lucida Sans Unicode" charset="0"/>
                <a:cs typeface="Lucida Sans Unicode"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Lucida Sans Unicode" charset="0"/>
                <a:cs typeface="Lucida Sans Unicode" charset="0"/>
              </a:defRPr>
            </a:lvl9pPr>
          </a:lstStyle>
          <a:p>
            <a:pPr>
              <a:buClrTx/>
              <a:buFontTx/>
              <a:buNone/>
            </a:pPr>
            <a:r>
              <a:rPr lang="en-US" altLang="en-US" dirty="0">
                <a:solidFill>
                  <a:schemeClr val="tx1"/>
                </a:solidFill>
              </a:rPr>
              <a:t>Flat Files (Text Files), XML Files</a:t>
            </a:r>
          </a:p>
        </p:txBody>
      </p:sp>
    </p:spTree>
    <p:extLst>
      <p:ext uri="{BB962C8B-B14F-4D97-AF65-F5344CB8AC3E}">
        <p14:creationId xmlns:p14="http://schemas.microsoft.com/office/powerpoint/2010/main" val="3682032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62480" cy="576000"/>
          </a:xfrm>
        </p:spPr>
        <p:txBody>
          <a:bodyPr/>
          <a:lstStyle/>
          <a:p>
            <a:pPr algn="ctr"/>
            <a:r>
              <a:rPr lang="en-IN" dirty="0"/>
              <a:t>Introduction to </a:t>
            </a:r>
            <a:r>
              <a:rPr lang="en-IN" dirty="0" smtClean="0"/>
              <a:t>ETL(4/6)</a:t>
            </a:r>
            <a:br>
              <a:rPr lang="en-IN" dirty="0" smtClean="0"/>
            </a:br>
            <a:r>
              <a:rPr lang="en-IN" sz="2400" dirty="0" smtClean="0"/>
              <a:t>Data Transformation</a:t>
            </a:r>
            <a:endParaRPr lang="en-IN" sz="2400" dirty="0"/>
          </a:p>
        </p:txBody>
      </p:sp>
      <p:sp>
        <p:nvSpPr>
          <p:cNvPr id="3" name="Text Placeholder 2"/>
          <p:cNvSpPr>
            <a:spLocks noGrp="1"/>
          </p:cNvSpPr>
          <p:nvPr>
            <p:ph type="body" sz="quarter" idx="10"/>
          </p:nvPr>
        </p:nvSpPr>
        <p:spPr>
          <a:xfrm>
            <a:off x="304800" y="990600"/>
            <a:ext cx="8534400" cy="5486400"/>
          </a:xfrm>
        </p:spPr>
        <p:txBody>
          <a:bodyPr>
            <a:normAutofit fontScale="92500"/>
          </a:bodyPr>
          <a:lstStyle/>
          <a:p>
            <a:pPr marL="0" indent="0">
              <a:buNone/>
            </a:pPr>
            <a:r>
              <a:rPr lang="en-IN" sz="2000" dirty="0"/>
              <a:t>It is a process of cleaning the data and transforming the data into a required business </a:t>
            </a:r>
            <a:r>
              <a:rPr lang="en-IN" sz="2000" dirty="0" smtClean="0"/>
              <a:t>format. The </a:t>
            </a:r>
            <a:r>
              <a:rPr lang="en-IN" sz="2000" dirty="0"/>
              <a:t>following data transformation activities take place in staging </a:t>
            </a:r>
            <a:r>
              <a:rPr lang="en-IN" sz="2000" dirty="0" smtClean="0"/>
              <a:t> area,</a:t>
            </a:r>
            <a:endParaRPr lang="en-IN" sz="2000" dirty="0"/>
          </a:p>
          <a:p>
            <a:pPr marL="0" indent="0">
              <a:buNone/>
            </a:pPr>
            <a:r>
              <a:rPr lang="en-IN" sz="2000" b="1" dirty="0"/>
              <a:t>Data Merging</a:t>
            </a:r>
            <a:r>
              <a:rPr lang="en-IN" sz="2000" dirty="0" smtClean="0"/>
              <a:t>: It </a:t>
            </a:r>
            <a:r>
              <a:rPr lang="en-IN" sz="2000" dirty="0"/>
              <a:t>is a process of combining the data from multiple inputs and load into a single output. There are two types of Data Merging Activities.</a:t>
            </a:r>
          </a:p>
          <a:p>
            <a:pPr marL="0" indent="0">
              <a:buNone/>
            </a:pPr>
            <a:r>
              <a:rPr lang="en-IN" sz="2000" dirty="0"/>
              <a:t>1. Join</a:t>
            </a:r>
          </a:p>
          <a:p>
            <a:pPr marL="0" indent="0">
              <a:buNone/>
            </a:pPr>
            <a:r>
              <a:rPr lang="en-IN" sz="2000" dirty="0"/>
              <a:t>2. </a:t>
            </a:r>
            <a:r>
              <a:rPr lang="en-IN" sz="2000" dirty="0" smtClean="0"/>
              <a:t>Union</a:t>
            </a:r>
            <a:endParaRPr lang="en-IN" sz="2000" dirty="0"/>
          </a:p>
          <a:p>
            <a:pPr marL="0" indent="0">
              <a:buNone/>
            </a:pPr>
            <a:r>
              <a:rPr lang="en-IN" sz="2000" b="1" dirty="0"/>
              <a:t>Data Cleansing:</a:t>
            </a:r>
          </a:p>
          <a:p>
            <a:pPr marL="0" indent="0">
              <a:buNone/>
            </a:pPr>
            <a:r>
              <a:rPr lang="en-IN" sz="2000" dirty="0"/>
              <a:t>It is a process of removing unwanted data from Staging</a:t>
            </a:r>
          </a:p>
          <a:p>
            <a:pPr marL="0" indent="0">
              <a:buNone/>
            </a:pPr>
            <a:r>
              <a:rPr lang="en-IN" sz="2000" dirty="0"/>
              <a:t>                  OR</a:t>
            </a:r>
          </a:p>
          <a:p>
            <a:pPr marL="0" indent="0">
              <a:buNone/>
            </a:pPr>
            <a:r>
              <a:rPr lang="en-IN" sz="2000" dirty="0"/>
              <a:t>It is a process of changing inconsistencies and inaccuracies</a:t>
            </a:r>
          </a:p>
          <a:p>
            <a:pPr marL="0" indent="0">
              <a:buNone/>
            </a:pPr>
            <a:r>
              <a:rPr lang="en-IN" sz="2000" dirty="0"/>
              <a:t>Example : </a:t>
            </a:r>
            <a:r>
              <a:rPr lang="en-IN" sz="2000" dirty="0" err="1"/>
              <a:t>Init</a:t>
            </a:r>
            <a:r>
              <a:rPr lang="en-IN" sz="2000" dirty="0"/>
              <a:t> Cap() and Round() </a:t>
            </a:r>
            <a:r>
              <a:rPr lang="en-IN" sz="2000" dirty="0" smtClean="0"/>
              <a:t>functions</a:t>
            </a:r>
            <a:endParaRPr lang="en-IN" sz="2000" dirty="0"/>
          </a:p>
          <a:p>
            <a:pPr marL="0" indent="0">
              <a:buNone/>
            </a:pPr>
            <a:r>
              <a:rPr lang="en-IN" sz="2000" b="1" dirty="0"/>
              <a:t>Data Scrubbing</a:t>
            </a:r>
            <a:r>
              <a:rPr lang="en-IN" sz="2000" dirty="0"/>
              <a:t>: It is a process of deriving new data definitions using existing data.</a:t>
            </a:r>
          </a:p>
          <a:p>
            <a:pPr marL="0" indent="0">
              <a:buNone/>
            </a:pPr>
            <a:r>
              <a:rPr lang="en-IN" sz="2000" dirty="0"/>
              <a:t>Example:  </a:t>
            </a:r>
            <a:r>
              <a:rPr lang="en-IN" sz="2000" dirty="0" err="1"/>
              <a:t>Concat</a:t>
            </a:r>
            <a:r>
              <a:rPr lang="en-IN" sz="2000" dirty="0"/>
              <a:t> (First Name+ Last Name), Sal </a:t>
            </a:r>
            <a:r>
              <a:rPr lang="en-IN" sz="2000" dirty="0" smtClean="0"/>
              <a:t>Amount=QTY*Price</a:t>
            </a:r>
            <a:endParaRPr lang="en-IN" sz="2000" dirty="0"/>
          </a:p>
          <a:p>
            <a:pPr marL="0" indent="0">
              <a:buNone/>
            </a:pPr>
            <a:r>
              <a:rPr lang="en-IN" sz="2000" b="1" dirty="0"/>
              <a:t>Data Aggregation</a:t>
            </a:r>
            <a:r>
              <a:rPr lang="en-IN" sz="2000" dirty="0"/>
              <a:t>: It’s process of calculating the summaries for a group of records </a:t>
            </a:r>
          </a:p>
          <a:p>
            <a:pPr marL="0" indent="0">
              <a:buNone/>
            </a:pPr>
            <a:r>
              <a:rPr lang="en-IN" sz="2000" dirty="0"/>
              <a:t>Using aggregate functions.</a:t>
            </a:r>
          </a:p>
          <a:p>
            <a:pPr marL="0" indent="0">
              <a:buNone/>
            </a:pPr>
            <a:r>
              <a:rPr lang="en-IN" sz="2000" dirty="0"/>
              <a:t>Example : Average, Max, Min etc….</a:t>
            </a:r>
          </a:p>
        </p:txBody>
      </p:sp>
    </p:spTree>
    <p:extLst>
      <p:ext uri="{BB962C8B-B14F-4D97-AF65-F5344CB8AC3E}">
        <p14:creationId xmlns:p14="http://schemas.microsoft.com/office/powerpoint/2010/main" val="1746142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562480" cy="576000"/>
          </a:xfrm>
        </p:spPr>
        <p:txBody>
          <a:bodyPr/>
          <a:lstStyle/>
          <a:p>
            <a:pPr algn="ctr"/>
            <a:r>
              <a:rPr lang="en-IN" dirty="0"/>
              <a:t>Introduction to </a:t>
            </a:r>
            <a:r>
              <a:rPr lang="en-IN" dirty="0" smtClean="0"/>
              <a:t>ETL(5/6)</a:t>
            </a:r>
            <a:br>
              <a:rPr lang="en-IN" dirty="0" smtClean="0"/>
            </a:br>
            <a:r>
              <a:rPr lang="en-IN" dirty="0" smtClean="0"/>
              <a:t/>
            </a:r>
            <a:br>
              <a:rPr lang="en-IN" dirty="0" smtClean="0"/>
            </a:br>
            <a:r>
              <a:rPr lang="en-IN" dirty="0" smtClean="0"/>
              <a:t>Data Loading</a:t>
            </a:r>
            <a:endParaRPr lang="en-IN" dirty="0"/>
          </a:p>
        </p:txBody>
      </p:sp>
      <p:sp>
        <p:nvSpPr>
          <p:cNvPr id="3" name="Text Placeholder 2"/>
          <p:cNvSpPr>
            <a:spLocks noGrp="1"/>
          </p:cNvSpPr>
          <p:nvPr>
            <p:ph type="body" sz="quarter" idx="10"/>
          </p:nvPr>
        </p:nvSpPr>
        <p:spPr>
          <a:xfrm>
            <a:off x="228600" y="1524000"/>
            <a:ext cx="8534400" cy="4267200"/>
          </a:xfrm>
        </p:spPr>
        <p:txBody>
          <a:bodyPr/>
          <a:lstStyle/>
          <a:p>
            <a:pPr>
              <a:buClrTx/>
              <a:buFontTx/>
              <a:buNone/>
            </a:pPr>
            <a:r>
              <a:rPr lang="en-US" altLang="en-US" sz="2200" dirty="0" smtClean="0"/>
              <a:t>It </a:t>
            </a:r>
            <a:r>
              <a:rPr lang="en-US" altLang="en-US" sz="2200" dirty="0"/>
              <a:t>is a process of inserting the data into a target system. There are </a:t>
            </a:r>
            <a:r>
              <a:rPr lang="en-US" altLang="en-US" sz="2200" dirty="0" smtClean="0"/>
              <a:t>2 </a:t>
            </a:r>
            <a:r>
              <a:rPr lang="en-US" altLang="en-US" sz="2200" dirty="0"/>
              <a:t>types of Data </a:t>
            </a:r>
            <a:r>
              <a:rPr lang="en-US" altLang="en-US" sz="2200" dirty="0" smtClean="0"/>
              <a:t>Loads,</a:t>
            </a:r>
          </a:p>
          <a:p>
            <a:r>
              <a:rPr lang="en-US" altLang="en-US" sz="2200" dirty="0" smtClean="0"/>
              <a:t>Initial </a:t>
            </a:r>
            <a:r>
              <a:rPr lang="en-US" altLang="en-US" sz="2200" dirty="0"/>
              <a:t>or Full Load</a:t>
            </a:r>
          </a:p>
          <a:p>
            <a:r>
              <a:rPr lang="en-US" altLang="en-US" sz="2200" dirty="0" smtClean="0"/>
              <a:t>Incremental </a:t>
            </a:r>
            <a:r>
              <a:rPr lang="en-US" altLang="en-US" sz="2200" dirty="0"/>
              <a:t>or Delta </a:t>
            </a:r>
            <a:r>
              <a:rPr lang="en-US" altLang="en-US" sz="2200" dirty="0" smtClean="0"/>
              <a:t>Load</a:t>
            </a:r>
          </a:p>
          <a:p>
            <a:pPr marL="0" indent="0">
              <a:buNone/>
            </a:pPr>
            <a:endParaRPr lang="en-US" altLang="en-US" sz="2200" dirty="0"/>
          </a:p>
          <a:p>
            <a:pPr>
              <a:buClrTx/>
              <a:buFontTx/>
              <a:buNone/>
            </a:pPr>
            <a:r>
              <a:rPr lang="en-US" altLang="en-US" sz="2200" dirty="0"/>
              <a:t>1. </a:t>
            </a:r>
            <a:r>
              <a:rPr lang="en-US" altLang="en-US" sz="2200" b="1" dirty="0"/>
              <a:t>Initial or Full Load</a:t>
            </a:r>
          </a:p>
          <a:p>
            <a:pPr>
              <a:buClrTx/>
              <a:buFontTx/>
              <a:buNone/>
            </a:pPr>
            <a:r>
              <a:rPr lang="en-US" altLang="en-US" sz="2200" dirty="0"/>
              <a:t>       It is a process of loading all the required data at very first load</a:t>
            </a:r>
            <a:r>
              <a:rPr lang="en-US" altLang="en-US" sz="2200" dirty="0" smtClean="0"/>
              <a:t>.</a:t>
            </a:r>
            <a:endParaRPr lang="en-US" altLang="en-US" sz="2200" dirty="0"/>
          </a:p>
          <a:p>
            <a:pPr>
              <a:buClrTx/>
              <a:buFontTx/>
              <a:buNone/>
            </a:pPr>
            <a:r>
              <a:rPr lang="en-US" altLang="en-US" sz="2200" dirty="0"/>
              <a:t>2. </a:t>
            </a:r>
            <a:r>
              <a:rPr lang="en-US" altLang="en-US" sz="2200" b="1" dirty="0"/>
              <a:t>Incremental or Delta Load</a:t>
            </a:r>
          </a:p>
          <a:p>
            <a:pPr>
              <a:buClrTx/>
              <a:buFontTx/>
              <a:buNone/>
            </a:pPr>
            <a:r>
              <a:rPr lang="en-US" altLang="en-US" sz="2200" dirty="0"/>
              <a:t>       It is a process of loading only new records after initial load.</a:t>
            </a:r>
          </a:p>
          <a:p>
            <a:pPr>
              <a:buClrTx/>
              <a:buFontTx/>
              <a:buNone/>
            </a:pPr>
            <a:endParaRPr lang="en-US" dirty="0">
              <a:solidFill>
                <a:schemeClr val="tx1"/>
              </a:solidFill>
            </a:endParaRPr>
          </a:p>
        </p:txBody>
      </p:sp>
    </p:spTree>
    <p:extLst>
      <p:ext uri="{BB962C8B-B14F-4D97-AF65-F5344CB8AC3E}">
        <p14:creationId xmlns:p14="http://schemas.microsoft.com/office/powerpoint/2010/main" val="3536382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562480" cy="576000"/>
          </a:xfrm>
        </p:spPr>
        <p:txBody>
          <a:bodyPr/>
          <a:lstStyle/>
          <a:p>
            <a:pPr algn="ctr"/>
            <a:r>
              <a:rPr lang="en-IN" dirty="0"/>
              <a:t>Introduction to </a:t>
            </a:r>
            <a:r>
              <a:rPr lang="en-IN" dirty="0" smtClean="0"/>
              <a:t>ETL(6/6)</a:t>
            </a:r>
            <a:br>
              <a:rPr lang="en-IN" dirty="0" smtClean="0"/>
            </a:br>
            <a:r>
              <a:rPr lang="en-IN" sz="2600" dirty="0" smtClean="0"/>
              <a:t>Operational Data Store</a:t>
            </a:r>
            <a:endParaRPr lang="en-IN" sz="2600" dirty="0"/>
          </a:p>
        </p:txBody>
      </p:sp>
      <p:sp>
        <p:nvSpPr>
          <p:cNvPr id="3" name="Text Placeholder 2"/>
          <p:cNvSpPr>
            <a:spLocks noGrp="1"/>
          </p:cNvSpPr>
          <p:nvPr>
            <p:ph type="body" sz="quarter" idx="10"/>
          </p:nvPr>
        </p:nvSpPr>
        <p:spPr>
          <a:xfrm>
            <a:off x="304800" y="1143000"/>
            <a:ext cx="8229600" cy="5562600"/>
          </a:xfrm>
        </p:spPr>
        <p:txBody>
          <a:bodyPr>
            <a:normAutofit/>
          </a:bodyPr>
          <a:lstStyle/>
          <a:p>
            <a:r>
              <a:rPr lang="en-IN" sz="1800" dirty="0" smtClean="0"/>
              <a:t>An </a:t>
            </a:r>
            <a:r>
              <a:rPr lang="en-IN" sz="1800" dirty="0"/>
              <a:t>operational data store (or "ODS") is a database designed to integrate data from multiple sources for additional operations on the data. </a:t>
            </a:r>
          </a:p>
          <a:p>
            <a:r>
              <a:rPr lang="en-IN" sz="1800" dirty="0"/>
              <a:t>Operational data stores exist to support daily operations. The ODS data is cleaned and validated, but it is not historically </a:t>
            </a:r>
            <a:r>
              <a:rPr lang="en-IN" sz="1800" dirty="0" smtClean="0"/>
              <a:t>deep, </a:t>
            </a:r>
            <a:r>
              <a:rPr lang="en-IN" sz="1800" dirty="0"/>
              <a:t>it may be just the data for the current day. </a:t>
            </a:r>
            <a:endParaRPr lang="en-IN" sz="1800" dirty="0" smtClean="0"/>
          </a:p>
          <a:p>
            <a:r>
              <a:rPr lang="en-IN" sz="1800" dirty="0" smtClean="0"/>
              <a:t>Rather </a:t>
            </a:r>
            <a:r>
              <a:rPr lang="en-IN" sz="1800" dirty="0"/>
              <a:t>than support the historically rich queries that a data warehouse can handle, the ODS gives data warehouses a place to get access to the most current data, which has not yet been loaded into the data warehouse. The ODS may also be used as a source to load the data warehouse</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835021"/>
            <a:ext cx="4575412" cy="2768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0949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body" sz="quarter" idx="10"/>
          </p:nvPr>
        </p:nvSpPr>
        <p:spPr>
          <a:xfrm>
            <a:off x="228600" y="609600"/>
            <a:ext cx="8534400" cy="5410200"/>
          </a:xfrm>
        </p:spPr>
        <p:txBody>
          <a:bodyPr>
            <a:normAutofit/>
          </a:bodyPr>
          <a:lstStyle/>
          <a:p>
            <a:pPr lvl="0"/>
            <a:r>
              <a:rPr lang="en-IN" sz="2200" dirty="0"/>
              <a:t>Business Intelligence overview</a:t>
            </a:r>
          </a:p>
          <a:p>
            <a:pPr lvl="0"/>
            <a:r>
              <a:rPr lang="en-IN" sz="2200" dirty="0"/>
              <a:t>Business Intelligence workflow</a:t>
            </a:r>
          </a:p>
          <a:p>
            <a:pPr lvl="0"/>
            <a:r>
              <a:rPr lang="en-IN" sz="2200" dirty="0"/>
              <a:t>Components of  DWH</a:t>
            </a:r>
          </a:p>
          <a:p>
            <a:pPr lvl="0"/>
            <a:r>
              <a:rPr lang="en-IN" sz="2200" dirty="0"/>
              <a:t>Meta-Data in DWH</a:t>
            </a:r>
          </a:p>
          <a:p>
            <a:pPr lvl="0"/>
            <a:r>
              <a:rPr lang="en-IN" sz="2200" dirty="0"/>
              <a:t>Data warehouse Schemas</a:t>
            </a:r>
          </a:p>
          <a:p>
            <a:r>
              <a:rPr lang="en-IN" sz="2200" dirty="0"/>
              <a:t>Basic Skill set for BI tester</a:t>
            </a:r>
          </a:p>
          <a:p>
            <a:pPr lvl="0"/>
            <a:r>
              <a:rPr lang="en-IN" sz="2200" dirty="0"/>
              <a:t>Why BI testing is needed</a:t>
            </a:r>
          </a:p>
          <a:p>
            <a:pPr lvl="0"/>
            <a:r>
              <a:rPr lang="en-IN" sz="2200" dirty="0"/>
              <a:t>Challenges of BI Testing</a:t>
            </a:r>
          </a:p>
          <a:p>
            <a:pPr lvl="0"/>
            <a:r>
              <a:rPr lang="en-IN" sz="2200" dirty="0"/>
              <a:t>BI Testing Approach</a:t>
            </a:r>
          </a:p>
          <a:p>
            <a:pPr lvl="0"/>
            <a:r>
              <a:rPr lang="en-IN" sz="2200" dirty="0"/>
              <a:t>Introduction to ETL</a:t>
            </a:r>
          </a:p>
          <a:p>
            <a:pPr lvl="0"/>
            <a:r>
              <a:rPr lang="en-IN" sz="2200" b="1" dirty="0"/>
              <a:t>ETL test processes and scenarios</a:t>
            </a:r>
          </a:p>
          <a:p>
            <a:pPr lvl="0"/>
            <a:r>
              <a:rPr lang="en-IN" sz="2200" dirty="0"/>
              <a:t>Introduction to Reporting</a:t>
            </a:r>
          </a:p>
          <a:p>
            <a:pPr lvl="0"/>
            <a:r>
              <a:rPr lang="en-IN" sz="2200" dirty="0"/>
              <a:t>Report Testing scenarios</a:t>
            </a:r>
          </a:p>
          <a:p>
            <a:pPr lvl="0"/>
            <a:endParaRPr lang="en-IN" sz="2200" dirty="0"/>
          </a:p>
          <a:p>
            <a:pPr lvl="0"/>
            <a:endParaRPr lang="en-IN" sz="2200" dirty="0"/>
          </a:p>
          <a:p>
            <a:endParaRPr lang="en-IN" sz="2200" dirty="0"/>
          </a:p>
        </p:txBody>
      </p:sp>
    </p:spTree>
    <p:extLst>
      <p:ext uri="{BB962C8B-B14F-4D97-AF65-F5344CB8AC3E}">
        <p14:creationId xmlns:p14="http://schemas.microsoft.com/office/powerpoint/2010/main" val="1195412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62480" cy="576000"/>
          </a:xfrm>
        </p:spPr>
        <p:txBody>
          <a:bodyPr/>
          <a:lstStyle/>
          <a:p>
            <a:pPr algn="ctr"/>
            <a:r>
              <a:rPr lang="en-IN" dirty="0" smtClean="0"/>
              <a:t>ETL Test Process(1/3)</a:t>
            </a:r>
            <a:br>
              <a:rPr lang="en-IN" dirty="0" smtClean="0"/>
            </a:br>
            <a:r>
              <a:rPr lang="en-IN" sz="2400" dirty="0" smtClean="0"/>
              <a:t> Data extraction</a:t>
            </a:r>
            <a:endParaRPr lang="en-IN" sz="2400" dirty="0"/>
          </a:p>
        </p:txBody>
      </p:sp>
      <p:sp>
        <p:nvSpPr>
          <p:cNvPr id="3" name="Text Placeholder 2"/>
          <p:cNvSpPr>
            <a:spLocks noGrp="1"/>
          </p:cNvSpPr>
          <p:nvPr>
            <p:ph type="body" sz="quarter" idx="10"/>
          </p:nvPr>
        </p:nvSpPr>
        <p:spPr>
          <a:xfrm>
            <a:off x="304800" y="1219200"/>
            <a:ext cx="8534400" cy="5105400"/>
          </a:xfrm>
        </p:spPr>
        <p:txBody>
          <a:bodyPr>
            <a:normAutofit/>
          </a:bodyPr>
          <a:lstStyle/>
          <a:p>
            <a:pPr marL="0" indent="0">
              <a:lnSpc>
                <a:spcPct val="65000"/>
              </a:lnSpc>
              <a:buNone/>
            </a:pPr>
            <a:r>
              <a:rPr lang="en-US" sz="2000" dirty="0"/>
              <a:t>Purpose</a:t>
            </a:r>
          </a:p>
          <a:p>
            <a:pPr>
              <a:lnSpc>
                <a:spcPct val="65000"/>
              </a:lnSpc>
            </a:pPr>
            <a:r>
              <a:rPr lang="en-US" altLang="en-GB" sz="2000" dirty="0"/>
              <a:t>To show that all source data, for every data specification, with all known data errors will be handled correctly.</a:t>
            </a:r>
          </a:p>
          <a:p>
            <a:pPr marL="0" indent="0">
              <a:lnSpc>
                <a:spcPct val="65000"/>
              </a:lnSpc>
              <a:buNone/>
            </a:pPr>
            <a:endParaRPr lang="en-US" altLang="en-GB" sz="2000" dirty="0"/>
          </a:p>
          <a:p>
            <a:pPr marL="0" indent="0">
              <a:lnSpc>
                <a:spcPct val="65000"/>
              </a:lnSpc>
              <a:buNone/>
            </a:pPr>
            <a:r>
              <a:rPr lang="en-US" sz="2000" dirty="0"/>
              <a:t>Scope</a:t>
            </a:r>
          </a:p>
          <a:p>
            <a:pPr>
              <a:lnSpc>
                <a:spcPct val="65000"/>
              </a:lnSpc>
            </a:pPr>
            <a:r>
              <a:rPr lang="en-US" altLang="en-GB" sz="2000" dirty="0"/>
              <a:t>All data extraction programs – to be tested on samples of all source data files</a:t>
            </a:r>
          </a:p>
          <a:p>
            <a:pPr marL="0" indent="0">
              <a:lnSpc>
                <a:spcPct val="65000"/>
              </a:lnSpc>
              <a:buNone/>
            </a:pPr>
            <a:endParaRPr lang="en-US" altLang="en-GB" sz="2000" dirty="0"/>
          </a:p>
          <a:p>
            <a:pPr marL="0" indent="0">
              <a:lnSpc>
                <a:spcPct val="65000"/>
              </a:lnSpc>
              <a:buNone/>
            </a:pPr>
            <a:r>
              <a:rPr lang="en-US" sz="2000" dirty="0"/>
              <a:t>Prerequisites</a:t>
            </a:r>
          </a:p>
          <a:p>
            <a:pPr>
              <a:lnSpc>
                <a:spcPct val="65000"/>
              </a:lnSpc>
            </a:pPr>
            <a:r>
              <a:rPr lang="en-US" altLang="en-GB" sz="2000" dirty="0"/>
              <a:t>Source data have been tested, have been analyzed</a:t>
            </a:r>
          </a:p>
          <a:p>
            <a:pPr marL="0" indent="0">
              <a:lnSpc>
                <a:spcPct val="65000"/>
              </a:lnSpc>
              <a:buNone/>
            </a:pPr>
            <a:endParaRPr lang="en-US" altLang="en-GB" sz="2000" dirty="0"/>
          </a:p>
          <a:p>
            <a:pPr marL="0" indent="0">
              <a:lnSpc>
                <a:spcPct val="65000"/>
              </a:lnSpc>
              <a:buNone/>
            </a:pPr>
            <a:r>
              <a:rPr lang="en-US" sz="2000" dirty="0"/>
              <a:t>Techniques and requirements</a:t>
            </a:r>
          </a:p>
          <a:p>
            <a:pPr>
              <a:lnSpc>
                <a:spcPct val="65000"/>
              </a:lnSpc>
            </a:pPr>
            <a:r>
              <a:rPr lang="en-US" altLang="en-GB" sz="2000" dirty="0"/>
              <a:t>Test extraction </a:t>
            </a:r>
            <a:r>
              <a:rPr lang="en-US" altLang="en-GB" sz="2000" dirty="0" smtClean="0"/>
              <a:t>for </a:t>
            </a:r>
            <a:r>
              <a:rPr lang="en-US" altLang="en-GB" sz="2000" dirty="0"/>
              <a:t>every source file</a:t>
            </a:r>
          </a:p>
          <a:p>
            <a:pPr>
              <a:lnSpc>
                <a:spcPct val="65000"/>
              </a:lnSpc>
            </a:pPr>
            <a:r>
              <a:rPr lang="en-US" altLang="en-GB" sz="2000" dirty="0"/>
              <a:t>Test extraction </a:t>
            </a:r>
            <a:r>
              <a:rPr lang="en-US" altLang="en-GB" sz="2000" dirty="0" smtClean="0"/>
              <a:t>for </a:t>
            </a:r>
            <a:r>
              <a:rPr lang="en-US" altLang="en-GB" sz="2000" dirty="0"/>
              <a:t>every source / domain </a:t>
            </a:r>
            <a:r>
              <a:rPr lang="en-US" altLang="en-GB" sz="2000" dirty="0" smtClean="0"/>
              <a:t>specification</a:t>
            </a:r>
            <a:endParaRPr lang="en-US" altLang="en-GB" sz="2000" dirty="0"/>
          </a:p>
          <a:p>
            <a:pPr>
              <a:lnSpc>
                <a:spcPct val="65000"/>
              </a:lnSpc>
            </a:pPr>
            <a:r>
              <a:rPr lang="en-US" altLang="en-GB" sz="2000" dirty="0"/>
              <a:t>Check extraction </a:t>
            </a:r>
            <a:r>
              <a:rPr lang="en-US" altLang="en-GB" sz="2000" dirty="0" smtClean="0"/>
              <a:t>for </a:t>
            </a:r>
            <a:r>
              <a:rPr lang="en-US" altLang="en-GB" sz="2000" dirty="0"/>
              <a:t>every data item</a:t>
            </a:r>
          </a:p>
          <a:p>
            <a:pPr>
              <a:lnSpc>
                <a:spcPct val="65000"/>
              </a:lnSpc>
            </a:pPr>
            <a:r>
              <a:rPr lang="en-US" altLang="en-GB" sz="2000" dirty="0"/>
              <a:t>Test every data item on boundary values, </a:t>
            </a:r>
            <a:r>
              <a:rPr lang="en-US" altLang="en-GB" sz="2000" dirty="0" smtClean="0"/>
              <a:t>hard coded </a:t>
            </a:r>
            <a:r>
              <a:rPr lang="en-US" altLang="en-GB" sz="2000" dirty="0"/>
              <a:t>values</a:t>
            </a:r>
          </a:p>
          <a:p>
            <a:pPr>
              <a:lnSpc>
                <a:spcPct val="65000"/>
              </a:lnSpc>
            </a:pPr>
            <a:r>
              <a:rPr lang="en-US" altLang="en-GB" sz="2000" dirty="0"/>
              <a:t>Test all validation output</a:t>
            </a:r>
          </a:p>
          <a:p>
            <a:pPr>
              <a:lnSpc>
                <a:spcPct val="65000"/>
              </a:lnSpc>
            </a:pPr>
            <a:r>
              <a:rPr lang="en-US" altLang="en-GB" sz="2000" dirty="0"/>
              <a:t>Test all counters and totaling options</a:t>
            </a:r>
          </a:p>
          <a:p>
            <a:pPr marL="0" indent="0">
              <a:buNone/>
            </a:pPr>
            <a:endParaRPr lang="en-IN" dirty="0"/>
          </a:p>
        </p:txBody>
      </p:sp>
    </p:spTree>
    <p:extLst>
      <p:ext uri="{BB962C8B-B14F-4D97-AF65-F5344CB8AC3E}">
        <p14:creationId xmlns:p14="http://schemas.microsoft.com/office/powerpoint/2010/main" val="3190439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562480" cy="576000"/>
          </a:xfrm>
        </p:spPr>
        <p:txBody>
          <a:bodyPr/>
          <a:lstStyle/>
          <a:p>
            <a:pPr algn="ctr"/>
            <a:r>
              <a:rPr lang="en-IN" dirty="0" smtClean="0"/>
              <a:t>ETL Test Process(2/3)</a:t>
            </a:r>
            <a:br>
              <a:rPr lang="en-IN" dirty="0" smtClean="0"/>
            </a:br>
            <a:r>
              <a:rPr lang="en-IN" sz="2400" dirty="0" smtClean="0"/>
              <a:t> Data Transformation</a:t>
            </a:r>
            <a:endParaRPr lang="en-IN" dirty="0"/>
          </a:p>
        </p:txBody>
      </p:sp>
      <p:sp>
        <p:nvSpPr>
          <p:cNvPr id="3" name="Text Placeholder 2"/>
          <p:cNvSpPr>
            <a:spLocks noGrp="1"/>
          </p:cNvSpPr>
          <p:nvPr>
            <p:ph type="body" sz="quarter" idx="10"/>
          </p:nvPr>
        </p:nvSpPr>
        <p:spPr>
          <a:xfrm>
            <a:off x="228600" y="1295400"/>
            <a:ext cx="8534400" cy="5105400"/>
          </a:xfrm>
        </p:spPr>
        <p:txBody>
          <a:bodyPr>
            <a:normAutofit/>
          </a:bodyPr>
          <a:lstStyle/>
          <a:p>
            <a:pPr marL="287338" indent="-287338">
              <a:lnSpc>
                <a:spcPct val="75000"/>
              </a:lnSpc>
              <a:buFont typeface="Wingdings" pitchFamily="2" charset="2"/>
              <a:buNone/>
            </a:pPr>
            <a:r>
              <a:rPr lang="en-US" sz="2000" dirty="0"/>
              <a:t>Purpose</a:t>
            </a:r>
          </a:p>
          <a:p>
            <a:pPr marL="287338" indent="-287338">
              <a:lnSpc>
                <a:spcPct val="75000"/>
              </a:lnSpc>
            </a:pPr>
            <a:r>
              <a:rPr lang="en-US" altLang="en-GB" sz="2000" dirty="0"/>
              <a:t>To show that all data transformation rules are implemented and do function as specified</a:t>
            </a:r>
            <a:r>
              <a:rPr lang="en-US" sz="2000" dirty="0"/>
              <a:t>.</a:t>
            </a:r>
          </a:p>
          <a:p>
            <a:pPr marL="0" indent="0">
              <a:lnSpc>
                <a:spcPct val="75000"/>
              </a:lnSpc>
              <a:buFont typeface="Wingdings" pitchFamily="2" charset="2"/>
              <a:buNone/>
            </a:pPr>
            <a:endParaRPr lang="en-US" sz="2000" dirty="0"/>
          </a:p>
          <a:p>
            <a:pPr marL="287338" indent="-287338">
              <a:lnSpc>
                <a:spcPct val="75000"/>
              </a:lnSpc>
              <a:buFont typeface="Wingdings" pitchFamily="2" charset="2"/>
              <a:buNone/>
            </a:pPr>
            <a:r>
              <a:rPr lang="en-US" sz="2000" dirty="0"/>
              <a:t>Scope</a:t>
            </a:r>
          </a:p>
          <a:p>
            <a:pPr marL="287338" indent="-287338">
              <a:lnSpc>
                <a:spcPct val="75000"/>
              </a:lnSpc>
            </a:pPr>
            <a:r>
              <a:rPr lang="en-US" altLang="en-GB" sz="2000" dirty="0"/>
              <a:t>All data transformation programs - to be tested against all transformation rules / specifications</a:t>
            </a:r>
            <a:r>
              <a:rPr lang="en-US" sz="2000" dirty="0"/>
              <a:t>.</a:t>
            </a:r>
          </a:p>
          <a:p>
            <a:pPr marL="0" indent="0">
              <a:lnSpc>
                <a:spcPct val="75000"/>
              </a:lnSpc>
              <a:buFont typeface="Wingdings" pitchFamily="2" charset="2"/>
              <a:buNone/>
            </a:pPr>
            <a:endParaRPr lang="en-US" sz="2000" dirty="0"/>
          </a:p>
          <a:p>
            <a:pPr marL="287338" indent="-287338">
              <a:lnSpc>
                <a:spcPct val="75000"/>
              </a:lnSpc>
              <a:buFont typeface="Wingdings" pitchFamily="2" charset="2"/>
              <a:buNone/>
            </a:pPr>
            <a:r>
              <a:rPr lang="en-US" sz="2000" dirty="0"/>
              <a:t>Prerequisites</a:t>
            </a:r>
          </a:p>
          <a:p>
            <a:pPr marL="287338" indent="-287338">
              <a:lnSpc>
                <a:spcPct val="75000"/>
              </a:lnSpc>
            </a:pPr>
            <a:r>
              <a:rPr lang="en-US" altLang="en-GB" sz="2000" dirty="0"/>
              <a:t>Source data have been tested, have been analyzed</a:t>
            </a:r>
          </a:p>
          <a:p>
            <a:pPr marL="0" indent="0">
              <a:lnSpc>
                <a:spcPct val="75000"/>
              </a:lnSpc>
              <a:buFont typeface="Wingdings" pitchFamily="2" charset="2"/>
              <a:buNone/>
            </a:pPr>
            <a:endParaRPr lang="en-US" altLang="en-GB" sz="2000" dirty="0"/>
          </a:p>
          <a:p>
            <a:pPr marL="287338" indent="-287338">
              <a:lnSpc>
                <a:spcPct val="75000"/>
              </a:lnSpc>
              <a:buFont typeface="Wingdings" pitchFamily="2" charset="2"/>
              <a:buNone/>
            </a:pPr>
            <a:r>
              <a:rPr lang="en-US" sz="2000" dirty="0"/>
              <a:t>Techniques and requirements</a:t>
            </a:r>
          </a:p>
          <a:p>
            <a:pPr marL="287338" indent="-287338">
              <a:lnSpc>
                <a:spcPct val="75000"/>
              </a:lnSpc>
            </a:pPr>
            <a:r>
              <a:rPr lang="en-US" altLang="en-GB" sz="2000" dirty="0"/>
              <a:t>Standard techniques to be applied for black box unit test</a:t>
            </a:r>
          </a:p>
          <a:p>
            <a:pPr marL="287338" indent="-287338">
              <a:lnSpc>
                <a:spcPct val="75000"/>
              </a:lnSpc>
            </a:pPr>
            <a:r>
              <a:rPr lang="en-US" altLang="en-GB" sz="2000" dirty="0"/>
              <a:t>Covering all data transformation rules - as there are</a:t>
            </a:r>
          </a:p>
          <a:p>
            <a:pPr marL="742950" lvl="2" indent="-342900">
              <a:lnSpc>
                <a:spcPct val="75000"/>
              </a:lnSpc>
              <a:buFont typeface="Wingdings" panose="05000000000000000000" pitchFamily="2" charset="2"/>
              <a:buChar char="ü"/>
            </a:pPr>
            <a:r>
              <a:rPr lang="en-US" altLang="en-GB" sz="2000" dirty="0"/>
              <a:t>Coding and decoding of data values</a:t>
            </a:r>
          </a:p>
          <a:p>
            <a:pPr marL="742950" lvl="2" indent="-342900">
              <a:lnSpc>
                <a:spcPct val="75000"/>
              </a:lnSpc>
              <a:buFont typeface="Wingdings" panose="05000000000000000000" pitchFamily="2" charset="2"/>
              <a:buChar char="ü"/>
            </a:pPr>
            <a:r>
              <a:rPr lang="en-US" altLang="en-GB" sz="2000" dirty="0"/>
              <a:t>Consolidation of data records, production of totals</a:t>
            </a:r>
          </a:p>
          <a:p>
            <a:pPr marL="742950" lvl="2" indent="-342900">
              <a:lnSpc>
                <a:spcPct val="75000"/>
              </a:lnSpc>
              <a:buFont typeface="Wingdings" panose="05000000000000000000" pitchFamily="2" charset="2"/>
              <a:buChar char="ü"/>
            </a:pPr>
            <a:r>
              <a:rPr lang="en-US" altLang="en-GB" sz="2000" dirty="0"/>
              <a:t>Addition of linked data items</a:t>
            </a:r>
          </a:p>
          <a:p>
            <a:pPr marL="0" indent="0">
              <a:buNone/>
            </a:pPr>
            <a:endParaRPr lang="en-IN" dirty="0"/>
          </a:p>
        </p:txBody>
      </p:sp>
    </p:spTree>
    <p:extLst>
      <p:ext uri="{BB962C8B-B14F-4D97-AF65-F5344CB8AC3E}">
        <p14:creationId xmlns:p14="http://schemas.microsoft.com/office/powerpoint/2010/main" val="2594031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560" y="670583"/>
            <a:ext cx="8562480" cy="544974"/>
          </a:xfrm>
        </p:spPr>
        <p:txBody>
          <a:bodyPr/>
          <a:lstStyle/>
          <a:p>
            <a:pPr algn="ctr"/>
            <a:r>
              <a:rPr lang="en-IN" sz="2600" dirty="0" smtClean="0"/>
              <a:t>Basic Elements of BI (1/2)</a:t>
            </a:r>
            <a:endParaRPr lang="en-IN" sz="2600" dirty="0"/>
          </a:p>
        </p:txBody>
      </p:sp>
      <p:pic>
        <p:nvPicPr>
          <p:cNvPr id="4" name="Picture 3"/>
          <p:cNvPicPr>
            <a:picLocks noChangeAspect="1" noChangeArrowheads="1"/>
          </p:cNvPicPr>
          <p:nvPr/>
        </p:nvPicPr>
        <p:blipFill>
          <a:blip r:embed="rId3" cstate="print"/>
          <a:srcRect/>
          <a:stretch>
            <a:fillRect/>
          </a:stretch>
        </p:blipFill>
        <p:spPr bwMode="auto">
          <a:xfrm>
            <a:off x="29570" y="1421648"/>
            <a:ext cx="4466230" cy="3733800"/>
          </a:xfrm>
          <a:prstGeom prst="rect">
            <a:avLst/>
          </a:prstGeom>
          <a:noFill/>
          <a:ln w="9525">
            <a:noFill/>
            <a:miter lim="800000"/>
            <a:headEnd/>
            <a:tailEnd/>
          </a:ln>
        </p:spPr>
      </p:pic>
      <p:sp>
        <p:nvSpPr>
          <p:cNvPr id="3" name="TextBox 2"/>
          <p:cNvSpPr txBox="1"/>
          <p:nvPr/>
        </p:nvSpPr>
        <p:spPr>
          <a:xfrm>
            <a:off x="4659004" y="1214420"/>
            <a:ext cx="4256396" cy="3847207"/>
          </a:xfrm>
          <a:prstGeom prst="rect">
            <a:avLst/>
          </a:prstGeom>
          <a:noFill/>
        </p:spPr>
        <p:txBody>
          <a:bodyPr wrap="square" rtlCol="0">
            <a:spAutoFit/>
          </a:bodyPr>
          <a:lstStyle/>
          <a:p>
            <a:pPr algn="ctr"/>
            <a:r>
              <a:rPr lang="en-US" sz="2000" b="1" u="sng" dirty="0"/>
              <a:t>Gathering </a:t>
            </a:r>
            <a:r>
              <a:rPr lang="en-US" sz="2000" b="1" u="sng" dirty="0" smtClean="0"/>
              <a:t>Data</a:t>
            </a:r>
          </a:p>
          <a:p>
            <a:endParaRPr lang="en-US" dirty="0"/>
          </a:p>
          <a:p>
            <a:pPr marL="285750" lvl="0" indent="-285750">
              <a:buFont typeface="Wingdings" panose="05000000000000000000" pitchFamily="2" charset="2"/>
              <a:buChar char="ü"/>
            </a:pPr>
            <a:r>
              <a:rPr lang="en-US" sz="1600" dirty="0"/>
              <a:t>Gathering data is concerned with collecting or accessing data .</a:t>
            </a:r>
          </a:p>
          <a:p>
            <a:pPr marL="285750" lvl="0" indent="-285750">
              <a:buFont typeface="Wingdings" panose="05000000000000000000" pitchFamily="2" charset="2"/>
              <a:buChar char="ü"/>
            </a:pPr>
            <a:r>
              <a:rPr lang="en-US" sz="1600" dirty="0"/>
              <a:t>Gathering data can be done in many formats. Like from transactional systems that keep logs of past transactions, production systems that measure and track quality, etc.</a:t>
            </a:r>
          </a:p>
          <a:p>
            <a:pPr marL="285750" lvl="0" indent="-285750">
              <a:buFont typeface="Wingdings" panose="05000000000000000000" pitchFamily="2" charset="2"/>
              <a:buChar char="ü"/>
            </a:pPr>
            <a:r>
              <a:rPr lang="en-US" sz="1600" dirty="0"/>
              <a:t>A major challenge of gathering data is making sure that the relevant data is collected in the right way at the right time. If the data quality is not controlled at the data gathering stage then it can jeopardize the entire BI efforts that might follow – always remember the old adage - garbage in garbage out</a:t>
            </a:r>
            <a:r>
              <a:rPr lang="en-US" sz="1600" dirty="0" smtClean="0"/>
              <a:t>.</a:t>
            </a:r>
            <a:endParaRPr lang="en-US" sz="1600" dirty="0"/>
          </a:p>
        </p:txBody>
      </p:sp>
      <p:sp>
        <p:nvSpPr>
          <p:cNvPr id="5" name="TextBox 4"/>
          <p:cNvSpPr txBox="1"/>
          <p:nvPr/>
        </p:nvSpPr>
        <p:spPr>
          <a:xfrm>
            <a:off x="174009" y="5155448"/>
            <a:ext cx="8741391" cy="1969770"/>
          </a:xfrm>
          <a:prstGeom prst="rect">
            <a:avLst/>
          </a:prstGeom>
          <a:noFill/>
        </p:spPr>
        <p:txBody>
          <a:bodyPr wrap="square" rtlCol="0">
            <a:spAutoFit/>
          </a:bodyPr>
          <a:lstStyle/>
          <a:p>
            <a:r>
              <a:rPr lang="en-US" sz="2000" b="1" u="sng" dirty="0"/>
              <a:t>Storing </a:t>
            </a:r>
            <a:r>
              <a:rPr lang="en-US" sz="2000" b="1" u="sng" dirty="0" smtClean="0"/>
              <a:t>Data</a:t>
            </a:r>
          </a:p>
          <a:p>
            <a:pPr algn="ctr"/>
            <a:endParaRPr lang="en-US" dirty="0"/>
          </a:p>
          <a:p>
            <a:pPr marL="285750" lvl="0" indent="-285750">
              <a:buFont typeface="Wingdings" panose="05000000000000000000" pitchFamily="2" charset="2"/>
              <a:buChar char="ü"/>
            </a:pPr>
            <a:r>
              <a:rPr lang="en-US" sz="1600" dirty="0"/>
              <a:t>Storing Data is concerned with making sure the data is filed and stored in appropriate ways.</a:t>
            </a:r>
          </a:p>
          <a:p>
            <a:pPr marL="285750" lvl="0" indent="-285750">
              <a:buFont typeface="Wingdings" panose="05000000000000000000" pitchFamily="2" charset="2"/>
              <a:buChar char="ü"/>
            </a:pPr>
            <a:r>
              <a:rPr lang="en-US" sz="1600" dirty="0"/>
              <a:t>Good data storage starts with the needs and requirements of the end users and a clear understanding of what they want to use the data for.</a:t>
            </a:r>
          </a:p>
          <a:p>
            <a:endParaRPr lang="en-IN" dirty="0"/>
          </a:p>
          <a:p>
            <a:endParaRPr lang="en-IN" dirty="0"/>
          </a:p>
        </p:txBody>
      </p:sp>
      <p:sp>
        <p:nvSpPr>
          <p:cNvPr id="7" name="Title 1"/>
          <p:cNvSpPr txBox="1">
            <a:spLocks/>
          </p:cNvSpPr>
          <p:nvPr/>
        </p:nvSpPr>
        <p:spPr>
          <a:xfrm>
            <a:off x="263464" y="76200"/>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pPr algn="ctr"/>
            <a:r>
              <a:rPr lang="en-US" dirty="0" smtClean="0"/>
              <a:t>Business Intelligence overview (3/4)</a:t>
            </a:r>
            <a:endParaRPr lang="en-IN" dirty="0"/>
          </a:p>
        </p:txBody>
      </p:sp>
    </p:spTree>
    <p:extLst>
      <p:ext uri="{BB962C8B-B14F-4D97-AF65-F5344CB8AC3E}">
        <p14:creationId xmlns:p14="http://schemas.microsoft.com/office/powerpoint/2010/main" val="2922761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562480" cy="576000"/>
          </a:xfrm>
        </p:spPr>
        <p:txBody>
          <a:bodyPr/>
          <a:lstStyle/>
          <a:p>
            <a:pPr algn="ctr"/>
            <a:r>
              <a:rPr lang="en-IN" dirty="0" smtClean="0"/>
              <a:t>ETL Test Process(3/3)</a:t>
            </a:r>
            <a:br>
              <a:rPr lang="en-IN" dirty="0" smtClean="0"/>
            </a:br>
            <a:r>
              <a:rPr lang="en-IN" sz="2400" dirty="0" smtClean="0"/>
              <a:t> Data Loading</a:t>
            </a:r>
            <a:endParaRPr lang="en-IN" sz="2400" dirty="0"/>
          </a:p>
        </p:txBody>
      </p:sp>
      <p:sp>
        <p:nvSpPr>
          <p:cNvPr id="3" name="Text Placeholder 2"/>
          <p:cNvSpPr>
            <a:spLocks noGrp="1"/>
          </p:cNvSpPr>
          <p:nvPr>
            <p:ph type="body" sz="quarter" idx="10"/>
          </p:nvPr>
        </p:nvSpPr>
        <p:spPr>
          <a:xfrm>
            <a:off x="228600" y="1600200"/>
            <a:ext cx="8534400" cy="5105400"/>
          </a:xfrm>
        </p:spPr>
        <p:txBody>
          <a:bodyPr/>
          <a:lstStyle/>
          <a:p>
            <a:pPr marL="287338" indent="-287338">
              <a:lnSpc>
                <a:spcPct val="75000"/>
              </a:lnSpc>
              <a:buFont typeface="Wingdings" pitchFamily="2" charset="2"/>
              <a:buNone/>
            </a:pPr>
            <a:r>
              <a:rPr lang="en-US" sz="2000" dirty="0"/>
              <a:t>Purpose</a:t>
            </a:r>
          </a:p>
          <a:p>
            <a:pPr marL="287338" indent="-287338">
              <a:lnSpc>
                <a:spcPct val="75000"/>
              </a:lnSpc>
            </a:pPr>
            <a:r>
              <a:rPr lang="en-US" altLang="en-GB" sz="2000" dirty="0"/>
              <a:t>To show that all data loading (in the data warehouse) will function undisturbed - without errors, performing as required</a:t>
            </a:r>
          </a:p>
          <a:p>
            <a:pPr marL="287338" indent="-287338">
              <a:lnSpc>
                <a:spcPct val="75000"/>
              </a:lnSpc>
              <a:buFont typeface="Wingdings" pitchFamily="2" charset="2"/>
              <a:buNone/>
            </a:pPr>
            <a:endParaRPr lang="en-US" sz="2000" dirty="0"/>
          </a:p>
          <a:p>
            <a:pPr marL="287338" indent="-287338">
              <a:lnSpc>
                <a:spcPct val="75000"/>
              </a:lnSpc>
              <a:buFont typeface="Wingdings" pitchFamily="2" charset="2"/>
              <a:buNone/>
            </a:pPr>
            <a:r>
              <a:rPr lang="en-US" sz="2000" dirty="0"/>
              <a:t>Scope</a:t>
            </a:r>
          </a:p>
          <a:p>
            <a:pPr marL="287338" indent="-287338">
              <a:lnSpc>
                <a:spcPct val="75000"/>
              </a:lnSpc>
            </a:pPr>
            <a:r>
              <a:rPr lang="en-US" altLang="en-GB" sz="2000" dirty="0"/>
              <a:t>From (final) staging area to data warehouse itself</a:t>
            </a:r>
            <a:r>
              <a:rPr lang="en-US" sz="2000" dirty="0"/>
              <a:t>.</a:t>
            </a:r>
          </a:p>
          <a:p>
            <a:pPr marL="0" indent="0">
              <a:lnSpc>
                <a:spcPct val="75000"/>
              </a:lnSpc>
              <a:buFont typeface="Wingdings" pitchFamily="2" charset="2"/>
              <a:buNone/>
            </a:pPr>
            <a:endParaRPr lang="en-US" sz="2000" dirty="0"/>
          </a:p>
          <a:p>
            <a:pPr marL="287338" indent="-287338">
              <a:lnSpc>
                <a:spcPct val="75000"/>
              </a:lnSpc>
              <a:buFont typeface="Wingdings" pitchFamily="2" charset="2"/>
              <a:buNone/>
            </a:pPr>
            <a:r>
              <a:rPr lang="en-US" sz="2000" dirty="0"/>
              <a:t>Prerequisites</a:t>
            </a:r>
          </a:p>
          <a:p>
            <a:pPr marL="287338" indent="-287338">
              <a:lnSpc>
                <a:spcPct val="75000"/>
              </a:lnSpc>
            </a:pPr>
            <a:r>
              <a:rPr lang="en-US" altLang="en-GB" sz="2000" dirty="0"/>
              <a:t>Staging area data are available - in full size - preferable with more than one increment, in order to test for linearity</a:t>
            </a:r>
          </a:p>
          <a:p>
            <a:pPr marL="287338" indent="-287338">
              <a:lnSpc>
                <a:spcPct val="75000"/>
              </a:lnSpc>
            </a:pPr>
            <a:r>
              <a:rPr lang="en-US" altLang="en-GB" sz="2000" dirty="0"/>
              <a:t>We’ll require performance requirements in full</a:t>
            </a:r>
          </a:p>
          <a:p>
            <a:pPr marL="0" indent="0">
              <a:lnSpc>
                <a:spcPct val="75000"/>
              </a:lnSpc>
              <a:buFont typeface="Wingdings" pitchFamily="2" charset="2"/>
              <a:buNone/>
            </a:pPr>
            <a:endParaRPr lang="en-US" altLang="en-GB" sz="2000" dirty="0"/>
          </a:p>
          <a:p>
            <a:pPr marL="287338" indent="-287338">
              <a:lnSpc>
                <a:spcPct val="75000"/>
              </a:lnSpc>
              <a:buFont typeface="Wingdings" pitchFamily="2" charset="2"/>
              <a:buNone/>
            </a:pPr>
            <a:r>
              <a:rPr lang="en-US" sz="2000" dirty="0"/>
              <a:t>Techniques and requirements</a:t>
            </a:r>
          </a:p>
          <a:p>
            <a:pPr marL="287338" indent="-287338">
              <a:lnSpc>
                <a:spcPct val="75000"/>
              </a:lnSpc>
            </a:pPr>
            <a:r>
              <a:rPr lang="en-US" altLang="en-GB" sz="2000" dirty="0"/>
              <a:t>Performance testing techniques and analysis tools to be </a:t>
            </a:r>
            <a:r>
              <a:rPr lang="en-US" altLang="en-GB" sz="2000" dirty="0" smtClean="0"/>
              <a:t>used</a:t>
            </a:r>
            <a:endParaRPr lang="en-IN" dirty="0"/>
          </a:p>
        </p:txBody>
      </p:sp>
    </p:spTree>
    <p:extLst>
      <p:ext uri="{BB962C8B-B14F-4D97-AF65-F5344CB8AC3E}">
        <p14:creationId xmlns:p14="http://schemas.microsoft.com/office/powerpoint/2010/main" val="3393805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body" sz="quarter" idx="10"/>
          </p:nvPr>
        </p:nvSpPr>
        <p:spPr>
          <a:xfrm>
            <a:off x="228600" y="609600"/>
            <a:ext cx="8534400" cy="5410200"/>
          </a:xfrm>
        </p:spPr>
        <p:txBody>
          <a:bodyPr>
            <a:normAutofit/>
          </a:bodyPr>
          <a:lstStyle/>
          <a:p>
            <a:pPr lvl="0"/>
            <a:r>
              <a:rPr lang="en-IN" sz="2200" dirty="0"/>
              <a:t>Business Intelligence overview</a:t>
            </a:r>
          </a:p>
          <a:p>
            <a:pPr lvl="0"/>
            <a:r>
              <a:rPr lang="en-IN" sz="2200" dirty="0"/>
              <a:t>Business Intelligence workflow</a:t>
            </a:r>
          </a:p>
          <a:p>
            <a:pPr lvl="0"/>
            <a:r>
              <a:rPr lang="en-IN" sz="2200" dirty="0"/>
              <a:t>Components of  DWH</a:t>
            </a:r>
          </a:p>
          <a:p>
            <a:pPr lvl="0"/>
            <a:r>
              <a:rPr lang="en-IN" sz="2200" dirty="0"/>
              <a:t>Meta-Data in DWH</a:t>
            </a:r>
          </a:p>
          <a:p>
            <a:pPr lvl="0"/>
            <a:r>
              <a:rPr lang="en-IN" sz="2200" dirty="0"/>
              <a:t>Data warehouse Schemas</a:t>
            </a:r>
          </a:p>
          <a:p>
            <a:r>
              <a:rPr lang="en-IN" sz="2000" dirty="0"/>
              <a:t>Introduction to BI Testing</a:t>
            </a:r>
          </a:p>
          <a:p>
            <a:pPr lvl="0"/>
            <a:r>
              <a:rPr lang="en-IN" sz="2200" dirty="0" smtClean="0"/>
              <a:t>BI </a:t>
            </a:r>
            <a:r>
              <a:rPr lang="en-IN" sz="2200" dirty="0"/>
              <a:t>Testing Approach</a:t>
            </a:r>
          </a:p>
          <a:p>
            <a:pPr lvl="0"/>
            <a:r>
              <a:rPr lang="en-IN" sz="2200" dirty="0"/>
              <a:t>Introduction to ETL</a:t>
            </a:r>
          </a:p>
          <a:p>
            <a:pPr lvl="0"/>
            <a:r>
              <a:rPr lang="en-IN" sz="2200" dirty="0"/>
              <a:t>ETL test processes and scenarios</a:t>
            </a:r>
          </a:p>
          <a:p>
            <a:pPr lvl="0"/>
            <a:r>
              <a:rPr lang="en-IN" sz="2200" b="1" dirty="0"/>
              <a:t>Introduction to Reporting</a:t>
            </a:r>
          </a:p>
          <a:p>
            <a:pPr lvl="0"/>
            <a:r>
              <a:rPr lang="en-IN" sz="2200" dirty="0"/>
              <a:t>Report Testing scenarios</a:t>
            </a:r>
          </a:p>
          <a:p>
            <a:pPr lvl="0"/>
            <a:endParaRPr lang="en-IN" sz="2200" dirty="0"/>
          </a:p>
          <a:p>
            <a:pPr lvl="0"/>
            <a:endParaRPr lang="en-IN" sz="2200" dirty="0"/>
          </a:p>
          <a:p>
            <a:endParaRPr lang="en-IN" sz="2200" dirty="0"/>
          </a:p>
        </p:txBody>
      </p:sp>
    </p:spTree>
    <p:extLst>
      <p:ext uri="{BB962C8B-B14F-4D97-AF65-F5344CB8AC3E}">
        <p14:creationId xmlns:p14="http://schemas.microsoft.com/office/powerpoint/2010/main" val="3225935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338400"/>
            <a:ext cx="8562480" cy="576000"/>
          </a:xfrm>
        </p:spPr>
        <p:txBody>
          <a:bodyPr/>
          <a:lstStyle/>
          <a:p>
            <a:pPr lvl="0" algn="ctr"/>
            <a:r>
              <a:rPr lang="en-IN" dirty="0"/>
              <a:t>Introduction to </a:t>
            </a:r>
            <a:r>
              <a:rPr lang="en-IN" dirty="0" smtClean="0"/>
              <a:t>Reporting(1/3)</a:t>
            </a:r>
            <a:r>
              <a:rPr lang="en-IN" dirty="0"/>
              <a:t/>
            </a:r>
            <a:br>
              <a:rPr lang="en-IN" dirty="0"/>
            </a:br>
            <a:r>
              <a:rPr lang="en-IN" sz="2400" dirty="0" smtClean="0"/>
              <a:t>BI Reporting Tool Architecture</a:t>
            </a:r>
            <a:endParaRPr lang="en-IN" dirty="0"/>
          </a:p>
        </p:txBody>
      </p:sp>
      <p:sp>
        <p:nvSpPr>
          <p:cNvPr id="5" name="Text Placeholder 2"/>
          <p:cNvSpPr>
            <a:spLocks noGrp="1"/>
          </p:cNvSpPr>
          <p:nvPr>
            <p:ph type="body" sz="quarter" idx="10"/>
          </p:nvPr>
        </p:nvSpPr>
        <p:spPr>
          <a:xfrm>
            <a:off x="304800" y="1219200"/>
            <a:ext cx="8534400" cy="1828800"/>
          </a:xfrm>
        </p:spPr>
        <p:txBody>
          <a:bodyPr>
            <a:normAutofit/>
          </a:bodyPr>
          <a:lstStyle/>
          <a:p>
            <a:pPr marL="0" indent="0">
              <a:lnSpc>
                <a:spcPct val="75000"/>
              </a:lnSpc>
              <a:buNone/>
            </a:pPr>
            <a:r>
              <a:rPr lang="en-US" sz="1800" dirty="0"/>
              <a:t>The different data analysis tools for reporting typically fall into two main </a:t>
            </a:r>
            <a:r>
              <a:rPr lang="en-US" sz="1800" dirty="0" smtClean="0"/>
              <a:t>architectures,</a:t>
            </a:r>
            <a:endParaRPr lang="en-US" sz="1800" dirty="0"/>
          </a:p>
          <a:p>
            <a:pPr marL="287338" indent="-287338">
              <a:lnSpc>
                <a:spcPct val="75000"/>
              </a:lnSpc>
            </a:pPr>
            <a:r>
              <a:rPr lang="en-US" sz="1800" dirty="0"/>
              <a:t> </a:t>
            </a:r>
            <a:r>
              <a:rPr lang="en-US" sz="1800" b="1" dirty="0"/>
              <a:t>2-tier</a:t>
            </a:r>
            <a:r>
              <a:rPr lang="en-US" sz="1800" dirty="0"/>
              <a:t>: In this architecture, the BI reporting tool is installed on the client machines and these tools (clients) directly access the data warehouse or the data marts</a:t>
            </a:r>
            <a:r>
              <a:rPr lang="en-US" sz="1800" dirty="0" smtClean="0"/>
              <a:t>.</a:t>
            </a:r>
          </a:p>
          <a:p>
            <a:pPr marL="0" indent="0">
              <a:lnSpc>
                <a:spcPct val="75000"/>
              </a:lnSpc>
              <a:buNone/>
            </a:pPr>
            <a:endParaRPr lang="en-US" sz="1800" dirty="0"/>
          </a:p>
          <a:p>
            <a:pPr marL="287338" indent="-287338">
              <a:lnSpc>
                <a:spcPct val="75000"/>
              </a:lnSpc>
            </a:pPr>
            <a:r>
              <a:rPr lang="en-US" sz="1800" b="1" dirty="0"/>
              <a:t>3-tier</a:t>
            </a:r>
            <a:r>
              <a:rPr lang="en-US" sz="1800" dirty="0"/>
              <a:t>: In this architecture, the BI reporting server software is installed on a server machine. All the clients access the data warehouse or the data marts by using a browser. No special tool must be installed on the clients</a:t>
            </a:r>
          </a:p>
          <a:p>
            <a:pPr marL="287338" indent="-287338">
              <a:lnSpc>
                <a:spcPct val="75000"/>
              </a:lnSpc>
              <a:buFont typeface="Wingdings" pitchFamily="2" charset="2"/>
              <a:buNone/>
            </a:pPr>
            <a:endParaRPr lang="en-IN" dirty="0"/>
          </a:p>
        </p:txBody>
      </p:sp>
      <p:pic>
        <p:nvPicPr>
          <p:cNvPr id="6" name="Picture 5" descr="BI Reporting architecture.jpg"/>
          <p:cNvPicPr>
            <a:picLocks noChangeAspect="1"/>
          </p:cNvPicPr>
          <p:nvPr/>
        </p:nvPicPr>
        <p:blipFill>
          <a:blip r:embed="rId2" cstate="print"/>
          <a:stretch>
            <a:fillRect/>
          </a:stretch>
        </p:blipFill>
        <p:spPr>
          <a:xfrm>
            <a:off x="2133600" y="3048000"/>
            <a:ext cx="4035094" cy="3429000"/>
          </a:xfrm>
          <a:prstGeom prst="rect">
            <a:avLst/>
          </a:prstGeom>
        </p:spPr>
      </p:pic>
    </p:spTree>
    <p:extLst>
      <p:ext uri="{BB962C8B-B14F-4D97-AF65-F5344CB8AC3E}">
        <p14:creationId xmlns:p14="http://schemas.microsoft.com/office/powerpoint/2010/main" val="2963812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567000"/>
            <a:ext cx="8562480" cy="576000"/>
          </a:xfrm>
        </p:spPr>
        <p:txBody>
          <a:bodyPr/>
          <a:lstStyle/>
          <a:p>
            <a:pPr lvl="0" algn="ctr"/>
            <a:r>
              <a:rPr lang="en-IN" dirty="0"/>
              <a:t>Introduction to </a:t>
            </a:r>
            <a:r>
              <a:rPr lang="en-IN" dirty="0" smtClean="0"/>
              <a:t>Reporting(2/3)</a:t>
            </a:r>
            <a:r>
              <a:rPr lang="en-IN" dirty="0"/>
              <a:t/>
            </a:r>
            <a:br>
              <a:rPr lang="en-IN" dirty="0"/>
            </a:br>
            <a:r>
              <a:rPr lang="en-IN" sz="2400" dirty="0" smtClean="0"/>
              <a:t>Reporting </a:t>
            </a:r>
            <a:r>
              <a:rPr lang="en-IN" sz="2400" dirty="0"/>
              <a:t>Process</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9047" y="1915236"/>
            <a:ext cx="2463800"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524000"/>
            <a:ext cx="5120683" cy="32208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9396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414600"/>
            <a:ext cx="8562480" cy="576000"/>
          </a:xfrm>
        </p:spPr>
        <p:txBody>
          <a:bodyPr/>
          <a:lstStyle/>
          <a:p>
            <a:pPr lvl="0" algn="ctr"/>
            <a:r>
              <a:rPr lang="en-IN" dirty="0"/>
              <a:t>Introduction to </a:t>
            </a:r>
            <a:r>
              <a:rPr lang="en-IN" dirty="0" smtClean="0"/>
              <a:t>Reporting(3/3)</a:t>
            </a:r>
            <a:r>
              <a:rPr lang="en-IN" dirty="0"/>
              <a:t/>
            </a:r>
            <a:br>
              <a:rPr lang="en-IN" dirty="0"/>
            </a:br>
            <a:r>
              <a:rPr lang="en-IN" sz="2400" dirty="0" smtClean="0"/>
              <a:t>Reporting Process</a:t>
            </a:r>
            <a:endParaRPr lang="en-IN" sz="2400" dirty="0"/>
          </a:p>
        </p:txBody>
      </p:sp>
      <p:sp>
        <p:nvSpPr>
          <p:cNvPr id="5" name="Text Placeholder 2"/>
          <p:cNvSpPr>
            <a:spLocks noGrp="1"/>
          </p:cNvSpPr>
          <p:nvPr>
            <p:ph type="body" sz="quarter" idx="10"/>
          </p:nvPr>
        </p:nvSpPr>
        <p:spPr>
          <a:xfrm>
            <a:off x="152400" y="1371600"/>
            <a:ext cx="8458200" cy="5334000"/>
          </a:xfrm>
        </p:spPr>
        <p:txBody>
          <a:bodyPr>
            <a:normAutofit fontScale="92500" lnSpcReduction="20000"/>
          </a:bodyPr>
          <a:lstStyle/>
          <a:p>
            <a:pPr lvl="0">
              <a:buFont typeface="Arial" pitchFamily="34" charset="0"/>
              <a:buChar char="•"/>
            </a:pPr>
            <a:r>
              <a:rPr lang="en-US" sz="1900" dirty="0">
                <a:solidFill>
                  <a:schemeClr val="tx1"/>
                </a:solidFill>
              </a:rPr>
              <a:t>Query analysis and reporting are the processes for posing questions to answer, retrieving relevant data from the data warehouse, transforming it into the appropriate context, and displaying it in a readable format. </a:t>
            </a:r>
          </a:p>
          <a:p>
            <a:pPr lvl="0">
              <a:buFont typeface="Arial" pitchFamily="34" charset="0"/>
              <a:buChar char="•"/>
            </a:pPr>
            <a:r>
              <a:rPr lang="en-US" sz="1900" dirty="0">
                <a:solidFill>
                  <a:schemeClr val="tx1"/>
                </a:solidFill>
              </a:rPr>
              <a:t>For example, you might ask, "How much of that product has been sold this week?" When the query is executed, the tool generates the appropriate language commands to access and retrieve the requested </a:t>
            </a:r>
            <a:r>
              <a:rPr lang="en-US" sz="1900" dirty="0" smtClean="0">
                <a:solidFill>
                  <a:schemeClr val="tx1"/>
                </a:solidFill>
              </a:rPr>
              <a:t>data from a retail data warehouse.</a:t>
            </a:r>
            <a:endParaRPr lang="en-US" sz="1900" dirty="0">
              <a:solidFill>
                <a:schemeClr val="tx1"/>
              </a:solidFill>
            </a:endParaRPr>
          </a:p>
          <a:p>
            <a:pPr lvl="0">
              <a:buFont typeface="Arial" pitchFamily="34" charset="0"/>
              <a:buChar char="•"/>
            </a:pPr>
            <a:r>
              <a:rPr lang="en-US" sz="1900" dirty="0">
                <a:solidFill>
                  <a:schemeClr val="tx1"/>
                </a:solidFill>
              </a:rPr>
              <a:t> The data analyst then performs the required calculations and manipulations on the answer set to achieve the desired results. Those results are then formatted to fit into a display or report template that has been selected for ease of understanding by the user. </a:t>
            </a:r>
          </a:p>
          <a:p>
            <a:pPr lvl="0">
              <a:buFont typeface="Arial" pitchFamily="34" charset="0"/>
              <a:buChar char="•"/>
            </a:pPr>
            <a:r>
              <a:rPr lang="en-US" sz="1900" dirty="0">
                <a:solidFill>
                  <a:schemeClr val="tx1"/>
                </a:solidFill>
              </a:rPr>
              <a:t>This template could consist of combinations of text, graphic images, video, and audio. </a:t>
            </a:r>
          </a:p>
          <a:p>
            <a:pPr lvl="0">
              <a:buFont typeface="Arial" pitchFamily="34" charset="0"/>
              <a:buChar char="•"/>
            </a:pPr>
            <a:r>
              <a:rPr lang="en-US" sz="1900" dirty="0">
                <a:solidFill>
                  <a:schemeClr val="tx1"/>
                </a:solidFill>
              </a:rPr>
              <a:t>Finally, the </a:t>
            </a:r>
            <a:r>
              <a:rPr lang="en-US" sz="1900" dirty="0" smtClean="0">
                <a:solidFill>
                  <a:schemeClr val="tx1"/>
                </a:solidFill>
              </a:rPr>
              <a:t>report is generated with various metrics such </a:t>
            </a:r>
            <a:r>
              <a:rPr lang="en-US" sz="1900" dirty="0">
                <a:solidFill>
                  <a:schemeClr val="tx1"/>
                </a:solidFill>
              </a:rPr>
              <a:t>as </a:t>
            </a:r>
            <a:r>
              <a:rPr lang="en-US" sz="1900" dirty="0" smtClean="0">
                <a:solidFill>
                  <a:schemeClr val="tx1"/>
                </a:solidFill>
              </a:rPr>
              <a:t>sales of a given product, customer </a:t>
            </a:r>
            <a:r>
              <a:rPr lang="en-US" sz="1900" dirty="0">
                <a:solidFill>
                  <a:schemeClr val="tx1"/>
                </a:solidFill>
              </a:rPr>
              <a:t>satisfaction rates, delays in the business processes, and late or wrong </a:t>
            </a:r>
            <a:r>
              <a:rPr lang="en-US" sz="1900" dirty="0" smtClean="0">
                <a:solidFill>
                  <a:schemeClr val="tx1"/>
                </a:solidFill>
              </a:rPr>
              <a:t>shipments</a:t>
            </a:r>
            <a:r>
              <a:rPr lang="en-US" sz="1900" dirty="0">
                <a:solidFill>
                  <a:schemeClr val="tx1"/>
                </a:solidFill>
              </a:rPr>
              <a:t> </a:t>
            </a:r>
            <a:r>
              <a:rPr lang="en-US" sz="1900" dirty="0" smtClean="0">
                <a:solidFill>
                  <a:schemeClr val="tx1"/>
                </a:solidFill>
              </a:rPr>
              <a:t>etc.</a:t>
            </a:r>
            <a:r>
              <a:rPr lang="en-US" sz="1900" dirty="0" smtClean="0">
                <a:solidFill>
                  <a:schemeClr val="tx1"/>
                </a:solidFill>
              </a:rPr>
              <a:t> </a:t>
            </a:r>
          </a:p>
          <a:p>
            <a:pPr lvl="0">
              <a:buFont typeface="Arial" pitchFamily="34" charset="0"/>
              <a:buChar char="•"/>
            </a:pPr>
            <a:r>
              <a:rPr lang="en-US" sz="1900" dirty="0" smtClean="0">
                <a:solidFill>
                  <a:schemeClr val="tx1"/>
                </a:solidFill>
              </a:rPr>
              <a:t>Users may </a:t>
            </a:r>
            <a:r>
              <a:rPr lang="en-US" sz="1900" smtClean="0">
                <a:solidFill>
                  <a:schemeClr val="tx1"/>
                </a:solidFill>
              </a:rPr>
              <a:t>need to analyze </a:t>
            </a:r>
            <a:r>
              <a:rPr lang="en-US" sz="1900" dirty="0">
                <a:solidFill>
                  <a:schemeClr val="tx1"/>
                </a:solidFill>
              </a:rPr>
              <a:t>the effects of business transactions or events, analyze trends, or extrapolate their predictions for the </a:t>
            </a:r>
            <a:r>
              <a:rPr lang="en-US" sz="1900" dirty="0" smtClean="0">
                <a:solidFill>
                  <a:schemeClr val="tx1"/>
                </a:solidFill>
              </a:rPr>
              <a:t>future with the help of such reports. </a:t>
            </a:r>
            <a:endParaRPr lang="en-US" sz="1900" dirty="0">
              <a:solidFill>
                <a:schemeClr val="tx1"/>
              </a:solidFill>
            </a:endParaRPr>
          </a:p>
          <a:p>
            <a:pPr lvl="0">
              <a:buFont typeface="Arial" pitchFamily="34" charset="0"/>
              <a:buChar char="•"/>
            </a:pPr>
            <a:r>
              <a:rPr lang="en-US" sz="1900" dirty="0">
                <a:solidFill>
                  <a:schemeClr val="tx1"/>
                </a:solidFill>
              </a:rPr>
              <a:t>Often the data displayed will cause the user to formulate another query to clarify the answer set or gather more detailed information. This process continues until the desired results are reached.</a:t>
            </a:r>
          </a:p>
          <a:p>
            <a:pPr marL="287338" indent="-287338">
              <a:lnSpc>
                <a:spcPct val="75000"/>
              </a:lnSpc>
              <a:buFont typeface="Wingdings" pitchFamily="2" charset="2"/>
              <a:buNone/>
            </a:pPr>
            <a:endParaRPr lang="en-IN" dirty="0"/>
          </a:p>
        </p:txBody>
      </p:sp>
    </p:spTree>
    <p:extLst>
      <p:ext uri="{BB962C8B-B14F-4D97-AF65-F5344CB8AC3E}">
        <p14:creationId xmlns:p14="http://schemas.microsoft.com/office/powerpoint/2010/main" val="3205117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body" sz="quarter" idx="10"/>
          </p:nvPr>
        </p:nvSpPr>
        <p:spPr>
          <a:xfrm>
            <a:off x="228600" y="609600"/>
            <a:ext cx="8534400" cy="5410200"/>
          </a:xfrm>
        </p:spPr>
        <p:txBody>
          <a:bodyPr>
            <a:noAutofit/>
          </a:bodyPr>
          <a:lstStyle/>
          <a:p>
            <a:pPr lvl="0"/>
            <a:r>
              <a:rPr lang="en-IN" sz="2200" dirty="0"/>
              <a:t>Business Intelligence overview</a:t>
            </a:r>
          </a:p>
          <a:p>
            <a:pPr lvl="0"/>
            <a:r>
              <a:rPr lang="en-IN" sz="2200" dirty="0"/>
              <a:t>Business Intelligence workflow</a:t>
            </a:r>
          </a:p>
          <a:p>
            <a:pPr lvl="0"/>
            <a:r>
              <a:rPr lang="en-IN" sz="2200" dirty="0"/>
              <a:t>Components of  DWH</a:t>
            </a:r>
          </a:p>
          <a:p>
            <a:pPr lvl="0"/>
            <a:r>
              <a:rPr lang="en-IN" sz="2200" dirty="0"/>
              <a:t>Meta-Data in DWH</a:t>
            </a:r>
          </a:p>
          <a:p>
            <a:pPr lvl="0"/>
            <a:r>
              <a:rPr lang="en-IN" sz="2200" dirty="0"/>
              <a:t>Data warehouse Schemas</a:t>
            </a:r>
          </a:p>
          <a:p>
            <a:r>
              <a:rPr lang="en-IN" sz="2200" dirty="0"/>
              <a:t>Basic Skill set for BI tester</a:t>
            </a:r>
          </a:p>
          <a:p>
            <a:pPr lvl="0"/>
            <a:r>
              <a:rPr lang="en-IN" sz="2200" dirty="0"/>
              <a:t>Why BI testing is needed</a:t>
            </a:r>
          </a:p>
          <a:p>
            <a:pPr lvl="0"/>
            <a:r>
              <a:rPr lang="en-IN" sz="2200" dirty="0"/>
              <a:t>Challenges of BI Testing</a:t>
            </a:r>
          </a:p>
          <a:p>
            <a:pPr lvl="0"/>
            <a:r>
              <a:rPr lang="en-IN" sz="2200" dirty="0"/>
              <a:t>BI Testing Approach</a:t>
            </a:r>
          </a:p>
          <a:p>
            <a:pPr lvl="0"/>
            <a:r>
              <a:rPr lang="en-IN" sz="2200" dirty="0"/>
              <a:t>Introduction to ETL</a:t>
            </a:r>
          </a:p>
          <a:p>
            <a:pPr lvl="0"/>
            <a:r>
              <a:rPr lang="en-IN" sz="2200" dirty="0"/>
              <a:t>ETL test processes and scenarios</a:t>
            </a:r>
          </a:p>
          <a:p>
            <a:pPr lvl="0"/>
            <a:r>
              <a:rPr lang="en-IN" sz="2200" dirty="0"/>
              <a:t>Introduction to Reporting</a:t>
            </a:r>
          </a:p>
          <a:p>
            <a:pPr lvl="0"/>
            <a:r>
              <a:rPr lang="en-IN" sz="2200" b="1" dirty="0"/>
              <a:t>Report Testing scenarios</a:t>
            </a:r>
          </a:p>
          <a:p>
            <a:pPr lvl="0"/>
            <a:endParaRPr lang="en-IN" sz="2200" dirty="0"/>
          </a:p>
          <a:p>
            <a:pPr lvl="0"/>
            <a:endParaRPr lang="en-IN" sz="2200" dirty="0"/>
          </a:p>
          <a:p>
            <a:endParaRPr lang="en-IN" sz="2200" dirty="0"/>
          </a:p>
        </p:txBody>
      </p:sp>
    </p:spTree>
    <p:extLst>
      <p:ext uri="{BB962C8B-B14F-4D97-AF65-F5344CB8AC3E}">
        <p14:creationId xmlns:p14="http://schemas.microsoft.com/office/powerpoint/2010/main" val="2121159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Report Testing scenarios(1/4)</a:t>
            </a:r>
            <a:endParaRPr lang="en-IN" dirty="0"/>
          </a:p>
        </p:txBody>
      </p:sp>
      <p:sp>
        <p:nvSpPr>
          <p:cNvPr id="3" name="Text Placeholder 2"/>
          <p:cNvSpPr>
            <a:spLocks noGrp="1"/>
          </p:cNvSpPr>
          <p:nvPr>
            <p:ph type="body" sz="quarter" idx="10"/>
          </p:nvPr>
        </p:nvSpPr>
        <p:spPr>
          <a:xfrm>
            <a:off x="304800" y="762000"/>
            <a:ext cx="8534400" cy="5410200"/>
          </a:xfrm>
        </p:spPr>
        <p:txBody>
          <a:bodyPr>
            <a:normAutofit fontScale="77500" lnSpcReduction="20000"/>
          </a:bodyPr>
          <a:lstStyle/>
          <a:p>
            <a:pPr marL="0" indent="0" eaLnBrk="0" fontAlgn="base" hangingPunct="0">
              <a:spcAft>
                <a:spcPct val="0"/>
              </a:spcAft>
              <a:buNone/>
            </a:pPr>
            <a:r>
              <a:rPr lang="en-US" dirty="0">
                <a:latin typeface="Calibri" pitchFamily="34" charset="0"/>
                <a:cs typeface="Calibri" pitchFamily="34" charset="0"/>
              </a:rPr>
              <a:t>Below are the different aspects related </a:t>
            </a:r>
            <a:r>
              <a:rPr lang="en-US" dirty="0" smtClean="0">
                <a:latin typeface="Calibri" pitchFamily="34" charset="0"/>
                <a:cs typeface="Calibri" pitchFamily="34" charset="0"/>
              </a:rPr>
              <a:t>to BI Reporting that </a:t>
            </a:r>
            <a:r>
              <a:rPr lang="en-US" dirty="0">
                <a:latin typeface="Calibri" pitchFamily="34" charset="0"/>
                <a:cs typeface="Calibri" pitchFamily="34" charset="0"/>
              </a:rPr>
              <a:t>should be considered while </a:t>
            </a:r>
            <a:r>
              <a:rPr lang="en-US" dirty="0" smtClean="0">
                <a:latin typeface="Calibri" pitchFamily="34" charset="0"/>
                <a:cs typeface="Calibri" pitchFamily="34" charset="0"/>
              </a:rPr>
              <a:t>testing –</a:t>
            </a:r>
          </a:p>
          <a:p>
            <a:pPr marL="0" indent="0" eaLnBrk="0" fontAlgn="base" hangingPunct="0">
              <a:spcAft>
                <a:spcPct val="0"/>
              </a:spcAft>
              <a:buNone/>
            </a:pPr>
            <a:endParaRPr lang="en-US" b="1" dirty="0" smtClean="0">
              <a:latin typeface="Calibri" pitchFamily="34" charset="0"/>
              <a:cs typeface="Calibri" pitchFamily="34" charset="0"/>
            </a:endParaRPr>
          </a:p>
          <a:p>
            <a:pPr lvl="0" eaLnBrk="0" fontAlgn="base" hangingPunct="0">
              <a:spcAft>
                <a:spcPct val="0"/>
              </a:spcAft>
              <a:buFont typeface="Wingdings" panose="05000000000000000000" pitchFamily="2" charset="2"/>
              <a:buChar char="q"/>
            </a:pPr>
            <a:r>
              <a:rPr lang="en-IN" sz="2300" b="1" dirty="0">
                <a:latin typeface="Calibri" pitchFamily="34" charset="0"/>
                <a:cs typeface="Calibri" pitchFamily="34" charset="0"/>
              </a:rPr>
              <a:t>Prompts/Filters/Selection Criteria</a:t>
            </a:r>
            <a:endParaRPr lang="en-US" sz="2300" b="1" dirty="0">
              <a:latin typeface="Calibri" pitchFamily="34" charset="0"/>
              <a:cs typeface="Calibri" pitchFamily="34" charset="0"/>
            </a:endParaRPr>
          </a:p>
          <a:p>
            <a:pPr eaLnBrk="0" fontAlgn="base" hangingPunct="0">
              <a:spcAft>
                <a:spcPct val="0"/>
              </a:spcAft>
              <a:buFont typeface="Wingdings" panose="05000000000000000000" pitchFamily="2" charset="2"/>
              <a:buChar char="ü"/>
            </a:pPr>
            <a:r>
              <a:rPr lang="en-US" sz="2300" dirty="0">
                <a:latin typeface="Calibri" pitchFamily="34" charset="0"/>
                <a:cs typeface="Calibri" pitchFamily="34" charset="0"/>
              </a:rPr>
              <a:t>  Type of prompt</a:t>
            </a:r>
          </a:p>
          <a:p>
            <a:pPr eaLnBrk="0" fontAlgn="base" hangingPunct="0">
              <a:spcAft>
                <a:spcPct val="0"/>
              </a:spcAft>
              <a:buFont typeface="Wingdings" panose="05000000000000000000" pitchFamily="2" charset="2"/>
              <a:buChar char="ü"/>
            </a:pPr>
            <a:r>
              <a:rPr lang="en-US" sz="2300" dirty="0">
                <a:latin typeface="Calibri" pitchFamily="34" charset="0"/>
                <a:cs typeface="Calibri" pitchFamily="34" charset="0"/>
              </a:rPr>
              <a:t>  Description of prompt</a:t>
            </a:r>
          </a:p>
          <a:p>
            <a:pPr eaLnBrk="0" fontAlgn="base" hangingPunct="0">
              <a:spcAft>
                <a:spcPct val="0"/>
              </a:spcAft>
              <a:buFont typeface="Wingdings" panose="05000000000000000000" pitchFamily="2" charset="2"/>
              <a:buChar char="ü"/>
            </a:pPr>
            <a:r>
              <a:rPr lang="en-US" sz="2300" dirty="0">
                <a:latin typeface="Calibri" pitchFamily="34" charset="0"/>
                <a:cs typeface="Calibri" pitchFamily="34" charset="0"/>
              </a:rPr>
              <a:t>  Default selection</a:t>
            </a:r>
          </a:p>
          <a:p>
            <a:pPr eaLnBrk="0" fontAlgn="base" hangingPunct="0">
              <a:spcAft>
                <a:spcPct val="0"/>
              </a:spcAft>
              <a:buFont typeface="Wingdings" panose="05000000000000000000" pitchFamily="2" charset="2"/>
              <a:buChar char="ü"/>
            </a:pPr>
            <a:r>
              <a:rPr lang="en-US" sz="2300" dirty="0">
                <a:latin typeface="Calibri" pitchFamily="34" charset="0"/>
                <a:cs typeface="Calibri" pitchFamily="34" charset="0"/>
              </a:rPr>
              <a:t>  Values in prompt</a:t>
            </a:r>
          </a:p>
          <a:p>
            <a:pPr eaLnBrk="0" fontAlgn="base" hangingPunct="0">
              <a:spcAft>
                <a:spcPct val="0"/>
              </a:spcAft>
              <a:buFont typeface="Wingdings" panose="05000000000000000000" pitchFamily="2" charset="2"/>
              <a:buChar char="ü"/>
            </a:pPr>
            <a:r>
              <a:rPr lang="en-US" sz="2300" dirty="0" smtClean="0">
                <a:latin typeface="Calibri" pitchFamily="34" charset="0"/>
                <a:cs typeface="Calibri" pitchFamily="34" charset="0"/>
              </a:rPr>
              <a:t>  Minimum </a:t>
            </a:r>
            <a:r>
              <a:rPr lang="en-US" sz="2300" dirty="0">
                <a:latin typeface="Calibri" pitchFamily="34" charset="0"/>
                <a:cs typeface="Calibri" pitchFamily="34" charset="0"/>
              </a:rPr>
              <a:t>and Maximum selection</a:t>
            </a:r>
          </a:p>
          <a:p>
            <a:pPr eaLnBrk="0" fontAlgn="base" hangingPunct="0">
              <a:spcAft>
                <a:spcPct val="0"/>
              </a:spcAft>
              <a:buFont typeface="Wingdings" panose="05000000000000000000" pitchFamily="2" charset="2"/>
              <a:buChar char="ü"/>
            </a:pPr>
            <a:r>
              <a:rPr lang="en-US" sz="2300" dirty="0">
                <a:latin typeface="Calibri" pitchFamily="34" charset="0"/>
                <a:cs typeface="Calibri" pitchFamily="34" charset="0"/>
              </a:rPr>
              <a:t>  Mandatory </a:t>
            </a:r>
            <a:r>
              <a:rPr lang="en-US" sz="2300" dirty="0" smtClean="0">
                <a:latin typeface="Calibri" pitchFamily="34" charset="0"/>
                <a:cs typeface="Calibri" pitchFamily="34" charset="0"/>
              </a:rPr>
              <a:t>prompts</a:t>
            </a:r>
          </a:p>
          <a:p>
            <a:pPr eaLnBrk="0" fontAlgn="base" hangingPunct="0">
              <a:spcAft>
                <a:spcPct val="0"/>
              </a:spcAft>
              <a:buFont typeface="Wingdings" panose="05000000000000000000" pitchFamily="2" charset="2"/>
              <a:buChar char="ü"/>
            </a:pPr>
            <a:endParaRPr lang="en-US" sz="2300" dirty="0">
              <a:latin typeface="Calibri" pitchFamily="34" charset="0"/>
              <a:cs typeface="Calibri" pitchFamily="34" charset="0"/>
            </a:endParaRPr>
          </a:p>
          <a:p>
            <a:pPr lvl="0" eaLnBrk="0" fontAlgn="base" hangingPunct="0">
              <a:spcAft>
                <a:spcPct val="0"/>
              </a:spcAft>
              <a:buFont typeface="Wingdings" panose="05000000000000000000" pitchFamily="2" charset="2"/>
              <a:buChar char="q"/>
            </a:pPr>
            <a:r>
              <a:rPr lang="en-US" sz="2300" b="1" dirty="0">
                <a:latin typeface="Calibri" pitchFamily="34" charset="0"/>
                <a:cs typeface="Calibri" pitchFamily="34" charset="0"/>
              </a:rPr>
              <a:t>Report</a:t>
            </a:r>
          </a:p>
          <a:p>
            <a:pPr lvl="0" eaLnBrk="0" fontAlgn="base" hangingPunct="0">
              <a:spcAft>
                <a:spcPct val="0"/>
              </a:spcAft>
              <a:buFont typeface="Wingdings" panose="05000000000000000000" pitchFamily="2" charset="2"/>
              <a:buChar char="ü"/>
            </a:pPr>
            <a:r>
              <a:rPr lang="en-US" sz="2300" dirty="0">
                <a:latin typeface="Calibri" pitchFamily="34" charset="0"/>
                <a:cs typeface="Calibri" pitchFamily="34" charset="0"/>
              </a:rPr>
              <a:t>  Label and Headings</a:t>
            </a:r>
          </a:p>
          <a:p>
            <a:pPr lvl="0" eaLnBrk="0" fontAlgn="base" hangingPunct="0">
              <a:spcAft>
                <a:spcPct val="0"/>
              </a:spcAft>
              <a:buFont typeface="Wingdings" panose="05000000000000000000" pitchFamily="2" charset="2"/>
              <a:buChar char="ü"/>
            </a:pPr>
            <a:r>
              <a:rPr lang="en-US" sz="2300" dirty="0">
                <a:latin typeface="Calibri" pitchFamily="34" charset="0"/>
                <a:cs typeface="Calibri" pitchFamily="34" charset="0"/>
              </a:rPr>
              <a:t>  </a:t>
            </a:r>
            <a:r>
              <a:rPr lang="en-US" sz="2300" dirty="0" smtClean="0">
                <a:latin typeface="Calibri" pitchFamily="34" charset="0"/>
                <a:cs typeface="Calibri" pitchFamily="34" charset="0"/>
              </a:rPr>
              <a:t>Layout </a:t>
            </a:r>
            <a:r>
              <a:rPr lang="en-US" sz="2300" dirty="0">
                <a:latin typeface="Calibri" pitchFamily="34" charset="0"/>
                <a:cs typeface="Calibri" pitchFamily="34" charset="0"/>
              </a:rPr>
              <a:t>and Graphs</a:t>
            </a:r>
          </a:p>
          <a:p>
            <a:pPr lvl="0" eaLnBrk="0" fontAlgn="base" hangingPunct="0">
              <a:spcAft>
                <a:spcPct val="0"/>
              </a:spcAft>
              <a:buFont typeface="Wingdings" panose="05000000000000000000" pitchFamily="2" charset="2"/>
              <a:buChar char="ü"/>
            </a:pPr>
            <a:r>
              <a:rPr lang="en-US" sz="2300" dirty="0">
                <a:latin typeface="Calibri" pitchFamily="34" charset="0"/>
                <a:cs typeface="Calibri" pitchFamily="34" charset="0"/>
              </a:rPr>
              <a:t>  Measures/Metrics</a:t>
            </a:r>
          </a:p>
          <a:p>
            <a:pPr lvl="0" eaLnBrk="0" fontAlgn="base" hangingPunct="0">
              <a:spcAft>
                <a:spcPct val="0"/>
              </a:spcAft>
              <a:buFont typeface="Wingdings" panose="05000000000000000000" pitchFamily="2" charset="2"/>
              <a:buChar char="ü"/>
            </a:pPr>
            <a:r>
              <a:rPr lang="en-US" sz="2300" dirty="0">
                <a:latin typeface="Calibri" pitchFamily="34" charset="0"/>
                <a:cs typeface="Calibri" pitchFamily="34" charset="0"/>
              </a:rPr>
              <a:t>  Correctness of Data</a:t>
            </a:r>
          </a:p>
          <a:p>
            <a:pPr lvl="0" eaLnBrk="0" fontAlgn="base" hangingPunct="0">
              <a:spcAft>
                <a:spcPct val="0"/>
              </a:spcAft>
              <a:buFont typeface="Wingdings" panose="05000000000000000000" pitchFamily="2" charset="2"/>
              <a:buChar char="ü"/>
            </a:pPr>
            <a:r>
              <a:rPr lang="en-US" sz="2300" dirty="0">
                <a:latin typeface="Calibri" pitchFamily="34" charset="0"/>
                <a:cs typeface="Calibri" pitchFamily="34" charset="0"/>
              </a:rPr>
              <a:t>  </a:t>
            </a:r>
            <a:r>
              <a:rPr lang="en-US" sz="2300" dirty="0" smtClean="0">
                <a:latin typeface="Calibri" pitchFamily="34" charset="0"/>
                <a:cs typeface="Calibri" pitchFamily="34" charset="0"/>
              </a:rPr>
              <a:t>Paging </a:t>
            </a:r>
            <a:r>
              <a:rPr lang="en-US" sz="2300" dirty="0">
                <a:latin typeface="Calibri" pitchFamily="34" charset="0"/>
                <a:cs typeface="Calibri" pitchFamily="34" charset="0"/>
              </a:rPr>
              <a:t>and sorting</a:t>
            </a:r>
          </a:p>
          <a:p>
            <a:pPr lvl="0" eaLnBrk="0" fontAlgn="base" hangingPunct="0">
              <a:spcAft>
                <a:spcPct val="0"/>
              </a:spcAft>
              <a:buFont typeface="Wingdings" panose="05000000000000000000" pitchFamily="2" charset="2"/>
              <a:buChar char="ü"/>
            </a:pPr>
            <a:r>
              <a:rPr lang="en-US" sz="2300" dirty="0">
                <a:latin typeface="Calibri" pitchFamily="34" charset="0"/>
                <a:cs typeface="Calibri" pitchFamily="34" charset="0"/>
              </a:rPr>
              <a:t>  Drilling</a:t>
            </a:r>
          </a:p>
          <a:p>
            <a:pPr lvl="0" eaLnBrk="0" fontAlgn="base" hangingPunct="0">
              <a:spcAft>
                <a:spcPct val="0"/>
              </a:spcAft>
              <a:buFont typeface="Wingdings" panose="05000000000000000000" pitchFamily="2" charset="2"/>
              <a:buChar char="ü"/>
            </a:pPr>
            <a:r>
              <a:rPr lang="en-US" sz="2300" dirty="0">
                <a:latin typeface="Calibri" pitchFamily="34" charset="0"/>
                <a:cs typeface="Calibri" pitchFamily="34" charset="0"/>
              </a:rPr>
              <a:t>  Export</a:t>
            </a:r>
          </a:p>
          <a:p>
            <a:endParaRPr lang="en-IN" dirty="0"/>
          </a:p>
        </p:txBody>
      </p:sp>
    </p:spTree>
    <p:extLst>
      <p:ext uri="{BB962C8B-B14F-4D97-AF65-F5344CB8AC3E}">
        <p14:creationId xmlns:p14="http://schemas.microsoft.com/office/powerpoint/2010/main" val="2363754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
            </a:r>
            <a:br>
              <a:rPr lang="en-IN" dirty="0"/>
            </a:br>
            <a:r>
              <a:rPr lang="en-IN" dirty="0"/>
              <a:t>Report Testing </a:t>
            </a:r>
            <a:r>
              <a:rPr lang="en-IN" dirty="0" smtClean="0"/>
              <a:t>scenarios(2/4)</a:t>
            </a:r>
            <a:r>
              <a:rPr lang="en-IN" sz="2400" dirty="0" smtClean="0"/>
              <a:t/>
            </a:r>
            <a:br>
              <a:rPr lang="en-IN" sz="2400" dirty="0" smtClean="0"/>
            </a:br>
            <a:r>
              <a:rPr lang="en-IN" sz="2400" dirty="0" smtClean="0"/>
              <a:t>Prompts/Filters/Selection Criteria</a:t>
            </a:r>
            <a:endParaRPr lang="en-IN" sz="2400" dirty="0"/>
          </a:p>
        </p:txBody>
      </p:sp>
      <p:sp>
        <p:nvSpPr>
          <p:cNvPr id="3" name="Text Placeholder 2"/>
          <p:cNvSpPr>
            <a:spLocks noGrp="1"/>
          </p:cNvSpPr>
          <p:nvPr>
            <p:ph type="body" sz="quarter" idx="10"/>
          </p:nvPr>
        </p:nvSpPr>
        <p:spPr>
          <a:xfrm>
            <a:off x="304800" y="838200"/>
            <a:ext cx="8534400" cy="5943600"/>
          </a:xfrm>
        </p:spPr>
        <p:txBody>
          <a:bodyPr>
            <a:normAutofit fontScale="55000" lnSpcReduction="20000"/>
          </a:bodyPr>
          <a:lstStyle/>
          <a:p>
            <a:pPr marL="0" indent="0" eaLnBrk="0" fontAlgn="base" hangingPunct="0">
              <a:spcAft>
                <a:spcPct val="0"/>
              </a:spcAft>
              <a:buNone/>
            </a:pPr>
            <a:endParaRPr lang="en-US" sz="2600" u="sng" dirty="0" smtClean="0">
              <a:latin typeface="Calibri" pitchFamily="34" charset="0"/>
              <a:cs typeface="Calibri" pitchFamily="34" charset="0"/>
            </a:endParaRPr>
          </a:p>
          <a:p>
            <a:pPr marL="0" indent="0" eaLnBrk="0" fontAlgn="base" hangingPunct="0">
              <a:spcAft>
                <a:spcPct val="0"/>
              </a:spcAft>
              <a:buNone/>
            </a:pPr>
            <a:endParaRPr lang="en-US" sz="2600" u="sng" dirty="0">
              <a:latin typeface="Calibri" pitchFamily="34" charset="0"/>
              <a:cs typeface="Calibri" pitchFamily="34" charset="0"/>
            </a:endParaRPr>
          </a:p>
          <a:p>
            <a:pPr eaLnBrk="0" fontAlgn="base" hangingPunct="0">
              <a:spcAft>
                <a:spcPct val="0"/>
              </a:spcAft>
              <a:buFont typeface="Arial" panose="020B0604020202020204" pitchFamily="34" charset="0"/>
              <a:buChar char="•"/>
            </a:pPr>
            <a:r>
              <a:rPr lang="en-US" sz="2900" u="sng" dirty="0" smtClean="0">
                <a:latin typeface="Calibri" pitchFamily="34" charset="0"/>
                <a:cs typeface="Calibri" pitchFamily="34" charset="0"/>
              </a:rPr>
              <a:t>Type </a:t>
            </a:r>
            <a:r>
              <a:rPr lang="en-US" sz="2900" u="sng" dirty="0">
                <a:latin typeface="Calibri" pitchFamily="34" charset="0"/>
                <a:cs typeface="Calibri" pitchFamily="34" charset="0"/>
              </a:rPr>
              <a:t>of prompt</a:t>
            </a:r>
            <a:r>
              <a:rPr lang="en-US" sz="2900" dirty="0" smtClean="0">
                <a:latin typeface="Calibri" pitchFamily="34" charset="0"/>
                <a:cs typeface="Calibri" pitchFamily="34" charset="0"/>
              </a:rPr>
              <a:t>:  </a:t>
            </a:r>
            <a:r>
              <a:rPr lang="en-US" sz="2900" dirty="0">
                <a:latin typeface="Calibri" pitchFamily="34" charset="0"/>
                <a:cs typeface="Calibri" pitchFamily="34" charset="0"/>
              </a:rPr>
              <a:t>List/Drop Down/Check </a:t>
            </a:r>
            <a:r>
              <a:rPr lang="en-US" sz="2900" dirty="0" smtClean="0">
                <a:latin typeface="Calibri" pitchFamily="34" charset="0"/>
                <a:cs typeface="Calibri" pitchFamily="34" charset="0"/>
              </a:rPr>
              <a:t>Box/Text Field/Date </a:t>
            </a:r>
            <a:r>
              <a:rPr lang="en-US" sz="2900" dirty="0">
                <a:latin typeface="Calibri" pitchFamily="34" charset="0"/>
                <a:cs typeface="Calibri" pitchFamily="34" charset="0"/>
              </a:rPr>
              <a:t>Selector are different kind of </a:t>
            </a:r>
            <a:r>
              <a:rPr lang="en-US" sz="2900" dirty="0" smtClean="0">
                <a:latin typeface="Calibri" pitchFamily="34" charset="0"/>
                <a:cs typeface="Calibri" pitchFamily="34" charset="0"/>
              </a:rPr>
              <a:t>prompts that are used in reports</a:t>
            </a:r>
            <a:endParaRPr lang="en-US" sz="2900" dirty="0">
              <a:latin typeface="Calibri" pitchFamily="34" charset="0"/>
              <a:cs typeface="Calibri" pitchFamily="34" charset="0"/>
            </a:endParaRPr>
          </a:p>
          <a:p>
            <a:pPr marL="0" indent="0" eaLnBrk="0" fontAlgn="base" hangingPunct="0">
              <a:spcAft>
                <a:spcPct val="0"/>
              </a:spcAft>
              <a:buNone/>
            </a:pPr>
            <a:endParaRPr lang="en-US" sz="2900" dirty="0">
              <a:latin typeface="Calibri" pitchFamily="34" charset="0"/>
              <a:cs typeface="Calibri" pitchFamily="34" charset="0"/>
            </a:endParaRPr>
          </a:p>
          <a:p>
            <a:pPr eaLnBrk="0" fontAlgn="base" hangingPunct="0">
              <a:spcAft>
                <a:spcPct val="0"/>
              </a:spcAft>
              <a:buFont typeface="Arial" charset="0"/>
              <a:buChar char="•"/>
            </a:pPr>
            <a:r>
              <a:rPr lang="en-US" sz="2900" u="sng" dirty="0">
                <a:latin typeface="Calibri" pitchFamily="34" charset="0"/>
                <a:cs typeface="Calibri" pitchFamily="34" charset="0"/>
              </a:rPr>
              <a:t>Description of prompt</a:t>
            </a:r>
            <a:r>
              <a:rPr lang="en-US" sz="2900" dirty="0" smtClean="0">
                <a:latin typeface="Calibri" pitchFamily="34" charset="0"/>
                <a:cs typeface="Calibri" pitchFamily="34" charset="0"/>
              </a:rPr>
              <a:t>:  </a:t>
            </a:r>
            <a:r>
              <a:rPr lang="en-US" sz="2900" dirty="0">
                <a:latin typeface="Calibri" pitchFamily="34" charset="0"/>
                <a:cs typeface="Calibri" pitchFamily="34" charset="0"/>
              </a:rPr>
              <a:t>Describes the purpose of the Prompt.</a:t>
            </a:r>
          </a:p>
          <a:p>
            <a:pPr marL="0" indent="0" eaLnBrk="0" fontAlgn="base" hangingPunct="0">
              <a:spcAft>
                <a:spcPct val="0"/>
              </a:spcAft>
              <a:buNone/>
            </a:pPr>
            <a:r>
              <a:rPr lang="en-US" sz="2900" dirty="0">
                <a:latin typeface="Calibri" pitchFamily="34" charset="0"/>
                <a:cs typeface="Calibri" pitchFamily="34" charset="0"/>
              </a:rPr>
              <a:t>	E.g. “Select the date from the calendar for which you want to view the report</a:t>
            </a:r>
            <a:r>
              <a:rPr lang="en-US" sz="2900" dirty="0" smtClean="0">
                <a:latin typeface="Calibri" pitchFamily="34" charset="0"/>
                <a:cs typeface="Calibri" pitchFamily="34" charset="0"/>
              </a:rPr>
              <a:t>” can be a description to describe date filter</a:t>
            </a:r>
            <a:endParaRPr lang="en-US" sz="2900" dirty="0">
              <a:latin typeface="Calibri" pitchFamily="34" charset="0"/>
              <a:cs typeface="Calibri" pitchFamily="34" charset="0"/>
            </a:endParaRPr>
          </a:p>
          <a:p>
            <a:pPr marL="0" indent="0" eaLnBrk="0" fontAlgn="base" hangingPunct="0">
              <a:spcAft>
                <a:spcPct val="0"/>
              </a:spcAft>
              <a:buNone/>
            </a:pPr>
            <a:endParaRPr lang="en-US" sz="2900" dirty="0">
              <a:latin typeface="Calibri" pitchFamily="34" charset="0"/>
              <a:cs typeface="Calibri" pitchFamily="34" charset="0"/>
            </a:endParaRPr>
          </a:p>
          <a:p>
            <a:pPr eaLnBrk="0" fontAlgn="base" hangingPunct="0">
              <a:spcAft>
                <a:spcPct val="0"/>
              </a:spcAft>
              <a:buFont typeface="Arial" charset="0"/>
              <a:buChar char="•"/>
            </a:pPr>
            <a:r>
              <a:rPr lang="en-US" sz="2900" u="sng" dirty="0">
                <a:latin typeface="Calibri" pitchFamily="34" charset="0"/>
                <a:cs typeface="Calibri" pitchFamily="34" charset="0"/>
              </a:rPr>
              <a:t>Default selection</a:t>
            </a:r>
            <a:r>
              <a:rPr lang="en-US" sz="2900" dirty="0">
                <a:latin typeface="Calibri" pitchFamily="34" charset="0"/>
                <a:cs typeface="Calibri" pitchFamily="34" charset="0"/>
              </a:rPr>
              <a:t>: </a:t>
            </a:r>
            <a:r>
              <a:rPr lang="en-US" sz="2900" dirty="0" smtClean="0">
                <a:latin typeface="Calibri" pitchFamily="34" charset="0"/>
                <a:cs typeface="Calibri" pitchFamily="34" charset="0"/>
              </a:rPr>
              <a:t> A </a:t>
            </a:r>
            <a:r>
              <a:rPr lang="en-US" sz="2900" dirty="0">
                <a:latin typeface="Calibri" pitchFamily="34" charset="0"/>
                <a:cs typeface="Calibri" pitchFamily="34" charset="0"/>
              </a:rPr>
              <a:t>default value that will be always </a:t>
            </a:r>
            <a:r>
              <a:rPr lang="en-US" sz="2900" dirty="0" smtClean="0">
                <a:latin typeface="Calibri" pitchFamily="34" charset="0"/>
                <a:cs typeface="Calibri" pitchFamily="34" charset="0"/>
              </a:rPr>
              <a:t>be selected  before the report </a:t>
            </a:r>
            <a:r>
              <a:rPr lang="en-US" sz="2900" dirty="0">
                <a:latin typeface="Calibri" pitchFamily="34" charset="0"/>
                <a:cs typeface="Calibri" pitchFamily="34" charset="0"/>
              </a:rPr>
              <a:t>is </a:t>
            </a:r>
            <a:r>
              <a:rPr lang="en-US" sz="2900" dirty="0" smtClean="0">
                <a:latin typeface="Calibri" pitchFamily="34" charset="0"/>
                <a:cs typeface="Calibri" pitchFamily="34" charset="0"/>
              </a:rPr>
              <a:t>run. </a:t>
            </a:r>
            <a:r>
              <a:rPr lang="en-US" sz="2900" dirty="0">
                <a:latin typeface="Calibri" pitchFamily="34" charset="0"/>
                <a:cs typeface="Calibri" pitchFamily="34" charset="0"/>
              </a:rPr>
              <a:t>This value can be hardcoded or based on Algorithm</a:t>
            </a:r>
          </a:p>
          <a:p>
            <a:pPr marL="457200" lvl="1" indent="0" eaLnBrk="0" fontAlgn="base" hangingPunct="0">
              <a:spcAft>
                <a:spcPct val="0"/>
              </a:spcAft>
              <a:buNone/>
            </a:pPr>
            <a:r>
              <a:rPr lang="en-US" sz="2900" dirty="0">
                <a:latin typeface="Calibri" pitchFamily="34" charset="0"/>
                <a:cs typeface="Calibri" pitchFamily="34" charset="0"/>
              </a:rPr>
              <a:t>E.g. Date prompt displaying previous date by default</a:t>
            </a:r>
          </a:p>
          <a:p>
            <a:pPr eaLnBrk="0" fontAlgn="base" hangingPunct="0">
              <a:spcAft>
                <a:spcPct val="0"/>
              </a:spcAft>
              <a:buFont typeface="Arial" charset="0"/>
              <a:buChar char="•"/>
            </a:pPr>
            <a:endParaRPr lang="en-US" sz="2900" dirty="0">
              <a:latin typeface="Calibri" pitchFamily="34" charset="0"/>
              <a:cs typeface="Calibri" pitchFamily="34" charset="0"/>
            </a:endParaRPr>
          </a:p>
          <a:p>
            <a:pPr eaLnBrk="0" fontAlgn="base" hangingPunct="0">
              <a:spcAft>
                <a:spcPct val="0"/>
              </a:spcAft>
              <a:buFont typeface="Arial" charset="0"/>
              <a:buChar char="•"/>
            </a:pPr>
            <a:r>
              <a:rPr lang="en-US" sz="2900" u="sng" dirty="0">
                <a:latin typeface="Calibri" pitchFamily="34" charset="0"/>
                <a:cs typeface="Calibri" pitchFamily="34" charset="0"/>
              </a:rPr>
              <a:t>Values in prompt</a:t>
            </a:r>
            <a:r>
              <a:rPr lang="en-US" sz="2900" dirty="0">
                <a:latin typeface="Calibri" pitchFamily="34" charset="0"/>
                <a:cs typeface="Calibri" pitchFamily="34" charset="0"/>
              </a:rPr>
              <a:t>: Single/Multiple </a:t>
            </a:r>
            <a:r>
              <a:rPr lang="en-US" sz="2900" dirty="0" smtClean="0">
                <a:latin typeface="Calibri" pitchFamily="34" charset="0"/>
                <a:cs typeface="Calibri" pitchFamily="34" charset="0"/>
              </a:rPr>
              <a:t> values </a:t>
            </a:r>
            <a:r>
              <a:rPr lang="en-US" sz="2900" dirty="0">
                <a:latin typeface="Calibri" pitchFamily="34" charset="0"/>
                <a:cs typeface="Calibri" pitchFamily="34" charset="0"/>
              </a:rPr>
              <a:t>can be selected from a prompt. If the list of values are </a:t>
            </a:r>
            <a:r>
              <a:rPr lang="en-US" sz="2900" dirty="0" smtClean="0">
                <a:latin typeface="Calibri" pitchFamily="34" charset="0"/>
                <a:cs typeface="Calibri" pitchFamily="34" charset="0"/>
              </a:rPr>
              <a:t>huge , it </a:t>
            </a:r>
            <a:r>
              <a:rPr lang="en-US" sz="2900" dirty="0">
                <a:latin typeface="Calibri" pitchFamily="34" charset="0"/>
                <a:cs typeface="Calibri" pitchFamily="34" charset="0"/>
              </a:rPr>
              <a:t>can even be searched by typing the correspondence text in prompt.</a:t>
            </a:r>
          </a:p>
          <a:p>
            <a:pPr marL="0" indent="0" eaLnBrk="0" fontAlgn="base" hangingPunct="0">
              <a:spcAft>
                <a:spcPct val="0"/>
              </a:spcAft>
              <a:buNone/>
            </a:pPr>
            <a:r>
              <a:rPr lang="en-US" sz="2900" dirty="0">
                <a:latin typeface="Calibri" pitchFamily="34" charset="0"/>
                <a:cs typeface="Calibri" pitchFamily="34" charset="0"/>
              </a:rPr>
              <a:t>	E.g. User wish to select multiple cities from the prompt</a:t>
            </a:r>
          </a:p>
          <a:p>
            <a:pPr marL="0" indent="0" eaLnBrk="0" fontAlgn="base" hangingPunct="0">
              <a:spcAft>
                <a:spcPct val="0"/>
              </a:spcAft>
              <a:buNone/>
            </a:pPr>
            <a:endParaRPr lang="en-US" sz="2900" dirty="0">
              <a:latin typeface="Calibri" pitchFamily="34" charset="0"/>
              <a:cs typeface="Calibri" pitchFamily="34" charset="0"/>
            </a:endParaRPr>
          </a:p>
          <a:p>
            <a:pPr eaLnBrk="0" fontAlgn="base" hangingPunct="0">
              <a:spcAft>
                <a:spcPct val="0"/>
              </a:spcAft>
              <a:buFont typeface="Arial" charset="0"/>
              <a:buChar char="•"/>
            </a:pPr>
            <a:r>
              <a:rPr lang="en-US" sz="2900" u="sng" dirty="0">
                <a:latin typeface="Calibri" pitchFamily="34" charset="0"/>
                <a:cs typeface="Calibri" pitchFamily="34" charset="0"/>
              </a:rPr>
              <a:t>Minimum and Maximum selection </a:t>
            </a:r>
            <a:r>
              <a:rPr lang="en-US" sz="2900" dirty="0">
                <a:latin typeface="Calibri" pitchFamily="34" charset="0"/>
                <a:cs typeface="Calibri" pitchFamily="34" charset="0"/>
              </a:rPr>
              <a:t>: This type of prompt are usually used when we set a lower and upper limit.</a:t>
            </a:r>
          </a:p>
          <a:p>
            <a:pPr marL="0" indent="0" eaLnBrk="0" fontAlgn="base" hangingPunct="0">
              <a:spcAft>
                <a:spcPct val="0"/>
              </a:spcAft>
              <a:buNone/>
            </a:pPr>
            <a:r>
              <a:rPr lang="en-US" sz="2900" dirty="0">
                <a:latin typeface="Calibri" pitchFamily="34" charset="0"/>
                <a:cs typeface="Calibri" pitchFamily="34" charset="0"/>
              </a:rPr>
              <a:t>	</a:t>
            </a:r>
            <a:r>
              <a:rPr lang="en-US" sz="2900" dirty="0" smtClean="0">
                <a:latin typeface="Calibri" pitchFamily="34" charset="0"/>
                <a:cs typeface="Calibri" pitchFamily="34" charset="0"/>
              </a:rPr>
              <a:t>E.g. </a:t>
            </a:r>
            <a:r>
              <a:rPr lang="en-US" sz="2900" dirty="0">
                <a:latin typeface="Calibri" pitchFamily="34" charset="0"/>
                <a:cs typeface="Calibri" pitchFamily="34" charset="0"/>
              </a:rPr>
              <a:t>Eligibility criteria where lower limit is set as 18 and upper limit is set as 60</a:t>
            </a:r>
          </a:p>
          <a:p>
            <a:pPr marL="0" indent="0" eaLnBrk="0" fontAlgn="base" hangingPunct="0">
              <a:spcAft>
                <a:spcPct val="0"/>
              </a:spcAft>
              <a:buNone/>
            </a:pPr>
            <a:endParaRPr lang="en-US" sz="2900" dirty="0">
              <a:latin typeface="Calibri" pitchFamily="34" charset="0"/>
              <a:cs typeface="Calibri" pitchFamily="34" charset="0"/>
            </a:endParaRPr>
          </a:p>
          <a:p>
            <a:pPr eaLnBrk="0" fontAlgn="base" hangingPunct="0">
              <a:spcAft>
                <a:spcPct val="0"/>
              </a:spcAft>
              <a:buFont typeface="Arial" charset="0"/>
              <a:buChar char="•"/>
            </a:pPr>
            <a:r>
              <a:rPr lang="en-US" sz="2900" dirty="0">
                <a:latin typeface="Calibri" pitchFamily="34" charset="0"/>
                <a:cs typeface="Calibri" pitchFamily="34" charset="0"/>
              </a:rPr>
              <a:t>  </a:t>
            </a:r>
            <a:r>
              <a:rPr lang="en-US" sz="2900" u="sng" dirty="0">
                <a:latin typeface="Calibri" pitchFamily="34" charset="0"/>
                <a:cs typeface="Calibri" pitchFamily="34" charset="0"/>
              </a:rPr>
              <a:t>Mandatory prompts: </a:t>
            </a:r>
            <a:r>
              <a:rPr lang="en-US" sz="2900" dirty="0">
                <a:latin typeface="Calibri" pitchFamily="34" charset="0"/>
                <a:cs typeface="Calibri" pitchFamily="34" charset="0"/>
              </a:rPr>
              <a:t> There are many reports that fetches huge data from database. So to reduce the amount of result and increase the usability of that report mandatory filters are set.</a:t>
            </a:r>
          </a:p>
          <a:p>
            <a:pPr marL="457200" lvl="1" indent="0" eaLnBrk="0" fontAlgn="base" hangingPunct="0">
              <a:spcAft>
                <a:spcPct val="0"/>
              </a:spcAft>
              <a:buNone/>
            </a:pPr>
            <a:r>
              <a:rPr lang="en-US" sz="2900" dirty="0">
                <a:latin typeface="Calibri" pitchFamily="34" charset="0"/>
                <a:cs typeface="Calibri" pitchFamily="34" charset="0"/>
              </a:rPr>
              <a:t>	E.g. For report that fetches years of data, date filter is mandatory</a:t>
            </a:r>
          </a:p>
          <a:p>
            <a:endParaRPr lang="en-IN" dirty="0"/>
          </a:p>
        </p:txBody>
      </p:sp>
    </p:spTree>
    <p:extLst>
      <p:ext uri="{BB962C8B-B14F-4D97-AF65-F5344CB8AC3E}">
        <p14:creationId xmlns:p14="http://schemas.microsoft.com/office/powerpoint/2010/main" val="1193029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562480" cy="576000"/>
          </a:xfrm>
        </p:spPr>
        <p:txBody>
          <a:bodyPr/>
          <a:lstStyle/>
          <a:p>
            <a:pPr algn="ctr"/>
            <a:r>
              <a:rPr lang="en-IN" dirty="0"/>
              <a:t>Report Testing </a:t>
            </a:r>
            <a:r>
              <a:rPr lang="en-IN" dirty="0" smtClean="0"/>
              <a:t>scenarios(3/4)</a:t>
            </a:r>
            <a:br>
              <a:rPr lang="en-IN" dirty="0" smtClean="0"/>
            </a:br>
            <a:r>
              <a:rPr lang="en-IN" sz="2400" dirty="0" smtClean="0"/>
              <a:t>Reports</a:t>
            </a:r>
            <a:endParaRPr lang="en-IN" sz="2400" dirty="0"/>
          </a:p>
        </p:txBody>
      </p:sp>
      <p:sp>
        <p:nvSpPr>
          <p:cNvPr id="3" name="Text Placeholder 2"/>
          <p:cNvSpPr>
            <a:spLocks noGrp="1"/>
          </p:cNvSpPr>
          <p:nvPr>
            <p:ph type="body" sz="quarter" idx="10"/>
          </p:nvPr>
        </p:nvSpPr>
        <p:spPr>
          <a:xfrm>
            <a:off x="304800" y="1447800"/>
            <a:ext cx="8534400" cy="5791200"/>
          </a:xfrm>
        </p:spPr>
        <p:txBody>
          <a:bodyPr>
            <a:noAutofit/>
          </a:bodyPr>
          <a:lstStyle/>
          <a:p>
            <a:pPr eaLnBrk="0" fontAlgn="base" hangingPunct="0">
              <a:spcAft>
                <a:spcPct val="0"/>
              </a:spcAft>
              <a:buFont typeface="Wingdings" panose="05000000000000000000" pitchFamily="2" charset="2"/>
              <a:buChar char="q"/>
            </a:pPr>
            <a:r>
              <a:rPr lang="en-US" sz="1800" u="sng" dirty="0" smtClean="0">
                <a:cs typeface="Calibri" pitchFamily="34" charset="0"/>
              </a:rPr>
              <a:t>Labels and Headings</a:t>
            </a:r>
            <a:r>
              <a:rPr lang="en-US" sz="1800" dirty="0" smtClean="0">
                <a:cs typeface="Calibri" pitchFamily="34" charset="0"/>
              </a:rPr>
              <a:t> : Labels and headings helps in making the reports more user friendly. While testing the Report it is important to check whether the correct label/Heading is displayed.</a:t>
            </a:r>
          </a:p>
          <a:p>
            <a:pPr eaLnBrk="0" fontAlgn="base" hangingPunct="0">
              <a:spcAft>
                <a:spcPct val="0"/>
              </a:spcAft>
              <a:buFont typeface="Wingdings" panose="05000000000000000000" pitchFamily="2" charset="2"/>
              <a:buChar char="q"/>
            </a:pPr>
            <a:endParaRPr lang="en-US" sz="1800" dirty="0" smtClean="0">
              <a:cs typeface="Calibri" pitchFamily="34" charset="0"/>
            </a:endParaRPr>
          </a:p>
          <a:p>
            <a:pPr lvl="0" eaLnBrk="0" fontAlgn="base" hangingPunct="0">
              <a:spcAft>
                <a:spcPct val="0"/>
              </a:spcAft>
              <a:buFont typeface="Wingdings" panose="05000000000000000000" pitchFamily="2" charset="2"/>
              <a:buChar char="q"/>
            </a:pPr>
            <a:r>
              <a:rPr lang="en-US" sz="1800" dirty="0" smtClean="0">
                <a:cs typeface="Calibri" pitchFamily="34" charset="0"/>
              </a:rPr>
              <a:t> </a:t>
            </a:r>
            <a:r>
              <a:rPr lang="en-US" sz="1800" u="sng" dirty="0" smtClean="0">
                <a:cs typeface="Calibri" pitchFamily="34" charset="0"/>
              </a:rPr>
              <a:t>Layout and Graphs</a:t>
            </a:r>
            <a:r>
              <a:rPr lang="en-US" sz="1800" dirty="0" smtClean="0">
                <a:cs typeface="Calibri" pitchFamily="34" charset="0"/>
              </a:rPr>
              <a:t> : </a:t>
            </a:r>
            <a:r>
              <a:rPr lang="en-IN" sz="1800" dirty="0" smtClean="0"/>
              <a:t>A report layout consists of three main areas: a page header, page footer, and the body. The header and footer can stay constant across all the reports. The body of the report contains the report data. Graph is a diagrammatical representation of data. Testing includes whether the graphs and layout are created as per requirement </a:t>
            </a:r>
          </a:p>
          <a:p>
            <a:pPr lvl="0" eaLnBrk="0" fontAlgn="base" hangingPunct="0">
              <a:spcAft>
                <a:spcPct val="0"/>
              </a:spcAft>
              <a:buFont typeface="Wingdings" panose="05000000000000000000" pitchFamily="2" charset="2"/>
              <a:buChar char="q"/>
            </a:pPr>
            <a:endParaRPr lang="en-US" sz="1800" dirty="0" smtClean="0">
              <a:cs typeface="Calibri" pitchFamily="34" charset="0"/>
            </a:endParaRPr>
          </a:p>
          <a:p>
            <a:pPr lvl="0" eaLnBrk="0" fontAlgn="base" hangingPunct="0">
              <a:spcAft>
                <a:spcPct val="0"/>
              </a:spcAft>
              <a:buFont typeface="Wingdings" panose="05000000000000000000" pitchFamily="2" charset="2"/>
              <a:buChar char="q"/>
            </a:pPr>
            <a:r>
              <a:rPr lang="en-US" sz="1800" dirty="0" smtClean="0">
                <a:cs typeface="Calibri" pitchFamily="34" charset="0"/>
              </a:rPr>
              <a:t>  </a:t>
            </a:r>
            <a:r>
              <a:rPr lang="en-US" sz="1800" u="sng" dirty="0" smtClean="0">
                <a:cs typeface="Calibri" pitchFamily="34" charset="0"/>
              </a:rPr>
              <a:t>Measures/Metrics</a:t>
            </a:r>
            <a:r>
              <a:rPr lang="en-US" sz="1800" dirty="0" smtClean="0">
                <a:cs typeface="Calibri" pitchFamily="34" charset="0"/>
              </a:rPr>
              <a:t> : Measures and Metrics consists of data that is fetched from the database. These can be directly fetched from the database or can be calculated at report level.</a:t>
            </a:r>
          </a:p>
          <a:p>
            <a:pPr marL="457200" lvl="1" indent="0" eaLnBrk="0" fontAlgn="base" hangingPunct="0">
              <a:spcAft>
                <a:spcPct val="0"/>
              </a:spcAft>
              <a:buNone/>
            </a:pPr>
            <a:r>
              <a:rPr lang="en-US" sz="1800" dirty="0" smtClean="0">
                <a:cs typeface="Calibri" pitchFamily="34" charset="0"/>
              </a:rPr>
              <a:t>	</a:t>
            </a:r>
            <a:r>
              <a:rPr lang="en-US" sz="1800" b="1" dirty="0" smtClean="0">
                <a:cs typeface="Calibri" pitchFamily="34" charset="0"/>
              </a:rPr>
              <a:t>E.g. </a:t>
            </a:r>
            <a:r>
              <a:rPr lang="en-US" sz="1800" dirty="0" smtClean="0">
                <a:cs typeface="Calibri" pitchFamily="34" charset="0"/>
              </a:rPr>
              <a:t>Services Provided can be a direct measure and Percentage of service provided in Rural area can be calculated one  </a:t>
            </a:r>
          </a:p>
        </p:txBody>
      </p:sp>
    </p:spTree>
    <p:extLst>
      <p:ext uri="{BB962C8B-B14F-4D97-AF65-F5344CB8AC3E}">
        <p14:creationId xmlns:p14="http://schemas.microsoft.com/office/powerpoint/2010/main" val="105200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562480" cy="576000"/>
          </a:xfrm>
        </p:spPr>
        <p:txBody>
          <a:bodyPr/>
          <a:lstStyle/>
          <a:p>
            <a:pPr algn="ctr"/>
            <a:r>
              <a:rPr lang="en-IN" dirty="0"/>
              <a:t>Report Testing </a:t>
            </a:r>
            <a:r>
              <a:rPr lang="en-IN" dirty="0" smtClean="0"/>
              <a:t>scenarios(4/4)</a:t>
            </a:r>
            <a:r>
              <a:rPr lang="en-IN" dirty="0"/>
              <a:t/>
            </a:r>
            <a:br>
              <a:rPr lang="en-IN" dirty="0"/>
            </a:br>
            <a:r>
              <a:rPr lang="en-IN" sz="2400" dirty="0"/>
              <a:t>Reports</a:t>
            </a:r>
          </a:p>
        </p:txBody>
      </p:sp>
      <p:sp>
        <p:nvSpPr>
          <p:cNvPr id="3" name="Text Placeholder 2"/>
          <p:cNvSpPr>
            <a:spLocks noGrp="1"/>
          </p:cNvSpPr>
          <p:nvPr>
            <p:ph type="body" sz="quarter" idx="10"/>
          </p:nvPr>
        </p:nvSpPr>
        <p:spPr/>
        <p:txBody>
          <a:bodyPr>
            <a:normAutofit/>
          </a:bodyPr>
          <a:lstStyle/>
          <a:p>
            <a:pPr marL="457200" lvl="1" indent="0" eaLnBrk="0" fontAlgn="base" hangingPunct="0">
              <a:spcAft>
                <a:spcPct val="0"/>
              </a:spcAft>
              <a:buNone/>
            </a:pPr>
            <a:endParaRPr lang="en-US" sz="1800" dirty="0">
              <a:cs typeface="Calibri" pitchFamily="34" charset="0"/>
            </a:endParaRPr>
          </a:p>
          <a:p>
            <a:pPr lvl="0" eaLnBrk="0" fontAlgn="base" hangingPunct="0">
              <a:spcAft>
                <a:spcPct val="0"/>
              </a:spcAft>
              <a:buFont typeface="Wingdings" panose="05000000000000000000" pitchFamily="2" charset="2"/>
              <a:buChar char="q"/>
            </a:pPr>
            <a:r>
              <a:rPr lang="en-US" sz="1800" dirty="0">
                <a:cs typeface="Calibri" pitchFamily="34" charset="0"/>
              </a:rPr>
              <a:t>  </a:t>
            </a:r>
            <a:r>
              <a:rPr lang="en-US" sz="1800" u="sng" dirty="0">
                <a:cs typeface="Calibri" pitchFamily="34" charset="0"/>
              </a:rPr>
              <a:t>Correctness of Data</a:t>
            </a:r>
            <a:r>
              <a:rPr lang="en-US" sz="1800" dirty="0">
                <a:cs typeface="Calibri" pitchFamily="34" charset="0"/>
              </a:rPr>
              <a:t> : This is one of the key point in testing where in validation of data is done. This can be done by validating the data with database  using SQL or comparing it with other report.</a:t>
            </a:r>
          </a:p>
          <a:p>
            <a:pPr lvl="0" eaLnBrk="0" fontAlgn="base" hangingPunct="0">
              <a:spcAft>
                <a:spcPct val="0"/>
              </a:spcAft>
              <a:buFont typeface="Wingdings" panose="05000000000000000000" pitchFamily="2" charset="2"/>
              <a:buChar char="q"/>
            </a:pPr>
            <a:endParaRPr lang="en-US" sz="1800" dirty="0">
              <a:cs typeface="Calibri" pitchFamily="34" charset="0"/>
            </a:endParaRPr>
          </a:p>
          <a:p>
            <a:pPr lvl="0" eaLnBrk="0" fontAlgn="base" hangingPunct="0">
              <a:spcAft>
                <a:spcPct val="0"/>
              </a:spcAft>
              <a:buFont typeface="Wingdings" panose="05000000000000000000" pitchFamily="2" charset="2"/>
              <a:buChar char="q"/>
            </a:pPr>
            <a:r>
              <a:rPr lang="en-US" sz="1800" dirty="0">
                <a:cs typeface="Calibri" pitchFamily="34" charset="0"/>
              </a:rPr>
              <a:t>  </a:t>
            </a:r>
            <a:r>
              <a:rPr lang="en-US" sz="1800" u="sng" dirty="0">
                <a:cs typeface="Calibri" pitchFamily="34" charset="0"/>
              </a:rPr>
              <a:t>Paging and sorting</a:t>
            </a:r>
            <a:r>
              <a:rPr lang="en-US" sz="1800" dirty="0">
                <a:cs typeface="Calibri" pitchFamily="34" charset="0"/>
              </a:rPr>
              <a:t> : Paging can be set when there are huge no of records in a report and sorting is done when User wants to view some records in a particular order.</a:t>
            </a:r>
          </a:p>
          <a:p>
            <a:pPr marL="0" lvl="0" indent="0" eaLnBrk="0" fontAlgn="base" hangingPunct="0">
              <a:spcAft>
                <a:spcPct val="0"/>
              </a:spcAft>
              <a:buNone/>
            </a:pPr>
            <a:r>
              <a:rPr lang="en-US" sz="1800" dirty="0">
                <a:cs typeface="Calibri" pitchFamily="34" charset="0"/>
              </a:rPr>
              <a:t>	</a:t>
            </a:r>
            <a:r>
              <a:rPr lang="en-US" sz="1800" b="1" dirty="0">
                <a:cs typeface="Calibri" pitchFamily="34" charset="0"/>
              </a:rPr>
              <a:t>E.g. </a:t>
            </a:r>
            <a:r>
              <a:rPr lang="en-US" sz="1800" dirty="0">
                <a:cs typeface="Calibri" pitchFamily="34" charset="0"/>
              </a:rPr>
              <a:t>User wants to  view employee details in alphabetical order</a:t>
            </a:r>
          </a:p>
          <a:p>
            <a:pPr lvl="0" eaLnBrk="0" fontAlgn="base" hangingPunct="0">
              <a:spcAft>
                <a:spcPct val="0"/>
              </a:spcAft>
              <a:buFont typeface="Wingdings" panose="05000000000000000000" pitchFamily="2" charset="2"/>
              <a:buChar char="q"/>
            </a:pPr>
            <a:endParaRPr lang="en-US" sz="1800" dirty="0">
              <a:cs typeface="Calibri" pitchFamily="34" charset="0"/>
            </a:endParaRPr>
          </a:p>
          <a:p>
            <a:pPr lvl="0" eaLnBrk="0" fontAlgn="base" hangingPunct="0">
              <a:spcAft>
                <a:spcPct val="0"/>
              </a:spcAft>
              <a:buFont typeface="Wingdings" panose="05000000000000000000" pitchFamily="2" charset="2"/>
              <a:buChar char="q"/>
            </a:pPr>
            <a:r>
              <a:rPr lang="en-US" sz="1800" dirty="0">
                <a:cs typeface="Calibri" pitchFamily="34" charset="0"/>
              </a:rPr>
              <a:t>  </a:t>
            </a:r>
            <a:r>
              <a:rPr lang="en-US" sz="1800" u="sng" dirty="0">
                <a:cs typeface="Calibri" pitchFamily="34" charset="0"/>
              </a:rPr>
              <a:t>Drilling</a:t>
            </a:r>
            <a:r>
              <a:rPr lang="en-US" sz="1800" dirty="0">
                <a:cs typeface="Calibri" pitchFamily="34" charset="0"/>
              </a:rPr>
              <a:t> : It is an important Functionality in report testing. Using this  functionality , </a:t>
            </a:r>
            <a:r>
              <a:rPr lang="en-US" sz="1800" dirty="0" err="1">
                <a:cs typeface="Calibri" pitchFamily="34" charset="0"/>
              </a:rPr>
              <a:t>uer</a:t>
            </a:r>
            <a:r>
              <a:rPr lang="en-US" sz="1800" dirty="0">
                <a:cs typeface="Calibri" pitchFamily="34" charset="0"/>
              </a:rPr>
              <a:t> can drill down the report at lower level or drill it up to see the summarized results</a:t>
            </a:r>
          </a:p>
          <a:p>
            <a:pPr marL="0" lvl="0" indent="0" eaLnBrk="0" fontAlgn="base" hangingPunct="0">
              <a:spcAft>
                <a:spcPct val="0"/>
              </a:spcAft>
              <a:buNone/>
            </a:pPr>
            <a:r>
              <a:rPr lang="en-US" sz="1800" dirty="0">
                <a:cs typeface="Calibri" pitchFamily="34" charset="0"/>
              </a:rPr>
              <a:t>	</a:t>
            </a:r>
            <a:r>
              <a:rPr lang="en-US" sz="1800" b="1" dirty="0">
                <a:cs typeface="Calibri" pitchFamily="34" charset="0"/>
              </a:rPr>
              <a:t>E.g. </a:t>
            </a:r>
            <a:r>
              <a:rPr lang="en-US" sz="1800" dirty="0">
                <a:cs typeface="Calibri" pitchFamily="34" charset="0"/>
              </a:rPr>
              <a:t>A User views a report at year level and wants view it at half year, Quarter, Month, Week and day </a:t>
            </a:r>
            <a:r>
              <a:rPr lang="en-US" sz="1800" dirty="0" smtClean="0">
                <a:cs typeface="Calibri" pitchFamily="34" charset="0"/>
              </a:rPr>
              <a:t>level</a:t>
            </a:r>
            <a:r>
              <a:rPr lang="en-US" sz="1800" dirty="0">
                <a:cs typeface="Calibri" pitchFamily="34" charset="0"/>
              </a:rPr>
              <a:t>. In this case Drill down functionality can be implemented</a:t>
            </a:r>
          </a:p>
          <a:p>
            <a:pPr marL="0" lvl="0" indent="0" eaLnBrk="0" fontAlgn="base" hangingPunct="0">
              <a:spcAft>
                <a:spcPct val="0"/>
              </a:spcAft>
              <a:buNone/>
            </a:pPr>
            <a:endParaRPr lang="en-US" sz="1800" dirty="0">
              <a:cs typeface="Calibri" pitchFamily="34" charset="0"/>
            </a:endParaRPr>
          </a:p>
          <a:p>
            <a:pPr lvl="0" eaLnBrk="0" fontAlgn="base" hangingPunct="0">
              <a:spcAft>
                <a:spcPct val="0"/>
              </a:spcAft>
              <a:buFont typeface="Wingdings" panose="05000000000000000000" pitchFamily="2" charset="2"/>
              <a:buChar char="q"/>
            </a:pPr>
            <a:r>
              <a:rPr lang="en-US" sz="1800" dirty="0">
                <a:cs typeface="Calibri" pitchFamily="34" charset="0"/>
              </a:rPr>
              <a:t>  </a:t>
            </a:r>
            <a:r>
              <a:rPr lang="en-US" sz="1800" u="sng" dirty="0">
                <a:cs typeface="Calibri" pitchFamily="34" charset="0"/>
              </a:rPr>
              <a:t>Export</a:t>
            </a:r>
            <a:r>
              <a:rPr lang="en-US" sz="1800" dirty="0">
                <a:cs typeface="Calibri" pitchFamily="34" charset="0"/>
              </a:rPr>
              <a:t> : There are different formats in which Report can be extracted. </a:t>
            </a:r>
            <a:endParaRPr lang="en-US" sz="1800" dirty="0" smtClean="0">
              <a:cs typeface="Calibri" pitchFamily="34" charset="0"/>
            </a:endParaRPr>
          </a:p>
          <a:p>
            <a:pPr marL="0" lvl="0" indent="0" eaLnBrk="0" fontAlgn="base" hangingPunct="0">
              <a:spcAft>
                <a:spcPct val="0"/>
              </a:spcAft>
              <a:buNone/>
            </a:pPr>
            <a:r>
              <a:rPr lang="en-US" sz="1800" dirty="0">
                <a:cs typeface="Calibri" pitchFamily="34" charset="0"/>
              </a:rPr>
              <a:t>	</a:t>
            </a:r>
            <a:r>
              <a:rPr lang="en-US" sz="1800" b="1" dirty="0" smtClean="0">
                <a:cs typeface="Calibri" pitchFamily="34" charset="0"/>
              </a:rPr>
              <a:t>E.g</a:t>
            </a:r>
            <a:r>
              <a:rPr lang="en-US" sz="1800" b="1" dirty="0">
                <a:cs typeface="Calibri" pitchFamily="34" charset="0"/>
              </a:rPr>
              <a:t>. </a:t>
            </a:r>
            <a:r>
              <a:rPr lang="en-US" sz="1800" dirty="0">
                <a:cs typeface="Calibri" pitchFamily="34" charset="0"/>
              </a:rPr>
              <a:t>CSV,PDF,EXCEL,ETC</a:t>
            </a:r>
          </a:p>
          <a:p>
            <a:pPr marL="0" indent="0">
              <a:buNone/>
            </a:pPr>
            <a:endParaRPr lang="en-IN" dirty="0"/>
          </a:p>
        </p:txBody>
      </p:sp>
    </p:spTree>
    <p:extLst>
      <p:ext uri="{BB962C8B-B14F-4D97-AF65-F5344CB8AC3E}">
        <p14:creationId xmlns:p14="http://schemas.microsoft.com/office/powerpoint/2010/main" val="3211486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837" y="673912"/>
            <a:ext cx="8562480" cy="576000"/>
          </a:xfrm>
        </p:spPr>
        <p:txBody>
          <a:bodyPr/>
          <a:lstStyle/>
          <a:p>
            <a:pPr algn="ctr"/>
            <a:r>
              <a:rPr lang="en-IN" sz="2600" dirty="0" smtClean="0"/>
              <a:t>Basic Elements of BI (2/2)</a:t>
            </a:r>
            <a:endParaRPr lang="en-IN" sz="2600" dirty="0"/>
          </a:p>
        </p:txBody>
      </p:sp>
      <p:pic>
        <p:nvPicPr>
          <p:cNvPr id="4" name="Picture 3"/>
          <p:cNvPicPr>
            <a:picLocks noChangeAspect="1" noChangeArrowheads="1"/>
          </p:cNvPicPr>
          <p:nvPr/>
        </p:nvPicPr>
        <p:blipFill>
          <a:blip r:embed="rId3" cstate="print"/>
          <a:srcRect/>
          <a:stretch>
            <a:fillRect/>
          </a:stretch>
        </p:blipFill>
        <p:spPr bwMode="auto">
          <a:xfrm>
            <a:off x="4642512" y="1249912"/>
            <a:ext cx="4466230" cy="3733800"/>
          </a:xfrm>
          <a:prstGeom prst="rect">
            <a:avLst/>
          </a:prstGeom>
          <a:noFill/>
          <a:ln w="9525">
            <a:noFill/>
            <a:miter lim="800000"/>
            <a:headEnd/>
            <a:tailEnd/>
          </a:ln>
        </p:spPr>
      </p:pic>
      <p:sp>
        <p:nvSpPr>
          <p:cNvPr id="6" name="TextBox 5"/>
          <p:cNvSpPr txBox="1"/>
          <p:nvPr/>
        </p:nvSpPr>
        <p:spPr>
          <a:xfrm>
            <a:off x="234288" y="1481517"/>
            <a:ext cx="3962400" cy="3170099"/>
          </a:xfrm>
          <a:prstGeom prst="rect">
            <a:avLst/>
          </a:prstGeom>
          <a:noFill/>
        </p:spPr>
        <p:txBody>
          <a:bodyPr wrap="square" rtlCol="0">
            <a:spAutoFit/>
          </a:bodyPr>
          <a:lstStyle/>
          <a:p>
            <a:pPr algn="ctr"/>
            <a:r>
              <a:rPr lang="en-US" sz="2000" b="1" u="sng" dirty="0"/>
              <a:t>Analyzing </a:t>
            </a:r>
            <a:r>
              <a:rPr lang="en-US" sz="2000" b="1" u="sng" dirty="0" smtClean="0"/>
              <a:t>Data</a:t>
            </a:r>
          </a:p>
          <a:p>
            <a:endParaRPr lang="en-US" dirty="0"/>
          </a:p>
          <a:p>
            <a:pPr marL="285750" lvl="0" indent="-285750">
              <a:buFont typeface="Wingdings" panose="05000000000000000000" pitchFamily="2" charset="2"/>
              <a:buChar char="ü"/>
            </a:pPr>
            <a:r>
              <a:rPr lang="en-US" sz="1600" dirty="0"/>
              <a:t>The next component of BI is analyzing the data. Here we take the data that has been gathered , inspect and transformed which will support our business decision making.</a:t>
            </a:r>
          </a:p>
          <a:p>
            <a:pPr marL="285750" lvl="0" indent="-285750">
              <a:buFont typeface="Wingdings" panose="05000000000000000000" pitchFamily="2" charset="2"/>
              <a:buChar char="ü"/>
            </a:pPr>
            <a:r>
              <a:rPr lang="en-US" sz="1600" dirty="0"/>
              <a:t>Analysis techniques includes the use of statistical tools, data mining approaches as well as visual analytics or even analysis of unstructured data such as text or pictures. </a:t>
            </a:r>
          </a:p>
          <a:p>
            <a:endParaRPr lang="en-IN" dirty="0"/>
          </a:p>
        </p:txBody>
      </p:sp>
      <p:sp>
        <p:nvSpPr>
          <p:cNvPr id="7" name="TextBox 6"/>
          <p:cNvSpPr txBox="1"/>
          <p:nvPr/>
        </p:nvSpPr>
        <p:spPr>
          <a:xfrm>
            <a:off x="152400" y="4830861"/>
            <a:ext cx="8382000" cy="1692771"/>
          </a:xfrm>
          <a:prstGeom prst="rect">
            <a:avLst/>
          </a:prstGeom>
          <a:noFill/>
        </p:spPr>
        <p:txBody>
          <a:bodyPr wrap="square" rtlCol="0">
            <a:spAutoFit/>
          </a:bodyPr>
          <a:lstStyle/>
          <a:p>
            <a:r>
              <a:rPr lang="en-US" sz="2000" b="1" u="sng" dirty="0"/>
              <a:t>Providing </a:t>
            </a:r>
            <a:r>
              <a:rPr lang="en-US" sz="2000" b="1" u="sng" dirty="0" smtClean="0"/>
              <a:t>Access</a:t>
            </a:r>
          </a:p>
          <a:p>
            <a:endParaRPr lang="en-US" dirty="0"/>
          </a:p>
          <a:p>
            <a:pPr marL="285750" lvl="0" indent="-285750">
              <a:buFont typeface="Wingdings" panose="05000000000000000000" pitchFamily="2" charset="2"/>
              <a:buChar char="ü"/>
            </a:pPr>
            <a:r>
              <a:rPr lang="en-US" sz="1600" dirty="0"/>
              <a:t>In order to support decision making the decision makers need to have access to the data.</a:t>
            </a:r>
          </a:p>
          <a:p>
            <a:pPr marL="285750" lvl="0" indent="-285750">
              <a:buFont typeface="Wingdings" panose="05000000000000000000" pitchFamily="2" charset="2"/>
              <a:buChar char="ü"/>
            </a:pPr>
            <a:r>
              <a:rPr lang="en-US" sz="1600" dirty="0"/>
              <a:t>The former is provided by the latest software tools that allow end-users to perform data analysis while the latter is provided through reporting, dashboard and scorecard applications.</a:t>
            </a:r>
          </a:p>
          <a:p>
            <a:endParaRPr lang="en-IN" dirty="0"/>
          </a:p>
        </p:txBody>
      </p:sp>
      <p:sp>
        <p:nvSpPr>
          <p:cNvPr id="8" name="Title 1"/>
          <p:cNvSpPr txBox="1">
            <a:spLocks/>
          </p:cNvSpPr>
          <p:nvPr/>
        </p:nvSpPr>
        <p:spPr>
          <a:xfrm>
            <a:off x="263464" y="76200"/>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pPr algn="ctr"/>
            <a:r>
              <a:rPr lang="en-US" dirty="0" smtClean="0"/>
              <a:t>Business Intelligence overview (4/4)</a:t>
            </a:r>
            <a:endParaRPr lang="en-IN" dirty="0"/>
          </a:p>
        </p:txBody>
      </p:sp>
    </p:spTree>
    <p:extLst>
      <p:ext uri="{BB962C8B-B14F-4D97-AF65-F5344CB8AC3E}">
        <p14:creationId xmlns:p14="http://schemas.microsoft.com/office/powerpoint/2010/main" val="1530818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8207991" cy="576000"/>
          </a:xfrm>
        </p:spPr>
        <p:txBody>
          <a:bodyPr/>
          <a:lstStyle/>
          <a:p>
            <a:pPr algn="ctr"/>
            <a:r>
              <a:rPr lang="en-US" dirty="0" smtClean="0"/>
              <a:t>Questions</a:t>
            </a:r>
            <a:endParaRPr lang="en-I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45" y="1524000"/>
            <a:ext cx="3581400" cy="35814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9110" y="1552622"/>
            <a:ext cx="5435600" cy="3568700"/>
          </a:xfrm>
          <a:prstGeom prst="rect">
            <a:avLst/>
          </a:prstGeom>
        </p:spPr>
      </p:pic>
    </p:spTree>
    <p:extLst>
      <p:ext uri="{BB962C8B-B14F-4D97-AF65-F5344CB8AC3E}">
        <p14:creationId xmlns:p14="http://schemas.microsoft.com/office/powerpoint/2010/main" val="3175128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3157800"/>
            <a:ext cx="8562480" cy="576000"/>
          </a:xfrm>
        </p:spPr>
        <p:txBody>
          <a:bodyPr/>
          <a:lstStyle/>
          <a:p>
            <a:pPr algn="ctr"/>
            <a:r>
              <a:rPr lang="en-US" dirty="0" smtClean="0"/>
              <a:t>Thank You</a:t>
            </a:r>
            <a:endParaRPr lang="en-I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713096"/>
            <a:ext cx="7162800" cy="4706244"/>
          </a:xfrm>
          <a:prstGeom prst="rect">
            <a:avLst/>
          </a:prstGeom>
        </p:spPr>
      </p:pic>
    </p:spTree>
    <p:extLst>
      <p:ext uri="{BB962C8B-B14F-4D97-AF65-F5344CB8AC3E}">
        <p14:creationId xmlns:p14="http://schemas.microsoft.com/office/powerpoint/2010/main" val="563186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body" sz="quarter" idx="10"/>
          </p:nvPr>
        </p:nvSpPr>
        <p:spPr>
          <a:xfrm>
            <a:off x="228600" y="609600"/>
            <a:ext cx="8534400" cy="5410200"/>
          </a:xfrm>
        </p:spPr>
        <p:txBody>
          <a:bodyPr>
            <a:normAutofit/>
          </a:bodyPr>
          <a:lstStyle/>
          <a:p>
            <a:pPr lvl="0"/>
            <a:r>
              <a:rPr lang="en-IN" sz="2200" dirty="0"/>
              <a:t>Business Intelligence overview</a:t>
            </a:r>
          </a:p>
          <a:p>
            <a:pPr lvl="0"/>
            <a:r>
              <a:rPr lang="en-IN" sz="2200" b="1" dirty="0"/>
              <a:t>Business Intelligence workflow</a:t>
            </a:r>
          </a:p>
          <a:p>
            <a:pPr lvl="0"/>
            <a:r>
              <a:rPr lang="en-IN" sz="2200" dirty="0"/>
              <a:t>Components of  DWH</a:t>
            </a:r>
          </a:p>
          <a:p>
            <a:pPr lvl="0"/>
            <a:r>
              <a:rPr lang="en-IN" sz="2200" dirty="0"/>
              <a:t>Meta-Data in DWH</a:t>
            </a:r>
          </a:p>
          <a:p>
            <a:pPr lvl="0"/>
            <a:r>
              <a:rPr lang="en-IN" sz="2200" dirty="0"/>
              <a:t>Data warehouse Schemas</a:t>
            </a:r>
          </a:p>
          <a:p>
            <a:r>
              <a:rPr lang="en-IN" sz="2000" dirty="0"/>
              <a:t>Introduction to BI Testing</a:t>
            </a:r>
          </a:p>
          <a:p>
            <a:pPr lvl="0"/>
            <a:r>
              <a:rPr lang="en-IN" sz="2200" dirty="0" smtClean="0"/>
              <a:t>BI </a:t>
            </a:r>
            <a:r>
              <a:rPr lang="en-IN" sz="2200" dirty="0"/>
              <a:t>Testing Approach</a:t>
            </a:r>
          </a:p>
          <a:p>
            <a:pPr lvl="0"/>
            <a:r>
              <a:rPr lang="en-IN" sz="2200" dirty="0"/>
              <a:t>Introduction to ETL</a:t>
            </a:r>
          </a:p>
          <a:p>
            <a:pPr lvl="0"/>
            <a:r>
              <a:rPr lang="en-IN" sz="2200" dirty="0"/>
              <a:t>ETL test processes and scenarios</a:t>
            </a:r>
          </a:p>
          <a:p>
            <a:pPr lvl="0"/>
            <a:r>
              <a:rPr lang="en-IN" sz="2200" dirty="0"/>
              <a:t>Introduction to Reporting</a:t>
            </a:r>
          </a:p>
          <a:p>
            <a:pPr lvl="0"/>
            <a:r>
              <a:rPr lang="en-IN" sz="2200" dirty="0"/>
              <a:t>Report Testing scenarios</a:t>
            </a:r>
          </a:p>
          <a:p>
            <a:pPr lvl="0"/>
            <a:endParaRPr lang="en-IN" sz="2200" dirty="0"/>
          </a:p>
          <a:p>
            <a:pPr lvl="0"/>
            <a:endParaRPr lang="en-IN" sz="2200" dirty="0"/>
          </a:p>
          <a:p>
            <a:endParaRPr lang="en-IN" sz="2200" dirty="0"/>
          </a:p>
        </p:txBody>
      </p:sp>
    </p:spTree>
    <p:extLst>
      <p:ext uri="{BB962C8B-B14F-4D97-AF65-F5344CB8AC3E}">
        <p14:creationId xmlns:p14="http://schemas.microsoft.com/office/powerpoint/2010/main" val="685367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Business Intelligence Workflow(1/6)</a:t>
            </a:r>
            <a:endParaRPr lang="en-IN" dirty="0"/>
          </a:p>
        </p:txBody>
      </p:sp>
      <p:pic>
        <p:nvPicPr>
          <p:cNvPr id="4" name="Picture 2"/>
          <p:cNvPicPr>
            <a:picLocks noChangeAspect="1" noChangeArrowheads="1"/>
          </p:cNvPicPr>
          <p:nvPr/>
        </p:nvPicPr>
        <p:blipFill>
          <a:blip r:embed="rId3" cstate="print"/>
          <a:srcRect/>
          <a:stretch>
            <a:fillRect/>
          </a:stretch>
        </p:blipFill>
        <p:spPr bwMode="auto">
          <a:xfrm>
            <a:off x="566384" y="2057400"/>
            <a:ext cx="7905750" cy="4095750"/>
          </a:xfrm>
          <a:prstGeom prst="rect">
            <a:avLst/>
          </a:prstGeom>
          <a:noFill/>
          <a:ln w="9525">
            <a:noFill/>
            <a:miter lim="800000"/>
            <a:headEnd/>
            <a:tailEnd/>
          </a:ln>
        </p:spPr>
      </p:pic>
      <p:sp>
        <p:nvSpPr>
          <p:cNvPr id="3" name="TextBox 2"/>
          <p:cNvSpPr txBox="1"/>
          <p:nvPr/>
        </p:nvSpPr>
        <p:spPr>
          <a:xfrm>
            <a:off x="437866" y="928048"/>
            <a:ext cx="8305800" cy="923330"/>
          </a:xfrm>
          <a:prstGeom prst="rect">
            <a:avLst/>
          </a:prstGeom>
          <a:noFill/>
        </p:spPr>
        <p:txBody>
          <a:bodyPr wrap="square" rtlCol="0">
            <a:spAutoFit/>
          </a:bodyPr>
          <a:lstStyle/>
          <a:p>
            <a:r>
              <a:rPr lang="en-IN" dirty="0"/>
              <a:t>In </a:t>
            </a:r>
            <a:r>
              <a:rPr lang="en-IN" b="1" dirty="0"/>
              <a:t>BI </a:t>
            </a:r>
            <a:r>
              <a:rPr lang="en-IN" b="1" dirty="0" smtClean="0"/>
              <a:t>workflow</a:t>
            </a:r>
            <a:r>
              <a:rPr lang="en-IN" dirty="0" smtClean="0"/>
              <a:t>,</a:t>
            </a:r>
            <a:r>
              <a:rPr lang="en-IN" b="1" dirty="0" smtClean="0"/>
              <a:t> </a:t>
            </a:r>
            <a:r>
              <a:rPr lang="en-IN" dirty="0"/>
              <a:t>data is moved from databases used in operational systems into a data warehouse staging area, then into a data warehouse and finally into a set of conformed data marts.</a:t>
            </a:r>
          </a:p>
        </p:txBody>
      </p:sp>
    </p:spTree>
    <p:extLst>
      <p:ext uri="{BB962C8B-B14F-4D97-AF65-F5344CB8AC3E}">
        <p14:creationId xmlns:p14="http://schemas.microsoft.com/office/powerpoint/2010/main" val="153283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9" y="762000"/>
            <a:ext cx="8562480" cy="393415"/>
          </a:xfrm>
        </p:spPr>
        <p:txBody>
          <a:bodyPr/>
          <a:lstStyle/>
          <a:p>
            <a:r>
              <a:rPr lang="en-IN" dirty="0" smtClean="0"/>
              <a:t>Data-warehouse</a:t>
            </a:r>
            <a:endParaRPr lang="en-IN" dirty="0"/>
          </a:p>
        </p:txBody>
      </p:sp>
      <p:sp>
        <p:nvSpPr>
          <p:cNvPr id="3" name="Text Placeholder 2"/>
          <p:cNvSpPr>
            <a:spLocks noGrp="1"/>
          </p:cNvSpPr>
          <p:nvPr>
            <p:ph type="body" sz="quarter" idx="10"/>
          </p:nvPr>
        </p:nvSpPr>
        <p:spPr>
          <a:xfrm>
            <a:off x="152400" y="1373823"/>
            <a:ext cx="8534400" cy="1509323"/>
          </a:xfrm>
        </p:spPr>
        <p:txBody>
          <a:bodyPr>
            <a:normAutofit fontScale="92500" lnSpcReduction="20000"/>
          </a:bodyPr>
          <a:lstStyle/>
          <a:p>
            <a:pPr fontAlgn="base">
              <a:spcAft>
                <a:spcPct val="0"/>
              </a:spcAft>
              <a:buFont typeface="Arial" charset="0"/>
              <a:buChar char="•"/>
            </a:pPr>
            <a:r>
              <a:rPr lang="en-US" dirty="0">
                <a:latin typeface="Calibri" pitchFamily="34" charset="0"/>
                <a:cs typeface="Calibri" pitchFamily="34" charset="0"/>
              </a:rPr>
              <a:t>A Data warehouse is a central repository of data which is created by integrating data from one or more disparate sources.</a:t>
            </a:r>
          </a:p>
          <a:p>
            <a:pPr fontAlgn="base">
              <a:spcAft>
                <a:spcPct val="0"/>
              </a:spcAft>
              <a:buFont typeface="Arial" charset="0"/>
              <a:buChar char="•"/>
            </a:pPr>
            <a:r>
              <a:rPr lang="en-US" dirty="0" smtClean="0">
                <a:latin typeface="Calibri" pitchFamily="34" charset="0"/>
                <a:cs typeface="Calibri" pitchFamily="34" charset="0"/>
              </a:rPr>
              <a:t>Data </a:t>
            </a:r>
            <a:r>
              <a:rPr lang="en-US" dirty="0">
                <a:latin typeface="Calibri" pitchFamily="34" charset="0"/>
                <a:cs typeface="Calibri" pitchFamily="34" charset="0"/>
              </a:rPr>
              <a:t>warehouses store current as well as historical data and are used for creating trending reports for senior management reporting such as annual and quarterly comparisons.</a:t>
            </a:r>
          </a:p>
          <a:p>
            <a:endParaRPr lang="en-IN" dirty="0"/>
          </a:p>
        </p:txBody>
      </p:sp>
      <p:sp>
        <p:nvSpPr>
          <p:cNvPr id="4" name="Title 1"/>
          <p:cNvSpPr txBox="1">
            <a:spLocks/>
          </p:cNvSpPr>
          <p:nvPr/>
        </p:nvSpPr>
        <p:spPr>
          <a:xfrm>
            <a:off x="161499" y="3215493"/>
            <a:ext cx="8562480" cy="393415"/>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IN" dirty="0" smtClean="0"/>
              <a:t>Important characteristics</a:t>
            </a:r>
            <a:endParaRPr lang="en-IN" dirty="0"/>
          </a:p>
        </p:txBody>
      </p:sp>
      <p:sp>
        <p:nvSpPr>
          <p:cNvPr id="5" name="Text Placeholder 2"/>
          <p:cNvSpPr txBox="1">
            <a:spLocks/>
          </p:cNvSpPr>
          <p:nvPr/>
        </p:nvSpPr>
        <p:spPr>
          <a:xfrm>
            <a:off x="304800" y="3886200"/>
            <a:ext cx="8534400" cy="150932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spcAft>
                <a:spcPct val="0"/>
              </a:spcAft>
              <a:buFont typeface="Arial" charset="0"/>
              <a:buChar char="•"/>
            </a:pPr>
            <a:r>
              <a:rPr lang="en-US" sz="2200" dirty="0">
                <a:latin typeface="Calibri" pitchFamily="34" charset="0"/>
                <a:cs typeface="Calibri" pitchFamily="34" charset="0"/>
              </a:rPr>
              <a:t>Subject oriented</a:t>
            </a:r>
          </a:p>
          <a:p>
            <a:pPr fontAlgn="base">
              <a:spcAft>
                <a:spcPct val="0"/>
              </a:spcAft>
              <a:buFont typeface="Arial" charset="0"/>
              <a:buChar char="•"/>
            </a:pPr>
            <a:r>
              <a:rPr lang="en-US" sz="2200" dirty="0">
                <a:latin typeface="Calibri" pitchFamily="34" charset="0"/>
                <a:cs typeface="Calibri" pitchFamily="34" charset="0"/>
              </a:rPr>
              <a:t>Integrated</a:t>
            </a:r>
          </a:p>
          <a:p>
            <a:pPr fontAlgn="base">
              <a:spcAft>
                <a:spcPct val="0"/>
              </a:spcAft>
              <a:buFont typeface="Arial" charset="0"/>
              <a:buChar char="•"/>
            </a:pPr>
            <a:r>
              <a:rPr lang="en-US" sz="2200" dirty="0">
                <a:latin typeface="Calibri" pitchFamily="34" charset="0"/>
                <a:cs typeface="Calibri" pitchFamily="34" charset="0"/>
              </a:rPr>
              <a:t>Time- variant</a:t>
            </a:r>
          </a:p>
          <a:p>
            <a:pPr fontAlgn="base">
              <a:spcAft>
                <a:spcPct val="0"/>
              </a:spcAft>
              <a:buFont typeface="Arial" charset="0"/>
              <a:buChar char="•"/>
            </a:pPr>
            <a:r>
              <a:rPr lang="en-US" sz="2200" dirty="0">
                <a:latin typeface="Calibri" pitchFamily="34" charset="0"/>
                <a:cs typeface="Calibri" pitchFamily="34" charset="0"/>
              </a:rPr>
              <a:t>Non-volatile</a:t>
            </a:r>
          </a:p>
          <a:p>
            <a:endParaRPr lang="en-IN" dirty="0"/>
          </a:p>
        </p:txBody>
      </p:sp>
      <p:sp>
        <p:nvSpPr>
          <p:cNvPr id="7" name="Title 1"/>
          <p:cNvSpPr txBox="1">
            <a:spLocks/>
          </p:cNvSpPr>
          <p:nvPr/>
        </p:nvSpPr>
        <p:spPr>
          <a:xfrm>
            <a:off x="276720" y="152400"/>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pPr algn="ctr"/>
            <a:r>
              <a:rPr lang="en-IN" dirty="0" smtClean="0"/>
              <a:t>Business Intelligence Workflow(2/6)</a:t>
            </a:r>
            <a:endParaRPr lang="en-IN" dirty="0"/>
          </a:p>
        </p:txBody>
      </p:sp>
    </p:spTree>
    <p:extLst>
      <p:ext uri="{BB962C8B-B14F-4D97-AF65-F5344CB8AC3E}">
        <p14:creationId xmlns:p14="http://schemas.microsoft.com/office/powerpoint/2010/main" val="39852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006A50-4E7D-423B-9555-E21005059E29}">
  <ds:schemaRefs>
    <ds:schemaRef ds:uri="http://schemas.microsoft.com/office/2006/documentManagement/types"/>
    <ds:schemaRef ds:uri="http://schemas.microsoft.com/office/2006/metadata/properties"/>
    <ds:schemaRef ds:uri="http://purl.org/dc/dcmitype/"/>
    <ds:schemaRef ds:uri="http://www.w3.org/XML/1998/namespace"/>
    <ds:schemaRef ds:uri="http://purl.org/dc/terms/"/>
    <ds:schemaRef ds:uri="http://purl.org/dc/elements/1.1/"/>
    <ds:schemaRef ds:uri="3f0a5add-00cc-4c5e-8a54-6b524d8608b8"/>
    <ds:schemaRef ds:uri="http://schemas.microsoft.com/office/infopath/2007/PartnerControls"/>
    <ds:schemaRef ds:uri="http://schemas.openxmlformats.org/package/2006/metadata/core-properties"/>
    <ds:schemaRef ds:uri="5b0b727f-9d55-4674-90df-9368557459d7"/>
  </ds:schemaRefs>
</ds:datastoreItem>
</file>

<file path=customXml/itemProps2.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215CF3E-B7B2-4757-A9A7-BF8CDE2155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17396</TotalTime>
  <Words>4249</Words>
  <Application>Microsoft Office PowerPoint</Application>
  <PresentationFormat>On-screen Show (4:3)</PresentationFormat>
  <Paragraphs>707</Paragraphs>
  <Slides>61</Slides>
  <Notes>13</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BI Testing</vt:lpstr>
      <vt:lpstr>Contents</vt:lpstr>
      <vt:lpstr>What is Business Intelligence?</vt:lpstr>
      <vt:lpstr>PowerPoint Presentation</vt:lpstr>
      <vt:lpstr>Basic Elements of BI (1/2)</vt:lpstr>
      <vt:lpstr>Basic Elements of BI (2/2)</vt:lpstr>
      <vt:lpstr>PowerPoint Presentation</vt:lpstr>
      <vt:lpstr>Business Intelligence Workflow(1/6)</vt:lpstr>
      <vt:lpstr>Data-warehouse</vt:lpstr>
      <vt:lpstr>Data Marts</vt:lpstr>
      <vt:lpstr>Dependent Data mart or Top Down Approach</vt:lpstr>
      <vt:lpstr>Independent Data mart or Bottom Up Approach</vt:lpstr>
      <vt:lpstr>PowerPoint Presentation</vt:lpstr>
      <vt:lpstr>PowerPoint Presentation</vt:lpstr>
      <vt:lpstr>Components of DWH(1/10)</vt:lpstr>
      <vt:lpstr>Components of DWH(2/10)</vt:lpstr>
      <vt:lpstr>Components of DWH (3/10) </vt:lpstr>
      <vt:lpstr>PowerPoint Presentation</vt:lpstr>
      <vt:lpstr>Components of DWH(5/10)</vt:lpstr>
      <vt:lpstr>Components of DWH(6/10)   Types of Facts</vt:lpstr>
      <vt:lpstr>Components of DWH (7/10)  Factless Fact Table</vt:lpstr>
      <vt:lpstr>Components of DWH(8/10)   Surrogate Keys</vt:lpstr>
      <vt:lpstr>Components of DWH(9/10)</vt:lpstr>
      <vt:lpstr>Components of DWH(10/10)</vt:lpstr>
      <vt:lpstr>PowerPoint Presentation</vt:lpstr>
      <vt:lpstr>Metadata in DWH(1/2)</vt:lpstr>
      <vt:lpstr>Metadata in DWH(2/2)</vt:lpstr>
      <vt:lpstr>PowerPoint Presentation</vt:lpstr>
      <vt:lpstr>Data warehouse Schemas(1/4)</vt:lpstr>
      <vt:lpstr>Data warehouse Schemas(2/4) Star Schema</vt:lpstr>
      <vt:lpstr>Data warehouse Schemas(3/4) Snowflake Schema</vt:lpstr>
      <vt:lpstr>Data warehouse Schemas(4/4 ) Fact Constellation/Galaxy Schema</vt:lpstr>
      <vt:lpstr>PowerPoint Presentation</vt:lpstr>
      <vt:lpstr>Introduction to BI Testing(1/3) Basic Skillset of a BI Tester</vt:lpstr>
      <vt:lpstr>Introduction to BI Testing(2/3) Why BI Testing is needed?</vt:lpstr>
      <vt:lpstr>Introduction to BI Testing(3/3) Challenges of BI Testing</vt:lpstr>
      <vt:lpstr>PowerPoint Presentation</vt:lpstr>
      <vt:lpstr>BI Testing Approach(1/2)</vt:lpstr>
      <vt:lpstr>BI Testing Approach(2/2)</vt:lpstr>
      <vt:lpstr>PowerPoint Presentation</vt:lpstr>
      <vt:lpstr>Introduction to ETL(1/6)</vt:lpstr>
      <vt:lpstr>Introduction to ETL(2/6)  ETL Process Flow</vt:lpstr>
      <vt:lpstr>Introduction to ETL(3/6)  Data Extraction</vt:lpstr>
      <vt:lpstr>Introduction to ETL(4/6) Data Transformation</vt:lpstr>
      <vt:lpstr>Introduction to ETL(5/6)  Data Loading</vt:lpstr>
      <vt:lpstr>Introduction to ETL(6/6) Operational Data Store</vt:lpstr>
      <vt:lpstr>PowerPoint Presentation</vt:lpstr>
      <vt:lpstr>ETL Test Process(1/3)  Data extraction</vt:lpstr>
      <vt:lpstr>ETL Test Process(2/3)  Data Transformation</vt:lpstr>
      <vt:lpstr>ETL Test Process(3/3)  Data Loading</vt:lpstr>
      <vt:lpstr>PowerPoint Presentation</vt:lpstr>
      <vt:lpstr>Introduction to Reporting(1/3) BI Reporting Tool Architecture</vt:lpstr>
      <vt:lpstr>Introduction to Reporting(2/3) Reporting Process</vt:lpstr>
      <vt:lpstr>Introduction to Reporting(3/3) Reporting Process</vt:lpstr>
      <vt:lpstr>PowerPoint Presentation</vt:lpstr>
      <vt:lpstr>Report Testing scenarios(1/4)</vt:lpstr>
      <vt:lpstr> Report Testing scenarios(2/4) Prompts/Filters/Selection Criteria</vt:lpstr>
      <vt:lpstr>Report Testing scenarios(3/4) Reports</vt:lpstr>
      <vt:lpstr>Report Testing scenarios(4/4) Reports</vt:lpstr>
      <vt:lpstr>Questions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Anita Kanoje</dc:creator>
  <cp:lastModifiedBy>Dimple Manwani</cp:lastModifiedBy>
  <cp:revision>366</cp:revision>
  <dcterms:created xsi:type="dcterms:W3CDTF">2012-01-13T06:17:37Z</dcterms:created>
  <dcterms:modified xsi:type="dcterms:W3CDTF">2016-03-02T10:55:37Z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