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06C3-28FD-453F-90F9-D10BE9CB3DD9}" type="datetimeFigureOut">
              <a:rPr lang="en-US" smtClean="0"/>
              <a:t>6/1/2016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F51842-D10D-4CCF-8491-3AEEE799BD83}" type="slidenum">
              <a:rPr lang="en-US" smtClean="0"/>
              <a:t>‹#›</a:t>
            </a:fld>
            <a:endParaRPr lang="en-US"/>
          </a:p>
        </p:txBody>
      </p:sp>
    </p:spTree>
    <p:extLst>
      <p:ext uri="{BB962C8B-B14F-4D97-AF65-F5344CB8AC3E}">
        <p14:creationId xmlns:p14="http://schemas.microsoft.com/office/powerpoint/2010/main" val="84944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F7A749-CE56-4359-B341-32C6BB40A455}"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241574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7A749-CE56-4359-B341-32C6BB40A455}"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94686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7A749-CE56-4359-B341-32C6BB40A455}"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260230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5" descr="CT LOGO"/>
          <p:cNvPicPr>
            <a:picLocks noChangeAspect="1" noChangeArrowheads="1"/>
          </p:cNvPicPr>
          <p:nvPr/>
        </p:nvPicPr>
        <p:blipFill>
          <a:blip r:embed="rId2" cstate="print"/>
          <a:srcRect/>
          <a:stretch>
            <a:fillRect/>
          </a:stretch>
        </p:blipFill>
        <p:spPr bwMode="auto">
          <a:xfrm>
            <a:off x="2811440" y="1293402"/>
            <a:ext cx="3453774" cy="573360"/>
          </a:xfrm>
          <a:prstGeom prst="rect">
            <a:avLst/>
          </a:prstGeom>
          <a:noFill/>
          <a:ln w="9525">
            <a:noFill/>
            <a:miter lim="800000"/>
            <a:headEnd/>
            <a:tailEnd/>
          </a:ln>
        </p:spPr>
      </p:pic>
      <p:sp>
        <p:nvSpPr>
          <p:cNvPr id="5" name="Rectangle 12"/>
          <p:cNvSpPr>
            <a:spLocks noChangeArrowheads="1"/>
          </p:cNvSpPr>
          <p:nvPr/>
        </p:nvSpPr>
        <p:spPr bwMode="auto">
          <a:xfrm>
            <a:off x="387350" y="5834063"/>
            <a:ext cx="8272463" cy="400110"/>
          </a:xfrm>
          <a:prstGeom prst="rect">
            <a:avLst/>
          </a:prstGeom>
          <a:noFill/>
          <a:ln w="38100">
            <a:noFill/>
            <a:prstDash val="sysDot"/>
            <a:miter lim="800000"/>
            <a:headEnd/>
            <a:tailEnd/>
          </a:ln>
        </p:spPr>
        <p:txBody>
          <a:bodyPr wrap="square">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extLst>
      <p:ext uri="{BB962C8B-B14F-4D97-AF65-F5344CB8AC3E}">
        <p14:creationId xmlns:p14="http://schemas.microsoft.com/office/powerpoint/2010/main" val="42175564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
        <p:nvSpPr>
          <p:cNvPr id="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cxnSp>
        <p:nvCxnSpPr>
          <p:cNvPr id="6" name="Straight Connector 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524834"/>
            <a:ext cx="1852572" cy="241200"/>
          </a:xfrm>
          <a:prstGeom prst="rect">
            <a:avLst/>
          </a:prstGeom>
        </p:spPr>
      </p:pic>
    </p:spTree>
    <p:extLst>
      <p:ext uri="{BB962C8B-B14F-4D97-AF65-F5344CB8AC3E}">
        <p14:creationId xmlns:p14="http://schemas.microsoft.com/office/powerpoint/2010/main" val="20814100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
        <p:nvSpPr>
          <p:cNvPr id="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cxnSp>
        <p:nvCxnSpPr>
          <p:cNvPr id="6" name="Straight Connector 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524834"/>
            <a:ext cx="1852572" cy="241200"/>
          </a:xfrm>
          <a:prstGeom prst="rect">
            <a:avLst/>
          </a:prstGeom>
        </p:spPr>
      </p:pic>
    </p:spTree>
    <p:extLst>
      <p:ext uri="{BB962C8B-B14F-4D97-AF65-F5344CB8AC3E}">
        <p14:creationId xmlns:p14="http://schemas.microsoft.com/office/powerpoint/2010/main" val="21385093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7A749-CE56-4359-B341-32C6BB40A455}"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11707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7A749-CE56-4359-B341-32C6BB40A455}"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11696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7A749-CE56-4359-B341-32C6BB40A455}"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317578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7A749-CE56-4359-B341-32C6BB40A455}"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330103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7A749-CE56-4359-B341-32C6BB40A455}"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324008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7A749-CE56-4359-B341-32C6BB40A455}"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283565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7A749-CE56-4359-B341-32C6BB40A455}"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99681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7A749-CE56-4359-B341-32C6BB40A455}"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8160-9A42-417C-BCD4-15AD2A88D462}" type="slidenum">
              <a:rPr lang="en-US" smtClean="0"/>
              <a:t>‹#›</a:t>
            </a:fld>
            <a:endParaRPr lang="en-US"/>
          </a:p>
        </p:txBody>
      </p:sp>
    </p:spTree>
    <p:extLst>
      <p:ext uri="{BB962C8B-B14F-4D97-AF65-F5344CB8AC3E}">
        <p14:creationId xmlns:p14="http://schemas.microsoft.com/office/powerpoint/2010/main" val="422058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7A749-CE56-4359-B341-32C6BB40A455}" type="datetimeFigureOut">
              <a:rPr lang="en-US" smtClean="0"/>
              <a:t>6/1/2016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38160-9A42-417C-BCD4-15AD2A88D462}" type="slidenum">
              <a:rPr lang="en-US" smtClean="0"/>
              <a:t>‹#›</a:t>
            </a:fld>
            <a:endParaRPr lang="en-US"/>
          </a:p>
        </p:txBody>
      </p:sp>
    </p:spTree>
    <p:extLst>
      <p:ext uri="{BB962C8B-B14F-4D97-AF65-F5344CB8AC3E}">
        <p14:creationId xmlns:p14="http://schemas.microsoft.com/office/powerpoint/2010/main" val="144917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MDX </a:t>
            </a:r>
            <a:br>
              <a:rPr lang="en-IN" dirty="0" smtClean="0"/>
            </a:br>
            <a:r>
              <a:rPr lang="en-IN" dirty="0" smtClean="0"/>
              <a:t> </a:t>
            </a:r>
            <a:r>
              <a:rPr lang="en-IN" sz="2400" dirty="0" smtClean="0"/>
              <a:t>Fundamentals </a:t>
            </a:r>
            <a:endParaRPr lang="en-IN" dirty="0"/>
          </a:p>
        </p:txBody>
      </p:sp>
      <p:sp>
        <p:nvSpPr>
          <p:cNvPr id="3" name="Content Placeholder 2"/>
          <p:cNvSpPr>
            <a:spLocks noGrp="1"/>
          </p:cNvSpPr>
          <p:nvPr>
            <p:ph sz="quarter" idx="10"/>
          </p:nvPr>
        </p:nvSpPr>
        <p:spPr/>
        <p:txBody>
          <a:bodyPr/>
          <a:lstStyle/>
          <a:p>
            <a:r>
              <a:rPr lang="en-IN" dirty="0" smtClean="0"/>
              <a:t>25</a:t>
            </a:r>
            <a:r>
              <a:rPr lang="en-IN" baseline="30000" dirty="0" smtClean="0"/>
              <a:t>th</a:t>
            </a:r>
            <a:r>
              <a:rPr lang="en-IN" dirty="0" smtClean="0"/>
              <a:t> March 2015</a:t>
            </a:r>
            <a:endParaRPr lang="en-IN" dirty="0"/>
          </a:p>
        </p:txBody>
      </p:sp>
    </p:spTree>
    <p:extLst>
      <p:ext uri="{BB962C8B-B14F-4D97-AF65-F5344CB8AC3E}">
        <p14:creationId xmlns:p14="http://schemas.microsoft.com/office/powerpoint/2010/main" val="1108838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difference between SQL and MDX is the fact that unlike SQL, MDX does not need to explicitly join dimensions using the "JOIN" word when pulling data from multiple dimensions. </a:t>
            </a:r>
            <a:endParaRPr lang="en-IN" dirty="0" smtClean="0"/>
          </a:p>
          <a:p>
            <a:r>
              <a:rPr lang="en-IN" dirty="0" smtClean="0"/>
              <a:t>You </a:t>
            </a:r>
            <a:r>
              <a:rPr lang="en-IN" dirty="0"/>
              <a:t>always select FROM the cube and the cube does all the Joining for you. </a:t>
            </a:r>
            <a:endParaRPr lang="en-IN" b="1" dirty="0" smtClean="0"/>
          </a:p>
          <a:p>
            <a:pPr marL="0" indent="0">
              <a:buNone/>
            </a:pPr>
            <a:r>
              <a:rPr lang="en-IN" b="1" dirty="0" smtClean="0"/>
              <a:t>SQL:</a:t>
            </a:r>
            <a:endParaRPr lang="en-IN" b="1" dirty="0"/>
          </a:p>
          <a:p>
            <a:pPr marL="400050" lvl="1" indent="0">
              <a:buNone/>
            </a:pPr>
            <a:r>
              <a:rPr lang="en-IN" dirty="0">
                <a:solidFill>
                  <a:srgbClr val="0000FF"/>
                </a:solidFill>
              </a:rPr>
              <a:t>SELECT</a:t>
            </a:r>
          </a:p>
          <a:p>
            <a:pPr marL="400050" lvl="1" indent="0">
              <a:buNone/>
            </a:pPr>
            <a:r>
              <a:rPr lang="en-IN" dirty="0">
                <a:solidFill>
                  <a:prstClr val="black"/>
                </a:solidFill>
              </a:rPr>
              <a:t>    [</a:t>
            </a:r>
            <a:r>
              <a:rPr lang="en-IN" dirty="0" err="1">
                <a:solidFill>
                  <a:prstClr val="black"/>
                </a:solidFill>
              </a:rPr>
              <a:t>DimSalesTerritory</a:t>
            </a:r>
            <a:r>
              <a:rPr lang="en-IN" dirty="0">
                <a:solidFill>
                  <a:prstClr val="black"/>
                </a:solidFill>
              </a:rPr>
              <a:t>].[</a:t>
            </a:r>
            <a:r>
              <a:rPr lang="en-IN" dirty="0" err="1">
                <a:solidFill>
                  <a:prstClr val="black"/>
                </a:solidFill>
              </a:rPr>
              <a:t>SalesTerritoryRegion</a:t>
            </a:r>
            <a:r>
              <a:rPr lang="en-IN" dirty="0">
                <a:solidFill>
                  <a:prstClr val="black"/>
                </a:solidFill>
              </a:rPr>
              <a:t>]</a:t>
            </a:r>
          </a:p>
          <a:p>
            <a:pPr marL="400050" lvl="1" indent="0">
              <a:buNone/>
            </a:pPr>
            <a:r>
              <a:rPr lang="en-IN" dirty="0">
                <a:solidFill>
                  <a:prstClr val="black"/>
                </a:solidFill>
              </a:rPr>
              <a:t>    ,[</a:t>
            </a:r>
            <a:r>
              <a:rPr lang="en-IN" dirty="0" err="1">
                <a:solidFill>
                  <a:prstClr val="black"/>
                </a:solidFill>
              </a:rPr>
              <a:t>FactInternetSales</a:t>
            </a:r>
            <a:r>
              <a:rPr lang="en-IN" dirty="0">
                <a:solidFill>
                  <a:prstClr val="black"/>
                </a:solidFill>
              </a:rPr>
              <a:t>].[</a:t>
            </a:r>
            <a:r>
              <a:rPr lang="en-IN" dirty="0" err="1">
                <a:solidFill>
                  <a:prstClr val="black"/>
                </a:solidFill>
              </a:rPr>
              <a:t>SalesAmount</a:t>
            </a:r>
            <a:r>
              <a:rPr lang="en-IN" dirty="0">
                <a:solidFill>
                  <a:prstClr val="black"/>
                </a:solidFill>
              </a:rPr>
              <a:t>]</a:t>
            </a:r>
          </a:p>
          <a:p>
            <a:pPr marL="400050" lvl="1" indent="0">
              <a:buNone/>
            </a:pPr>
            <a:r>
              <a:rPr lang="en-IN" dirty="0">
                <a:solidFill>
                  <a:srgbClr val="0000FF"/>
                </a:solidFill>
              </a:rPr>
              <a:t>FROM</a:t>
            </a:r>
            <a:r>
              <a:rPr lang="en-IN" dirty="0">
                <a:solidFill>
                  <a:prstClr val="black"/>
                </a:solidFill>
              </a:rPr>
              <a:t> </a:t>
            </a:r>
            <a:r>
              <a:rPr lang="en-IN" dirty="0" err="1">
                <a:solidFill>
                  <a:prstClr val="black"/>
                </a:solidFill>
              </a:rPr>
              <a:t>FactInternetSales</a:t>
            </a:r>
            <a:endParaRPr lang="en-IN" dirty="0">
              <a:solidFill>
                <a:prstClr val="black"/>
              </a:solidFill>
            </a:endParaRPr>
          </a:p>
          <a:p>
            <a:pPr marL="400050" lvl="1" indent="0">
              <a:buNone/>
            </a:pPr>
            <a:r>
              <a:rPr lang="en-IN" dirty="0">
                <a:solidFill>
                  <a:prstClr val="black"/>
                </a:solidFill>
              </a:rPr>
              <a:t>INNER </a:t>
            </a:r>
            <a:r>
              <a:rPr lang="en-IN" dirty="0">
                <a:solidFill>
                  <a:srgbClr val="0000FF"/>
                </a:solidFill>
              </a:rPr>
              <a:t>JOIN</a:t>
            </a:r>
            <a:r>
              <a:rPr lang="en-IN" dirty="0">
                <a:solidFill>
                  <a:prstClr val="black"/>
                </a:solidFill>
              </a:rPr>
              <a:t> </a:t>
            </a:r>
            <a:r>
              <a:rPr lang="en-IN" dirty="0" err="1">
                <a:solidFill>
                  <a:prstClr val="black"/>
                </a:solidFill>
              </a:rPr>
              <a:t>DimSalesTerritory</a:t>
            </a:r>
            <a:endParaRPr lang="en-IN" dirty="0">
              <a:solidFill>
                <a:prstClr val="black"/>
              </a:solidFill>
            </a:endParaRPr>
          </a:p>
          <a:p>
            <a:pPr marL="400050" lvl="1" indent="0">
              <a:buNone/>
            </a:pPr>
            <a:r>
              <a:rPr lang="en-IN" dirty="0">
                <a:solidFill>
                  <a:srgbClr val="0000FF"/>
                </a:solidFill>
              </a:rPr>
              <a:t>ON</a:t>
            </a:r>
            <a:r>
              <a:rPr lang="en-IN" dirty="0">
                <a:solidFill>
                  <a:prstClr val="black"/>
                </a:solidFill>
              </a:rPr>
              <a:t> </a:t>
            </a:r>
            <a:r>
              <a:rPr lang="en-IN" dirty="0" err="1" smtClean="0">
                <a:solidFill>
                  <a:prstClr val="black"/>
                </a:solidFill>
              </a:rPr>
              <a:t>FactInternetSales.SalesTerritoryKey</a:t>
            </a:r>
            <a:r>
              <a:rPr lang="en-IN" dirty="0" smtClean="0">
                <a:solidFill>
                  <a:prstClr val="black"/>
                </a:solidFill>
              </a:rPr>
              <a:t> </a:t>
            </a:r>
            <a:r>
              <a:rPr lang="en-IN" dirty="0">
                <a:solidFill>
                  <a:prstClr val="black"/>
                </a:solidFill>
              </a:rPr>
              <a:t>= </a:t>
            </a:r>
            <a:r>
              <a:rPr lang="en-IN" dirty="0" err="1" smtClean="0">
                <a:solidFill>
                  <a:prstClr val="black"/>
                </a:solidFill>
              </a:rPr>
              <a:t>DimSalesTerritory.SalesTerritoryKey</a:t>
            </a:r>
            <a:endParaRPr lang="en-IN" dirty="0" smtClean="0">
              <a:solidFill>
                <a:prstClr val="black"/>
              </a:solidFill>
            </a:endParaRPr>
          </a:p>
          <a:p>
            <a:pPr marL="400050" lvl="1" indent="0">
              <a:buNone/>
            </a:pPr>
            <a:endParaRPr lang="en-IN" dirty="0">
              <a:solidFill>
                <a:prstClr val="black"/>
              </a:solidFill>
            </a:endParaRPr>
          </a:p>
          <a:p>
            <a:pPr marL="0" indent="0">
              <a:buNone/>
            </a:pPr>
            <a:r>
              <a:rPr lang="en-IN" b="1" dirty="0" smtClean="0"/>
              <a:t>MDX:</a:t>
            </a:r>
            <a:endParaRPr lang="en-IN" b="1" dirty="0"/>
          </a:p>
          <a:p>
            <a:pPr marL="400050" lvl="1" indent="0">
              <a:buNone/>
            </a:pPr>
            <a:r>
              <a:rPr lang="en-IN" dirty="0" smtClean="0">
                <a:solidFill>
                  <a:srgbClr val="0000FF"/>
                </a:solidFill>
              </a:rPr>
              <a:t>SELECT</a:t>
            </a:r>
            <a:endParaRPr lang="en-IN" dirty="0">
              <a:solidFill>
                <a:srgbClr val="0000FF"/>
              </a:solidFill>
            </a:endParaRPr>
          </a:p>
          <a:p>
            <a:pPr marL="400050" lvl="1" indent="0">
              <a:buNone/>
            </a:pPr>
            <a:r>
              <a:rPr lang="en-IN" dirty="0">
                <a:solidFill>
                  <a:prstClr val="black"/>
                </a:solidFill>
              </a:rPr>
              <a:t>  [Measures].[Internet Sales Amount] </a:t>
            </a:r>
            <a:r>
              <a:rPr lang="en-IN" dirty="0">
                <a:solidFill>
                  <a:srgbClr val="0000FF"/>
                </a:solidFill>
              </a:rPr>
              <a:t>ON</a:t>
            </a:r>
            <a:r>
              <a:rPr lang="en-IN" dirty="0">
                <a:solidFill>
                  <a:prstClr val="black"/>
                </a:solidFill>
              </a:rPr>
              <a:t> </a:t>
            </a:r>
            <a:r>
              <a:rPr lang="en-IN" dirty="0">
                <a:solidFill>
                  <a:srgbClr val="0000FF"/>
                </a:solidFill>
              </a:rPr>
              <a:t>COLUMNS</a:t>
            </a:r>
          </a:p>
          <a:p>
            <a:pPr marL="400050" lvl="1" indent="0">
              <a:buNone/>
            </a:pPr>
            <a:r>
              <a:rPr lang="en-IN" dirty="0">
                <a:solidFill>
                  <a:prstClr val="black"/>
                </a:solidFill>
              </a:rPr>
              <a:t>  ,[Sales Territory].[Sales Territory Region</a:t>
            </a:r>
            <a:r>
              <a:rPr lang="en-IN" dirty="0" smtClean="0">
                <a:solidFill>
                  <a:prstClr val="black"/>
                </a:solidFill>
              </a:rPr>
              <a:t>].[Sales Territory Region] </a:t>
            </a:r>
            <a:r>
              <a:rPr lang="en-IN" dirty="0" smtClean="0">
                <a:solidFill>
                  <a:srgbClr val="0000FF"/>
                </a:solidFill>
              </a:rPr>
              <a:t>ON</a:t>
            </a:r>
            <a:r>
              <a:rPr lang="en-IN" dirty="0" smtClean="0">
                <a:solidFill>
                  <a:prstClr val="black"/>
                </a:solidFill>
              </a:rPr>
              <a:t> </a:t>
            </a:r>
            <a:r>
              <a:rPr lang="en-IN" dirty="0">
                <a:solidFill>
                  <a:srgbClr val="0000FF"/>
                </a:solidFill>
              </a:rPr>
              <a:t>ROWS</a:t>
            </a:r>
          </a:p>
          <a:p>
            <a:pPr marL="400050" lvl="1" indent="0">
              <a:buNone/>
            </a:pPr>
            <a:r>
              <a:rPr lang="en-IN" dirty="0">
                <a:solidFill>
                  <a:srgbClr val="0000FF"/>
                </a:solidFill>
              </a:rPr>
              <a:t>FROM</a:t>
            </a:r>
            <a:r>
              <a:rPr lang="en-IN" dirty="0">
                <a:solidFill>
                  <a:prstClr val="black"/>
                </a:solidFill>
              </a:rPr>
              <a:t> [Adventure Works]</a:t>
            </a:r>
            <a:endParaRPr lang="en-IN" dirty="0"/>
          </a:p>
        </p:txBody>
      </p:sp>
      <p:sp>
        <p:nvSpPr>
          <p:cNvPr id="3" name="Title 2"/>
          <p:cNvSpPr>
            <a:spLocks noGrp="1"/>
          </p:cNvSpPr>
          <p:nvPr>
            <p:ph type="title"/>
          </p:nvPr>
        </p:nvSpPr>
        <p:spPr/>
        <p:txBody>
          <a:bodyPr/>
          <a:lstStyle/>
          <a:p>
            <a:r>
              <a:rPr lang="en-IN" dirty="0" smtClean="0"/>
              <a:t>SQL vs. MDX - </a:t>
            </a:r>
            <a:r>
              <a:rPr lang="en-IN" dirty="0"/>
              <a:t>Joins </a:t>
            </a:r>
          </a:p>
        </p:txBody>
      </p:sp>
    </p:spTree>
    <p:extLst>
      <p:ext uri="{BB962C8B-B14F-4D97-AF65-F5344CB8AC3E}">
        <p14:creationId xmlns:p14="http://schemas.microsoft.com/office/powerpoint/2010/main" val="360438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MDX by default always implicitly aggregates the attributes in the Measures dimension (in this case Internet Sales Amount) and implicitly group the result by any other Dimensional Attribute in the SELECT list. The aggregation function it applies (in this case "SUM") is defined at design time. </a:t>
            </a:r>
            <a:endParaRPr lang="en-IN" dirty="0" smtClean="0"/>
          </a:p>
          <a:p>
            <a:r>
              <a:rPr lang="en-IN" dirty="0" smtClean="0"/>
              <a:t>On </a:t>
            </a:r>
            <a:r>
              <a:rPr lang="en-IN" dirty="0"/>
              <a:t>the other hand SQL will return detail records unless you explicitly tell it to aggregate the data by including a specific aggregate function and the Group By clause.</a:t>
            </a:r>
          </a:p>
          <a:p>
            <a:pPr marL="0" indent="0">
              <a:buNone/>
            </a:pPr>
            <a:r>
              <a:rPr lang="en-IN" sz="2000" b="1" dirty="0" smtClean="0"/>
              <a:t>SQL:</a:t>
            </a:r>
          </a:p>
          <a:p>
            <a:pPr marL="400050" lvl="1" indent="0">
              <a:buNone/>
            </a:pPr>
            <a:r>
              <a:rPr lang="en-IN" dirty="0" smtClean="0">
                <a:solidFill>
                  <a:srgbClr val="0000FF"/>
                </a:solidFill>
              </a:rPr>
              <a:t>SELECT</a:t>
            </a:r>
            <a:endParaRPr lang="en-IN" dirty="0">
              <a:solidFill>
                <a:srgbClr val="0000FF"/>
              </a:solidFill>
            </a:endParaRPr>
          </a:p>
          <a:p>
            <a:pPr marL="400050" lvl="1" indent="0">
              <a:buNone/>
            </a:pPr>
            <a:r>
              <a:rPr lang="en-IN" dirty="0">
                <a:solidFill>
                  <a:prstClr val="black"/>
                </a:solidFill>
              </a:rPr>
              <a:t>  </a:t>
            </a:r>
            <a:r>
              <a:rPr lang="en-IN" dirty="0">
                <a:solidFill>
                  <a:srgbClr val="FF00FF"/>
                </a:solidFill>
              </a:rPr>
              <a:t>Sum</a:t>
            </a:r>
            <a:r>
              <a:rPr lang="en-IN" dirty="0">
                <a:solidFill>
                  <a:srgbClr val="808080"/>
                </a:solidFill>
              </a:rPr>
              <a:t>(</a:t>
            </a:r>
            <a:r>
              <a:rPr lang="en-IN" dirty="0">
                <a:solidFill>
                  <a:prstClr val="black"/>
                </a:solidFill>
              </a:rPr>
              <a:t>[</a:t>
            </a:r>
            <a:r>
              <a:rPr lang="en-IN" dirty="0" err="1">
                <a:solidFill>
                  <a:prstClr val="black"/>
                </a:solidFill>
              </a:rPr>
              <a:t>FactInternetSales</a:t>
            </a:r>
            <a:r>
              <a:rPr lang="en-IN" dirty="0">
                <a:solidFill>
                  <a:prstClr val="black"/>
                </a:solidFill>
              </a:rPr>
              <a:t>]</a:t>
            </a:r>
            <a:r>
              <a:rPr lang="en-IN" dirty="0">
                <a:solidFill>
                  <a:srgbClr val="808080"/>
                </a:solidFill>
              </a:rPr>
              <a:t>.</a:t>
            </a:r>
            <a:r>
              <a:rPr lang="en-IN" dirty="0">
                <a:solidFill>
                  <a:prstClr val="black"/>
                </a:solidFill>
              </a:rPr>
              <a:t>[</a:t>
            </a:r>
            <a:r>
              <a:rPr lang="en-IN" dirty="0" err="1">
                <a:solidFill>
                  <a:prstClr val="black"/>
                </a:solidFill>
              </a:rPr>
              <a:t>SalesAmount</a:t>
            </a:r>
            <a:r>
              <a:rPr lang="en-IN" dirty="0">
                <a:solidFill>
                  <a:prstClr val="black"/>
                </a:solidFill>
              </a:rPr>
              <a:t>]</a:t>
            </a:r>
            <a:r>
              <a:rPr lang="en-IN" dirty="0">
                <a:solidFill>
                  <a:srgbClr val="808080"/>
                </a:solidFill>
              </a:rPr>
              <a:t>)</a:t>
            </a:r>
            <a:r>
              <a:rPr lang="en-IN" dirty="0">
                <a:solidFill>
                  <a:prstClr val="black"/>
                </a:solidFill>
              </a:rPr>
              <a:t> </a:t>
            </a:r>
            <a:r>
              <a:rPr lang="en-IN" dirty="0">
                <a:solidFill>
                  <a:srgbClr val="0000FF"/>
                </a:solidFill>
              </a:rPr>
              <a:t>as</a:t>
            </a:r>
            <a:r>
              <a:rPr lang="en-IN" dirty="0">
                <a:solidFill>
                  <a:prstClr val="black"/>
                </a:solidFill>
              </a:rPr>
              <a:t> </a:t>
            </a:r>
            <a:r>
              <a:rPr lang="en-IN" dirty="0" err="1" smtClean="0">
                <a:solidFill>
                  <a:prstClr val="black"/>
                </a:solidFill>
              </a:rPr>
              <a:t>SalesAmount</a:t>
            </a:r>
            <a:r>
              <a:rPr lang="en-IN" dirty="0" smtClean="0">
                <a:solidFill>
                  <a:prstClr val="black"/>
                </a:solidFill>
              </a:rPr>
              <a:t> </a:t>
            </a:r>
            <a:r>
              <a:rPr lang="en-IN" dirty="0" smtClean="0">
                <a:solidFill>
                  <a:srgbClr val="808080"/>
                </a:solidFill>
              </a:rPr>
              <a:t>,</a:t>
            </a:r>
            <a:r>
              <a:rPr lang="en-IN" dirty="0" smtClean="0">
                <a:solidFill>
                  <a:prstClr val="black"/>
                </a:solidFill>
              </a:rPr>
              <a:t>[</a:t>
            </a:r>
            <a:r>
              <a:rPr lang="en-IN" dirty="0" err="1">
                <a:solidFill>
                  <a:prstClr val="black"/>
                </a:solidFill>
              </a:rPr>
              <a:t>DimSalesTerritory</a:t>
            </a:r>
            <a:r>
              <a:rPr lang="en-IN" dirty="0">
                <a:solidFill>
                  <a:prstClr val="black"/>
                </a:solidFill>
              </a:rPr>
              <a:t>]</a:t>
            </a:r>
            <a:r>
              <a:rPr lang="en-IN" dirty="0">
                <a:solidFill>
                  <a:srgbClr val="808080"/>
                </a:solidFill>
              </a:rPr>
              <a:t>.</a:t>
            </a:r>
            <a:r>
              <a:rPr lang="en-IN" dirty="0">
                <a:solidFill>
                  <a:prstClr val="black"/>
                </a:solidFill>
              </a:rPr>
              <a:t>[</a:t>
            </a:r>
            <a:r>
              <a:rPr lang="en-IN" dirty="0" err="1">
                <a:solidFill>
                  <a:prstClr val="black"/>
                </a:solidFill>
              </a:rPr>
              <a:t>SalesTerritoryRegion</a:t>
            </a:r>
            <a:r>
              <a:rPr lang="en-IN" dirty="0">
                <a:solidFill>
                  <a:prstClr val="black"/>
                </a:solidFill>
              </a:rPr>
              <a:t>]</a:t>
            </a:r>
          </a:p>
          <a:p>
            <a:pPr marL="400050" lvl="1" indent="0">
              <a:buNone/>
            </a:pPr>
            <a:r>
              <a:rPr lang="en-IN" dirty="0">
                <a:solidFill>
                  <a:srgbClr val="0000FF"/>
                </a:solidFill>
              </a:rPr>
              <a:t>FROM</a:t>
            </a:r>
            <a:r>
              <a:rPr lang="en-IN" dirty="0">
                <a:solidFill>
                  <a:prstClr val="black"/>
                </a:solidFill>
              </a:rPr>
              <a:t> </a:t>
            </a:r>
            <a:r>
              <a:rPr lang="en-IN" dirty="0" err="1" smtClean="0">
                <a:solidFill>
                  <a:prstClr val="black"/>
                </a:solidFill>
              </a:rPr>
              <a:t>FactInternetSales</a:t>
            </a:r>
            <a:r>
              <a:rPr lang="en-IN" dirty="0" smtClean="0">
                <a:solidFill>
                  <a:prstClr val="black"/>
                </a:solidFill>
              </a:rPr>
              <a:t> </a:t>
            </a:r>
            <a:r>
              <a:rPr lang="en-IN" dirty="0" smtClean="0">
                <a:solidFill>
                  <a:srgbClr val="808080"/>
                </a:solidFill>
              </a:rPr>
              <a:t>INNER</a:t>
            </a:r>
            <a:r>
              <a:rPr lang="en-IN" dirty="0" smtClean="0">
                <a:solidFill>
                  <a:prstClr val="black"/>
                </a:solidFill>
              </a:rPr>
              <a:t> </a:t>
            </a:r>
            <a:r>
              <a:rPr lang="en-IN" dirty="0">
                <a:solidFill>
                  <a:srgbClr val="808080"/>
                </a:solidFill>
              </a:rPr>
              <a:t>JOIN</a:t>
            </a:r>
            <a:r>
              <a:rPr lang="en-IN" dirty="0">
                <a:solidFill>
                  <a:prstClr val="black"/>
                </a:solidFill>
              </a:rPr>
              <a:t> </a:t>
            </a:r>
            <a:r>
              <a:rPr lang="en-IN" dirty="0" err="1">
                <a:solidFill>
                  <a:prstClr val="black"/>
                </a:solidFill>
              </a:rPr>
              <a:t>DimSalesTerritory</a:t>
            </a:r>
            <a:endParaRPr lang="en-IN" dirty="0">
              <a:solidFill>
                <a:prstClr val="black"/>
              </a:solidFill>
            </a:endParaRPr>
          </a:p>
          <a:p>
            <a:pPr marL="400050" lvl="1" indent="0">
              <a:buNone/>
            </a:pPr>
            <a:r>
              <a:rPr lang="en-IN" dirty="0">
                <a:solidFill>
                  <a:srgbClr val="0000FF"/>
                </a:solidFill>
              </a:rPr>
              <a:t>ON</a:t>
            </a:r>
            <a:r>
              <a:rPr lang="en-IN" dirty="0">
                <a:solidFill>
                  <a:prstClr val="black"/>
                </a:solidFill>
              </a:rPr>
              <a:t> </a:t>
            </a:r>
            <a:r>
              <a:rPr lang="en-IN" dirty="0" err="1">
                <a:solidFill>
                  <a:prstClr val="black"/>
                </a:solidFill>
              </a:rPr>
              <a:t>FactInternetSales</a:t>
            </a:r>
            <a:r>
              <a:rPr lang="en-IN" dirty="0" err="1">
                <a:solidFill>
                  <a:srgbClr val="808080"/>
                </a:solidFill>
              </a:rPr>
              <a:t>.</a:t>
            </a:r>
            <a:r>
              <a:rPr lang="en-IN" dirty="0" err="1">
                <a:solidFill>
                  <a:prstClr val="black"/>
                </a:solidFill>
              </a:rPr>
              <a:t>SalesTerritoryKey</a:t>
            </a:r>
            <a:r>
              <a:rPr lang="en-IN" dirty="0">
                <a:solidFill>
                  <a:prstClr val="black"/>
                </a:solidFill>
              </a:rPr>
              <a:t> </a:t>
            </a:r>
            <a:r>
              <a:rPr lang="en-IN" dirty="0">
                <a:solidFill>
                  <a:srgbClr val="808080"/>
                </a:solidFill>
              </a:rPr>
              <a:t>=</a:t>
            </a:r>
            <a:r>
              <a:rPr lang="en-IN" dirty="0">
                <a:solidFill>
                  <a:prstClr val="black"/>
                </a:solidFill>
              </a:rPr>
              <a:t> </a:t>
            </a:r>
            <a:r>
              <a:rPr lang="en-IN" dirty="0" err="1">
                <a:solidFill>
                  <a:prstClr val="black"/>
                </a:solidFill>
              </a:rPr>
              <a:t>DimSalesTerritory</a:t>
            </a:r>
            <a:r>
              <a:rPr lang="en-IN" dirty="0" err="1">
                <a:solidFill>
                  <a:srgbClr val="808080"/>
                </a:solidFill>
              </a:rPr>
              <a:t>.</a:t>
            </a:r>
            <a:r>
              <a:rPr lang="en-IN" dirty="0" err="1">
                <a:solidFill>
                  <a:prstClr val="black"/>
                </a:solidFill>
              </a:rPr>
              <a:t>SalesTerritoryKey</a:t>
            </a:r>
            <a:endParaRPr lang="en-IN" dirty="0">
              <a:solidFill>
                <a:prstClr val="black"/>
              </a:solidFill>
            </a:endParaRPr>
          </a:p>
          <a:p>
            <a:pPr marL="400050" lvl="1" indent="0">
              <a:buNone/>
            </a:pPr>
            <a:r>
              <a:rPr lang="en-IN" dirty="0">
                <a:solidFill>
                  <a:srgbClr val="0000FF"/>
                </a:solidFill>
              </a:rPr>
              <a:t>GROUP</a:t>
            </a:r>
            <a:r>
              <a:rPr lang="en-IN" dirty="0">
                <a:solidFill>
                  <a:prstClr val="black"/>
                </a:solidFill>
              </a:rPr>
              <a:t> </a:t>
            </a:r>
            <a:r>
              <a:rPr lang="en-IN" dirty="0">
                <a:solidFill>
                  <a:srgbClr val="0000FF"/>
                </a:solidFill>
              </a:rPr>
              <a:t>BY</a:t>
            </a:r>
            <a:r>
              <a:rPr lang="en-IN" dirty="0">
                <a:solidFill>
                  <a:prstClr val="black"/>
                </a:solidFill>
              </a:rPr>
              <a:t> [</a:t>
            </a:r>
            <a:r>
              <a:rPr lang="en-IN" dirty="0" err="1">
                <a:solidFill>
                  <a:prstClr val="black"/>
                </a:solidFill>
              </a:rPr>
              <a:t>DimSalesTerritory</a:t>
            </a:r>
            <a:r>
              <a:rPr lang="en-IN" dirty="0">
                <a:solidFill>
                  <a:prstClr val="black"/>
                </a:solidFill>
              </a:rPr>
              <a:t>]</a:t>
            </a:r>
            <a:r>
              <a:rPr lang="en-IN" dirty="0">
                <a:solidFill>
                  <a:srgbClr val="808080"/>
                </a:solidFill>
              </a:rPr>
              <a:t>.</a:t>
            </a:r>
            <a:r>
              <a:rPr lang="en-IN" dirty="0">
                <a:solidFill>
                  <a:prstClr val="black"/>
                </a:solidFill>
              </a:rPr>
              <a:t>[</a:t>
            </a:r>
            <a:r>
              <a:rPr lang="en-IN" dirty="0" err="1">
                <a:solidFill>
                  <a:prstClr val="black"/>
                </a:solidFill>
              </a:rPr>
              <a:t>SalesTerritoryRegion</a:t>
            </a:r>
            <a:r>
              <a:rPr lang="en-IN" dirty="0" smtClean="0">
                <a:solidFill>
                  <a:prstClr val="black"/>
                </a:solidFill>
              </a:rPr>
              <a:t>]</a:t>
            </a:r>
          </a:p>
          <a:p>
            <a:pPr marL="0" indent="0">
              <a:buNone/>
            </a:pPr>
            <a:r>
              <a:rPr lang="en-IN" sz="2000" b="1" dirty="0" smtClean="0">
                <a:solidFill>
                  <a:prstClr val="black"/>
                </a:solidFill>
              </a:rPr>
              <a:t>MDX:</a:t>
            </a:r>
          </a:p>
          <a:p>
            <a:pPr marL="400050" lvl="1" indent="0">
              <a:buNone/>
            </a:pPr>
            <a:r>
              <a:rPr lang="en-IN" dirty="0">
                <a:solidFill>
                  <a:srgbClr val="0000FF"/>
                </a:solidFill>
              </a:rPr>
              <a:t>SELECT</a:t>
            </a:r>
          </a:p>
          <a:p>
            <a:pPr marL="400050" lvl="1" indent="0">
              <a:buNone/>
            </a:pPr>
            <a:r>
              <a:rPr lang="en-IN" dirty="0">
                <a:solidFill>
                  <a:prstClr val="black"/>
                </a:solidFill>
              </a:rPr>
              <a:t>  [Measures].[Internet Sales Amount] </a:t>
            </a:r>
            <a:r>
              <a:rPr lang="en-IN" dirty="0">
                <a:solidFill>
                  <a:srgbClr val="0000FF"/>
                </a:solidFill>
              </a:rPr>
              <a:t>ON</a:t>
            </a:r>
            <a:r>
              <a:rPr lang="en-IN" dirty="0">
                <a:solidFill>
                  <a:prstClr val="black"/>
                </a:solidFill>
              </a:rPr>
              <a:t> </a:t>
            </a:r>
            <a:r>
              <a:rPr lang="en-IN" dirty="0">
                <a:solidFill>
                  <a:srgbClr val="0000FF"/>
                </a:solidFill>
              </a:rPr>
              <a:t>COLUMNS</a:t>
            </a:r>
          </a:p>
          <a:p>
            <a:pPr marL="400050" lvl="1" indent="0">
              <a:buNone/>
            </a:pPr>
            <a:r>
              <a:rPr lang="en-IN" dirty="0">
                <a:solidFill>
                  <a:prstClr val="black"/>
                </a:solidFill>
              </a:rPr>
              <a:t>  ,[Sales Territory].[Sales Territory Region].[Sales Territory Region] </a:t>
            </a:r>
            <a:r>
              <a:rPr lang="en-IN" dirty="0">
                <a:solidFill>
                  <a:srgbClr val="0000FF"/>
                </a:solidFill>
              </a:rPr>
              <a:t>ON</a:t>
            </a:r>
            <a:r>
              <a:rPr lang="en-IN" dirty="0">
                <a:solidFill>
                  <a:prstClr val="black"/>
                </a:solidFill>
              </a:rPr>
              <a:t> </a:t>
            </a:r>
            <a:r>
              <a:rPr lang="en-IN" dirty="0">
                <a:solidFill>
                  <a:srgbClr val="0000FF"/>
                </a:solidFill>
              </a:rPr>
              <a:t>ROWS</a:t>
            </a:r>
          </a:p>
          <a:p>
            <a:pPr marL="400050" lvl="1" indent="0">
              <a:buNone/>
            </a:pPr>
            <a:r>
              <a:rPr lang="en-IN" dirty="0">
                <a:solidFill>
                  <a:srgbClr val="0000FF"/>
                </a:solidFill>
              </a:rPr>
              <a:t>FROM</a:t>
            </a:r>
            <a:r>
              <a:rPr lang="en-IN" dirty="0">
                <a:solidFill>
                  <a:prstClr val="black"/>
                </a:solidFill>
              </a:rPr>
              <a:t> [Adventure Works]</a:t>
            </a:r>
            <a:endParaRPr lang="en-IN" dirty="0"/>
          </a:p>
          <a:p>
            <a:pPr marL="0" indent="0">
              <a:buNone/>
            </a:pPr>
            <a:endParaRPr lang="en-IN" sz="2000" b="1" dirty="0"/>
          </a:p>
        </p:txBody>
      </p:sp>
      <p:sp>
        <p:nvSpPr>
          <p:cNvPr id="3" name="Title 2"/>
          <p:cNvSpPr>
            <a:spLocks noGrp="1"/>
          </p:cNvSpPr>
          <p:nvPr>
            <p:ph type="title"/>
          </p:nvPr>
        </p:nvSpPr>
        <p:spPr/>
        <p:txBody>
          <a:bodyPr/>
          <a:lstStyle/>
          <a:p>
            <a:r>
              <a:rPr lang="en-IN" dirty="0"/>
              <a:t>Aggregation and "GROUP BY" Clause</a:t>
            </a:r>
          </a:p>
        </p:txBody>
      </p:sp>
    </p:spTree>
    <p:extLst>
      <p:ext uri="{BB962C8B-B14F-4D97-AF65-F5344CB8AC3E}">
        <p14:creationId xmlns:p14="http://schemas.microsoft.com/office/powerpoint/2010/main" val="1433161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qlservercentral.com/Images/163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285453"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normAutofit lnSpcReduction="10000"/>
          </a:bodyPr>
          <a:lstStyle/>
          <a:p>
            <a:r>
              <a:rPr lang="en-IN" dirty="0" smtClean="0"/>
              <a:t>Why </a:t>
            </a:r>
            <a:r>
              <a:rPr lang="en-IN" dirty="0"/>
              <a:t>we repeated the name of the </a:t>
            </a:r>
            <a:r>
              <a:rPr lang="en-IN" b="1" i="1" dirty="0" err="1"/>
              <a:t>SalesTerritoryRegion</a:t>
            </a:r>
            <a:r>
              <a:rPr lang="en-IN" dirty="0"/>
              <a:t> Attribute like this </a:t>
            </a:r>
            <a:r>
              <a:rPr lang="en-IN" dirty="0" smtClean="0"/>
              <a:t>[</a:t>
            </a:r>
            <a:r>
              <a:rPr lang="en-IN" dirty="0"/>
              <a:t>Sales Territory Region].[Sales Territory Region] in </a:t>
            </a:r>
            <a:r>
              <a:rPr lang="en-IN" dirty="0" smtClean="0"/>
              <a:t>previous query ?.</a:t>
            </a:r>
          </a:p>
          <a:p>
            <a:r>
              <a:rPr lang="en-IN" dirty="0" smtClean="0"/>
              <a:t>By default </a:t>
            </a:r>
            <a:r>
              <a:rPr lang="en-IN" dirty="0"/>
              <a:t>the cube actually creates a hierarchy out of each attribute that is mapped into a Regular dimension. </a:t>
            </a:r>
            <a:endParaRPr lang="en-IN" dirty="0" smtClean="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marL="457200" lvl="1" indent="0">
              <a:buNone/>
            </a:pPr>
            <a:endParaRPr lang="en-IN" dirty="0"/>
          </a:p>
          <a:p>
            <a:pPr lvl="1"/>
            <a:r>
              <a:rPr lang="en-IN" dirty="0" smtClean="0"/>
              <a:t>Figure above </a:t>
            </a:r>
            <a:r>
              <a:rPr lang="en-IN" dirty="0"/>
              <a:t>shows a drill down of each of the attribute in the </a:t>
            </a:r>
            <a:r>
              <a:rPr lang="en-IN" i="1" dirty="0"/>
              <a:t>Sales Territory</a:t>
            </a:r>
            <a:r>
              <a:rPr lang="en-IN" dirty="0"/>
              <a:t> dimension displaying the two-level hierarchy under each </a:t>
            </a:r>
            <a:r>
              <a:rPr lang="en-IN" dirty="0" smtClean="0"/>
              <a:t>attribute.</a:t>
            </a:r>
          </a:p>
          <a:p>
            <a:r>
              <a:rPr lang="en-IN" dirty="0" smtClean="0"/>
              <a:t>Each </a:t>
            </a:r>
            <a:r>
              <a:rPr lang="en-IN" dirty="0"/>
              <a:t>attribute hierarchy </a:t>
            </a:r>
            <a:r>
              <a:rPr lang="en-IN" dirty="0" smtClean="0"/>
              <a:t>consists </a:t>
            </a:r>
            <a:r>
              <a:rPr lang="en-IN" dirty="0"/>
              <a:t>of a top level member called "All" and an Attribute level (with the same name as the name of the attribute hierarchy) below it. </a:t>
            </a:r>
          </a:p>
          <a:p>
            <a:r>
              <a:rPr lang="en-IN" dirty="0" smtClean="0"/>
              <a:t>To navigate </a:t>
            </a:r>
            <a:r>
              <a:rPr lang="en-IN" dirty="0"/>
              <a:t>to each attribute level in </a:t>
            </a:r>
            <a:r>
              <a:rPr lang="en-IN" dirty="0" smtClean="0"/>
              <a:t>order </a:t>
            </a:r>
            <a:r>
              <a:rPr lang="en-IN" dirty="0"/>
              <a:t>to display all detail level data, you have to navigate to the dimension, the Attribute Hierarchy and then the attribute level, all by name as shown below.</a:t>
            </a:r>
          </a:p>
          <a:p>
            <a:pPr lvl="1"/>
            <a:r>
              <a:rPr lang="en-IN" b="1" i="1" dirty="0"/>
              <a:t>[&lt;Dimension Name&gt;].[&lt;Hierarchy Name&gt;].[&lt;Level Name&gt;]</a:t>
            </a:r>
          </a:p>
          <a:p>
            <a:endParaRPr lang="en-IN" dirty="0"/>
          </a:p>
        </p:txBody>
      </p:sp>
      <p:sp>
        <p:nvSpPr>
          <p:cNvPr id="3" name="Title 2"/>
          <p:cNvSpPr>
            <a:spLocks noGrp="1"/>
          </p:cNvSpPr>
          <p:nvPr>
            <p:ph type="title"/>
          </p:nvPr>
        </p:nvSpPr>
        <p:spPr/>
        <p:txBody>
          <a:bodyPr/>
          <a:lstStyle/>
          <a:p>
            <a:r>
              <a:rPr lang="en-IN" dirty="0"/>
              <a:t>Attribute </a:t>
            </a:r>
            <a:r>
              <a:rPr lang="en-IN" dirty="0" smtClean="0"/>
              <a:t>Hierarchies (1/2)</a:t>
            </a:r>
            <a:endParaRPr lang="en-IN" dirty="0"/>
          </a:p>
        </p:txBody>
      </p:sp>
    </p:spTree>
    <p:extLst>
      <p:ext uri="{BB962C8B-B14F-4D97-AF65-F5344CB8AC3E}">
        <p14:creationId xmlns:p14="http://schemas.microsoft.com/office/powerpoint/2010/main" val="1232427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b="1" dirty="0"/>
              <a:t>SQL:</a:t>
            </a:r>
          </a:p>
          <a:p>
            <a:pPr marL="400050" lvl="1" indent="0">
              <a:buNone/>
            </a:pPr>
            <a:r>
              <a:rPr lang="en-IN" dirty="0" smtClean="0">
                <a:solidFill>
                  <a:srgbClr val="0000FF"/>
                </a:solidFill>
              </a:rPr>
              <a:t>SELECT</a:t>
            </a:r>
            <a:r>
              <a:rPr lang="en-IN" dirty="0" smtClean="0">
                <a:solidFill>
                  <a:prstClr val="black"/>
                </a:solidFill>
              </a:rPr>
              <a:t> </a:t>
            </a:r>
            <a:r>
              <a:rPr lang="en-IN" dirty="0">
                <a:solidFill>
                  <a:srgbClr val="800000"/>
                </a:solidFill>
              </a:rPr>
              <a:t>sum</a:t>
            </a:r>
            <a:r>
              <a:rPr lang="en-IN" dirty="0">
                <a:solidFill>
                  <a:prstClr val="black"/>
                </a:solidFill>
              </a:rPr>
              <a:t>(</a:t>
            </a:r>
            <a:r>
              <a:rPr lang="en-IN" dirty="0" err="1">
                <a:solidFill>
                  <a:prstClr val="black"/>
                </a:solidFill>
              </a:rPr>
              <a:t>dbo.FactInternetSales.SalesAmount</a:t>
            </a:r>
            <a:r>
              <a:rPr lang="en-IN" dirty="0">
                <a:solidFill>
                  <a:prstClr val="black"/>
                </a:solidFill>
              </a:rPr>
              <a:t>) </a:t>
            </a:r>
            <a:r>
              <a:rPr lang="en-IN" dirty="0">
                <a:solidFill>
                  <a:srgbClr val="0000FF"/>
                </a:solidFill>
              </a:rPr>
              <a:t>as</a:t>
            </a:r>
            <a:r>
              <a:rPr lang="en-IN" dirty="0">
                <a:solidFill>
                  <a:prstClr val="black"/>
                </a:solidFill>
              </a:rPr>
              <a:t> </a:t>
            </a:r>
            <a:r>
              <a:rPr lang="en-IN" dirty="0" err="1">
                <a:solidFill>
                  <a:prstClr val="black"/>
                </a:solidFill>
              </a:rPr>
              <a:t>InternetSalesAmount</a:t>
            </a:r>
            <a:endParaRPr lang="en-IN" dirty="0">
              <a:solidFill>
                <a:prstClr val="black"/>
              </a:solidFill>
            </a:endParaRPr>
          </a:p>
          <a:p>
            <a:pPr marL="400050" lvl="1" indent="0">
              <a:buNone/>
            </a:pPr>
            <a:r>
              <a:rPr lang="en-IN" dirty="0" smtClean="0">
                <a:solidFill>
                  <a:srgbClr val="0000FF"/>
                </a:solidFill>
              </a:rPr>
              <a:t>FROM</a:t>
            </a:r>
            <a:r>
              <a:rPr lang="en-IN" dirty="0" smtClean="0">
                <a:solidFill>
                  <a:prstClr val="black"/>
                </a:solidFill>
              </a:rPr>
              <a:t> </a:t>
            </a:r>
            <a:r>
              <a:rPr lang="en-IN" dirty="0" err="1">
                <a:solidFill>
                  <a:prstClr val="black"/>
                </a:solidFill>
              </a:rPr>
              <a:t>dbo.FactInternetSales</a:t>
            </a:r>
            <a:endParaRPr lang="en-IN" dirty="0">
              <a:solidFill>
                <a:prstClr val="black"/>
              </a:solidFill>
            </a:endParaRPr>
          </a:p>
          <a:p>
            <a:pPr marL="400050" lvl="1" indent="0">
              <a:buNone/>
            </a:pPr>
            <a:r>
              <a:rPr lang="en-IN" dirty="0" smtClean="0">
                <a:solidFill>
                  <a:prstClr val="black"/>
                </a:solidFill>
              </a:rPr>
              <a:t>INNER </a:t>
            </a:r>
            <a:r>
              <a:rPr lang="en-IN" dirty="0">
                <a:solidFill>
                  <a:srgbClr val="0000FF"/>
                </a:solidFill>
              </a:rPr>
              <a:t>JOIN</a:t>
            </a:r>
            <a:r>
              <a:rPr lang="en-IN" dirty="0">
                <a:solidFill>
                  <a:prstClr val="black"/>
                </a:solidFill>
              </a:rPr>
              <a:t> </a:t>
            </a:r>
            <a:r>
              <a:rPr lang="en-IN" dirty="0" err="1">
                <a:solidFill>
                  <a:prstClr val="black"/>
                </a:solidFill>
              </a:rPr>
              <a:t>dbo.DimSalesTerritory</a:t>
            </a:r>
            <a:endParaRPr lang="en-IN" dirty="0">
              <a:solidFill>
                <a:prstClr val="black"/>
              </a:solidFill>
            </a:endParaRPr>
          </a:p>
          <a:p>
            <a:pPr marL="400050" lvl="1" indent="0">
              <a:buNone/>
            </a:pPr>
            <a:r>
              <a:rPr lang="en-IN" dirty="0" smtClean="0">
                <a:solidFill>
                  <a:srgbClr val="0000FF"/>
                </a:solidFill>
              </a:rPr>
              <a:t>ON</a:t>
            </a:r>
            <a:r>
              <a:rPr lang="en-IN" dirty="0" smtClean="0">
                <a:solidFill>
                  <a:prstClr val="black"/>
                </a:solidFill>
              </a:rPr>
              <a:t> </a:t>
            </a:r>
            <a:r>
              <a:rPr lang="en-IN" dirty="0" err="1">
                <a:solidFill>
                  <a:prstClr val="black"/>
                </a:solidFill>
              </a:rPr>
              <a:t>dbo.FactInternetSales.SalesTerritoryKey</a:t>
            </a:r>
            <a:r>
              <a:rPr lang="en-IN" dirty="0">
                <a:solidFill>
                  <a:prstClr val="black"/>
                </a:solidFill>
              </a:rPr>
              <a:t> = </a:t>
            </a:r>
            <a:r>
              <a:rPr lang="en-IN" dirty="0" err="1">
                <a:solidFill>
                  <a:prstClr val="black"/>
                </a:solidFill>
              </a:rPr>
              <a:t>dbo.DimSalesTerritory.SalesTerritoryKey</a:t>
            </a:r>
            <a:endParaRPr lang="en-IN" dirty="0">
              <a:solidFill>
                <a:prstClr val="black"/>
              </a:solidFill>
            </a:endParaRPr>
          </a:p>
          <a:p>
            <a:pPr marL="400050" lvl="1" indent="0">
              <a:buNone/>
            </a:pPr>
            <a:r>
              <a:rPr lang="en-IN" dirty="0" smtClean="0">
                <a:solidFill>
                  <a:srgbClr val="0000FF"/>
                </a:solidFill>
              </a:rPr>
              <a:t>WHERE</a:t>
            </a:r>
            <a:r>
              <a:rPr lang="en-IN" dirty="0" smtClean="0">
                <a:solidFill>
                  <a:prstClr val="black"/>
                </a:solidFill>
              </a:rPr>
              <a:t> </a:t>
            </a:r>
            <a:r>
              <a:rPr lang="en-IN" dirty="0" err="1" smtClean="0">
                <a:solidFill>
                  <a:prstClr val="black"/>
                </a:solidFill>
              </a:rPr>
              <a:t>dbo.DimSalesTerritory.SalesTerritoryGroup</a:t>
            </a:r>
            <a:r>
              <a:rPr lang="en-IN" dirty="0">
                <a:solidFill>
                  <a:prstClr val="black"/>
                </a:solidFill>
              </a:rPr>
              <a:t>=</a:t>
            </a:r>
            <a:r>
              <a:rPr lang="en-IN" dirty="0" smtClean="0">
                <a:solidFill>
                  <a:prstClr val="black"/>
                </a:solidFill>
              </a:rPr>
              <a:t>'Europe‘</a:t>
            </a:r>
          </a:p>
          <a:p>
            <a:pPr marL="0" indent="0">
              <a:buNone/>
            </a:pPr>
            <a:r>
              <a:rPr lang="en-IN" b="1" dirty="0" smtClean="0">
                <a:solidFill>
                  <a:prstClr val="black"/>
                </a:solidFill>
              </a:rPr>
              <a:t>MDX:</a:t>
            </a:r>
          </a:p>
          <a:p>
            <a:pPr marL="400050" lvl="1" indent="0">
              <a:buNone/>
            </a:pPr>
            <a:r>
              <a:rPr lang="en-IN" dirty="0">
                <a:solidFill>
                  <a:srgbClr val="0000FF"/>
                </a:solidFill>
              </a:rPr>
              <a:t>SELECT</a:t>
            </a:r>
          </a:p>
          <a:p>
            <a:pPr marL="400050" lvl="1" indent="0">
              <a:buNone/>
            </a:pPr>
            <a:r>
              <a:rPr lang="en-IN" dirty="0" smtClean="0">
                <a:solidFill>
                  <a:prstClr val="black"/>
                </a:solidFill>
              </a:rPr>
              <a:t>   </a:t>
            </a:r>
            <a:r>
              <a:rPr lang="en-IN" dirty="0">
                <a:solidFill>
                  <a:prstClr val="black"/>
                </a:solidFill>
              </a:rPr>
              <a:t>[Measures].[Internet Sales Amount] </a:t>
            </a:r>
            <a:r>
              <a:rPr lang="en-IN" dirty="0">
                <a:solidFill>
                  <a:srgbClr val="0000FF"/>
                </a:solidFill>
              </a:rPr>
              <a:t>ON</a:t>
            </a:r>
            <a:r>
              <a:rPr lang="en-IN" dirty="0">
                <a:solidFill>
                  <a:prstClr val="black"/>
                </a:solidFill>
              </a:rPr>
              <a:t> </a:t>
            </a:r>
            <a:r>
              <a:rPr lang="en-IN" dirty="0">
                <a:solidFill>
                  <a:srgbClr val="0000FF"/>
                </a:solidFill>
              </a:rPr>
              <a:t>COLUMNS</a:t>
            </a:r>
          </a:p>
          <a:p>
            <a:pPr marL="400050" lvl="1" indent="0">
              <a:buNone/>
            </a:pPr>
            <a:r>
              <a:rPr lang="en-IN" dirty="0" smtClean="0">
                <a:solidFill>
                  <a:srgbClr val="0000FF"/>
                </a:solidFill>
              </a:rPr>
              <a:t>FROM</a:t>
            </a:r>
            <a:r>
              <a:rPr lang="en-IN" dirty="0" smtClean="0">
                <a:solidFill>
                  <a:prstClr val="black"/>
                </a:solidFill>
              </a:rPr>
              <a:t> </a:t>
            </a:r>
            <a:r>
              <a:rPr lang="en-IN" dirty="0">
                <a:solidFill>
                  <a:prstClr val="black"/>
                </a:solidFill>
              </a:rPr>
              <a:t>[Adventure </a:t>
            </a:r>
            <a:r>
              <a:rPr lang="en-IN" dirty="0" smtClean="0">
                <a:solidFill>
                  <a:prstClr val="black"/>
                </a:solidFill>
              </a:rPr>
              <a:t>Works] </a:t>
            </a:r>
            <a:r>
              <a:rPr lang="en-IN" dirty="0" smtClean="0">
                <a:solidFill>
                  <a:srgbClr val="0000FF"/>
                </a:solidFill>
              </a:rPr>
              <a:t>WHERE</a:t>
            </a:r>
            <a:r>
              <a:rPr lang="en-IN" dirty="0" smtClean="0">
                <a:solidFill>
                  <a:prstClr val="black"/>
                </a:solidFill>
              </a:rPr>
              <a:t> </a:t>
            </a:r>
            <a:r>
              <a:rPr lang="en-IN" dirty="0">
                <a:solidFill>
                  <a:prstClr val="black"/>
                </a:solidFill>
              </a:rPr>
              <a:t>[Sales Territory].[Sales Territory Group].[Europe</a:t>
            </a:r>
            <a:r>
              <a:rPr lang="en-IN" dirty="0" smtClean="0">
                <a:solidFill>
                  <a:prstClr val="black"/>
                </a:solidFill>
              </a:rPr>
              <a:t>]</a:t>
            </a:r>
          </a:p>
          <a:p>
            <a:pPr marL="400050" lvl="1" indent="0">
              <a:buNone/>
            </a:pPr>
            <a:endParaRPr lang="en-IN" dirty="0">
              <a:solidFill>
                <a:prstClr val="black"/>
              </a:solidFill>
            </a:endParaRPr>
          </a:p>
          <a:p>
            <a:pPr marL="400050" lvl="1" indent="0">
              <a:buNone/>
            </a:pPr>
            <a:r>
              <a:rPr lang="en-IN" dirty="0" smtClean="0">
                <a:solidFill>
                  <a:srgbClr val="0000FF"/>
                </a:solidFill>
              </a:rPr>
              <a:t>SELECT</a:t>
            </a:r>
            <a:endParaRPr lang="en-IN" dirty="0">
              <a:solidFill>
                <a:srgbClr val="0000FF"/>
              </a:solidFill>
            </a:endParaRPr>
          </a:p>
          <a:p>
            <a:pPr marL="400050" lvl="1" indent="0">
              <a:buNone/>
            </a:pPr>
            <a:r>
              <a:rPr lang="en-IN" dirty="0" smtClean="0">
                <a:solidFill>
                  <a:prstClr val="black"/>
                </a:solidFill>
              </a:rPr>
              <a:t> </a:t>
            </a:r>
            <a:r>
              <a:rPr lang="en-IN" dirty="0">
                <a:solidFill>
                  <a:prstClr val="black"/>
                </a:solidFill>
              </a:rPr>
              <a:t>[Measures].[Internet Sales Amount] </a:t>
            </a:r>
            <a:r>
              <a:rPr lang="en-IN" dirty="0">
                <a:solidFill>
                  <a:srgbClr val="0000FF"/>
                </a:solidFill>
              </a:rPr>
              <a:t>ON</a:t>
            </a:r>
            <a:r>
              <a:rPr lang="en-IN" dirty="0">
                <a:solidFill>
                  <a:prstClr val="black"/>
                </a:solidFill>
              </a:rPr>
              <a:t> </a:t>
            </a:r>
            <a:r>
              <a:rPr lang="en-IN" dirty="0">
                <a:solidFill>
                  <a:srgbClr val="0000FF"/>
                </a:solidFill>
              </a:rPr>
              <a:t>COLUMNS</a:t>
            </a:r>
          </a:p>
          <a:p>
            <a:pPr marL="400050" lvl="1" indent="0">
              <a:buNone/>
            </a:pPr>
            <a:r>
              <a:rPr lang="en-IN" dirty="0" smtClean="0">
                <a:solidFill>
                  <a:prstClr val="black"/>
                </a:solidFill>
              </a:rPr>
              <a:t> </a:t>
            </a:r>
            <a:r>
              <a:rPr lang="en-IN" dirty="0">
                <a:solidFill>
                  <a:prstClr val="black"/>
                </a:solidFill>
              </a:rPr>
              <a:t>,[Sales Territory].[Sales Territory Group].[Europe] </a:t>
            </a:r>
            <a:r>
              <a:rPr lang="en-IN" dirty="0">
                <a:solidFill>
                  <a:srgbClr val="0000FF"/>
                </a:solidFill>
              </a:rPr>
              <a:t>ON</a:t>
            </a:r>
            <a:r>
              <a:rPr lang="en-IN" dirty="0">
                <a:solidFill>
                  <a:prstClr val="black"/>
                </a:solidFill>
              </a:rPr>
              <a:t> </a:t>
            </a:r>
            <a:r>
              <a:rPr lang="en-IN" dirty="0">
                <a:solidFill>
                  <a:srgbClr val="0000FF"/>
                </a:solidFill>
              </a:rPr>
              <a:t>ROWS</a:t>
            </a:r>
          </a:p>
          <a:p>
            <a:pPr marL="400050" lvl="1" indent="0">
              <a:buNone/>
            </a:pPr>
            <a:r>
              <a:rPr lang="en-IN" dirty="0" smtClean="0">
                <a:solidFill>
                  <a:srgbClr val="0000FF"/>
                </a:solidFill>
              </a:rPr>
              <a:t>FROM</a:t>
            </a:r>
            <a:r>
              <a:rPr lang="en-IN" dirty="0" smtClean="0">
                <a:solidFill>
                  <a:prstClr val="black"/>
                </a:solidFill>
              </a:rPr>
              <a:t> [Adventure Works] </a:t>
            </a:r>
            <a:r>
              <a:rPr lang="en-IN" dirty="0" smtClean="0">
                <a:solidFill>
                  <a:srgbClr val="0000FF"/>
                </a:solidFill>
              </a:rPr>
              <a:t>WHERE</a:t>
            </a:r>
            <a:r>
              <a:rPr lang="en-IN" dirty="0" smtClean="0">
                <a:solidFill>
                  <a:prstClr val="black"/>
                </a:solidFill>
              </a:rPr>
              <a:t> [Sales Territory].[Sales Territory Group].[Europe]</a:t>
            </a:r>
          </a:p>
          <a:p>
            <a:pPr marL="400050" lvl="1" indent="0">
              <a:buNone/>
            </a:pPr>
            <a:endParaRPr lang="en-IN" dirty="0" smtClean="0"/>
          </a:p>
          <a:p>
            <a:pPr marL="685800" lvl="1"/>
            <a:r>
              <a:rPr lang="en-IN" dirty="0" smtClean="0"/>
              <a:t>The Problem is that, In MDX the dimension on the WHERE clause acts as what is called a “slicer dimension”. In other words they are dimensions that are not explicitly assigned to an axis and so MDX sees it as repeating </a:t>
            </a:r>
            <a:r>
              <a:rPr lang="en-IN" i="1" dirty="0" err="1" smtClean="0"/>
              <a:t>SalesTerritoryGroup</a:t>
            </a:r>
            <a:r>
              <a:rPr lang="en-IN" dirty="0" smtClean="0"/>
              <a:t> dimension attribute.</a:t>
            </a:r>
            <a:endParaRPr lang="en-IN" dirty="0" smtClean="0">
              <a:solidFill>
                <a:prstClr val="black"/>
              </a:solidFill>
            </a:endParaRPr>
          </a:p>
          <a:p>
            <a:pPr marL="400050" lvl="1" indent="0">
              <a:buNone/>
            </a:pPr>
            <a:endParaRPr lang="en-IN" dirty="0" smtClean="0">
              <a:solidFill>
                <a:prstClr val="black"/>
              </a:solidFill>
            </a:endParaRPr>
          </a:p>
        </p:txBody>
      </p:sp>
      <p:sp>
        <p:nvSpPr>
          <p:cNvPr id="3" name="Title 2"/>
          <p:cNvSpPr>
            <a:spLocks noGrp="1"/>
          </p:cNvSpPr>
          <p:nvPr>
            <p:ph type="title"/>
          </p:nvPr>
        </p:nvSpPr>
        <p:spPr/>
        <p:txBody>
          <a:bodyPr/>
          <a:lstStyle/>
          <a:p>
            <a:r>
              <a:rPr lang="en-IN" dirty="0"/>
              <a:t>MDX Slicer Specification</a:t>
            </a:r>
          </a:p>
        </p:txBody>
      </p:sp>
    </p:spTree>
    <p:extLst>
      <p:ext uri="{BB962C8B-B14F-4D97-AF65-F5344CB8AC3E}">
        <p14:creationId xmlns:p14="http://schemas.microsoft.com/office/powerpoint/2010/main" val="2197682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dirty="0"/>
              <a:t>Note that unlike the "WHERE" clause, the "HAVING" clause is treated as an actual filter in MDX. But unlike the WHERE clause it is used to filter the </a:t>
            </a:r>
            <a:r>
              <a:rPr lang="en-IN" u="sng" dirty="0"/>
              <a:t>contents of an </a:t>
            </a:r>
            <a:r>
              <a:rPr lang="en-IN" u="sng" dirty="0" smtClean="0"/>
              <a:t>axis</a:t>
            </a:r>
            <a:r>
              <a:rPr lang="en-IN" dirty="0"/>
              <a:t> based on defined criteria</a:t>
            </a:r>
            <a:r>
              <a:rPr lang="en-IN" dirty="0" smtClean="0"/>
              <a:t>.</a:t>
            </a:r>
          </a:p>
          <a:p>
            <a:pPr marL="0" indent="0">
              <a:buNone/>
            </a:pPr>
            <a:r>
              <a:rPr lang="en-IN" b="1" dirty="0" smtClean="0">
                <a:solidFill>
                  <a:prstClr val="black"/>
                </a:solidFill>
              </a:rPr>
              <a:t>SQL</a:t>
            </a:r>
            <a:r>
              <a:rPr lang="en-IN" b="1" dirty="0">
                <a:solidFill>
                  <a:prstClr val="black"/>
                </a:solidFill>
              </a:rPr>
              <a:t>:</a:t>
            </a:r>
          </a:p>
          <a:p>
            <a:pPr marL="400050" lvl="1" indent="0">
              <a:buNone/>
            </a:pPr>
            <a:r>
              <a:rPr lang="en-IN" dirty="0" smtClean="0">
                <a:solidFill>
                  <a:srgbClr val="0000FF"/>
                </a:solidFill>
              </a:rPr>
              <a:t>SELECT</a:t>
            </a:r>
            <a:endParaRPr lang="en-IN" dirty="0">
              <a:solidFill>
                <a:srgbClr val="0000FF"/>
              </a:solidFill>
            </a:endParaRPr>
          </a:p>
          <a:p>
            <a:pPr marL="400050" lvl="1" indent="0">
              <a:buNone/>
            </a:pPr>
            <a:r>
              <a:rPr lang="en-IN" dirty="0" smtClean="0">
                <a:solidFill>
                  <a:prstClr val="black"/>
                </a:solidFill>
              </a:rPr>
              <a:t> </a:t>
            </a:r>
            <a:r>
              <a:rPr lang="en-IN" dirty="0">
                <a:solidFill>
                  <a:prstClr val="black"/>
                </a:solidFill>
              </a:rPr>
              <a:t>[</a:t>
            </a:r>
            <a:r>
              <a:rPr lang="en-IN" dirty="0" err="1">
                <a:solidFill>
                  <a:prstClr val="black"/>
                </a:solidFill>
              </a:rPr>
              <a:t>DimSalesTerritory</a:t>
            </a:r>
            <a:r>
              <a:rPr lang="en-IN" dirty="0">
                <a:solidFill>
                  <a:prstClr val="black"/>
                </a:solidFill>
              </a:rPr>
              <a:t>]</a:t>
            </a:r>
            <a:r>
              <a:rPr lang="en-IN" dirty="0">
                <a:solidFill>
                  <a:srgbClr val="808080"/>
                </a:solidFill>
              </a:rPr>
              <a:t>.</a:t>
            </a:r>
            <a:r>
              <a:rPr lang="en-IN" dirty="0">
                <a:solidFill>
                  <a:prstClr val="black"/>
                </a:solidFill>
              </a:rPr>
              <a:t>[</a:t>
            </a:r>
            <a:r>
              <a:rPr lang="en-IN" dirty="0" err="1">
                <a:solidFill>
                  <a:prstClr val="black"/>
                </a:solidFill>
              </a:rPr>
              <a:t>SalesTerritoryGroup</a:t>
            </a:r>
            <a:r>
              <a:rPr lang="en-IN" dirty="0">
                <a:solidFill>
                  <a:prstClr val="black"/>
                </a:solidFill>
              </a:rPr>
              <a:t>]</a:t>
            </a:r>
          </a:p>
          <a:p>
            <a:pPr marL="400050" lvl="1" indent="0">
              <a:buNone/>
            </a:pPr>
            <a:r>
              <a:rPr lang="en-IN" dirty="0" smtClean="0">
                <a:solidFill>
                  <a:prstClr val="black"/>
                </a:solidFill>
              </a:rPr>
              <a:t> </a:t>
            </a:r>
            <a:r>
              <a:rPr lang="en-IN" dirty="0">
                <a:solidFill>
                  <a:srgbClr val="808080"/>
                </a:solidFill>
              </a:rPr>
              <a:t>,</a:t>
            </a:r>
            <a:r>
              <a:rPr lang="en-IN" dirty="0">
                <a:solidFill>
                  <a:srgbClr val="FF00FF"/>
                </a:solidFill>
              </a:rPr>
              <a:t>Sum</a:t>
            </a:r>
            <a:r>
              <a:rPr lang="en-IN" dirty="0">
                <a:solidFill>
                  <a:srgbClr val="808080"/>
                </a:solidFill>
              </a:rPr>
              <a:t>(</a:t>
            </a:r>
            <a:r>
              <a:rPr lang="en-IN" dirty="0">
                <a:solidFill>
                  <a:prstClr val="black"/>
                </a:solidFill>
              </a:rPr>
              <a:t>[</a:t>
            </a:r>
            <a:r>
              <a:rPr lang="en-IN" dirty="0" err="1">
                <a:solidFill>
                  <a:prstClr val="black"/>
                </a:solidFill>
              </a:rPr>
              <a:t>FactInternetSales</a:t>
            </a:r>
            <a:r>
              <a:rPr lang="en-IN" dirty="0">
                <a:solidFill>
                  <a:prstClr val="black"/>
                </a:solidFill>
              </a:rPr>
              <a:t>]</a:t>
            </a:r>
            <a:r>
              <a:rPr lang="en-IN" dirty="0">
                <a:solidFill>
                  <a:srgbClr val="808080"/>
                </a:solidFill>
              </a:rPr>
              <a:t>.</a:t>
            </a:r>
            <a:r>
              <a:rPr lang="en-IN" dirty="0">
                <a:solidFill>
                  <a:prstClr val="black"/>
                </a:solidFill>
              </a:rPr>
              <a:t>[</a:t>
            </a:r>
            <a:r>
              <a:rPr lang="en-IN" dirty="0" err="1">
                <a:solidFill>
                  <a:prstClr val="black"/>
                </a:solidFill>
              </a:rPr>
              <a:t>SalesAmount</a:t>
            </a:r>
            <a:r>
              <a:rPr lang="en-IN" dirty="0">
                <a:solidFill>
                  <a:prstClr val="black"/>
                </a:solidFill>
              </a:rPr>
              <a:t>]</a:t>
            </a:r>
            <a:r>
              <a:rPr lang="en-IN" dirty="0">
                <a:solidFill>
                  <a:srgbClr val="808080"/>
                </a:solidFill>
              </a:rPr>
              <a:t>)</a:t>
            </a:r>
            <a:r>
              <a:rPr lang="en-IN" dirty="0">
                <a:solidFill>
                  <a:prstClr val="black"/>
                </a:solidFill>
              </a:rPr>
              <a:t> </a:t>
            </a:r>
            <a:r>
              <a:rPr lang="en-IN" dirty="0">
                <a:solidFill>
                  <a:srgbClr val="0000FF"/>
                </a:solidFill>
              </a:rPr>
              <a:t>as</a:t>
            </a:r>
            <a:r>
              <a:rPr lang="en-IN" dirty="0">
                <a:solidFill>
                  <a:prstClr val="black"/>
                </a:solidFill>
              </a:rPr>
              <a:t> </a:t>
            </a:r>
            <a:r>
              <a:rPr lang="en-IN" dirty="0" err="1">
                <a:solidFill>
                  <a:prstClr val="black"/>
                </a:solidFill>
              </a:rPr>
              <a:t>SalesAmount</a:t>
            </a:r>
            <a:endParaRPr lang="en-IN" dirty="0">
              <a:solidFill>
                <a:prstClr val="black"/>
              </a:solidFill>
            </a:endParaRPr>
          </a:p>
          <a:p>
            <a:pPr marL="400050" lvl="1" indent="0">
              <a:buNone/>
            </a:pPr>
            <a:r>
              <a:rPr lang="en-IN" dirty="0" smtClean="0">
                <a:solidFill>
                  <a:srgbClr val="0000FF"/>
                </a:solidFill>
              </a:rPr>
              <a:t>FROM</a:t>
            </a:r>
            <a:r>
              <a:rPr lang="en-IN" dirty="0" smtClean="0">
                <a:solidFill>
                  <a:prstClr val="black"/>
                </a:solidFill>
              </a:rPr>
              <a:t> </a:t>
            </a:r>
            <a:r>
              <a:rPr lang="en-IN" dirty="0" err="1">
                <a:solidFill>
                  <a:prstClr val="black"/>
                </a:solidFill>
              </a:rPr>
              <a:t>FactInternetSales</a:t>
            </a:r>
            <a:endParaRPr lang="en-IN" dirty="0">
              <a:solidFill>
                <a:prstClr val="black"/>
              </a:solidFill>
            </a:endParaRPr>
          </a:p>
          <a:p>
            <a:pPr marL="400050" lvl="1" indent="0">
              <a:buNone/>
            </a:pPr>
            <a:r>
              <a:rPr lang="en-IN" dirty="0" smtClean="0">
                <a:solidFill>
                  <a:srgbClr val="808080"/>
                </a:solidFill>
              </a:rPr>
              <a:t>INNER</a:t>
            </a:r>
            <a:r>
              <a:rPr lang="en-IN" dirty="0" smtClean="0">
                <a:solidFill>
                  <a:prstClr val="black"/>
                </a:solidFill>
              </a:rPr>
              <a:t> </a:t>
            </a:r>
            <a:r>
              <a:rPr lang="en-IN" dirty="0">
                <a:solidFill>
                  <a:srgbClr val="808080"/>
                </a:solidFill>
              </a:rPr>
              <a:t>JOIN</a:t>
            </a:r>
            <a:r>
              <a:rPr lang="en-IN" dirty="0">
                <a:solidFill>
                  <a:prstClr val="black"/>
                </a:solidFill>
              </a:rPr>
              <a:t> </a:t>
            </a:r>
            <a:r>
              <a:rPr lang="en-IN" dirty="0" err="1">
                <a:solidFill>
                  <a:prstClr val="black"/>
                </a:solidFill>
              </a:rPr>
              <a:t>DimSalesTerritory</a:t>
            </a:r>
            <a:endParaRPr lang="en-IN" dirty="0">
              <a:solidFill>
                <a:prstClr val="black"/>
              </a:solidFill>
            </a:endParaRPr>
          </a:p>
          <a:p>
            <a:pPr marL="400050" lvl="1" indent="0">
              <a:buNone/>
            </a:pPr>
            <a:r>
              <a:rPr lang="en-IN" dirty="0" smtClean="0">
                <a:solidFill>
                  <a:srgbClr val="0000FF"/>
                </a:solidFill>
              </a:rPr>
              <a:t>ON</a:t>
            </a:r>
            <a:r>
              <a:rPr lang="en-IN" dirty="0" smtClean="0">
                <a:solidFill>
                  <a:prstClr val="black"/>
                </a:solidFill>
              </a:rPr>
              <a:t> </a:t>
            </a:r>
            <a:r>
              <a:rPr lang="en-IN" dirty="0" err="1">
                <a:solidFill>
                  <a:prstClr val="black"/>
                </a:solidFill>
              </a:rPr>
              <a:t>FactInternetSales</a:t>
            </a:r>
            <a:r>
              <a:rPr lang="en-IN" dirty="0" err="1">
                <a:solidFill>
                  <a:srgbClr val="808080"/>
                </a:solidFill>
              </a:rPr>
              <a:t>.</a:t>
            </a:r>
            <a:r>
              <a:rPr lang="en-IN" dirty="0" err="1">
                <a:solidFill>
                  <a:prstClr val="black"/>
                </a:solidFill>
              </a:rPr>
              <a:t>SalesTerritoryKey</a:t>
            </a:r>
            <a:r>
              <a:rPr lang="en-IN" dirty="0">
                <a:solidFill>
                  <a:prstClr val="black"/>
                </a:solidFill>
              </a:rPr>
              <a:t> </a:t>
            </a:r>
            <a:r>
              <a:rPr lang="en-IN" dirty="0">
                <a:solidFill>
                  <a:srgbClr val="808080"/>
                </a:solidFill>
              </a:rPr>
              <a:t>=</a:t>
            </a:r>
            <a:r>
              <a:rPr lang="en-IN" dirty="0">
                <a:solidFill>
                  <a:prstClr val="black"/>
                </a:solidFill>
              </a:rPr>
              <a:t> </a:t>
            </a:r>
            <a:r>
              <a:rPr lang="en-IN" dirty="0" err="1">
                <a:solidFill>
                  <a:prstClr val="black"/>
                </a:solidFill>
              </a:rPr>
              <a:t>DimSalesTerritory</a:t>
            </a:r>
            <a:r>
              <a:rPr lang="en-IN" dirty="0" err="1">
                <a:solidFill>
                  <a:srgbClr val="808080"/>
                </a:solidFill>
              </a:rPr>
              <a:t>.</a:t>
            </a:r>
            <a:r>
              <a:rPr lang="en-IN" dirty="0" err="1">
                <a:solidFill>
                  <a:prstClr val="black"/>
                </a:solidFill>
              </a:rPr>
              <a:t>SalesTerritoryKey</a:t>
            </a:r>
            <a:endParaRPr lang="en-IN" dirty="0">
              <a:solidFill>
                <a:prstClr val="black"/>
              </a:solidFill>
            </a:endParaRPr>
          </a:p>
          <a:p>
            <a:pPr marL="400050" lvl="1" indent="0">
              <a:buNone/>
            </a:pPr>
            <a:r>
              <a:rPr lang="en-IN" dirty="0" smtClean="0">
                <a:solidFill>
                  <a:srgbClr val="0000FF"/>
                </a:solidFill>
              </a:rPr>
              <a:t>GROUP</a:t>
            </a:r>
            <a:r>
              <a:rPr lang="en-IN" dirty="0" smtClean="0">
                <a:solidFill>
                  <a:prstClr val="black"/>
                </a:solidFill>
              </a:rPr>
              <a:t> </a:t>
            </a:r>
            <a:r>
              <a:rPr lang="en-IN" dirty="0">
                <a:solidFill>
                  <a:srgbClr val="0000FF"/>
                </a:solidFill>
              </a:rPr>
              <a:t>BY</a:t>
            </a:r>
            <a:r>
              <a:rPr lang="en-IN" dirty="0">
                <a:solidFill>
                  <a:prstClr val="black"/>
                </a:solidFill>
              </a:rPr>
              <a:t> [</a:t>
            </a:r>
            <a:r>
              <a:rPr lang="en-IN" dirty="0" err="1">
                <a:solidFill>
                  <a:prstClr val="black"/>
                </a:solidFill>
              </a:rPr>
              <a:t>DimSalesTerritory</a:t>
            </a:r>
            <a:r>
              <a:rPr lang="en-IN" dirty="0">
                <a:solidFill>
                  <a:prstClr val="black"/>
                </a:solidFill>
              </a:rPr>
              <a:t>]</a:t>
            </a:r>
            <a:r>
              <a:rPr lang="en-IN" dirty="0">
                <a:solidFill>
                  <a:srgbClr val="808080"/>
                </a:solidFill>
              </a:rPr>
              <a:t>.</a:t>
            </a:r>
            <a:r>
              <a:rPr lang="en-IN" dirty="0">
                <a:solidFill>
                  <a:prstClr val="black"/>
                </a:solidFill>
              </a:rPr>
              <a:t>[</a:t>
            </a:r>
            <a:r>
              <a:rPr lang="en-IN" dirty="0" err="1">
                <a:solidFill>
                  <a:prstClr val="black"/>
                </a:solidFill>
              </a:rPr>
              <a:t>SalesTerritoryGroup</a:t>
            </a:r>
            <a:r>
              <a:rPr lang="en-IN" dirty="0">
                <a:solidFill>
                  <a:prstClr val="black"/>
                </a:solidFill>
              </a:rPr>
              <a:t>]</a:t>
            </a:r>
          </a:p>
          <a:p>
            <a:pPr marL="400050" lvl="1" indent="0">
              <a:buNone/>
            </a:pPr>
            <a:r>
              <a:rPr lang="en-IN" dirty="0" smtClean="0">
                <a:solidFill>
                  <a:srgbClr val="0000FF"/>
                </a:solidFill>
              </a:rPr>
              <a:t>HAVING</a:t>
            </a:r>
            <a:r>
              <a:rPr lang="en-IN" dirty="0" smtClean="0">
                <a:solidFill>
                  <a:prstClr val="black"/>
                </a:solidFill>
              </a:rPr>
              <a:t> </a:t>
            </a:r>
            <a:r>
              <a:rPr lang="en-IN" dirty="0">
                <a:solidFill>
                  <a:srgbClr val="FF00FF"/>
                </a:solidFill>
              </a:rPr>
              <a:t>Sum</a:t>
            </a:r>
            <a:r>
              <a:rPr lang="en-IN" dirty="0">
                <a:solidFill>
                  <a:srgbClr val="808080"/>
                </a:solidFill>
              </a:rPr>
              <a:t>(</a:t>
            </a:r>
            <a:r>
              <a:rPr lang="en-IN" dirty="0">
                <a:solidFill>
                  <a:prstClr val="black"/>
                </a:solidFill>
              </a:rPr>
              <a:t>[</a:t>
            </a:r>
            <a:r>
              <a:rPr lang="en-IN" dirty="0" err="1">
                <a:solidFill>
                  <a:prstClr val="black"/>
                </a:solidFill>
              </a:rPr>
              <a:t>FactInternetSales</a:t>
            </a:r>
            <a:r>
              <a:rPr lang="en-IN" dirty="0">
                <a:solidFill>
                  <a:prstClr val="black"/>
                </a:solidFill>
              </a:rPr>
              <a:t>]</a:t>
            </a:r>
            <a:r>
              <a:rPr lang="en-IN" dirty="0">
                <a:solidFill>
                  <a:srgbClr val="808080"/>
                </a:solidFill>
              </a:rPr>
              <a:t>.</a:t>
            </a:r>
            <a:r>
              <a:rPr lang="en-IN" dirty="0">
                <a:solidFill>
                  <a:prstClr val="black"/>
                </a:solidFill>
              </a:rPr>
              <a:t>[</a:t>
            </a:r>
            <a:r>
              <a:rPr lang="en-IN" dirty="0" err="1" smtClean="0">
                <a:solidFill>
                  <a:prstClr val="black"/>
                </a:solidFill>
              </a:rPr>
              <a:t>SalesAmount</a:t>
            </a:r>
            <a:r>
              <a:rPr lang="en-IN" dirty="0">
                <a:solidFill>
                  <a:prstClr val="black"/>
                </a:solidFill>
              </a:rPr>
              <a:t>]</a:t>
            </a:r>
            <a:r>
              <a:rPr lang="en-IN" dirty="0">
                <a:solidFill>
                  <a:srgbClr val="808080"/>
                </a:solidFill>
              </a:rPr>
              <a:t>)&gt;</a:t>
            </a:r>
            <a:r>
              <a:rPr lang="en-IN" dirty="0" smtClean="0">
                <a:solidFill>
                  <a:prstClr val="black"/>
                </a:solidFill>
              </a:rPr>
              <a:t>9000000</a:t>
            </a:r>
          </a:p>
          <a:p>
            <a:pPr marL="0" indent="0">
              <a:buNone/>
            </a:pPr>
            <a:r>
              <a:rPr lang="en-IN" b="1" dirty="0" smtClean="0">
                <a:solidFill>
                  <a:prstClr val="black"/>
                </a:solidFill>
              </a:rPr>
              <a:t>MDX:</a:t>
            </a:r>
            <a:endParaRPr lang="en-IN" b="1" dirty="0">
              <a:solidFill>
                <a:prstClr val="black"/>
              </a:solidFill>
            </a:endParaRPr>
          </a:p>
          <a:p>
            <a:pPr marL="400050" lvl="1" indent="0">
              <a:buNone/>
            </a:pPr>
            <a:r>
              <a:rPr lang="en-IN" dirty="0">
                <a:solidFill>
                  <a:srgbClr val="0000FF"/>
                </a:solidFill>
              </a:rPr>
              <a:t>SELECT</a:t>
            </a:r>
          </a:p>
          <a:p>
            <a:pPr marL="400050" lvl="1" indent="0">
              <a:buNone/>
            </a:pPr>
            <a:r>
              <a:rPr lang="en-IN" dirty="0" smtClean="0">
                <a:solidFill>
                  <a:prstClr val="black"/>
                </a:solidFill>
              </a:rPr>
              <a:t>      </a:t>
            </a:r>
            <a:r>
              <a:rPr lang="en-IN" dirty="0">
                <a:solidFill>
                  <a:prstClr val="black"/>
                </a:solidFill>
              </a:rPr>
              <a:t>[Measures].[Internet Sales Amount] </a:t>
            </a:r>
            <a:r>
              <a:rPr lang="en-IN" dirty="0">
                <a:solidFill>
                  <a:srgbClr val="0000FF"/>
                </a:solidFill>
              </a:rPr>
              <a:t>ON</a:t>
            </a:r>
            <a:r>
              <a:rPr lang="en-IN" dirty="0">
                <a:solidFill>
                  <a:prstClr val="black"/>
                </a:solidFill>
              </a:rPr>
              <a:t> </a:t>
            </a:r>
            <a:r>
              <a:rPr lang="en-IN" dirty="0">
                <a:solidFill>
                  <a:srgbClr val="0000FF"/>
                </a:solidFill>
              </a:rPr>
              <a:t>COLUMNS</a:t>
            </a:r>
            <a:r>
              <a:rPr lang="en-IN" dirty="0">
                <a:solidFill>
                  <a:prstClr val="black"/>
                </a:solidFill>
              </a:rPr>
              <a:t>  </a:t>
            </a:r>
          </a:p>
          <a:p>
            <a:pPr marL="400050" lvl="1" indent="0">
              <a:buNone/>
            </a:pPr>
            <a:r>
              <a:rPr lang="en-IN" dirty="0" smtClean="0">
                <a:solidFill>
                  <a:prstClr val="black"/>
                </a:solidFill>
              </a:rPr>
              <a:t>      </a:t>
            </a:r>
            <a:r>
              <a:rPr lang="en-IN" dirty="0">
                <a:solidFill>
                  <a:prstClr val="black"/>
                </a:solidFill>
              </a:rPr>
              <a:t>,[Sales Territory].[Sales Territory Group].[Sales Territory Group]</a:t>
            </a:r>
          </a:p>
          <a:p>
            <a:pPr marL="400050" lvl="1" indent="0">
              <a:buNone/>
            </a:pPr>
            <a:r>
              <a:rPr lang="en-IN" dirty="0" smtClean="0">
                <a:solidFill>
                  <a:srgbClr val="0000FF"/>
                </a:solidFill>
              </a:rPr>
              <a:t>HAVING</a:t>
            </a:r>
            <a:r>
              <a:rPr lang="en-IN" dirty="0" smtClean="0">
                <a:solidFill>
                  <a:prstClr val="black"/>
                </a:solidFill>
              </a:rPr>
              <a:t> </a:t>
            </a:r>
            <a:r>
              <a:rPr lang="en-IN" dirty="0">
                <a:solidFill>
                  <a:prstClr val="black"/>
                </a:solidFill>
              </a:rPr>
              <a:t>[Measures].[Internet Sales Amount]&gt;9000000 </a:t>
            </a:r>
            <a:r>
              <a:rPr lang="en-IN" dirty="0">
                <a:solidFill>
                  <a:srgbClr val="0000FF"/>
                </a:solidFill>
              </a:rPr>
              <a:t>ON</a:t>
            </a:r>
            <a:r>
              <a:rPr lang="en-IN" dirty="0">
                <a:solidFill>
                  <a:prstClr val="black"/>
                </a:solidFill>
              </a:rPr>
              <a:t> </a:t>
            </a:r>
            <a:r>
              <a:rPr lang="en-IN" dirty="0">
                <a:solidFill>
                  <a:srgbClr val="0000FF"/>
                </a:solidFill>
              </a:rPr>
              <a:t>ROWS</a:t>
            </a:r>
          </a:p>
          <a:p>
            <a:pPr marL="400050" lvl="1" indent="0">
              <a:buNone/>
            </a:pPr>
            <a:r>
              <a:rPr lang="en-IN" dirty="0" smtClean="0">
                <a:solidFill>
                  <a:srgbClr val="0000FF"/>
                </a:solidFill>
              </a:rPr>
              <a:t>FROM</a:t>
            </a:r>
            <a:r>
              <a:rPr lang="en-IN" dirty="0" smtClean="0">
                <a:solidFill>
                  <a:prstClr val="black"/>
                </a:solidFill>
              </a:rPr>
              <a:t> </a:t>
            </a:r>
            <a:r>
              <a:rPr lang="en-IN" dirty="0">
                <a:solidFill>
                  <a:prstClr val="black"/>
                </a:solidFill>
              </a:rPr>
              <a:t>[Adventure </a:t>
            </a:r>
            <a:r>
              <a:rPr lang="en-IN" dirty="0" smtClean="0">
                <a:solidFill>
                  <a:prstClr val="black"/>
                </a:solidFill>
              </a:rPr>
              <a:t>Works]</a:t>
            </a:r>
          </a:p>
          <a:p>
            <a:pPr marL="400050" lvl="1" indent="0">
              <a:buNone/>
            </a:pPr>
            <a:endParaRPr lang="en-IN" dirty="0">
              <a:solidFill>
                <a:prstClr val="black"/>
              </a:solidFill>
            </a:endParaRPr>
          </a:p>
        </p:txBody>
      </p:sp>
      <p:sp>
        <p:nvSpPr>
          <p:cNvPr id="3" name="Title 2"/>
          <p:cNvSpPr>
            <a:spLocks noGrp="1"/>
          </p:cNvSpPr>
          <p:nvPr>
            <p:ph type="title"/>
          </p:nvPr>
        </p:nvSpPr>
        <p:spPr/>
        <p:txBody>
          <a:bodyPr/>
          <a:lstStyle/>
          <a:p>
            <a:r>
              <a:rPr lang="en-IN" dirty="0"/>
              <a:t>The “HAVING” Clause</a:t>
            </a:r>
          </a:p>
        </p:txBody>
      </p:sp>
      <p:sp>
        <p:nvSpPr>
          <p:cNvPr id="4" name="Rectangle 3"/>
          <p:cNvSpPr/>
          <p:nvPr/>
        </p:nvSpPr>
        <p:spPr>
          <a:xfrm>
            <a:off x="6477000" y="5018782"/>
            <a:ext cx="2590800" cy="1077218"/>
          </a:xfrm>
          <a:prstGeom prst="rect">
            <a:avLst/>
          </a:prstGeom>
          <a:solidFill>
            <a:schemeClr val="accent1">
              <a:lumMod val="20000"/>
              <a:lumOff val="80000"/>
            </a:schemeClr>
          </a:solidFill>
          <a:ln>
            <a:solidFill>
              <a:schemeClr val="accent1"/>
            </a:solidFill>
          </a:ln>
        </p:spPr>
        <p:txBody>
          <a:bodyPr wrap="square">
            <a:spAutoFit/>
          </a:bodyPr>
          <a:lstStyle/>
          <a:p>
            <a:r>
              <a:rPr lang="en-IN" sz="1600" dirty="0"/>
              <a:t>This example returns only the Sales Territory Groups where Internet Sales Amount is greater than $9M.</a:t>
            </a:r>
          </a:p>
        </p:txBody>
      </p:sp>
      <p:sp>
        <p:nvSpPr>
          <p:cNvPr id="6" name="Rectangle 5"/>
          <p:cNvSpPr/>
          <p:nvPr/>
        </p:nvSpPr>
        <p:spPr>
          <a:xfrm>
            <a:off x="3886200" y="1676400"/>
            <a:ext cx="4572000" cy="646331"/>
          </a:xfrm>
          <a:prstGeom prst="rect">
            <a:avLst/>
          </a:prstGeom>
        </p:spPr>
        <p:txBody>
          <a:bodyPr>
            <a:spAutoFit/>
          </a:bodyPr>
          <a:lstStyle/>
          <a:p>
            <a:r>
              <a:rPr lang="en-IN" dirty="0"/>
              <a:t>Display the Sales Territory Group(s) with more than 10 million in bike sales.</a:t>
            </a:r>
          </a:p>
        </p:txBody>
      </p:sp>
    </p:spTree>
    <p:extLst>
      <p:ext uri="{BB962C8B-B14F-4D97-AF65-F5344CB8AC3E}">
        <p14:creationId xmlns:p14="http://schemas.microsoft.com/office/powerpoint/2010/main" val="3199441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smtClean="0"/>
              <a:t>Display </a:t>
            </a:r>
            <a:r>
              <a:rPr lang="en-IN" dirty="0"/>
              <a:t>the Sales Territory Group(s) with more than 10 million in bike sales.</a:t>
            </a:r>
          </a:p>
        </p:txBody>
      </p:sp>
      <p:sp>
        <p:nvSpPr>
          <p:cNvPr id="3" name="Title 2"/>
          <p:cNvSpPr>
            <a:spLocks noGrp="1"/>
          </p:cNvSpPr>
          <p:nvPr>
            <p:ph type="title"/>
          </p:nvPr>
        </p:nvSpPr>
        <p:spPr/>
        <p:txBody>
          <a:bodyPr/>
          <a:lstStyle/>
          <a:p>
            <a:r>
              <a:rPr lang="en-IN" dirty="0" smtClean="0"/>
              <a:t>Lab</a:t>
            </a:r>
            <a:endParaRPr lang="en-IN" dirty="0"/>
          </a:p>
        </p:txBody>
      </p:sp>
      <p:pic>
        <p:nvPicPr>
          <p:cNvPr id="3074" name="Picture 2" descr="http://www.sqlservercentral.com/Images/165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3141778"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2286000"/>
            <a:ext cx="7239000" cy="2031325"/>
          </a:xfrm>
          <a:prstGeom prst="rect">
            <a:avLst/>
          </a:prstGeom>
          <a:solidFill>
            <a:schemeClr val="accent1">
              <a:lumMod val="20000"/>
              <a:lumOff val="80000"/>
            </a:schemeClr>
          </a:solidFill>
        </p:spPr>
        <p:txBody>
          <a:bodyPr wrap="square">
            <a:spAutoFit/>
          </a:bodyPr>
          <a:lstStyle/>
          <a:p>
            <a:r>
              <a:rPr lang="en-IN" dirty="0">
                <a:solidFill>
                  <a:srgbClr val="0000FF"/>
                </a:solidFill>
              </a:rPr>
              <a:t>SELECT</a:t>
            </a:r>
          </a:p>
          <a:p>
            <a:r>
              <a:rPr lang="en-IN" dirty="0">
                <a:solidFill>
                  <a:prstClr val="black"/>
                </a:solidFill>
              </a:rPr>
              <a:t> [Measures].[Internet Sales Amount]  </a:t>
            </a:r>
            <a:r>
              <a:rPr lang="en-IN" dirty="0">
                <a:solidFill>
                  <a:srgbClr val="0000FF"/>
                </a:solidFill>
              </a:rPr>
              <a:t>ON</a:t>
            </a:r>
            <a:r>
              <a:rPr lang="en-IN" dirty="0">
                <a:solidFill>
                  <a:prstClr val="black"/>
                </a:solidFill>
              </a:rPr>
              <a:t> </a:t>
            </a:r>
            <a:r>
              <a:rPr lang="en-IN" dirty="0">
                <a:solidFill>
                  <a:srgbClr val="0000FF"/>
                </a:solidFill>
              </a:rPr>
              <a:t>COLUMNS</a:t>
            </a:r>
            <a:r>
              <a:rPr lang="en-IN" dirty="0">
                <a:solidFill>
                  <a:prstClr val="black"/>
                </a:solidFill>
              </a:rPr>
              <a:t>,</a:t>
            </a:r>
          </a:p>
          <a:p>
            <a:r>
              <a:rPr lang="en-IN" dirty="0">
                <a:solidFill>
                  <a:prstClr val="black"/>
                </a:solidFill>
              </a:rPr>
              <a:t> [Sales Territory].[Sales Territory Group].[Sales Territory Group] </a:t>
            </a:r>
          </a:p>
          <a:p>
            <a:r>
              <a:rPr lang="en-IN" dirty="0">
                <a:solidFill>
                  <a:prstClr val="black"/>
                </a:solidFill>
              </a:rPr>
              <a:t> </a:t>
            </a:r>
            <a:r>
              <a:rPr lang="en-IN" dirty="0">
                <a:solidFill>
                  <a:srgbClr val="0000FF"/>
                </a:solidFill>
              </a:rPr>
              <a:t>HAVING</a:t>
            </a:r>
          </a:p>
          <a:p>
            <a:r>
              <a:rPr lang="en-IN" dirty="0">
                <a:solidFill>
                  <a:prstClr val="black"/>
                </a:solidFill>
              </a:rPr>
              <a:t> [Measures].[Internet Sales Amount] &gt; 10000000 </a:t>
            </a:r>
            <a:r>
              <a:rPr lang="en-IN" dirty="0">
                <a:solidFill>
                  <a:srgbClr val="0000FF"/>
                </a:solidFill>
              </a:rPr>
              <a:t>on</a:t>
            </a:r>
            <a:r>
              <a:rPr lang="en-IN" dirty="0">
                <a:solidFill>
                  <a:prstClr val="black"/>
                </a:solidFill>
              </a:rPr>
              <a:t> </a:t>
            </a:r>
            <a:r>
              <a:rPr lang="en-IN" dirty="0">
                <a:solidFill>
                  <a:srgbClr val="0000FF"/>
                </a:solidFill>
              </a:rPr>
              <a:t>rows</a:t>
            </a:r>
          </a:p>
          <a:p>
            <a:r>
              <a:rPr lang="en-IN" dirty="0">
                <a:solidFill>
                  <a:srgbClr val="0000FF"/>
                </a:solidFill>
              </a:rPr>
              <a:t>FROM</a:t>
            </a:r>
            <a:r>
              <a:rPr lang="en-IN" dirty="0">
                <a:solidFill>
                  <a:prstClr val="black"/>
                </a:solidFill>
              </a:rPr>
              <a:t> [Adventure Works]</a:t>
            </a:r>
          </a:p>
          <a:p>
            <a:r>
              <a:rPr lang="en-IN" dirty="0">
                <a:solidFill>
                  <a:srgbClr val="0000FF"/>
                </a:solidFill>
              </a:rPr>
              <a:t>WHERE</a:t>
            </a:r>
            <a:r>
              <a:rPr lang="en-IN" dirty="0">
                <a:solidFill>
                  <a:prstClr val="black"/>
                </a:solidFill>
              </a:rPr>
              <a:t> [Product].[Product Categories].[Category].[Bikes]</a:t>
            </a:r>
            <a:endParaRPr lang="en-IN" dirty="0"/>
          </a:p>
        </p:txBody>
      </p:sp>
    </p:spTree>
    <p:extLst>
      <p:ext uri="{BB962C8B-B14F-4D97-AF65-F5344CB8AC3E}">
        <p14:creationId xmlns:p14="http://schemas.microsoft.com/office/powerpoint/2010/main" val="380618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t>display </a:t>
            </a:r>
            <a:r>
              <a:rPr lang="en-IN" dirty="0"/>
              <a:t>Internet Bike sales for the "Europe" Sales Territory Group on the COLUMNS Axis.</a:t>
            </a:r>
          </a:p>
        </p:txBody>
      </p:sp>
      <p:sp>
        <p:nvSpPr>
          <p:cNvPr id="3" name="Title 2"/>
          <p:cNvSpPr>
            <a:spLocks noGrp="1"/>
          </p:cNvSpPr>
          <p:nvPr>
            <p:ph type="title"/>
          </p:nvPr>
        </p:nvSpPr>
        <p:spPr/>
        <p:txBody>
          <a:bodyPr/>
          <a:lstStyle/>
          <a:p>
            <a:r>
              <a:rPr lang="en-IN" dirty="0" smtClean="0"/>
              <a:t>Lab</a:t>
            </a:r>
            <a:endParaRPr lang="en-IN" dirty="0"/>
          </a:p>
        </p:txBody>
      </p:sp>
      <p:pic>
        <p:nvPicPr>
          <p:cNvPr id="4102" name="Picture 6" descr="http://www.sqlservercentral.com/Images/165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75" y="1524000"/>
            <a:ext cx="5351717"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72832" y="3581400"/>
            <a:ext cx="7256767" cy="2308324"/>
          </a:xfrm>
          <a:prstGeom prst="rect">
            <a:avLst/>
          </a:prstGeom>
          <a:solidFill>
            <a:schemeClr val="accent1">
              <a:lumMod val="20000"/>
              <a:lumOff val="80000"/>
            </a:schemeClr>
          </a:solidFill>
        </p:spPr>
        <p:txBody>
          <a:bodyPr wrap="square">
            <a:spAutoFit/>
          </a:bodyPr>
          <a:lstStyle/>
          <a:p>
            <a:r>
              <a:rPr lang="en-IN" dirty="0">
                <a:solidFill>
                  <a:srgbClr val="0000FF"/>
                </a:solidFill>
              </a:rPr>
              <a:t>SELECT</a:t>
            </a:r>
          </a:p>
          <a:p>
            <a:r>
              <a:rPr lang="en-IN" dirty="0">
                <a:solidFill>
                  <a:prstClr val="black"/>
                </a:solidFill>
              </a:rPr>
              <a:t> (</a:t>
            </a:r>
          </a:p>
          <a:p>
            <a:r>
              <a:rPr lang="en-IN" dirty="0">
                <a:solidFill>
                  <a:prstClr val="black"/>
                </a:solidFill>
              </a:rPr>
              <a:t> [Measures].[Internet Sales Amount]</a:t>
            </a:r>
          </a:p>
          <a:p>
            <a:r>
              <a:rPr lang="en-IN" dirty="0">
                <a:solidFill>
                  <a:prstClr val="black"/>
                </a:solidFill>
              </a:rPr>
              <a:t> ,[Product].[Category].[Bikes]</a:t>
            </a:r>
          </a:p>
          <a:p>
            <a:r>
              <a:rPr lang="en-IN" dirty="0">
                <a:solidFill>
                  <a:prstClr val="black"/>
                </a:solidFill>
              </a:rPr>
              <a:t> ,[Sales Territory].[Sales Territory Group].&amp;[Europe]</a:t>
            </a:r>
          </a:p>
          <a:p>
            <a:r>
              <a:rPr lang="en-IN" dirty="0">
                <a:solidFill>
                  <a:prstClr val="black"/>
                </a:solidFill>
              </a:rPr>
              <a:t> )</a:t>
            </a:r>
          </a:p>
          <a:p>
            <a:r>
              <a:rPr lang="en-IN" dirty="0">
                <a:solidFill>
                  <a:srgbClr val="0000FF"/>
                </a:solidFill>
              </a:rPr>
              <a:t>ON</a:t>
            </a:r>
            <a:r>
              <a:rPr lang="en-IN" dirty="0">
                <a:solidFill>
                  <a:prstClr val="black"/>
                </a:solidFill>
              </a:rPr>
              <a:t> </a:t>
            </a:r>
            <a:r>
              <a:rPr lang="en-IN" dirty="0">
                <a:solidFill>
                  <a:srgbClr val="0000FF"/>
                </a:solidFill>
              </a:rPr>
              <a:t>COLUMNS</a:t>
            </a:r>
          </a:p>
          <a:p>
            <a:r>
              <a:rPr lang="en-IN" dirty="0">
                <a:solidFill>
                  <a:srgbClr val="0000FF"/>
                </a:solidFill>
              </a:rPr>
              <a:t>FROM</a:t>
            </a:r>
            <a:r>
              <a:rPr lang="en-IN" dirty="0">
                <a:solidFill>
                  <a:prstClr val="black"/>
                </a:solidFill>
              </a:rPr>
              <a:t> [Adventure Works];</a:t>
            </a:r>
            <a:endParaRPr lang="en-IN" dirty="0"/>
          </a:p>
        </p:txBody>
      </p:sp>
    </p:spTree>
    <p:extLst>
      <p:ext uri="{BB962C8B-B14F-4D97-AF65-F5344CB8AC3E}">
        <p14:creationId xmlns:p14="http://schemas.microsoft.com/office/powerpoint/2010/main" val="30851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t>display </a:t>
            </a:r>
            <a:r>
              <a:rPr lang="en-IN" dirty="0"/>
              <a:t>Internet Bike sales for the "Europe" Sales Territory Group on the COLUMNS Axis.</a:t>
            </a:r>
          </a:p>
        </p:txBody>
      </p:sp>
      <p:sp>
        <p:nvSpPr>
          <p:cNvPr id="3" name="Title 2"/>
          <p:cNvSpPr>
            <a:spLocks noGrp="1"/>
          </p:cNvSpPr>
          <p:nvPr>
            <p:ph type="title"/>
          </p:nvPr>
        </p:nvSpPr>
        <p:spPr/>
        <p:txBody>
          <a:bodyPr/>
          <a:lstStyle/>
          <a:p>
            <a:r>
              <a:rPr lang="en-IN" dirty="0" smtClean="0"/>
              <a:t>Lab</a:t>
            </a:r>
            <a:endParaRPr lang="en-IN" dirty="0"/>
          </a:p>
        </p:txBody>
      </p:sp>
      <p:pic>
        <p:nvPicPr>
          <p:cNvPr id="4102" name="Picture 6" descr="http://www.sqlservercentral.com/Images/165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75" y="1524000"/>
            <a:ext cx="5351717"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72832" y="3581400"/>
            <a:ext cx="7256767" cy="2308324"/>
          </a:xfrm>
          <a:prstGeom prst="rect">
            <a:avLst/>
          </a:prstGeom>
          <a:solidFill>
            <a:schemeClr val="accent1">
              <a:lumMod val="20000"/>
              <a:lumOff val="80000"/>
            </a:schemeClr>
          </a:solidFill>
        </p:spPr>
        <p:txBody>
          <a:bodyPr wrap="square">
            <a:spAutoFit/>
          </a:bodyPr>
          <a:lstStyle/>
          <a:p>
            <a:r>
              <a:rPr lang="en-IN" dirty="0">
                <a:solidFill>
                  <a:srgbClr val="0000FF"/>
                </a:solidFill>
              </a:rPr>
              <a:t>SELECT</a:t>
            </a:r>
          </a:p>
          <a:p>
            <a:r>
              <a:rPr lang="en-IN" dirty="0">
                <a:solidFill>
                  <a:prstClr val="black"/>
                </a:solidFill>
              </a:rPr>
              <a:t> (</a:t>
            </a:r>
          </a:p>
          <a:p>
            <a:r>
              <a:rPr lang="en-IN" dirty="0">
                <a:solidFill>
                  <a:prstClr val="black"/>
                </a:solidFill>
              </a:rPr>
              <a:t> [Measures].[Internet Sales Amount]</a:t>
            </a:r>
          </a:p>
          <a:p>
            <a:r>
              <a:rPr lang="en-IN" dirty="0">
                <a:solidFill>
                  <a:prstClr val="black"/>
                </a:solidFill>
              </a:rPr>
              <a:t> ,[Product].[Category].[Bikes]</a:t>
            </a:r>
          </a:p>
          <a:p>
            <a:r>
              <a:rPr lang="en-IN" dirty="0">
                <a:solidFill>
                  <a:prstClr val="black"/>
                </a:solidFill>
              </a:rPr>
              <a:t> ,[Sales Territory].[Sales Territory Group].&amp;[Europe]</a:t>
            </a:r>
          </a:p>
          <a:p>
            <a:r>
              <a:rPr lang="en-IN" dirty="0">
                <a:solidFill>
                  <a:prstClr val="black"/>
                </a:solidFill>
              </a:rPr>
              <a:t> )</a:t>
            </a:r>
          </a:p>
          <a:p>
            <a:r>
              <a:rPr lang="en-IN" dirty="0">
                <a:solidFill>
                  <a:srgbClr val="0000FF"/>
                </a:solidFill>
              </a:rPr>
              <a:t>ON</a:t>
            </a:r>
            <a:r>
              <a:rPr lang="en-IN" dirty="0">
                <a:solidFill>
                  <a:prstClr val="black"/>
                </a:solidFill>
              </a:rPr>
              <a:t> </a:t>
            </a:r>
            <a:r>
              <a:rPr lang="en-IN" dirty="0">
                <a:solidFill>
                  <a:srgbClr val="0000FF"/>
                </a:solidFill>
              </a:rPr>
              <a:t>COLUMNS</a:t>
            </a:r>
          </a:p>
          <a:p>
            <a:r>
              <a:rPr lang="en-IN" dirty="0">
                <a:solidFill>
                  <a:srgbClr val="0000FF"/>
                </a:solidFill>
              </a:rPr>
              <a:t>FROM</a:t>
            </a:r>
            <a:r>
              <a:rPr lang="en-IN" dirty="0">
                <a:solidFill>
                  <a:prstClr val="black"/>
                </a:solidFill>
              </a:rPr>
              <a:t> [Adventure Works];</a:t>
            </a:r>
            <a:endParaRPr lang="en-IN" dirty="0"/>
          </a:p>
        </p:txBody>
      </p:sp>
    </p:spTree>
    <p:extLst>
      <p:ext uri="{BB962C8B-B14F-4D97-AF65-F5344CB8AC3E}">
        <p14:creationId xmlns:p14="http://schemas.microsoft.com/office/powerpoint/2010/main" val="30851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Font typeface="Arial" pitchFamily="34" charset="0"/>
              <a:buChar char="•"/>
            </a:pPr>
            <a:r>
              <a:rPr lang="en-IN" sz="1800" dirty="0"/>
              <a:t>With multipart tuples, the requirements for set membership become a bit more </a:t>
            </a:r>
            <a:r>
              <a:rPr lang="en-IN" sz="1800" dirty="0" smtClean="0"/>
              <a:t>complex. Not </a:t>
            </a:r>
            <a:r>
              <a:rPr lang="en-IN" sz="1800" dirty="0"/>
              <a:t>only must the same hierarchies be referenced between tuples, but each tuple must </a:t>
            </a:r>
            <a:r>
              <a:rPr lang="en-IN" sz="1800" dirty="0" smtClean="0"/>
              <a:t>also reference </a:t>
            </a:r>
            <a:r>
              <a:rPr lang="en-IN" sz="1800" dirty="0"/>
              <a:t>these hierarchies in the same order as the other tuples in the set. </a:t>
            </a:r>
            <a:endParaRPr lang="en-IN" sz="1800" dirty="0" smtClean="0"/>
          </a:p>
          <a:p>
            <a:pPr marL="342900" lvl="1" indent="-342900">
              <a:buFont typeface="Arial" pitchFamily="34" charset="0"/>
              <a:buChar char="•"/>
            </a:pPr>
            <a:r>
              <a:rPr lang="en-IN" sz="1800" dirty="0" smtClean="0"/>
              <a:t>This requirement is </a:t>
            </a:r>
            <a:r>
              <a:rPr lang="en-IN" sz="1800" dirty="0"/>
              <a:t>referred to as shared dimensionality. The following is a valid set of multipart </a:t>
            </a:r>
            <a:r>
              <a:rPr lang="en-IN" sz="1800" dirty="0" smtClean="0"/>
              <a:t>tuples exhibiting </a:t>
            </a:r>
            <a:r>
              <a:rPr lang="en-IN" sz="1800" dirty="0"/>
              <a:t>both shared hierarchality and shared dimensionality</a:t>
            </a:r>
            <a:r>
              <a:rPr lang="en-IN" sz="1800" dirty="0" smtClean="0"/>
              <a:t>:</a:t>
            </a:r>
          </a:p>
          <a:p>
            <a:pPr marL="400050" lvl="2" indent="0">
              <a:buNone/>
            </a:pPr>
            <a:r>
              <a:rPr lang="en-IN" dirty="0"/>
              <a:t/>
            </a:r>
            <a:br>
              <a:rPr lang="en-IN" dirty="0"/>
            </a:br>
            <a:r>
              <a:rPr lang="en-IN" sz="1800" dirty="0" smtClean="0"/>
              <a:t>([Product]. [Category]. [Accessories], [Date]. [Calendar]. [CY 2004]),</a:t>
            </a:r>
            <a:br>
              <a:rPr lang="en-IN" sz="1800" dirty="0" smtClean="0"/>
            </a:br>
            <a:r>
              <a:rPr lang="en-IN" sz="1800" dirty="0" smtClean="0"/>
              <a:t>([Product]. [Category] . [Bikes] , [Date] . [Calendar]. [CY 2002]),</a:t>
            </a:r>
            <a:br>
              <a:rPr lang="en-IN" sz="1800" dirty="0" smtClean="0"/>
            </a:br>
            <a:r>
              <a:rPr lang="en-IN" sz="1800" dirty="0" smtClean="0"/>
              <a:t>([Product]. [Category]. [Clothing], [Date]. [Calendar]. [CY 20031),</a:t>
            </a:r>
            <a:br>
              <a:rPr lang="en-IN" sz="1800" dirty="0" smtClean="0"/>
            </a:br>
            <a:r>
              <a:rPr lang="en-IN" sz="1800" dirty="0" smtClean="0"/>
              <a:t>([Product].[Category] .[Components], [Date].[Calendar].[CY 2001])</a:t>
            </a:r>
            <a:endParaRPr lang="en-IN" sz="1800" dirty="0"/>
          </a:p>
          <a:p>
            <a:endParaRPr lang="en-IN" dirty="0" smtClean="0"/>
          </a:p>
          <a:p>
            <a:endParaRPr lang="en-IN" dirty="0"/>
          </a:p>
        </p:txBody>
      </p:sp>
      <p:sp>
        <p:nvSpPr>
          <p:cNvPr id="3" name="Title 2"/>
          <p:cNvSpPr>
            <a:spLocks noGrp="1"/>
          </p:cNvSpPr>
          <p:nvPr>
            <p:ph type="title"/>
          </p:nvPr>
        </p:nvSpPr>
        <p:spPr/>
        <p:txBody>
          <a:bodyPr/>
          <a:lstStyle/>
          <a:p>
            <a:r>
              <a:rPr lang="en-IN" dirty="0" smtClean="0"/>
              <a:t>Multipart tuples</a:t>
            </a:r>
            <a:endParaRPr lang="en-IN" dirty="0"/>
          </a:p>
        </p:txBody>
      </p:sp>
    </p:spTree>
    <p:extLst>
      <p:ext uri="{BB962C8B-B14F-4D97-AF65-F5344CB8AC3E}">
        <p14:creationId xmlns:p14="http://schemas.microsoft.com/office/powerpoint/2010/main" val="2434609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solidFill>
                  <a:srgbClr val="0000FF"/>
                </a:solidFill>
              </a:rPr>
              <a:t>SELECT</a:t>
            </a:r>
          </a:p>
          <a:p>
            <a:pPr marL="0" indent="0">
              <a:buNone/>
            </a:pPr>
            <a:r>
              <a:rPr lang="en-IN" dirty="0">
                <a:solidFill>
                  <a:prstClr val="black"/>
                </a:solidFill>
              </a:rPr>
              <a:t>{</a:t>
            </a:r>
          </a:p>
          <a:p>
            <a:pPr marL="0" indent="0">
              <a:buNone/>
            </a:pPr>
            <a:r>
              <a:rPr lang="en-IN" dirty="0">
                <a:solidFill>
                  <a:prstClr val="black"/>
                </a:solidFill>
              </a:rPr>
              <a:t>([Date].[Calendar].[CY 2005],[Geography].[Country].[United States]),</a:t>
            </a:r>
          </a:p>
          <a:p>
            <a:pPr marL="0" indent="0">
              <a:buNone/>
            </a:pPr>
            <a:r>
              <a:rPr lang="en-IN" dirty="0">
                <a:solidFill>
                  <a:prstClr val="black"/>
                </a:solidFill>
              </a:rPr>
              <a:t>([Date].[Calendar].[CY 2006],[Geography].[Country].[United States]),</a:t>
            </a:r>
          </a:p>
          <a:p>
            <a:pPr marL="0" indent="0">
              <a:buNone/>
            </a:pPr>
            <a:r>
              <a:rPr lang="en-IN" dirty="0">
                <a:solidFill>
                  <a:prstClr val="black"/>
                </a:solidFill>
              </a:rPr>
              <a:t>([Date].[Calendar].[CY 2007],[Geography].[Country].[United States])</a:t>
            </a:r>
          </a:p>
          <a:p>
            <a:pPr marL="0" indent="0">
              <a:buNone/>
            </a:pPr>
            <a:r>
              <a:rPr lang="en-IN" dirty="0">
                <a:solidFill>
                  <a:prstClr val="black"/>
                </a:solidFill>
              </a:rPr>
              <a:t>} </a:t>
            </a:r>
            <a:r>
              <a:rPr lang="en-IN" dirty="0">
                <a:solidFill>
                  <a:srgbClr val="0000FF"/>
                </a:solidFill>
              </a:rPr>
              <a:t>ON</a:t>
            </a:r>
            <a:r>
              <a:rPr lang="en-IN" dirty="0">
                <a:solidFill>
                  <a:prstClr val="black"/>
                </a:solidFill>
              </a:rPr>
              <a:t> </a:t>
            </a:r>
            <a:r>
              <a:rPr lang="en-IN" dirty="0">
                <a:solidFill>
                  <a:srgbClr val="0000FF"/>
                </a:solidFill>
              </a:rPr>
              <a:t>COLUMNS</a:t>
            </a:r>
            <a:r>
              <a:rPr lang="en-IN" dirty="0">
                <a:solidFill>
                  <a:prstClr val="black"/>
                </a:solidFill>
              </a:rPr>
              <a:t>,</a:t>
            </a:r>
          </a:p>
          <a:p>
            <a:pPr marL="0" indent="0">
              <a:buNone/>
            </a:pPr>
            <a:r>
              <a:rPr lang="en-IN" dirty="0">
                <a:solidFill>
                  <a:prstClr val="black"/>
                </a:solidFill>
              </a:rPr>
              <a:t>{</a:t>
            </a:r>
          </a:p>
          <a:p>
            <a:pPr marL="0" indent="0">
              <a:buNone/>
            </a:pPr>
            <a:r>
              <a:rPr lang="en-IN" dirty="0">
                <a:solidFill>
                  <a:prstClr val="black"/>
                </a:solidFill>
              </a:rPr>
              <a:t>([Product].[Category].[Accessories]),</a:t>
            </a:r>
          </a:p>
          <a:p>
            <a:pPr marL="0" indent="0">
              <a:buNone/>
            </a:pPr>
            <a:r>
              <a:rPr lang="en-IN" dirty="0">
                <a:solidFill>
                  <a:prstClr val="black"/>
                </a:solidFill>
              </a:rPr>
              <a:t>([Product].[Category].[Bikes]),</a:t>
            </a:r>
          </a:p>
          <a:p>
            <a:pPr marL="0" indent="0">
              <a:buNone/>
            </a:pPr>
            <a:r>
              <a:rPr lang="en-IN" dirty="0">
                <a:solidFill>
                  <a:prstClr val="black"/>
                </a:solidFill>
              </a:rPr>
              <a:t>([Product].[Category].[Clothing]),</a:t>
            </a:r>
          </a:p>
          <a:p>
            <a:pPr marL="0" indent="0">
              <a:buNone/>
            </a:pPr>
            <a:r>
              <a:rPr lang="en-IN" dirty="0">
                <a:solidFill>
                  <a:prstClr val="black"/>
                </a:solidFill>
              </a:rPr>
              <a:t>([Product].[Category].[Components])</a:t>
            </a:r>
          </a:p>
          <a:p>
            <a:pPr marL="0" indent="0">
              <a:buNone/>
            </a:pPr>
            <a:r>
              <a:rPr lang="en-IN" dirty="0">
                <a:solidFill>
                  <a:prstClr val="black"/>
                </a:solidFill>
              </a:rPr>
              <a:t>} </a:t>
            </a:r>
            <a:r>
              <a:rPr lang="en-IN" dirty="0">
                <a:solidFill>
                  <a:srgbClr val="0000FF"/>
                </a:solidFill>
              </a:rPr>
              <a:t>ON</a:t>
            </a:r>
            <a:r>
              <a:rPr lang="en-IN" dirty="0">
                <a:solidFill>
                  <a:prstClr val="black"/>
                </a:solidFill>
              </a:rPr>
              <a:t> </a:t>
            </a:r>
            <a:r>
              <a:rPr lang="en-IN" dirty="0">
                <a:solidFill>
                  <a:srgbClr val="0000FF"/>
                </a:solidFill>
              </a:rPr>
              <a:t>ROWS</a:t>
            </a:r>
          </a:p>
          <a:p>
            <a:pPr marL="0" indent="0">
              <a:buNone/>
            </a:pPr>
            <a:r>
              <a:rPr lang="en-IN" dirty="0">
                <a:solidFill>
                  <a:srgbClr val="0000FF"/>
                </a:solidFill>
              </a:rPr>
              <a:t>FROM</a:t>
            </a:r>
            <a:r>
              <a:rPr lang="en-IN" dirty="0">
                <a:solidFill>
                  <a:prstClr val="black"/>
                </a:solidFill>
              </a:rPr>
              <a:t> [Adventure Works]</a:t>
            </a:r>
            <a:endParaRPr lang="en-IN" dirty="0"/>
          </a:p>
        </p:txBody>
      </p:sp>
      <p:sp>
        <p:nvSpPr>
          <p:cNvPr id="3" name="Title 2"/>
          <p:cNvSpPr>
            <a:spLocks noGrp="1"/>
          </p:cNvSpPr>
          <p:nvPr>
            <p:ph type="title"/>
          </p:nvPr>
        </p:nvSpPr>
        <p:spPr/>
        <p:txBody>
          <a:bodyPr/>
          <a:lstStyle/>
          <a:p>
            <a:r>
              <a:rPr lang="en-IN" dirty="0" smtClean="0"/>
              <a:t>Multipart tuple example</a:t>
            </a:r>
            <a:endParaRPr lang="en-IN" dirty="0"/>
          </a:p>
        </p:txBody>
      </p:sp>
    </p:spTree>
    <p:extLst>
      <p:ext uri="{BB962C8B-B14F-4D97-AF65-F5344CB8AC3E}">
        <p14:creationId xmlns:p14="http://schemas.microsoft.com/office/powerpoint/2010/main" val="4111089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OLAP Concepts</a:t>
            </a:r>
          </a:p>
          <a:p>
            <a:r>
              <a:rPr lang="en-IN" dirty="0" smtClean="0"/>
              <a:t>SQL </a:t>
            </a:r>
          </a:p>
          <a:p>
            <a:r>
              <a:rPr lang="en-IN" dirty="0" smtClean="0"/>
              <a:t>SSAS</a:t>
            </a:r>
          </a:p>
          <a:p>
            <a:endParaRPr lang="en-IN" dirty="0"/>
          </a:p>
        </p:txBody>
      </p:sp>
      <p:sp>
        <p:nvSpPr>
          <p:cNvPr id="3" name="Title 2"/>
          <p:cNvSpPr>
            <a:spLocks noGrp="1"/>
          </p:cNvSpPr>
          <p:nvPr>
            <p:ph type="title"/>
          </p:nvPr>
        </p:nvSpPr>
        <p:spPr/>
        <p:txBody>
          <a:bodyPr/>
          <a:lstStyle/>
          <a:p>
            <a:r>
              <a:rPr lang="en-IN" dirty="0" smtClean="0"/>
              <a:t>Prerequisite</a:t>
            </a:r>
            <a:endParaRPr lang="en-IN" dirty="0"/>
          </a:p>
        </p:txBody>
      </p:sp>
    </p:spTree>
    <p:extLst>
      <p:ext uri="{BB962C8B-B14F-4D97-AF65-F5344CB8AC3E}">
        <p14:creationId xmlns:p14="http://schemas.microsoft.com/office/powerpoint/2010/main" val="2743245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solidFill>
                  <a:srgbClr val="0000FF"/>
                </a:solidFill>
              </a:rPr>
              <a:t>SELECT</a:t>
            </a:r>
          </a:p>
          <a:p>
            <a:pPr marL="0" indent="0">
              <a:buNone/>
            </a:pPr>
            <a:r>
              <a:rPr lang="en-IN" dirty="0">
                <a:solidFill>
                  <a:prstClr val="black"/>
                </a:solidFill>
              </a:rPr>
              <a:t>{</a:t>
            </a:r>
          </a:p>
          <a:p>
            <a:pPr marL="0" indent="0">
              <a:buNone/>
            </a:pPr>
            <a:r>
              <a:rPr lang="en-IN" dirty="0">
                <a:solidFill>
                  <a:prstClr val="black"/>
                </a:solidFill>
              </a:rPr>
              <a:t>([Date].[Calendar].[CY 2005],[Geography].[Country].[United States]),</a:t>
            </a:r>
          </a:p>
          <a:p>
            <a:pPr marL="0" indent="0">
              <a:buNone/>
            </a:pPr>
            <a:r>
              <a:rPr lang="en-IN" dirty="0">
                <a:solidFill>
                  <a:prstClr val="black"/>
                </a:solidFill>
              </a:rPr>
              <a:t>([Date].[Calendar].[CY 2006],[Geography].[Country].[United States]),</a:t>
            </a:r>
          </a:p>
          <a:p>
            <a:pPr marL="0" indent="0">
              <a:buNone/>
            </a:pPr>
            <a:r>
              <a:rPr lang="en-IN" dirty="0">
                <a:solidFill>
                  <a:prstClr val="black"/>
                </a:solidFill>
              </a:rPr>
              <a:t>([Date].[Calendar].[CY 2007],[Geography].[Country].[United States])</a:t>
            </a:r>
          </a:p>
          <a:p>
            <a:pPr marL="0" indent="0">
              <a:buNone/>
            </a:pPr>
            <a:r>
              <a:rPr lang="en-IN" dirty="0">
                <a:solidFill>
                  <a:prstClr val="black"/>
                </a:solidFill>
              </a:rPr>
              <a:t>} </a:t>
            </a:r>
            <a:r>
              <a:rPr lang="en-IN" dirty="0">
                <a:solidFill>
                  <a:srgbClr val="0000FF"/>
                </a:solidFill>
              </a:rPr>
              <a:t>ON</a:t>
            </a:r>
            <a:r>
              <a:rPr lang="en-IN" dirty="0">
                <a:solidFill>
                  <a:prstClr val="black"/>
                </a:solidFill>
              </a:rPr>
              <a:t> </a:t>
            </a:r>
            <a:r>
              <a:rPr lang="en-IN" dirty="0">
                <a:solidFill>
                  <a:srgbClr val="0000FF"/>
                </a:solidFill>
              </a:rPr>
              <a:t>COLUMNS</a:t>
            </a:r>
            <a:r>
              <a:rPr lang="en-IN" dirty="0">
                <a:solidFill>
                  <a:prstClr val="black"/>
                </a:solidFill>
              </a:rPr>
              <a:t>,</a:t>
            </a:r>
          </a:p>
          <a:p>
            <a:pPr marL="0" indent="0">
              <a:buNone/>
            </a:pPr>
            <a:r>
              <a:rPr lang="en-IN" dirty="0">
                <a:solidFill>
                  <a:prstClr val="black"/>
                </a:solidFill>
              </a:rPr>
              <a:t>{</a:t>
            </a:r>
          </a:p>
          <a:p>
            <a:pPr marL="0" indent="0">
              <a:buNone/>
            </a:pPr>
            <a:r>
              <a:rPr lang="en-IN" dirty="0">
                <a:solidFill>
                  <a:prstClr val="black"/>
                </a:solidFill>
              </a:rPr>
              <a:t>([Product].[Category].[Accessories]),</a:t>
            </a:r>
          </a:p>
          <a:p>
            <a:pPr marL="0" indent="0">
              <a:buNone/>
            </a:pPr>
            <a:r>
              <a:rPr lang="en-IN" dirty="0">
                <a:solidFill>
                  <a:prstClr val="black"/>
                </a:solidFill>
              </a:rPr>
              <a:t>([Product].[Category].[Bikes]),</a:t>
            </a:r>
          </a:p>
          <a:p>
            <a:pPr marL="0" indent="0">
              <a:buNone/>
            </a:pPr>
            <a:r>
              <a:rPr lang="en-IN" dirty="0">
                <a:solidFill>
                  <a:prstClr val="black"/>
                </a:solidFill>
              </a:rPr>
              <a:t>([Product].[Category].[Clothing]),</a:t>
            </a:r>
          </a:p>
          <a:p>
            <a:pPr marL="0" indent="0">
              <a:buNone/>
            </a:pPr>
            <a:r>
              <a:rPr lang="en-IN" dirty="0">
                <a:solidFill>
                  <a:prstClr val="black"/>
                </a:solidFill>
              </a:rPr>
              <a:t>([Product].[Subcategory].&amp;[Helmets])</a:t>
            </a:r>
          </a:p>
          <a:p>
            <a:pPr marL="0" indent="0">
              <a:buNone/>
            </a:pPr>
            <a:r>
              <a:rPr lang="en-IN" dirty="0">
                <a:solidFill>
                  <a:prstClr val="black"/>
                </a:solidFill>
              </a:rPr>
              <a:t>} </a:t>
            </a:r>
            <a:r>
              <a:rPr lang="en-IN" dirty="0">
                <a:solidFill>
                  <a:srgbClr val="0000FF"/>
                </a:solidFill>
              </a:rPr>
              <a:t>ON</a:t>
            </a:r>
            <a:r>
              <a:rPr lang="en-IN" dirty="0">
                <a:solidFill>
                  <a:prstClr val="black"/>
                </a:solidFill>
              </a:rPr>
              <a:t> </a:t>
            </a:r>
            <a:r>
              <a:rPr lang="en-IN" dirty="0">
                <a:solidFill>
                  <a:srgbClr val="0000FF"/>
                </a:solidFill>
              </a:rPr>
              <a:t>ROWS</a:t>
            </a:r>
          </a:p>
          <a:p>
            <a:pPr marL="0" indent="0">
              <a:buNone/>
            </a:pPr>
            <a:r>
              <a:rPr lang="en-IN" dirty="0">
                <a:solidFill>
                  <a:srgbClr val="0000FF"/>
                </a:solidFill>
              </a:rPr>
              <a:t>FROM</a:t>
            </a:r>
            <a:r>
              <a:rPr lang="en-IN" dirty="0">
                <a:solidFill>
                  <a:prstClr val="black"/>
                </a:solidFill>
              </a:rPr>
              <a:t> [Adventure Works]</a:t>
            </a:r>
            <a:endParaRPr lang="en-IN" dirty="0"/>
          </a:p>
        </p:txBody>
      </p:sp>
      <p:sp>
        <p:nvSpPr>
          <p:cNvPr id="3" name="Title 2"/>
          <p:cNvSpPr>
            <a:spLocks noGrp="1"/>
          </p:cNvSpPr>
          <p:nvPr>
            <p:ph type="title"/>
          </p:nvPr>
        </p:nvSpPr>
        <p:spPr/>
        <p:txBody>
          <a:bodyPr/>
          <a:lstStyle/>
          <a:p>
            <a:r>
              <a:rPr lang="en-IN" dirty="0" smtClean="0"/>
              <a:t>Is it valid tuple ?</a:t>
            </a:r>
            <a:endParaRPr lang="en-IN" dirty="0"/>
          </a:p>
        </p:txBody>
      </p:sp>
    </p:spTree>
    <p:extLst>
      <p:ext uri="{BB962C8B-B14F-4D97-AF65-F5344CB8AC3E}">
        <p14:creationId xmlns:p14="http://schemas.microsoft.com/office/powerpoint/2010/main" val="28055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What is the value at position 3? </a:t>
            </a:r>
            <a:endParaRPr lang="en-IN" dirty="0"/>
          </a:p>
        </p:txBody>
      </p:sp>
      <p:sp>
        <p:nvSpPr>
          <p:cNvPr id="3" name="Title 2"/>
          <p:cNvSpPr>
            <a:spLocks noGrp="1"/>
          </p:cNvSpPr>
          <p:nvPr>
            <p:ph type="title"/>
          </p:nvPr>
        </p:nvSpPr>
        <p:spPr/>
        <p:txBody>
          <a:bodyPr/>
          <a:lstStyle/>
          <a:p>
            <a:r>
              <a:rPr lang="en-IN" dirty="0" smtClean="0"/>
              <a:t>One-Dimensional Data </a:t>
            </a:r>
            <a:endParaRPr lang="en-IN" dirty="0"/>
          </a:p>
        </p:txBody>
      </p:sp>
      <p:cxnSp>
        <p:nvCxnSpPr>
          <p:cNvPr id="5" name="Straight Connector 4"/>
          <p:cNvCxnSpPr/>
          <p:nvPr/>
        </p:nvCxnSpPr>
        <p:spPr>
          <a:xfrm>
            <a:off x="1143000" y="3695700"/>
            <a:ext cx="6324600"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6" name="Flowchart: Connector 5"/>
          <p:cNvSpPr/>
          <p:nvPr/>
        </p:nvSpPr>
        <p:spPr>
          <a:xfrm>
            <a:off x="1676400" y="3581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p:cNvSpPr/>
          <p:nvPr/>
        </p:nvSpPr>
        <p:spPr>
          <a:xfrm>
            <a:off x="4038600" y="3581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p:cNvSpPr/>
          <p:nvPr/>
        </p:nvSpPr>
        <p:spPr>
          <a:xfrm>
            <a:off x="2819400" y="3581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5334000" y="3584154"/>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6629400" y="3581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562496" y="3924300"/>
            <a:ext cx="418704" cy="369332"/>
          </a:xfrm>
          <a:prstGeom prst="rect">
            <a:avLst/>
          </a:prstGeom>
          <a:noFill/>
        </p:spPr>
        <p:txBody>
          <a:bodyPr wrap="none" rtlCol="0">
            <a:spAutoFit/>
          </a:bodyPr>
          <a:lstStyle/>
          <a:p>
            <a:r>
              <a:rPr lang="en-IN" b="1" dirty="0" smtClean="0"/>
              <a:t>10</a:t>
            </a:r>
            <a:endParaRPr lang="en-IN" b="1" dirty="0"/>
          </a:p>
        </p:txBody>
      </p:sp>
      <p:sp>
        <p:nvSpPr>
          <p:cNvPr id="14" name="TextBox 13"/>
          <p:cNvSpPr txBox="1"/>
          <p:nvPr/>
        </p:nvSpPr>
        <p:spPr>
          <a:xfrm>
            <a:off x="5238948" y="3955515"/>
            <a:ext cx="418704" cy="369332"/>
          </a:xfrm>
          <a:prstGeom prst="rect">
            <a:avLst/>
          </a:prstGeom>
          <a:noFill/>
        </p:spPr>
        <p:txBody>
          <a:bodyPr wrap="none" rtlCol="0">
            <a:spAutoFit/>
          </a:bodyPr>
          <a:lstStyle/>
          <a:p>
            <a:r>
              <a:rPr lang="en-IN" b="1" dirty="0" smtClean="0"/>
              <a:t>67</a:t>
            </a:r>
            <a:endParaRPr lang="en-IN" b="1" dirty="0"/>
          </a:p>
        </p:txBody>
      </p:sp>
      <p:sp>
        <p:nvSpPr>
          <p:cNvPr id="15" name="TextBox 14"/>
          <p:cNvSpPr txBox="1"/>
          <p:nvPr/>
        </p:nvSpPr>
        <p:spPr>
          <a:xfrm>
            <a:off x="3924696" y="3930593"/>
            <a:ext cx="418704" cy="369332"/>
          </a:xfrm>
          <a:prstGeom prst="rect">
            <a:avLst/>
          </a:prstGeom>
          <a:noFill/>
        </p:spPr>
        <p:txBody>
          <a:bodyPr wrap="none" rtlCol="0">
            <a:spAutoFit/>
          </a:bodyPr>
          <a:lstStyle/>
          <a:p>
            <a:r>
              <a:rPr lang="en-IN" b="1" dirty="0" smtClean="0"/>
              <a:t>15</a:t>
            </a:r>
            <a:endParaRPr lang="en-IN" b="1" dirty="0"/>
          </a:p>
        </p:txBody>
      </p:sp>
      <p:sp>
        <p:nvSpPr>
          <p:cNvPr id="16" name="TextBox 15"/>
          <p:cNvSpPr txBox="1"/>
          <p:nvPr/>
        </p:nvSpPr>
        <p:spPr>
          <a:xfrm>
            <a:off x="6498021" y="3959187"/>
            <a:ext cx="500458" cy="369332"/>
          </a:xfrm>
          <a:prstGeom prst="rect">
            <a:avLst/>
          </a:prstGeom>
          <a:noFill/>
        </p:spPr>
        <p:txBody>
          <a:bodyPr wrap="none" rtlCol="0">
            <a:spAutoFit/>
          </a:bodyPr>
          <a:lstStyle/>
          <a:p>
            <a:r>
              <a:rPr lang="en-IN" b="1" dirty="0" smtClean="0"/>
              <a:t>Joe</a:t>
            </a:r>
            <a:endParaRPr lang="en-IN" b="1" dirty="0"/>
          </a:p>
        </p:txBody>
      </p:sp>
      <p:sp>
        <p:nvSpPr>
          <p:cNvPr id="17" name="TextBox 16"/>
          <p:cNvSpPr txBox="1"/>
          <p:nvPr/>
        </p:nvSpPr>
        <p:spPr>
          <a:xfrm>
            <a:off x="2590800" y="3948170"/>
            <a:ext cx="820417" cy="369332"/>
          </a:xfrm>
          <a:prstGeom prst="rect">
            <a:avLst/>
          </a:prstGeom>
          <a:noFill/>
        </p:spPr>
        <p:txBody>
          <a:bodyPr wrap="none" rtlCol="0">
            <a:spAutoFit/>
          </a:bodyPr>
          <a:lstStyle/>
          <a:p>
            <a:r>
              <a:rPr lang="en-IN" b="1" dirty="0" smtClean="0"/>
              <a:t>Tushar</a:t>
            </a:r>
            <a:endParaRPr lang="en-IN" b="1" dirty="0"/>
          </a:p>
        </p:txBody>
      </p:sp>
      <p:cxnSp>
        <p:nvCxnSpPr>
          <p:cNvPr id="19" name="Straight Arrow Connector 18"/>
          <p:cNvCxnSpPr/>
          <p:nvPr/>
        </p:nvCxnSpPr>
        <p:spPr>
          <a:xfrm>
            <a:off x="2743200" y="1600200"/>
            <a:ext cx="1295400" cy="1828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653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Two dimensional data is what is stored in relational systems</a:t>
            </a:r>
          </a:p>
          <a:p>
            <a:r>
              <a:rPr lang="en-IN" dirty="0" smtClean="0"/>
              <a:t>What is City for supplied 4?</a:t>
            </a:r>
          </a:p>
          <a:p>
            <a:endParaRPr lang="en-IN" dirty="0"/>
          </a:p>
        </p:txBody>
      </p:sp>
      <p:sp>
        <p:nvSpPr>
          <p:cNvPr id="3" name="Title 2"/>
          <p:cNvSpPr>
            <a:spLocks noGrp="1"/>
          </p:cNvSpPr>
          <p:nvPr>
            <p:ph type="title"/>
          </p:nvPr>
        </p:nvSpPr>
        <p:spPr/>
        <p:txBody>
          <a:bodyPr/>
          <a:lstStyle/>
          <a:p>
            <a:r>
              <a:rPr lang="en-IN" dirty="0"/>
              <a:t>Two dimensional data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360198"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220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900000"/>
            <a:ext cx="3124200" cy="3748200"/>
          </a:xfrm>
        </p:spPr>
        <p:txBody>
          <a:bodyPr/>
          <a:lstStyle/>
          <a:p>
            <a:pPr marL="0" indent="0">
              <a:buNone/>
            </a:pPr>
            <a:r>
              <a:rPr lang="en-IN" sz="1600" dirty="0" smtClean="0"/>
              <a:t>This  figure </a:t>
            </a:r>
            <a:r>
              <a:rPr lang="en-IN" sz="1600" dirty="0"/>
              <a:t>shows a simple but exact mapping of how some five tables in </a:t>
            </a:r>
            <a:r>
              <a:rPr lang="en-IN" sz="1600" dirty="0" smtClean="0"/>
              <a:t>the </a:t>
            </a:r>
            <a:r>
              <a:rPr lang="en-IN" sz="1600" b="1" i="1" dirty="0" err="1" smtClean="0"/>
              <a:t>AdventureWorksDW</a:t>
            </a:r>
            <a:endParaRPr lang="en-IN" sz="1600" b="1" i="1" dirty="0"/>
          </a:p>
          <a:p>
            <a:pPr marL="0" indent="0">
              <a:buNone/>
            </a:pPr>
            <a:r>
              <a:rPr lang="en-IN" sz="1600" dirty="0" smtClean="0"/>
              <a:t>relational </a:t>
            </a:r>
            <a:r>
              <a:rPr lang="en-IN" sz="1600" dirty="0"/>
              <a:t>database are represented </a:t>
            </a:r>
            <a:r>
              <a:rPr lang="en-IN" sz="1600" dirty="0" smtClean="0"/>
              <a:t>as dimensions in </a:t>
            </a:r>
            <a:r>
              <a:rPr lang="en-IN" sz="1600" dirty="0"/>
              <a:t>the </a:t>
            </a:r>
            <a:r>
              <a:rPr lang="en-IN" sz="1600" i="1" dirty="0"/>
              <a:t>Adventure Works</a:t>
            </a:r>
            <a:r>
              <a:rPr lang="en-IN" sz="1600" dirty="0"/>
              <a:t> cube, </a:t>
            </a:r>
            <a:r>
              <a:rPr lang="en-IN" sz="1600" dirty="0" smtClean="0"/>
              <a:t>with </a:t>
            </a:r>
            <a:r>
              <a:rPr lang="en-IN" sz="1600" dirty="0"/>
              <a:t>the exact names used in both environments. </a:t>
            </a:r>
            <a:endParaRPr lang="en-IN" sz="1600" dirty="0" smtClean="0"/>
          </a:p>
          <a:p>
            <a:pPr marL="0" indent="0">
              <a:buNone/>
            </a:pPr>
            <a:r>
              <a:rPr lang="en-IN" sz="1600" dirty="0" smtClean="0"/>
              <a:t>We can </a:t>
            </a:r>
            <a:r>
              <a:rPr lang="en-IN" sz="1600" dirty="0"/>
              <a:t>also see </a:t>
            </a:r>
            <a:r>
              <a:rPr lang="en-IN" sz="1600" dirty="0" smtClean="0"/>
              <a:t>how </a:t>
            </a:r>
            <a:r>
              <a:rPr lang="en-IN" sz="1600" dirty="0"/>
              <a:t>the columns in the tables are represented as attributes in the cube.</a:t>
            </a:r>
          </a:p>
        </p:txBody>
      </p:sp>
      <p:sp>
        <p:nvSpPr>
          <p:cNvPr id="3" name="Title 2"/>
          <p:cNvSpPr>
            <a:spLocks noGrp="1"/>
          </p:cNvSpPr>
          <p:nvPr>
            <p:ph type="title"/>
          </p:nvPr>
        </p:nvSpPr>
        <p:spPr/>
        <p:txBody>
          <a:bodyPr>
            <a:normAutofit fontScale="90000"/>
          </a:bodyPr>
          <a:lstStyle/>
          <a:p>
            <a:r>
              <a:rPr lang="en-IN" dirty="0"/>
              <a:t/>
            </a:r>
            <a:br>
              <a:rPr lang="en-IN" dirty="0"/>
            </a:br>
            <a:r>
              <a:rPr lang="en-IN" dirty="0"/>
              <a:t>How is a relational database different from a cube?</a:t>
            </a:r>
            <a:br>
              <a:rPr lang="en-IN" dirty="0"/>
            </a:br>
            <a:endParaRPr lang="en-IN" dirty="0"/>
          </a:p>
        </p:txBody>
      </p:sp>
      <p:pic>
        <p:nvPicPr>
          <p:cNvPr id="2050" name="Picture 2" descr="http://www.sqlservercentral.com/Images/163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695325"/>
            <a:ext cx="6057900"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833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Multidimensional Expressions (MDX) is a query language for OLAP databases, much like SQL is a query language for relational databases. It is also a calculation language, with syntax similar to spread sheet formulas.</a:t>
            </a:r>
          </a:p>
          <a:p>
            <a:r>
              <a:rPr lang="en-IN" dirty="0"/>
              <a:t>Multidimensional Expressions (MDX) lets you query multidimensional objects, such as cubes, and return multidimensional </a:t>
            </a:r>
            <a:r>
              <a:rPr lang="en-IN" b="1" i="1" dirty="0" err="1"/>
              <a:t>cellsets</a:t>
            </a:r>
            <a:r>
              <a:rPr lang="en-IN" dirty="0"/>
              <a:t> that contain the cube's data.</a:t>
            </a:r>
          </a:p>
          <a:p>
            <a:r>
              <a:rPr lang="en-IN" dirty="0" smtClean="0"/>
              <a:t>Let's </a:t>
            </a:r>
            <a:r>
              <a:rPr lang="en-IN" dirty="0"/>
              <a:t>start by outlining one of the simplest forms of an MDX expression, bearing in </a:t>
            </a:r>
            <a:r>
              <a:rPr lang="en-IN" dirty="0" smtClean="0"/>
              <a:t> mind </a:t>
            </a:r>
            <a:r>
              <a:rPr lang="en-IN" dirty="0"/>
              <a:t>this is for an outline of an expression returning two cube dimensions</a:t>
            </a:r>
            <a:r>
              <a:rPr lang="en-IN" dirty="0" smtClean="0"/>
              <a:t>:</a:t>
            </a:r>
          </a:p>
          <a:p>
            <a:pPr marL="400050" lvl="1" indent="0">
              <a:buNone/>
            </a:pPr>
            <a:r>
              <a:rPr lang="en-IN" sz="1800" b="1" i="1" dirty="0">
                <a:solidFill>
                  <a:srgbClr val="00B050"/>
                </a:solidFill>
              </a:rPr>
              <a:t>SELECT axis specification ON COLUMNS, </a:t>
            </a:r>
          </a:p>
          <a:p>
            <a:pPr marL="400050" lvl="1" indent="0">
              <a:buNone/>
            </a:pPr>
            <a:r>
              <a:rPr lang="en-IN" sz="1800" b="1" i="1" dirty="0">
                <a:solidFill>
                  <a:srgbClr val="00B050"/>
                </a:solidFill>
              </a:rPr>
              <a:t>axis specification ON ROWS </a:t>
            </a:r>
          </a:p>
          <a:p>
            <a:pPr marL="400050" lvl="1" indent="0">
              <a:buNone/>
            </a:pPr>
            <a:r>
              <a:rPr lang="en-IN" sz="1800" b="1" i="1" dirty="0">
                <a:solidFill>
                  <a:srgbClr val="00B050"/>
                </a:solidFill>
              </a:rPr>
              <a:t>FROM </a:t>
            </a:r>
            <a:r>
              <a:rPr lang="en-IN" sz="1800" b="1" i="1" dirty="0" err="1">
                <a:solidFill>
                  <a:srgbClr val="00B050"/>
                </a:solidFill>
              </a:rPr>
              <a:t>cube_name</a:t>
            </a:r>
            <a:r>
              <a:rPr lang="en-IN" sz="1800" b="1" i="1" dirty="0">
                <a:solidFill>
                  <a:srgbClr val="00B050"/>
                </a:solidFill>
              </a:rPr>
              <a:t> </a:t>
            </a:r>
          </a:p>
          <a:p>
            <a:pPr marL="400050" lvl="1" indent="0">
              <a:buNone/>
            </a:pPr>
            <a:r>
              <a:rPr lang="en-IN" sz="1800" b="1" i="1" dirty="0">
                <a:solidFill>
                  <a:srgbClr val="00B050"/>
                </a:solidFill>
              </a:rPr>
              <a:t>WHERE </a:t>
            </a:r>
            <a:r>
              <a:rPr lang="en-IN" sz="1800" b="1" i="1" dirty="0" err="1" smtClean="0">
                <a:solidFill>
                  <a:srgbClr val="00B050"/>
                </a:solidFill>
              </a:rPr>
              <a:t>slicer_specification</a:t>
            </a:r>
            <a:endParaRPr lang="en-IN" sz="1800" b="1" i="1" dirty="0" smtClean="0">
              <a:solidFill>
                <a:srgbClr val="00B050"/>
              </a:solidFill>
            </a:endParaRPr>
          </a:p>
          <a:p>
            <a:pPr marL="400050" lvl="1" indent="0">
              <a:buNone/>
            </a:pPr>
            <a:endParaRPr lang="en-IN" sz="1800" b="1" i="1" dirty="0" smtClean="0"/>
          </a:p>
        </p:txBody>
      </p:sp>
      <p:sp>
        <p:nvSpPr>
          <p:cNvPr id="3" name="Title 2"/>
          <p:cNvSpPr>
            <a:spLocks noGrp="1"/>
          </p:cNvSpPr>
          <p:nvPr>
            <p:ph type="title"/>
          </p:nvPr>
        </p:nvSpPr>
        <p:spPr/>
        <p:txBody>
          <a:bodyPr/>
          <a:lstStyle/>
          <a:p>
            <a:r>
              <a:rPr lang="en-IN" dirty="0" smtClean="0"/>
              <a:t>MDX</a:t>
            </a:r>
            <a:endParaRPr lang="en-IN" dirty="0"/>
          </a:p>
        </p:txBody>
      </p:sp>
    </p:spTree>
    <p:extLst>
      <p:ext uri="{BB962C8B-B14F-4D97-AF65-F5344CB8AC3E}">
        <p14:creationId xmlns:p14="http://schemas.microsoft.com/office/powerpoint/2010/main" val="3294925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let’s say we want to retrieve the</a:t>
            </a:r>
            <a:r>
              <a:rPr lang="en-IN" i="1" dirty="0"/>
              <a:t> Internet Sales Amount. </a:t>
            </a:r>
            <a:r>
              <a:rPr lang="en-IN" dirty="0"/>
              <a:t>In the database that will be the column </a:t>
            </a:r>
            <a:r>
              <a:rPr lang="en-IN" i="1" dirty="0" err="1"/>
              <a:t>SalesAmount</a:t>
            </a:r>
            <a:r>
              <a:rPr lang="en-IN" dirty="0"/>
              <a:t> in </a:t>
            </a:r>
            <a:r>
              <a:rPr lang="en-IN" dirty="0" err="1"/>
              <a:t>the</a:t>
            </a:r>
            <a:r>
              <a:rPr lang="en-IN" i="1" dirty="0" err="1"/>
              <a:t>FactInternetSales</a:t>
            </a:r>
            <a:r>
              <a:rPr lang="en-IN" dirty="0"/>
              <a:t> table, and in the cube that will be </a:t>
            </a:r>
            <a:r>
              <a:rPr lang="en-IN" i="1" dirty="0" err="1"/>
              <a:t>InternetSaleAmount</a:t>
            </a:r>
            <a:r>
              <a:rPr lang="en-IN" i="1" dirty="0"/>
              <a:t> </a:t>
            </a:r>
            <a:r>
              <a:rPr lang="en-IN" dirty="0"/>
              <a:t>attribute in the Measures </a:t>
            </a:r>
            <a:r>
              <a:rPr lang="en-IN" dirty="0" smtClean="0"/>
              <a:t>dimension</a:t>
            </a:r>
            <a:r>
              <a:rPr lang="en-IN" i="1" dirty="0" smtClean="0"/>
              <a:t>.</a:t>
            </a:r>
          </a:p>
          <a:p>
            <a:r>
              <a:rPr lang="en-IN" dirty="0" smtClean="0"/>
              <a:t>The </a:t>
            </a:r>
            <a:r>
              <a:rPr lang="en-IN" dirty="0"/>
              <a:t>first major difference to note is that in MDX even though the SELECT list are derived from dimensions, the FROM clause is not on the dimension but on the cube, unlike in SQL where the FROM clause is directly on tables</a:t>
            </a:r>
            <a:r>
              <a:rPr lang="en-IN" dirty="0" smtClean="0"/>
              <a:t>.</a:t>
            </a:r>
          </a:p>
          <a:p>
            <a:pPr marL="0" indent="0">
              <a:buNone/>
            </a:pPr>
            <a:endParaRPr lang="en-IN" dirty="0" smtClean="0"/>
          </a:p>
          <a:p>
            <a:r>
              <a:rPr lang="en-IN" b="1" i="1" dirty="0" smtClean="0"/>
              <a:t>SQL:</a:t>
            </a:r>
            <a:endParaRPr lang="en-IN" dirty="0" smtClean="0"/>
          </a:p>
          <a:p>
            <a:pPr marL="400050" lvl="1" indent="0">
              <a:buNone/>
            </a:pPr>
            <a:r>
              <a:rPr lang="en-IN" dirty="0" smtClean="0"/>
              <a:t>SELECT [Table].[</a:t>
            </a:r>
            <a:r>
              <a:rPr lang="en-IN" dirty="0" err="1" smtClean="0"/>
              <a:t>ColumnName</a:t>
            </a:r>
            <a:r>
              <a:rPr lang="en-IN" dirty="0" smtClean="0"/>
              <a:t>]</a:t>
            </a:r>
          </a:p>
          <a:p>
            <a:pPr marL="400050" lvl="1" indent="0">
              <a:buNone/>
            </a:pPr>
            <a:r>
              <a:rPr lang="en-IN" dirty="0" smtClean="0"/>
              <a:t>FROM [Table]</a:t>
            </a:r>
          </a:p>
          <a:p>
            <a:r>
              <a:rPr lang="en-IN" b="1" i="1" dirty="0" smtClean="0"/>
              <a:t>MDX:</a:t>
            </a:r>
            <a:endParaRPr lang="en-IN" dirty="0" smtClean="0"/>
          </a:p>
          <a:p>
            <a:pPr marL="400050" lvl="1" indent="0">
              <a:buNone/>
            </a:pPr>
            <a:r>
              <a:rPr lang="en-IN" dirty="0" smtClean="0"/>
              <a:t>SELECT [Dimension].[</a:t>
            </a:r>
            <a:r>
              <a:rPr lang="en-IN" dirty="0" err="1" smtClean="0"/>
              <a:t>AttributeName</a:t>
            </a:r>
            <a:r>
              <a:rPr lang="en-IN" dirty="0" smtClean="0"/>
              <a:t>]</a:t>
            </a:r>
          </a:p>
          <a:p>
            <a:pPr marL="400050" lvl="1" indent="0">
              <a:buNone/>
            </a:pPr>
            <a:r>
              <a:rPr lang="en-IN" dirty="0" smtClean="0"/>
              <a:t>FROM [Cube]</a:t>
            </a:r>
          </a:p>
          <a:p>
            <a:endParaRPr lang="en-IN" dirty="0"/>
          </a:p>
        </p:txBody>
      </p:sp>
      <p:sp>
        <p:nvSpPr>
          <p:cNvPr id="3" name="Title 2"/>
          <p:cNvSpPr>
            <a:spLocks noGrp="1"/>
          </p:cNvSpPr>
          <p:nvPr>
            <p:ph type="title"/>
          </p:nvPr>
        </p:nvSpPr>
        <p:spPr/>
        <p:txBody>
          <a:bodyPr/>
          <a:lstStyle/>
          <a:p>
            <a:r>
              <a:rPr lang="en-IN" dirty="0" smtClean="0"/>
              <a:t>SQL vs. MDX</a:t>
            </a:r>
            <a:endParaRPr lang="en-IN" dirty="0"/>
          </a:p>
        </p:txBody>
      </p:sp>
      <p:sp>
        <p:nvSpPr>
          <p:cNvPr id="4" name="Rectangle 3"/>
          <p:cNvSpPr/>
          <p:nvPr/>
        </p:nvSpPr>
        <p:spPr>
          <a:xfrm>
            <a:off x="4267200" y="2971800"/>
            <a:ext cx="4572000" cy="2160591"/>
          </a:xfrm>
          <a:prstGeom prst="rect">
            <a:avLst/>
          </a:prstGeom>
        </p:spPr>
        <p:txBody>
          <a:bodyPr>
            <a:spAutoFit/>
          </a:bodyPr>
          <a:lstStyle/>
          <a:p>
            <a:pPr marL="342900" indent="-342900" fontAlgn="base">
              <a:spcBef>
                <a:spcPct val="20000"/>
              </a:spcBef>
              <a:spcAft>
                <a:spcPct val="0"/>
              </a:spcAft>
              <a:buFont typeface="Arial" pitchFamily="34" charset="0"/>
              <a:buChar char="•"/>
            </a:pPr>
            <a:r>
              <a:rPr lang="en-IN" b="1" i="1" dirty="0" smtClean="0"/>
              <a:t>SQL</a:t>
            </a:r>
            <a:r>
              <a:rPr lang="en-IN" b="1" i="1" dirty="0"/>
              <a:t>:</a:t>
            </a:r>
          </a:p>
          <a:p>
            <a:pPr marL="400050" lvl="1" fontAlgn="base">
              <a:spcBef>
                <a:spcPct val="20000"/>
              </a:spcBef>
              <a:spcAft>
                <a:spcPct val="0"/>
              </a:spcAft>
            </a:pPr>
            <a:r>
              <a:rPr lang="en-IN" sz="1600" dirty="0">
                <a:solidFill>
                  <a:prstClr val="black"/>
                </a:solidFill>
              </a:rPr>
              <a:t>SELECT [</a:t>
            </a:r>
            <a:r>
              <a:rPr lang="en-IN" sz="1600" dirty="0" err="1">
                <a:solidFill>
                  <a:prstClr val="black"/>
                </a:solidFill>
              </a:rPr>
              <a:t>FactInternetSales</a:t>
            </a:r>
            <a:r>
              <a:rPr lang="en-IN" sz="1600" dirty="0">
                <a:solidFill>
                  <a:prstClr val="black"/>
                </a:solidFill>
              </a:rPr>
              <a:t>].[</a:t>
            </a:r>
            <a:r>
              <a:rPr lang="en-IN" sz="1600" dirty="0" err="1">
                <a:solidFill>
                  <a:prstClr val="black"/>
                </a:solidFill>
              </a:rPr>
              <a:t>SalesAmount</a:t>
            </a:r>
            <a:r>
              <a:rPr lang="en-IN" sz="1600" dirty="0">
                <a:solidFill>
                  <a:prstClr val="black"/>
                </a:solidFill>
              </a:rPr>
              <a:t>]</a:t>
            </a:r>
          </a:p>
          <a:p>
            <a:pPr marL="400050" lvl="1" fontAlgn="base">
              <a:spcBef>
                <a:spcPct val="20000"/>
              </a:spcBef>
              <a:spcAft>
                <a:spcPct val="0"/>
              </a:spcAft>
            </a:pPr>
            <a:r>
              <a:rPr lang="en-IN" sz="1600" dirty="0">
                <a:solidFill>
                  <a:prstClr val="black"/>
                </a:solidFill>
              </a:rPr>
              <a:t>FROM [</a:t>
            </a:r>
            <a:r>
              <a:rPr lang="en-IN" sz="1600" dirty="0" err="1">
                <a:solidFill>
                  <a:prstClr val="black"/>
                </a:solidFill>
              </a:rPr>
              <a:t>FactInternetSales</a:t>
            </a:r>
            <a:r>
              <a:rPr lang="en-IN" sz="1600" dirty="0">
                <a:solidFill>
                  <a:prstClr val="black"/>
                </a:solidFill>
              </a:rPr>
              <a:t>]</a:t>
            </a:r>
          </a:p>
          <a:p>
            <a:pPr marL="342900" lvl="0" indent="-342900" fontAlgn="base">
              <a:spcBef>
                <a:spcPct val="20000"/>
              </a:spcBef>
              <a:spcAft>
                <a:spcPct val="0"/>
              </a:spcAft>
              <a:buFont typeface="Arial" pitchFamily="34" charset="0"/>
              <a:buChar char="•"/>
            </a:pPr>
            <a:r>
              <a:rPr lang="en-IN" b="1" i="1" dirty="0">
                <a:solidFill>
                  <a:prstClr val="black"/>
                </a:solidFill>
              </a:rPr>
              <a:t>MDX:</a:t>
            </a:r>
            <a:endParaRPr lang="en-IN" dirty="0">
              <a:solidFill>
                <a:prstClr val="black"/>
              </a:solidFill>
            </a:endParaRPr>
          </a:p>
          <a:p>
            <a:pPr marL="400050" lvl="1" fontAlgn="base">
              <a:spcBef>
                <a:spcPct val="20000"/>
              </a:spcBef>
              <a:spcAft>
                <a:spcPct val="0"/>
              </a:spcAft>
            </a:pPr>
            <a:r>
              <a:rPr lang="en-IN" sz="1600" dirty="0">
                <a:solidFill>
                  <a:prstClr val="black"/>
                </a:solidFill>
              </a:rPr>
              <a:t>SELECT [Measures].[</a:t>
            </a:r>
            <a:r>
              <a:rPr lang="en-IN" sz="1600" dirty="0" err="1">
                <a:solidFill>
                  <a:prstClr val="black"/>
                </a:solidFill>
              </a:rPr>
              <a:t>InternetSalesAmount</a:t>
            </a:r>
            <a:r>
              <a:rPr lang="en-IN" sz="1600" dirty="0">
                <a:solidFill>
                  <a:prstClr val="black"/>
                </a:solidFill>
              </a:rPr>
              <a:t>]</a:t>
            </a:r>
          </a:p>
          <a:p>
            <a:pPr marL="400050" lvl="1" fontAlgn="base">
              <a:spcBef>
                <a:spcPct val="20000"/>
              </a:spcBef>
              <a:spcAft>
                <a:spcPct val="0"/>
              </a:spcAft>
            </a:pPr>
            <a:r>
              <a:rPr lang="en-IN" sz="1600" dirty="0">
                <a:solidFill>
                  <a:prstClr val="black"/>
                </a:solidFill>
              </a:rPr>
              <a:t>FROM [Adventure Works]</a:t>
            </a:r>
          </a:p>
          <a:p>
            <a:pPr marL="400050" lvl="1" indent="0">
              <a:buNone/>
            </a:pPr>
            <a:endParaRPr lang="en-IN" dirty="0"/>
          </a:p>
        </p:txBody>
      </p:sp>
    </p:spTree>
    <p:extLst>
      <p:ext uri="{BB962C8B-B14F-4D97-AF65-F5344CB8AC3E}">
        <p14:creationId xmlns:p14="http://schemas.microsoft.com/office/powerpoint/2010/main" val="28819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solidFill>
                  <a:srgbClr val="0000FF"/>
                </a:solidFill>
              </a:rPr>
              <a:t>SELECT</a:t>
            </a:r>
          </a:p>
          <a:p>
            <a:pPr marL="0" indent="0">
              <a:buNone/>
            </a:pPr>
            <a:r>
              <a:rPr lang="en-IN" b="1" dirty="0" smtClean="0">
                <a:solidFill>
                  <a:prstClr val="black"/>
                </a:solidFill>
              </a:rPr>
              <a:t>   </a:t>
            </a:r>
            <a:r>
              <a:rPr lang="en-IN" b="1" dirty="0">
                <a:solidFill>
                  <a:prstClr val="black"/>
                </a:solidFill>
              </a:rPr>
              <a:t>[Measures].[Internet Sales Amount] </a:t>
            </a:r>
            <a:r>
              <a:rPr lang="en-IN" b="1" dirty="0">
                <a:solidFill>
                  <a:srgbClr val="0000FF"/>
                </a:solidFill>
              </a:rPr>
              <a:t>ON</a:t>
            </a:r>
            <a:r>
              <a:rPr lang="en-IN" b="1" dirty="0">
                <a:solidFill>
                  <a:prstClr val="black"/>
                </a:solidFill>
              </a:rPr>
              <a:t> </a:t>
            </a:r>
            <a:r>
              <a:rPr lang="en-IN" b="1" dirty="0" smtClean="0">
                <a:solidFill>
                  <a:srgbClr val="0000FF"/>
                </a:solidFill>
              </a:rPr>
              <a:t>COLUMNS</a:t>
            </a:r>
            <a:endParaRPr lang="en-IN" b="1" dirty="0">
              <a:solidFill>
                <a:srgbClr val="0000FF"/>
              </a:solidFill>
            </a:endParaRPr>
          </a:p>
          <a:p>
            <a:pPr marL="0" indent="0">
              <a:buNone/>
            </a:pPr>
            <a:r>
              <a:rPr lang="en-IN" b="1" dirty="0" smtClean="0">
                <a:solidFill>
                  <a:prstClr val="black"/>
                </a:solidFill>
              </a:rPr>
              <a:t>   </a:t>
            </a:r>
            <a:r>
              <a:rPr lang="en-IN" b="1" dirty="0">
                <a:solidFill>
                  <a:prstClr val="black"/>
                </a:solidFill>
              </a:rPr>
              <a:t>,[Product].[Product] </a:t>
            </a:r>
            <a:r>
              <a:rPr lang="en-IN" b="1" dirty="0">
                <a:solidFill>
                  <a:srgbClr val="0000FF"/>
                </a:solidFill>
              </a:rPr>
              <a:t>ON</a:t>
            </a:r>
            <a:r>
              <a:rPr lang="en-IN" b="1" dirty="0">
                <a:solidFill>
                  <a:prstClr val="black"/>
                </a:solidFill>
              </a:rPr>
              <a:t> </a:t>
            </a:r>
            <a:r>
              <a:rPr lang="en-IN" b="1" dirty="0">
                <a:solidFill>
                  <a:srgbClr val="0000FF"/>
                </a:solidFill>
              </a:rPr>
              <a:t>ROWS</a:t>
            </a:r>
          </a:p>
          <a:p>
            <a:pPr marL="0" indent="0">
              <a:buNone/>
            </a:pPr>
            <a:r>
              <a:rPr lang="en-IN" dirty="0" smtClean="0">
                <a:solidFill>
                  <a:srgbClr val="0000FF"/>
                </a:solidFill>
              </a:rPr>
              <a:t>FROM</a:t>
            </a:r>
            <a:r>
              <a:rPr lang="en-IN" b="1" dirty="0" smtClean="0">
                <a:solidFill>
                  <a:prstClr val="black"/>
                </a:solidFill>
              </a:rPr>
              <a:t> </a:t>
            </a:r>
            <a:r>
              <a:rPr lang="en-IN" b="1" dirty="0">
                <a:solidFill>
                  <a:prstClr val="black"/>
                </a:solidFill>
              </a:rPr>
              <a:t>[Adventure Works</a:t>
            </a:r>
            <a:r>
              <a:rPr lang="en-IN" b="1" dirty="0" smtClean="0">
                <a:solidFill>
                  <a:prstClr val="black"/>
                </a:solidFill>
              </a:rPr>
              <a:t>]</a:t>
            </a:r>
          </a:p>
          <a:p>
            <a:r>
              <a:rPr lang="en-IN" b="1" dirty="0" smtClean="0">
                <a:solidFill>
                  <a:prstClr val="black"/>
                </a:solidFill>
              </a:rPr>
              <a:t>OR</a:t>
            </a:r>
          </a:p>
          <a:p>
            <a:pPr marL="0" indent="0">
              <a:buNone/>
            </a:pPr>
            <a:r>
              <a:rPr lang="en-IN" dirty="0">
                <a:solidFill>
                  <a:srgbClr val="0000FF"/>
                </a:solidFill>
              </a:rPr>
              <a:t>SELECT</a:t>
            </a:r>
          </a:p>
          <a:p>
            <a:pPr marL="0" indent="0">
              <a:buNone/>
            </a:pPr>
            <a:r>
              <a:rPr lang="en-IN" b="1" dirty="0">
                <a:solidFill>
                  <a:prstClr val="black"/>
                </a:solidFill>
              </a:rPr>
              <a:t>   [Measures].[Internet Sales Amount] </a:t>
            </a:r>
            <a:r>
              <a:rPr lang="en-IN" b="1" dirty="0">
                <a:solidFill>
                  <a:srgbClr val="0000FF"/>
                </a:solidFill>
              </a:rPr>
              <a:t>ON</a:t>
            </a:r>
            <a:r>
              <a:rPr lang="en-IN" b="1" dirty="0">
                <a:solidFill>
                  <a:prstClr val="black"/>
                </a:solidFill>
              </a:rPr>
              <a:t> </a:t>
            </a:r>
            <a:r>
              <a:rPr lang="en-IN" b="1" dirty="0" smtClean="0">
                <a:solidFill>
                  <a:srgbClr val="0000FF"/>
                </a:solidFill>
              </a:rPr>
              <a:t>Axis(0)</a:t>
            </a:r>
            <a:endParaRPr lang="en-IN" b="1" dirty="0">
              <a:solidFill>
                <a:srgbClr val="0000FF"/>
              </a:solidFill>
            </a:endParaRPr>
          </a:p>
          <a:p>
            <a:pPr marL="0" indent="0">
              <a:buNone/>
            </a:pPr>
            <a:r>
              <a:rPr lang="en-IN" b="1" dirty="0">
                <a:solidFill>
                  <a:prstClr val="black"/>
                </a:solidFill>
              </a:rPr>
              <a:t>   ,[Product].[Product] </a:t>
            </a:r>
            <a:r>
              <a:rPr lang="en-IN" b="1" dirty="0">
                <a:solidFill>
                  <a:srgbClr val="0000FF"/>
                </a:solidFill>
              </a:rPr>
              <a:t>ON</a:t>
            </a:r>
            <a:r>
              <a:rPr lang="en-IN" b="1" dirty="0">
                <a:solidFill>
                  <a:prstClr val="black"/>
                </a:solidFill>
              </a:rPr>
              <a:t> </a:t>
            </a:r>
            <a:r>
              <a:rPr lang="en-IN" b="1" dirty="0" smtClean="0">
                <a:solidFill>
                  <a:srgbClr val="0000FF"/>
                </a:solidFill>
              </a:rPr>
              <a:t>Axis(1)</a:t>
            </a:r>
          </a:p>
          <a:p>
            <a:pPr marL="0" indent="0">
              <a:buNone/>
            </a:pPr>
            <a:r>
              <a:rPr lang="en-IN" dirty="0" smtClean="0">
                <a:solidFill>
                  <a:srgbClr val="0000FF"/>
                </a:solidFill>
              </a:rPr>
              <a:t>FROM</a:t>
            </a:r>
            <a:r>
              <a:rPr lang="en-IN" b="1" dirty="0" smtClean="0">
                <a:solidFill>
                  <a:prstClr val="black"/>
                </a:solidFill>
              </a:rPr>
              <a:t> [Adventure Works]</a:t>
            </a:r>
            <a:endParaRPr lang="en-IN" dirty="0" smtClean="0"/>
          </a:p>
          <a:p>
            <a:r>
              <a:rPr lang="en-IN" b="1" dirty="0">
                <a:solidFill>
                  <a:prstClr val="black"/>
                </a:solidFill>
              </a:rPr>
              <a:t>OR</a:t>
            </a:r>
          </a:p>
          <a:p>
            <a:pPr marL="0" indent="0">
              <a:buNone/>
            </a:pPr>
            <a:r>
              <a:rPr lang="en-IN" dirty="0">
                <a:solidFill>
                  <a:srgbClr val="0000FF"/>
                </a:solidFill>
              </a:rPr>
              <a:t>SELECT</a:t>
            </a:r>
          </a:p>
          <a:p>
            <a:pPr marL="0" indent="0">
              <a:buNone/>
            </a:pPr>
            <a:r>
              <a:rPr lang="en-IN" b="1" dirty="0">
                <a:solidFill>
                  <a:prstClr val="black"/>
                </a:solidFill>
              </a:rPr>
              <a:t>   [Measures].[Internet Sales Amount] </a:t>
            </a:r>
            <a:r>
              <a:rPr lang="en-IN" b="1" dirty="0">
                <a:solidFill>
                  <a:srgbClr val="0000FF"/>
                </a:solidFill>
              </a:rPr>
              <a:t>ON</a:t>
            </a:r>
            <a:r>
              <a:rPr lang="en-IN" b="1" dirty="0">
                <a:solidFill>
                  <a:prstClr val="black"/>
                </a:solidFill>
              </a:rPr>
              <a:t> </a:t>
            </a:r>
            <a:r>
              <a:rPr lang="en-IN" b="1" dirty="0" smtClean="0">
                <a:solidFill>
                  <a:srgbClr val="0000FF"/>
                </a:solidFill>
              </a:rPr>
              <a:t>0</a:t>
            </a:r>
            <a:endParaRPr lang="en-IN" b="1" dirty="0">
              <a:solidFill>
                <a:srgbClr val="0000FF"/>
              </a:solidFill>
            </a:endParaRPr>
          </a:p>
          <a:p>
            <a:pPr marL="0" indent="0">
              <a:buNone/>
            </a:pPr>
            <a:r>
              <a:rPr lang="en-IN" b="1" dirty="0">
                <a:solidFill>
                  <a:prstClr val="black"/>
                </a:solidFill>
              </a:rPr>
              <a:t>   ,[Product].[Product] </a:t>
            </a:r>
            <a:r>
              <a:rPr lang="en-IN" b="1" dirty="0">
                <a:solidFill>
                  <a:srgbClr val="0000FF"/>
                </a:solidFill>
              </a:rPr>
              <a:t>ON</a:t>
            </a:r>
            <a:r>
              <a:rPr lang="en-IN" b="1" dirty="0">
                <a:solidFill>
                  <a:prstClr val="black"/>
                </a:solidFill>
              </a:rPr>
              <a:t> </a:t>
            </a:r>
            <a:r>
              <a:rPr lang="en-IN" b="1" dirty="0">
                <a:solidFill>
                  <a:srgbClr val="0000FF"/>
                </a:solidFill>
              </a:rPr>
              <a:t>1</a:t>
            </a:r>
          </a:p>
          <a:p>
            <a:pPr marL="0" indent="0">
              <a:buNone/>
            </a:pPr>
            <a:r>
              <a:rPr lang="en-IN" dirty="0">
                <a:solidFill>
                  <a:srgbClr val="0000FF"/>
                </a:solidFill>
              </a:rPr>
              <a:t>FROM</a:t>
            </a:r>
            <a:r>
              <a:rPr lang="en-IN" b="1" dirty="0">
                <a:solidFill>
                  <a:prstClr val="black"/>
                </a:solidFill>
              </a:rPr>
              <a:t> [Adventure Works]</a:t>
            </a:r>
            <a:endParaRPr lang="en-IN" dirty="0"/>
          </a:p>
          <a:p>
            <a:endParaRPr lang="en-IN" dirty="0"/>
          </a:p>
        </p:txBody>
      </p:sp>
      <p:sp>
        <p:nvSpPr>
          <p:cNvPr id="3" name="Title 2"/>
          <p:cNvSpPr>
            <a:spLocks noGrp="1"/>
          </p:cNvSpPr>
          <p:nvPr>
            <p:ph type="title"/>
          </p:nvPr>
        </p:nvSpPr>
        <p:spPr/>
        <p:txBody>
          <a:bodyPr/>
          <a:lstStyle/>
          <a:p>
            <a:r>
              <a:rPr lang="en-IN" dirty="0" smtClean="0"/>
              <a:t>MDX Queries axis specification</a:t>
            </a:r>
            <a:endParaRPr lang="en-IN" dirty="0"/>
          </a:p>
        </p:txBody>
      </p:sp>
    </p:spTree>
    <p:extLst>
      <p:ext uri="{BB962C8B-B14F-4D97-AF65-F5344CB8AC3E}">
        <p14:creationId xmlns:p14="http://schemas.microsoft.com/office/powerpoint/2010/main" val="330235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Remember that you cannot skip axis, in other words you cannot display on axis(1) displaying on axis(0) first. If you don’t </a:t>
            </a:r>
            <a:r>
              <a:rPr lang="en-IN" dirty="0" smtClean="0"/>
              <a:t>want to </a:t>
            </a:r>
            <a:r>
              <a:rPr lang="en-IN" dirty="0"/>
              <a:t>display anything on axis you can display an empty set { } as below.  </a:t>
            </a:r>
            <a:endParaRPr lang="en-IN" dirty="0" smtClean="0"/>
          </a:p>
          <a:p>
            <a:endParaRPr lang="en-IN" dirty="0" smtClean="0">
              <a:solidFill>
                <a:srgbClr val="0000FF"/>
              </a:solidFill>
            </a:endParaRPr>
          </a:p>
          <a:p>
            <a:pPr marL="400050" lvl="1" indent="0">
              <a:buNone/>
            </a:pPr>
            <a:r>
              <a:rPr lang="en-IN" sz="1800" dirty="0" smtClean="0">
                <a:solidFill>
                  <a:srgbClr val="0000FF"/>
                </a:solidFill>
              </a:rPr>
              <a:t>SELECT</a:t>
            </a:r>
            <a:endParaRPr lang="en-IN" sz="1800" dirty="0">
              <a:solidFill>
                <a:srgbClr val="0000FF"/>
              </a:solidFill>
            </a:endParaRPr>
          </a:p>
          <a:p>
            <a:pPr marL="400050" lvl="1" indent="0">
              <a:buNone/>
            </a:pPr>
            <a:r>
              <a:rPr lang="en-IN" sz="1800" b="1" dirty="0" smtClean="0">
                <a:solidFill>
                  <a:prstClr val="black"/>
                </a:solidFill>
              </a:rPr>
              <a:t> </a:t>
            </a:r>
            <a:r>
              <a:rPr lang="en-IN" sz="1800" b="1" dirty="0">
                <a:solidFill>
                  <a:prstClr val="black"/>
                </a:solidFill>
              </a:rPr>
              <a:t>{} </a:t>
            </a:r>
            <a:r>
              <a:rPr lang="en-IN" sz="1800" b="1" dirty="0">
                <a:solidFill>
                  <a:srgbClr val="0000FF"/>
                </a:solidFill>
              </a:rPr>
              <a:t>ON</a:t>
            </a:r>
            <a:r>
              <a:rPr lang="en-IN" sz="1800" b="1" dirty="0">
                <a:solidFill>
                  <a:prstClr val="black"/>
                </a:solidFill>
              </a:rPr>
              <a:t> </a:t>
            </a:r>
            <a:r>
              <a:rPr lang="en-IN" sz="1800" b="1" dirty="0">
                <a:solidFill>
                  <a:srgbClr val="0000FF"/>
                </a:solidFill>
              </a:rPr>
              <a:t>ROWS</a:t>
            </a:r>
          </a:p>
          <a:p>
            <a:pPr marL="400050" lvl="1" indent="0">
              <a:buNone/>
            </a:pPr>
            <a:r>
              <a:rPr lang="en-IN" sz="1800" b="1" dirty="0" smtClean="0">
                <a:solidFill>
                  <a:prstClr val="black"/>
                </a:solidFill>
              </a:rPr>
              <a:t>, </a:t>
            </a:r>
            <a:r>
              <a:rPr lang="en-IN" sz="1800" b="1" dirty="0">
                <a:solidFill>
                  <a:prstClr val="black"/>
                </a:solidFill>
              </a:rPr>
              <a:t>[Product].[Product].[Product]  </a:t>
            </a:r>
            <a:r>
              <a:rPr lang="en-IN" sz="1800" b="1" dirty="0">
                <a:solidFill>
                  <a:srgbClr val="0000FF"/>
                </a:solidFill>
              </a:rPr>
              <a:t>ON</a:t>
            </a:r>
            <a:r>
              <a:rPr lang="en-IN" sz="1800" b="1" dirty="0">
                <a:solidFill>
                  <a:prstClr val="black"/>
                </a:solidFill>
              </a:rPr>
              <a:t> </a:t>
            </a:r>
            <a:r>
              <a:rPr lang="en-IN" sz="1800" b="1" dirty="0">
                <a:solidFill>
                  <a:srgbClr val="0000FF"/>
                </a:solidFill>
              </a:rPr>
              <a:t>COLUMNS</a:t>
            </a:r>
          </a:p>
          <a:p>
            <a:pPr marL="400050" lvl="1" indent="0">
              <a:buNone/>
            </a:pPr>
            <a:r>
              <a:rPr lang="en-IN" sz="1800" dirty="0" smtClean="0">
                <a:solidFill>
                  <a:srgbClr val="0000FF"/>
                </a:solidFill>
              </a:rPr>
              <a:t>FROM</a:t>
            </a:r>
            <a:r>
              <a:rPr lang="en-IN" sz="1800" b="1" dirty="0" smtClean="0">
                <a:solidFill>
                  <a:prstClr val="black"/>
                </a:solidFill>
              </a:rPr>
              <a:t> </a:t>
            </a:r>
            <a:r>
              <a:rPr lang="en-IN" sz="1800" b="1" dirty="0">
                <a:solidFill>
                  <a:prstClr val="black"/>
                </a:solidFill>
              </a:rPr>
              <a:t>[Adventure Works]</a:t>
            </a:r>
            <a:endParaRPr lang="en-IN" sz="1800" dirty="0"/>
          </a:p>
        </p:txBody>
      </p:sp>
      <p:sp>
        <p:nvSpPr>
          <p:cNvPr id="3" name="Title 2"/>
          <p:cNvSpPr>
            <a:spLocks noGrp="1"/>
          </p:cNvSpPr>
          <p:nvPr>
            <p:ph type="title"/>
          </p:nvPr>
        </p:nvSpPr>
        <p:spPr/>
        <p:txBody>
          <a:bodyPr/>
          <a:lstStyle/>
          <a:p>
            <a:r>
              <a:rPr lang="en-IN" dirty="0" smtClean="0"/>
              <a:t>Skipping axis</a:t>
            </a:r>
            <a:endParaRPr lang="en-IN" dirty="0"/>
          </a:p>
        </p:txBody>
      </p:sp>
    </p:spTree>
    <p:extLst>
      <p:ext uri="{BB962C8B-B14F-4D97-AF65-F5344CB8AC3E}">
        <p14:creationId xmlns:p14="http://schemas.microsoft.com/office/powerpoint/2010/main" val="3903359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1107</Words>
  <Application>Microsoft Office PowerPoint</Application>
  <PresentationFormat>On-screen Show (4:3)</PresentationFormat>
  <Paragraphs>208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MDX   Fundamentals </vt:lpstr>
      <vt:lpstr>Prerequisite</vt:lpstr>
      <vt:lpstr>One-Dimensional Data </vt:lpstr>
      <vt:lpstr>Two dimensional data</vt:lpstr>
      <vt:lpstr> How is a relational database different from a cube? </vt:lpstr>
      <vt:lpstr>MDX</vt:lpstr>
      <vt:lpstr>SQL vs. MDX</vt:lpstr>
      <vt:lpstr>MDX Queries axis specification</vt:lpstr>
      <vt:lpstr>Skipping axis</vt:lpstr>
      <vt:lpstr>SQL vs. MDX - Joins </vt:lpstr>
      <vt:lpstr>Aggregation and "GROUP BY" Clause</vt:lpstr>
      <vt:lpstr>Attribute Hierarchies (1/2)</vt:lpstr>
      <vt:lpstr>MDX Slicer Specification</vt:lpstr>
      <vt:lpstr>The “HAVING” Clause</vt:lpstr>
      <vt:lpstr>Lab</vt:lpstr>
      <vt:lpstr>Lab</vt:lpstr>
      <vt:lpstr>Lab</vt:lpstr>
      <vt:lpstr>Multipart tuples</vt:lpstr>
      <vt:lpstr>Multipart tuple example</vt:lpstr>
      <vt:lpstr>Is it valid tuple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Sugandha Agarwal</dc:creator>
  <cp:lastModifiedBy>Dimple Manwani</cp:lastModifiedBy>
  <cp:revision>4</cp:revision>
  <dcterms:created xsi:type="dcterms:W3CDTF">2016-04-12T10:18:23Z</dcterms:created>
  <dcterms:modified xsi:type="dcterms:W3CDTF">2016-06-01T07:44:35Z</dcterms:modified>
</cp:coreProperties>
</file>