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handoutMasterIdLst>
    <p:handoutMasterId r:id="rId39"/>
  </p:handoutMasterIdLst>
  <p:sldIdLst>
    <p:sldId id="271" r:id="rId2"/>
    <p:sldId id="378" r:id="rId3"/>
    <p:sldId id="463" r:id="rId4"/>
    <p:sldId id="286" r:id="rId5"/>
    <p:sldId id="464" r:id="rId6"/>
    <p:sldId id="500" r:id="rId7"/>
    <p:sldId id="472" r:id="rId8"/>
    <p:sldId id="466" r:id="rId9"/>
    <p:sldId id="501" r:id="rId10"/>
    <p:sldId id="502" r:id="rId11"/>
    <p:sldId id="469" r:id="rId12"/>
    <p:sldId id="470" r:id="rId13"/>
    <p:sldId id="474" r:id="rId14"/>
    <p:sldId id="475" r:id="rId15"/>
    <p:sldId id="476" r:id="rId16"/>
    <p:sldId id="477" r:id="rId17"/>
    <p:sldId id="503" r:id="rId18"/>
    <p:sldId id="478" r:id="rId19"/>
    <p:sldId id="479" r:id="rId20"/>
    <p:sldId id="504" r:id="rId21"/>
    <p:sldId id="480" r:id="rId22"/>
    <p:sldId id="481" r:id="rId23"/>
    <p:sldId id="505" r:id="rId24"/>
    <p:sldId id="482" r:id="rId25"/>
    <p:sldId id="483" r:id="rId26"/>
    <p:sldId id="484" r:id="rId27"/>
    <p:sldId id="485" r:id="rId28"/>
    <p:sldId id="506" r:id="rId29"/>
    <p:sldId id="497" r:id="rId30"/>
    <p:sldId id="486" r:id="rId31"/>
    <p:sldId id="507" r:id="rId32"/>
    <p:sldId id="487" r:id="rId33"/>
    <p:sldId id="509" r:id="rId34"/>
    <p:sldId id="508" r:id="rId35"/>
    <p:sldId id="510" r:id="rId36"/>
    <p:sldId id="511" r:id="rId37"/>
  </p:sldIdLst>
  <p:sldSz cx="9144000" cy="6858000" type="screen4x3"/>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p:cViewPr>
        <p:scale>
          <a:sx n="60" d="100"/>
          <a:sy n="60" d="100"/>
        </p:scale>
        <p:origin x="-1584" y="-19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pPr/>
              <a:t>15-05-2014</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pPr/>
              <a:t>‹#›</a:t>
            </a:fld>
            <a:endParaRPr lang="en-IN" dirty="0"/>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pPr/>
              <a:t>5/15/2014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pPr/>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13</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14</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15</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16</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18</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19</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21</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22</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23</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24</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25</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26</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27</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28</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29</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30</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31</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32</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33</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3</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4</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5</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7</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8</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11</a:t>
            </a:fld>
            <a:endParaRPr lang="en-US" dirty="0"/>
          </a:p>
        </p:txBody>
      </p:sp>
    </p:spTree>
    <p:extLst>
      <p:ext uri="{BB962C8B-B14F-4D97-AF65-F5344CB8AC3E}">
        <p14:creationId xmlns:p14="http://schemas.microsoft.com/office/powerpoint/2010/main" val="2806248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12</a:t>
            </a:fld>
            <a:endParaRPr lang="en-US" dirty="0"/>
          </a:p>
        </p:txBody>
      </p:sp>
    </p:spTree>
    <p:extLst>
      <p:ext uri="{BB962C8B-B14F-4D97-AF65-F5344CB8AC3E}">
        <p14:creationId xmlns:p14="http://schemas.microsoft.com/office/powerpoint/2010/main" val="28062481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419250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6585974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600" b="1"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1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0"/>
            <a:ext cx="7772400" cy="990600"/>
          </a:xfrm>
        </p:spPr>
        <p:txBody>
          <a:bodyPr>
            <a:normAutofit fontScale="90000"/>
          </a:bodyPr>
          <a:lstStyle/>
          <a:p>
            <a:pPr eaLnBrk="0" hangingPunct="0">
              <a:defRPr/>
            </a:pPr>
            <a:r>
              <a:rPr lang="en-US" altLang="en-US" b="1" dirty="0" smtClean="0"/>
              <a:t/>
            </a:r>
            <a:br>
              <a:rPr lang="en-US" altLang="en-US" b="1" dirty="0" smtClean="0"/>
            </a:br>
            <a:r>
              <a:rPr lang="en-US" altLang="en-US" sz="3200" b="1" dirty="0">
                <a:solidFill>
                  <a:schemeClr val="tx1"/>
                </a:solidFill>
              </a:rPr>
              <a:t>Effective Email Communication</a:t>
            </a:r>
            <a:r>
              <a:rPr lang="en-IN" sz="3300" dirty="0"/>
              <a:t/>
            </a:r>
            <a:br>
              <a:rPr lang="en-IN" sz="3300" dirty="0"/>
            </a:br>
            <a:endParaRPr lang="en-US" altLang="en-US" sz="3300" b="1" dirty="0" smtClean="0"/>
          </a:p>
        </p:txBody>
      </p:sp>
      <p:sp>
        <p:nvSpPr>
          <p:cNvPr id="3" name="Subtitle 2"/>
          <p:cNvSpPr>
            <a:spLocks noGrp="1"/>
          </p:cNvSpPr>
          <p:nvPr>
            <p:ph type="subTitle" idx="1"/>
          </p:nvPr>
        </p:nvSpPr>
        <p:spPr>
          <a:xfrm>
            <a:off x="541336" y="3289914"/>
            <a:ext cx="8001001" cy="1358286"/>
          </a:xfrm>
        </p:spPr>
        <p:txBody>
          <a:bodyPr>
            <a:normAutofit/>
          </a:bodyPr>
          <a:lstStyle/>
          <a:p>
            <a:pPr>
              <a:spcBef>
                <a:spcPts val="600"/>
              </a:spcBef>
            </a:pPr>
            <a:endParaRPr lang="en-US" dirty="0">
              <a:ea typeface="Tahoma" pitchFamily="34" charset="0"/>
              <a:cs typeface="Tahoma" pitchFamily="34" charset="0"/>
            </a:endParaRPr>
          </a:p>
          <a:p>
            <a:pPr>
              <a:spcBef>
                <a:spcPts val="600"/>
              </a:spcBef>
            </a:pPr>
            <a:r>
              <a:rPr lang="en-US" b="1" dirty="0" smtClean="0">
                <a:ea typeface="Tahoma" pitchFamily="34" charset="0"/>
                <a:cs typeface="Tahoma" pitchFamily="34" charset="0"/>
              </a:rPr>
              <a:t>July 2013</a:t>
            </a:r>
            <a:endParaRPr lang="en-IN" b="1" dirty="0">
              <a:ea typeface="Tahoma" pitchFamily="34" charset="0"/>
              <a:cs typeface="Tahoma" pitchFamily="34" charset="0"/>
            </a:endParaRPr>
          </a:p>
        </p:txBody>
      </p:sp>
      <p:sp>
        <p:nvSpPr>
          <p:cNvPr id="7" name="Rectangle 12"/>
          <p:cNvSpPr>
            <a:spLocks noChangeArrowheads="1"/>
          </p:cNvSpPr>
          <p:nvPr/>
        </p:nvSpPr>
        <p:spPr bwMode="auto">
          <a:xfrm>
            <a:off x="174008" y="6321033"/>
            <a:ext cx="8763000" cy="460767"/>
          </a:xfrm>
          <a:prstGeom prst="rect">
            <a:avLst/>
          </a:prstGeom>
          <a:noFill/>
          <a:ln w="38100">
            <a:noFill/>
            <a:prstDash val="sysDot"/>
            <a:miter lim="800000"/>
            <a:headEnd/>
            <a:tailEnd/>
          </a:ln>
        </p:spPr>
        <p:txBody>
          <a:bodyPr wrap="square">
            <a:spAutoFit/>
          </a:bodyPr>
          <a:lstStyle/>
          <a:p>
            <a:pPr algn="ctr" eaLnBrk="0" fontAlgn="base" hangingPunct="0">
              <a:lnSpc>
                <a:spcPct val="114000"/>
              </a:lnSpc>
              <a:spcBef>
                <a:spcPct val="0"/>
              </a:spcBef>
              <a:spcAft>
                <a:spcPct val="0"/>
              </a:spcAft>
            </a:pPr>
            <a:r>
              <a:rPr lang="en-US" sz="1050" dirty="0">
                <a:solidFill>
                  <a:schemeClr val="tx1">
                    <a:lumMod val="50000"/>
                    <a:lumOff val="50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050" dirty="0">
              <a:solidFill>
                <a:schemeClr val="tx1">
                  <a:lumMod val="50000"/>
                  <a:lumOff val="50000"/>
                </a:schemeClr>
              </a:solidFill>
              <a:cs typeface="Arial" pitchFamily="34" charset="0"/>
            </a:endParaRPr>
          </a:p>
        </p:txBody>
      </p:sp>
    </p:spTree>
    <p:extLst>
      <p:ext uri="{BB962C8B-B14F-4D97-AF65-F5344CB8AC3E}">
        <p14:creationId xmlns:p14="http://schemas.microsoft.com/office/powerpoint/2010/main" val="35006777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t>Your Message (1/4)</a:t>
            </a:r>
            <a:endParaRPr lang="en-US" sz="2600" dirty="0"/>
          </a:p>
        </p:txBody>
      </p:sp>
      <p:sp>
        <p:nvSpPr>
          <p:cNvPr id="4" name="Text Placeholder 3"/>
          <p:cNvSpPr>
            <a:spLocks noGrp="1"/>
          </p:cNvSpPr>
          <p:nvPr>
            <p:ph type="body" sz="quarter" idx="10"/>
          </p:nvPr>
        </p:nvSpPr>
        <p:spPr/>
        <p:txBody>
          <a:bodyPr/>
          <a:lstStyle/>
          <a:p>
            <a:pPr>
              <a:lnSpc>
                <a:spcPct val="200000"/>
              </a:lnSpc>
              <a:buFont typeface="Arial" pitchFamily="34" charset="0"/>
              <a:buChar char="•"/>
            </a:pPr>
            <a:r>
              <a:rPr lang="en-US" sz="2000" dirty="0" smtClean="0"/>
              <a:t>What do you want?</a:t>
            </a:r>
          </a:p>
          <a:p>
            <a:pPr marL="631825" indent="-285750">
              <a:buFont typeface="Courier New" pitchFamily="49" charset="0"/>
              <a:buChar char="o"/>
            </a:pPr>
            <a:r>
              <a:rPr lang="en-US" dirty="0" smtClean="0"/>
              <a:t>Plan and avoid writer’s block</a:t>
            </a:r>
          </a:p>
          <a:p>
            <a:pPr marL="631825" indent="-285750">
              <a:buFont typeface="Courier New" pitchFamily="49" charset="0"/>
              <a:buChar char="o"/>
            </a:pPr>
            <a:r>
              <a:rPr lang="en-US" dirty="0" smtClean="0"/>
              <a:t>You can – brainstorm, outline and cluster</a:t>
            </a:r>
            <a:endParaRPr lang="en-US" dirty="0"/>
          </a:p>
          <a:p>
            <a:pPr>
              <a:lnSpc>
                <a:spcPct val="200000"/>
              </a:lnSpc>
              <a:buFont typeface="Arial" pitchFamily="34" charset="0"/>
              <a:buChar char="•"/>
            </a:pPr>
            <a:r>
              <a:rPr lang="en-US" sz="2000" dirty="0" smtClean="0"/>
              <a:t>Summarize your message before writing</a:t>
            </a:r>
          </a:p>
          <a:p>
            <a:pPr>
              <a:lnSpc>
                <a:spcPct val="200000"/>
              </a:lnSpc>
              <a:buFont typeface="Arial" pitchFamily="34" charset="0"/>
              <a:buChar char="•"/>
            </a:pPr>
            <a:r>
              <a:rPr lang="en-US" sz="2000" dirty="0" smtClean="0"/>
              <a:t>Discuss it with your TL or peers  if necessary</a:t>
            </a:r>
          </a:p>
          <a:p>
            <a:pPr>
              <a:lnSpc>
                <a:spcPct val="200000"/>
              </a:lnSpc>
              <a:buFont typeface="Arial" pitchFamily="34" charset="0"/>
              <a:buChar char="•"/>
            </a:pPr>
            <a:r>
              <a:rPr lang="en-US" sz="2000" dirty="0" smtClean="0"/>
              <a:t>Focus on that core message</a:t>
            </a:r>
          </a:p>
          <a:p>
            <a:pPr>
              <a:lnSpc>
                <a:spcPct val="200000"/>
              </a:lnSpc>
              <a:buFont typeface="Arial" pitchFamily="34" charset="0"/>
              <a:buChar char="•"/>
            </a:pPr>
            <a:r>
              <a:rPr lang="en-US" sz="2000" dirty="0" smtClean="0"/>
              <a:t>Don’t allow distractions</a:t>
            </a:r>
          </a:p>
          <a:p>
            <a:pPr>
              <a:lnSpc>
                <a:spcPct val="200000"/>
              </a:lnSpc>
              <a:buFont typeface="Arial" pitchFamily="34" charset="0"/>
              <a:buChar char="•"/>
            </a:pPr>
            <a:r>
              <a:rPr lang="en-US" sz="2000" dirty="0" smtClean="0"/>
              <a:t>Avoid vagueness and use buzzwords sparingly</a:t>
            </a:r>
          </a:p>
        </p:txBody>
      </p:sp>
    </p:spTree>
    <p:extLst>
      <p:ext uri="{BB962C8B-B14F-4D97-AF65-F5344CB8AC3E}">
        <p14:creationId xmlns:p14="http://schemas.microsoft.com/office/powerpoint/2010/main" val="1025474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2600" dirty="0" smtClean="0">
                <a:solidFill>
                  <a:schemeClr val="tx1"/>
                </a:solidFill>
              </a:rPr>
              <a:t>Your Message (2/4)</a:t>
            </a:r>
            <a:endParaRPr lang="en-US" sz="2600" dirty="0">
              <a:solidFill>
                <a:schemeClr val="tx1"/>
              </a:solidFill>
            </a:endParaRPr>
          </a:p>
        </p:txBody>
      </p:sp>
      <p:sp>
        <p:nvSpPr>
          <p:cNvPr id="9" name="Text Placeholder 8"/>
          <p:cNvSpPr>
            <a:spLocks noGrp="1"/>
          </p:cNvSpPr>
          <p:nvPr>
            <p:ph type="body" sz="quarter" idx="10"/>
          </p:nvPr>
        </p:nvSpPr>
        <p:spPr/>
        <p:txBody>
          <a:bodyPr>
            <a:normAutofit lnSpcReduction="10000"/>
          </a:bodyPr>
          <a:lstStyle/>
          <a:p>
            <a:pPr>
              <a:buFont typeface="Arial" pitchFamily="34" charset="0"/>
              <a:buChar char="•"/>
            </a:pPr>
            <a:r>
              <a:rPr lang="en-US" dirty="0" smtClean="0"/>
              <a:t>Avoid putting too many names in “To”</a:t>
            </a:r>
          </a:p>
          <a:p>
            <a:pPr marL="0" indent="0">
              <a:buNone/>
            </a:pPr>
            <a:endParaRPr lang="en-US" sz="1600" dirty="0" smtClean="0"/>
          </a:p>
          <a:p>
            <a:pPr marL="346075" indent="0">
              <a:buNone/>
            </a:pPr>
            <a:r>
              <a:rPr lang="en-US" dirty="0" smtClean="0"/>
              <a:t>To: John, Rita, Mary</a:t>
            </a:r>
          </a:p>
          <a:p>
            <a:pPr marL="346075" indent="0">
              <a:buNone/>
            </a:pPr>
            <a:r>
              <a:rPr lang="en-US" dirty="0" smtClean="0"/>
              <a:t>Subject: Meeting</a:t>
            </a:r>
          </a:p>
          <a:p>
            <a:pPr marL="346075" indent="0">
              <a:buNone/>
            </a:pPr>
            <a:r>
              <a:rPr lang="en-US" dirty="0" smtClean="0"/>
              <a:t>Can you bring the project to the meeting?</a:t>
            </a:r>
          </a:p>
          <a:p>
            <a:pPr marL="346075" indent="0">
              <a:buNone/>
            </a:pPr>
            <a:r>
              <a:rPr lang="en-US" dirty="0" smtClean="0"/>
              <a:t>Chris</a:t>
            </a:r>
            <a:endParaRPr lang="en-US" dirty="0"/>
          </a:p>
          <a:p>
            <a:pPr marL="0" indent="0">
              <a:buNone/>
            </a:pPr>
            <a:endParaRPr lang="en-US" dirty="0" smtClean="0"/>
          </a:p>
          <a:p>
            <a:pPr marL="346075" indent="-285750">
              <a:buFont typeface="Arial" pitchFamily="34" charset="0"/>
              <a:buChar char="•"/>
            </a:pPr>
            <a:r>
              <a:rPr lang="en-US" dirty="0" smtClean="0"/>
              <a:t>To: John</a:t>
            </a:r>
          </a:p>
          <a:p>
            <a:pPr marL="346075" indent="0">
              <a:buNone/>
            </a:pPr>
            <a:r>
              <a:rPr lang="en-US" dirty="0" smtClean="0"/>
              <a:t>CC: Rita, Mary</a:t>
            </a:r>
          </a:p>
          <a:p>
            <a:pPr marL="346075" indent="0">
              <a:buNone/>
            </a:pPr>
            <a:r>
              <a:rPr lang="en-US" dirty="0" smtClean="0"/>
              <a:t>Subject: Project review meeting  - Board Room  - 5:00 pm – 4</a:t>
            </a:r>
            <a:r>
              <a:rPr lang="en-US" baseline="30000" dirty="0" smtClean="0"/>
              <a:t>th</a:t>
            </a:r>
            <a:r>
              <a:rPr lang="en-US" dirty="0" smtClean="0"/>
              <a:t> June </a:t>
            </a:r>
          </a:p>
          <a:p>
            <a:pPr marL="346075" indent="0">
              <a:buNone/>
            </a:pPr>
            <a:r>
              <a:rPr lang="en-US" dirty="0" smtClean="0"/>
              <a:t>Hello Team,</a:t>
            </a:r>
          </a:p>
          <a:p>
            <a:pPr marL="346075" indent="0">
              <a:buNone/>
            </a:pPr>
            <a:endParaRPr lang="en-US" dirty="0"/>
          </a:p>
          <a:p>
            <a:pPr marL="346075" indent="0">
              <a:buNone/>
            </a:pPr>
            <a:r>
              <a:rPr lang="en-US" dirty="0" smtClean="0"/>
              <a:t>Lets meet for the XYZ  project review.</a:t>
            </a:r>
          </a:p>
          <a:p>
            <a:pPr marL="346075" indent="0">
              <a:buNone/>
            </a:pPr>
            <a:r>
              <a:rPr lang="en-US" dirty="0" smtClean="0"/>
              <a:t>John,  can you bring the project report to the meeting?</a:t>
            </a:r>
          </a:p>
          <a:p>
            <a:pPr marL="346075" indent="0">
              <a:buNone/>
            </a:pPr>
            <a:endParaRPr lang="en-US" dirty="0" smtClean="0"/>
          </a:p>
          <a:p>
            <a:pPr marL="346075" indent="0">
              <a:buNone/>
            </a:pPr>
            <a:r>
              <a:rPr lang="en-US" dirty="0" smtClean="0"/>
              <a:t>- Chris</a:t>
            </a:r>
          </a:p>
          <a:p>
            <a:pPr marL="0" indent="0">
              <a:buNone/>
            </a:pPr>
            <a:endParaRPr lang="en-US" dirty="0"/>
          </a:p>
        </p:txBody>
      </p:sp>
      <p:cxnSp>
        <p:nvCxnSpPr>
          <p:cNvPr id="3" name="Straight Connector 2"/>
          <p:cNvCxnSpPr/>
          <p:nvPr/>
        </p:nvCxnSpPr>
        <p:spPr>
          <a:xfrm>
            <a:off x="685800" y="3124200"/>
            <a:ext cx="7848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619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sz="2600" dirty="0" smtClean="0">
                <a:solidFill>
                  <a:schemeClr val="tx1"/>
                </a:solidFill>
              </a:rPr>
              <a:t>Your Message (3/4)</a:t>
            </a:r>
            <a:endParaRPr lang="en-US" sz="2600" dirty="0">
              <a:solidFill>
                <a:schemeClr val="tx1"/>
              </a:solidFill>
            </a:endParaRPr>
          </a:p>
        </p:txBody>
      </p:sp>
      <p:sp>
        <p:nvSpPr>
          <p:cNvPr id="17" name="Text Placeholder 16"/>
          <p:cNvSpPr>
            <a:spLocks noGrp="1"/>
          </p:cNvSpPr>
          <p:nvPr>
            <p:ph type="body" sz="quarter" idx="10"/>
          </p:nvPr>
        </p:nvSpPr>
        <p:spPr/>
        <p:txBody>
          <a:bodyPr/>
          <a:lstStyle/>
          <a:p>
            <a:pPr>
              <a:buFont typeface="Arial" pitchFamily="34" charset="0"/>
              <a:buChar char="•"/>
            </a:pPr>
            <a:r>
              <a:rPr lang="en-US" dirty="0"/>
              <a:t>Subject: Meeting</a:t>
            </a:r>
          </a:p>
          <a:p>
            <a:pPr marL="341313" indent="0">
              <a:buNone/>
            </a:pPr>
            <a:r>
              <a:rPr lang="en-US" dirty="0"/>
              <a:t>Hi Jim,</a:t>
            </a:r>
          </a:p>
          <a:p>
            <a:pPr marL="341313" indent="0">
              <a:buNone/>
            </a:pPr>
            <a:r>
              <a:rPr lang="en-US" dirty="0"/>
              <a:t>I just wanted to remind you about the meeting we have scheduled next week.</a:t>
            </a:r>
          </a:p>
          <a:p>
            <a:pPr marL="341313" indent="0">
              <a:buNone/>
            </a:pPr>
            <a:r>
              <a:rPr lang="en-US" dirty="0"/>
              <a:t>Do let me know if you have any questions!</a:t>
            </a:r>
          </a:p>
          <a:p>
            <a:pPr marL="341313" indent="0">
              <a:buNone/>
            </a:pPr>
            <a:r>
              <a:rPr lang="en-US" dirty="0"/>
              <a:t>Best wishes</a:t>
            </a:r>
            <a:r>
              <a:rPr lang="en-US" dirty="0" smtClean="0"/>
              <a:t>,</a:t>
            </a:r>
          </a:p>
          <a:p>
            <a:pPr marL="341313" indent="0">
              <a:buNone/>
            </a:pPr>
            <a:r>
              <a:rPr lang="en-US" dirty="0" smtClean="0"/>
              <a:t>Mark</a:t>
            </a:r>
          </a:p>
          <a:p>
            <a:pPr>
              <a:buFont typeface="Arial" pitchFamily="34" charset="0"/>
              <a:buChar char="•"/>
            </a:pPr>
            <a:r>
              <a:rPr lang="en-US" dirty="0"/>
              <a:t>Subject: Reminder of 10am Meeting </a:t>
            </a:r>
            <a:r>
              <a:rPr lang="en-US" dirty="0" err="1"/>
              <a:t>Sched</a:t>
            </a:r>
            <a:r>
              <a:rPr lang="en-US" dirty="0"/>
              <a:t>. 10/05 on PASS Process.</a:t>
            </a:r>
          </a:p>
          <a:p>
            <a:pPr marL="341313" indent="0">
              <a:buNone/>
            </a:pPr>
            <a:r>
              <a:rPr lang="en-US" dirty="0"/>
              <a:t>Hi Jim,</a:t>
            </a:r>
          </a:p>
          <a:p>
            <a:pPr marL="341313" indent="0">
              <a:buNone/>
            </a:pPr>
            <a:r>
              <a:rPr lang="en-US" dirty="0"/>
              <a:t>I just wanted to remind you about the meeting we have scheduled for Monday,</a:t>
            </a:r>
          </a:p>
          <a:p>
            <a:pPr marL="341313" indent="0">
              <a:buNone/>
            </a:pPr>
            <a:r>
              <a:rPr lang="en-US" dirty="0"/>
              <a:t>October 5, at 10:00am. It's being held in conference room A, and we'll be</a:t>
            </a:r>
          </a:p>
          <a:p>
            <a:pPr marL="341313" indent="0">
              <a:buNone/>
            </a:pPr>
            <a:r>
              <a:rPr lang="en-US" dirty="0"/>
              <a:t>discussing the new PASS Process</a:t>
            </a:r>
            <a:r>
              <a:rPr lang="en-US" dirty="0" smtClean="0"/>
              <a:t>.</a:t>
            </a:r>
          </a:p>
          <a:p>
            <a:pPr marL="341313" indent="0">
              <a:buNone/>
            </a:pPr>
            <a:endParaRPr lang="en-US" dirty="0"/>
          </a:p>
          <a:p>
            <a:pPr marL="341313" indent="0">
              <a:buNone/>
            </a:pPr>
            <a:r>
              <a:rPr lang="en-US" dirty="0"/>
              <a:t>If you have any questions, feel free to get in touch (x3024).</a:t>
            </a:r>
          </a:p>
          <a:p>
            <a:pPr marL="341313" indent="0">
              <a:buNone/>
            </a:pPr>
            <a:r>
              <a:rPr lang="en-US" dirty="0"/>
              <a:t>Best Wishes,</a:t>
            </a:r>
          </a:p>
          <a:p>
            <a:pPr marL="341313" indent="0">
              <a:buNone/>
            </a:pPr>
            <a:r>
              <a:rPr lang="en-US" dirty="0"/>
              <a:t>Mark</a:t>
            </a:r>
          </a:p>
        </p:txBody>
      </p:sp>
      <p:cxnSp>
        <p:nvCxnSpPr>
          <p:cNvPr id="4" name="Straight Connector 3"/>
          <p:cNvCxnSpPr/>
          <p:nvPr/>
        </p:nvCxnSpPr>
        <p:spPr>
          <a:xfrm>
            <a:off x="685800" y="3124200"/>
            <a:ext cx="7848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619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p:txBody>
          <a:bodyPr/>
          <a:lstStyle/>
          <a:p>
            <a:r>
              <a:rPr lang="en-US" sz="2600" dirty="0" smtClean="0">
                <a:solidFill>
                  <a:schemeClr val="tx1"/>
                </a:solidFill>
              </a:rPr>
              <a:t>Your Message (4/4)	</a:t>
            </a:r>
            <a:endParaRPr lang="en-US" sz="2600" dirty="0">
              <a:solidFill>
                <a:schemeClr val="tx1"/>
              </a:solidFill>
            </a:endParaRPr>
          </a:p>
        </p:txBody>
      </p:sp>
      <p:sp>
        <p:nvSpPr>
          <p:cNvPr id="24" name="Text Placeholder 23"/>
          <p:cNvSpPr>
            <a:spLocks noGrp="1"/>
          </p:cNvSpPr>
          <p:nvPr>
            <p:ph type="body" sz="quarter" idx="10"/>
          </p:nvPr>
        </p:nvSpPr>
        <p:spPr/>
        <p:txBody>
          <a:bodyPr/>
          <a:lstStyle/>
          <a:p>
            <a:pPr>
              <a:buFont typeface="Arial" pitchFamily="34" charset="0"/>
              <a:buChar char="•"/>
            </a:pPr>
            <a:r>
              <a:rPr lang="en-US" dirty="0"/>
              <a:t>Remind reader of context</a:t>
            </a:r>
          </a:p>
          <a:p>
            <a:pPr marL="627063" indent="-285750">
              <a:buFont typeface="Courier New" pitchFamily="49" charset="0"/>
              <a:buChar char="o"/>
            </a:pPr>
            <a:r>
              <a:rPr lang="en-US" sz="1600" dirty="0" smtClean="0"/>
              <a:t>This </a:t>
            </a:r>
            <a:r>
              <a:rPr lang="en-US" sz="1600" dirty="0"/>
              <a:t>mail is in connection </a:t>
            </a:r>
            <a:r>
              <a:rPr lang="en-US" sz="1600" dirty="0" smtClean="0"/>
              <a:t>to…</a:t>
            </a:r>
          </a:p>
          <a:p>
            <a:pPr marL="627063" indent="-285750">
              <a:buFont typeface="Courier New" pitchFamily="49" charset="0"/>
              <a:buChar char="o"/>
            </a:pPr>
            <a:r>
              <a:rPr lang="en-US" sz="1600" dirty="0" smtClean="0"/>
              <a:t>With </a:t>
            </a:r>
            <a:r>
              <a:rPr lang="en-US" sz="1600" dirty="0"/>
              <a:t>regard to the </a:t>
            </a:r>
            <a:r>
              <a:rPr lang="en-US" sz="1600" dirty="0" smtClean="0"/>
              <a:t>…</a:t>
            </a:r>
          </a:p>
          <a:p>
            <a:pPr marL="627063" indent="-285750">
              <a:buFont typeface="Courier New" pitchFamily="49" charset="0"/>
              <a:buChar char="o"/>
            </a:pPr>
            <a:r>
              <a:rPr lang="en-US" sz="1600" dirty="0" smtClean="0"/>
              <a:t>With </a:t>
            </a:r>
            <a:r>
              <a:rPr lang="en-US" sz="1600" dirty="0"/>
              <a:t>reference to the below thread/chain of </a:t>
            </a:r>
            <a:r>
              <a:rPr lang="en-US" sz="1600" dirty="0" smtClean="0"/>
              <a:t>emails.</a:t>
            </a:r>
          </a:p>
          <a:p>
            <a:pPr marL="0" indent="0">
              <a:buNone/>
            </a:pPr>
            <a:endParaRPr lang="en-US" dirty="0" smtClean="0"/>
          </a:p>
          <a:p>
            <a:pPr>
              <a:buFont typeface="Arial" pitchFamily="34" charset="0"/>
              <a:buChar char="•"/>
            </a:pPr>
            <a:r>
              <a:rPr lang="en-US" dirty="0" smtClean="0"/>
              <a:t>Tone and language of the email</a:t>
            </a:r>
          </a:p>
          <a:p>
            <a:pPr marL="627063" indent="-285750">
              <a:buFont typeface="Courier New" pitchFamily="49" charset="0"/>
              <a:buChar char="o"/>
            </a:pPr>
            <a:r>
              <a:rPr lang="en-US" sz="1600" dirty="0" smtClean="0"/>
              <a:t>Maintain </a:t>
            </a:r>
            <a:r>
              <a:rPr lang="en-US" sz="1600" dirty="0"/>
              <a:t>a professional and a friendly tone</a:t>
            </a:r>
          </a:p>
          <a:p>
            <a:pPr marL="627063" indent="-285750">
              <a:buFont typeface="Courier New" pitchFamily="49" charset="0"/>
              <a:buChar char="o"/>
            </a:pPr>
            <a:r>
              <a:rPr lang="en-US" sz="1600" dirty="0"/>
              <a:t>F</a:t>
            </a:r>
            <a:r>
              <a:rPr lang="en-US" sz="1600" dirty="0" smtClean="0"/>
              <a:t>or </a:t>
            </a:r>
            <a:r>
              <a:rPr lang="en-US" sz="1600" dirty="0"/>
              <a:t>Example: “It is essential that you should be there on time”. </a:t>
            </a:r>
            <a:r>
              <a:rPr lang="en-US" sz="1600" dirty="0" smtClean="0"/>
              <a:t>Instead you </a:t>
            </a:r>
            <a:r>
              <a:rPr lang="en-US" sz="1600" dirty="0"/>
              <a:t>can say , “Lets all ensure that we are on time</a:t>
            </a:r>
            <a:r>
              <a:rPr lang="en-US" sz="1600" dirty="0" smtClean="0"/>
              <a:t>”</a:t>
            </a:r>
          </a:p>
          <a:p>
            <a:pPr marL="0" indent="0">
              <a:buNone/>
            </a:pPr>
            <a:endParaRPr lang="en-US" dirty="0"/>
          </a:p>
          <a:p>
            <a:pPr>
              <a:buFont typeface="Arial" pitchFamily="34" charset="0"/>
              <a:buChar char="•"/>
            </a:pPr>
            <a:r>
              <a:rPr lang="en-US" dirty="0" smtClean="0"/>
              <a:t>Answer </a:t>
            </a:r>
            <a:r>
              <a:rPr lang="en-US" dirty="0"/>
              <a:t>all </a:t>
            </a:r>
            <a:r>
              <a:rPr lang="en-US" dirty="0" smtClean="0"/>
              <a:t>questions</a:t>
            </a:r>
            <a:endParaRPr lang="en-US" dirty="0"/>
          </a:p>
          <a:p>
            <a:pPr marL="627063" indent="-285750">
              <a:buFont typeface="Courier New" pitchFamily="49" charset="0"/>
              <a:buChar char="o"/>
            </a:pPr>
            <a:r>
              <a:rPr lang="en-US" sz="1600" dirty="0" smtClean="0"/>
              <a:t>When </a:t>
            </a:r>
            <a:r>
              <a:rPr lang="en-US" sz="1600" dirty="0"/>
              <a:t>possible, pre‐empt any other questions the sender might have</a:t>
            </a:r>
          </a:p>
        </p:txBody>
      </p:sp>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600" dirty="0" smtClean="0">
                <a:solidFill>
                  <a:schemeClr val="tx1"/>
                </a:solidFill>
              </a:rPr>
              <a:t>Intro, Outro</a:t>
            </a:r>
            <a:endParaRPr lang="en-US" sz="2600" dirty="0">
              <a:solidFill>
                <a:schemeClr val="tx1"/>
              </a:solidFill>
            </a:endParaRPr>
          </a:p>
        </p:txBody>
      </p:sp>
      <p:sp>
        <p:nvSpPr>
          <p:cNvPr id="5" name="Text Placeholder 4"/>
          <p:cNvSpPr>
            <a:spLocks noGrp="1"/>
          </p:cNvSpPr>
          <p:nvPr>
            <p:ph type="body" sz="quarter" idx="10"/>
          </p:nvPr>
        </p:nvSpPr>
        <p:spPr/>
        <p:txBody>
          <a:bodyPr/>
          <a:lstStyle/>
          <a:p>
            <a:pPr>
              <a:buFont typeface="Arial" pitchFamily="34" charset="0"/>
              <a:buChar char="•"/>
            </a:pPr>
            <a:r>
              <a:rPr lang="en-US" dirty="0"/>
              <a:t>Make an impact on the very first </a:t>
            </a:r>
            <a:r>
              <a:rPr lang="en-US" dirty="0" smtClean="0"/>
              <a:t>contact</a:t>
            </a:r>
          </a:p>
          <a:p>
            <a:pPr marL="627063" indent="-285750">
              <a:buFont typeface="Courier New" pitchFamily="49" charset="0"/>
              <a:buChar char="o"/>
            </a:pPr>
            <a:r>
              <a:rPr lang="en-US" sz="1600" dirty="0" smtClean="0"/>
              <a:t>Start </a:t>
            </a:r>
            <a:r>
              <a:rPr lang="en-US" sz="1600" dirty="0"/>
              <a:t>positive, end </a:t>
            </a:r>
            <a:r>
              <a:rPr lang="en-US" sz="1600" dirty="0" smtClean="0"/>
              <a:t>positive</a:t>
            </a:r>
          </a:p>
          <a:p>
            <a:pPr marL="627063" indent="-285750">
              <a:buFont typeface="Courier New" pitchFamily="49" charset="0"/>
              <a:buChar char="o"/>
            </a:pPr>
            <a:r>
              <a:rPr lang="en-US" sz="1600" dirty="0" smtClean="0"/>
              <a:t>Even </a:t>
            </a:r>
            <a:r>
              <a:rPr lang="en-US" sz="1600" dirty="0"/>
              <a:t>if it is bad </a:t>
            </a:r>
            <a:r>
              <a:rPr lang="en-US" sz="1600" dirty="0" smtClean="0"/>
              <a:t>news</a:t>
            </a:r>
          </a:p>
          <a:p>
            <a:pPr marL="0" indent="0">
              <a:buNone/>
            </a:pPr>
            <a:endParaRPr lang="en-US" dirty="0"/>
          </a:p>
          <a:p>
            <a:pPr>
              <a:buFont typeface="Arial" pitchFamily="34" charset="0"/>
              <a:buChar char="•"/>
            </a:pPr>
            <a:r>
              <a:rPr lang="en-US" dirty="0" smtClean="0"/>
              <a:t>Intro examples</a:t>
            </a:r>
          </a:p>
          <a:p>
            <a:pPr marL="627063" indent="-285750">
              <a:buFont typeface="Courier New" pitchFamily="49" charset="0"/>
              <a:buChar char="o"/>
            </a:pPr>
            <a:r>
              <a:rPr lang="en-US" sz="1600" dirty="0" smtClean="0"/>
              <a:t>Establish </a:t>
            </a:r>
            <a:r>
              <a:rPr lang="en-US" sz="1600" dirty="0"/>
              <a:t>common </a:t>
            </a:r>
            <a:r>
              <a:rPr lang="en-US" sz="1600" dirty="0" smtClean="0"/>
              <a:t>ground</a:t>
            </a:r>
          </a:p>
          <a:p>
            <a:pPr marL="627063" indent="-285750">
              <a:buFont typeface="Courier New" pitchFamily="49" charset="0"/>
              <a:buChar char="o"/>
            </a:pPr>
            <a:r>
              <a:rPr lang="en-US" sz="1600" dirty="0" smtClean="0"/>
              <a:t>Grab attention</a:t>
            </a:r>
          </a:p>
          <a:p>
            <a:pPr marL="627063" indent="-285750">
              <a:buFont typeface="Courier New" pitchFamily="49" charset="0"/>
              <a:buChar char="o"/>
            </a:pPr>
            <a:r>
              <a:rPr lang="en-US" sz="1600" dirty="0" smtClean="0"/>
              <a:t>Be </a:t>
            </a:r>
            <a:r>
              <a:rPr lang="en-US" sz="1600" dirty="0"/>
              <a:t>wary of sounding like spam </a:t>
            </a:r>
            <a:r>
              <a:rPr lang="en-US" sz="1600" dirty="0" smtClean="0"/>
              <a:t>email</a:t>
            </a:r>
          </a:p>
          <a:p>
            <a:pPr marL="0" indent="0">
              <a:buNone/>
            </a:pPr>
            <a:endParaRPr lang="en-US" dirty="0"/>
          </a:p>
          <a:p>
            <a:pPr>
              <a:buFont typeface="Arial" pitchFamily="34" charset="0"/>
              <a:buChar char="•"/>
            </a:pPr>
            <a:r>
              <a:rPr lang="en-US" dirty="0" smtClean="0"/>
              <a:t>Outro examples:</a:t>
            </a:r>
          </a:p>
          <a:p>
            <a:pPr marL="627063" indent="-285750">
              <a:buFont typeface="Courier New" pitchFamily="49" charset="0"/>
              <a:buChar char="o"/>
            </a:pPr>
            <a:r>
              <a:rPr lang="en-US" sz="1600" dirty="0" smtClean="0"/>
              <a:t>Look </a:t>
            </a:r>
            <a:r>
              <a:rPr lang="en-US" sz="1600" dirty="0"/>
              <a:t>to the </a:t>
            </a:r>
            <a:r>
              <a:rPr lang="en-US" sz="1600" dirty="0" smtClean="0"/>
              <a:t>future</a:t>
            </a:r>
          </a:p>
          <a:p>
            <a:pPr marL="627063" indent="-285750">
              <a:buFont typeface="Courier New" pitchFamily="49" charset="0"/>
              <a:buChar char="o"/>
            </a:pPr>
            <a:r>
              <a:rPr lang="en-US" sz="1600" dirty="0" smtClean="0"/>
              <a:t>Repeating </a:t>
            </a:r>
            <a:r>
              <a:rPr lang="en-US" sz="1600" dirty="0"/>
              <a:t>core </a:t>
            </a:r>
            <a:r>
              <a:rPr lang="en-US" sz="1600" dirty="0" smtClean="0"/>
              <a:t>message</a:t>
            </a:r>
          </a:p>
          <a:p>
            <a:pPr marL="627063" indent="-285750">
              <a:buFont typeface="Courier New" pitchFamily="49" charset="0"/>
              <a:buChar char="o"/>
            </a:pPr>
            <a:r>
              <a:rPr lang="en-US" sz="1600" dirty="0" smtClean="0"/>
              <a:t>Summarizing</a:t>
            </a:r>
            <a:endParaRPr lang="en-US" sz="1600" dirty="0"/>
          </a:p>
        </p:txBody>
      </p:sp>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Conciseness and Framework (1/4)</a:t>
            </a:r>
          </a:p>
        </p:txBody>
      </p:sp>
      <p:sp>
        <p:nvSpPr>
          <p:cNvPr id="4" name="Text Placeholder 3"/>
          <p:cNvSpPr>
            <a:spLocks noGrp="1"/>
          </p:cNvSpPr>
          <p:nvPr>
            <p:ph type="body" sz="quarter" idx="10"/>
          </p:nvPr>
        </p:nvSpPr>
        <p:spPr/>
        <p:txBody>
          <a:bodyPr/>
          <a:lstStyle/>
          <a:p>
            <a:pPr>
              <a:buFont typeface="Arial" pitchFamily="34" charset="0"/>
              <a:buChar char="•"/>
            </a:pPr>
            <a:r>
              <a:rPr lang="en-US" dirty="0"/>
              <a:t>Keep it short, simple to the point, specific and </a:t>
            </a:r>
            <a:r>
              <a:rPr lang="en-US" dirty="0" smtClean="0"/>
              <a:t>accurate</a:t>
            </a:r>
          </a:p>
          <a:p>
            <a:pPr marL="0" indent="0">
              <a:buNone/>
            </a:pPr>
            <a:endParaRPr lang="en-US" dirty="0" smtClean="0"/>
          </a:p>
          <a:p>
            <a:pPr>
              <a:buFont typeface="Arial" pitchFamily="34" charset="0"/>
              <a:buChar char="•"/>
            </a:pPr>
            <a:r>
              <a:rPr lang="en-US" dirty="0" smtClean="0"/>
              <a:t>Try </a:t>
            </a:r>
            <a:r>
              <a:rPr lang="en-US" dirty="0"/>
              <a:t>to keep the email to one screens </a:t>
            </a:r>
            <a:r>
              <a:rPr lang="en-US" dirty="0" smtClean="0"/>
              <a:t>length</a:t>
            </a:r>
          </a:p>
          <a:p>
            <a:pPr marL="627063" indent="-285750">
              <a:buFont typeface="Courier New" pitchFamily="49" charset="0"/>
              <a:buChar char="o"/>
            </a:pPr>
            <a:r>
              <a:rPr lang="en-US" sz="1600" dirty="0" smtClean="0"/>
              <a:t>Limit </a:t>
            </a:r>
            <a:r>
              <a:rPr lang="en-US" sz="1600" dirty="0"/>
              <a:t>sentence and paragraphs </a:t>
            </a:r>
            <a:r>
              <a:rPr lang="en-US" sz="1600" dirty="0" smtClean="0"/>
              <a:t>lengths</a:t>
            </a:r>
          </a:p>
          <a:p>
            <a:pPr marL="627063" indent="-285750">
              <a:buFont typeface="Courier New" pitchFamily="49" charset="0"/>
              <a:buChar char="o"/>
            </a:pPr>
            <a:r>
              <a:rPr lang="en-US" sz="1600" dirty="0" smtClean="0"/>
              <a:t>Limit </a:t>
            </a:r>
            <a:r>
              <a:rPr lang="en-US" sz="1600" dirty="0"/>
              <a:t>each idea to one sentence; three major ideas per </a:t>
            </a:r>
            <a:r>
              <a:rPr lang="en-US" sz="1600" dirty="0" smtClean="0"/>
              <a:t>email</a:t>
            </a:r>
          </a:p>
          <a:p>
            <a:pPr marL="0" indent="0">
              <a:buNone/>
            </a:pPr>
            <a:endParaRPr lang="en-US" dirty="0" smtClean="0"/>
          </a:p>
          <a:p>
            <a:pPr>
              <a:buFont typeface="Arial" pitchFamily="34" charset="0"/>
              <a:buChar char="•"/>
            </a:pPr>
            <a:r>
              <a:rPr lang="en-US" dirty="0" smtClean="0"/>
              <a:t>If </a:t>
            </a:r>
            <a:r>
              <a:rPr lang="en-US" dirty="0"/>
              <a:t>the email message is long</a:t>
            </a:r>
          </a:p>
          <a:p>
            <a:pPr marL="627063" indent="-285750">
              <a:buFont typeface="Courier New" pitchFamily="49" charset="0"/>
              <a:buChar char="o"/>
            </a:pPr>
            <a:r>
              <a:rPr lang="en-US" sz="1600" dirty="0" smtClean="0"/>
              <a:t>Create </a:t>
            </a:r>
            <a:r>
              <a:rPr lang="en-US" sz="1600" dirty="0"/>
              <a:t>an “elevator” summary</a:t>
            </a:r>
          </a:p>
          <a:p>
            <a:pPr marL="627063" indent="-285750">
              <a:buFont typeface="Courier New" pitchFamily="49" charset="0"/>
              <a:buChar char="o"/>
            </a:pPr>
            <a:r>
              <a:rPr lang="en-US" sz="1600" dirty="0" smtClean="0"/>
              <a:t>Provide </a:t>
            </a:r>
            <a:r>
              <a:rPr lang="en-US" sz="1600" dirty="0"/>
              <a:t>table of contents on the first screen of your email</a:t>
            </a:r>
          </a:p>
          <a:p>
            <a:pPr marL="627063" indent="-285750">
              <a:buFont typeface="Courier New" pitchFamily="49" charset="0"/>
              <a:buChar char="o"/>
            </a:pPr>
            <a:r>
              <a:rPr lang="en-US" sz="1600" dirty="0" smtClean="0"/>
              <a:t>If </a:t>
            </a:r>
            <a:r>
              <a:rPr lang="en-US" sz="1600" dirty="0"/>
              <a:t>you require a response from the reader then be sure to</a:t>
            </a:r>
          </a:p>
          <a:p>
            <a:pPr marL="627063" indent="-285750">
              <a:buFont typeface="Courier New" pitchFamily="49" charset="0"/>
              <a:buChar char="o"/>
            </a:pPr>
            <a:r>
              <a:rPr lang="en-US" sz="1600" dirty="0" smtClean="0"/>
              <a:t>Request </a:t>
            </a:r>
            <a:r>
              <a:rPr lang="en-US" sz="1600" dirty="0"/>
              <a:t>that response in the first paragraph of the email</a:t>
            </a:r>
          </a:p>
          <a:p>
            <a:pPr marL="627063" indent="-285750">
              <a:buFont typeface="Courier New" pitchFamily="49" charset="0"/>
              <a:buChar char="o"/>
            </a:pPr>
            <a:r>
              <a:rPr lang="en-US" sz="1600" dirty="0" smtClean="0"/>
              <a:t>Create </a:t>
            </a:r>
            <a:r>
              <a:rPr lang="en-US" sz="1600" dirty="0"/>
              <a:t>heading for each major section. </a:t>
            </a:r>
            <a:endParaRPr lang="en-US" sz="1600" dirty="0" smtClean="0"/>
          </a:p>
          <a:p>
            <a:pPr marL="627063" indent="-285750">
              <a:buFont typeface="Courier New" pitchFamily="49" charset="0"/>
              <a:buChar char="o"/>
            </a:pPr>
            <a:r>
              <a:rPr lang="en-US" sz="1600" dirty="0" smtClean="0"/>
              <a:t>Alternatively </a:t>
            </a:r>
            <a:r>
              <a:rPr lang="en-US" sz="1600" dirty="0"/>
              <a:t>you </a:t>
            </a:r>
            <a:r>
              <a:rPr lang="en-US" sz="1600" dirty="0" smtClean="0"/>
              <a:t>can also </a:t>
            </a:r>
            <a:r>
              <a:rPr lang="en-US" sz="1600" dirty="0"/>
              <a:t>add the extra details as an </a:t>
            </a:r>
            <a:r>
              <a:rPr lang="en-US" sz="1600" dirty="0" smtClean="0"/>
              <a:t>attachment</a:t>
            </a:r>
          </a:p>
          <a:p>
            <a:pPr marL="0" indent="0">
              <a:buNone/>
            </a:pPr>
            <a:endParaRPr lang="en-US" dirty="0"/>
          </a:p>
          <a:p>
            <a:pPr>
              <a:buFont typeface="Arial" pitchFamily="34" charset="0"/>
              <a:buChar char="•"/>
            </a:pPr>
            <a:r>
              <a:rPr lang="en-US" dirty="0" smtClean="0"/>
              <a:t>When </a:t>
            </a:r>
            <a:r>
              <a:rPr lang="en-US" dirty="0"/>
              <a:t>you are giving instruction or want to emphasize </a:t>
            </a:r>
            <a:r>
              <a:rPr lang="en-US" dirty="0" smtClean="0"/>
              <a:t>important points </a:t>
            </a:r>
            <a:r>
              <a:rPr lang="en-US" dirty="0"/>
              <a:t>– use bullet</a:t>
            </a:r>
          </a:p>
        </p:txBody>
      </p:sp>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600" dirty="0">
                <a:solidFill>
                  <a:schemeClr val="tx1"/>
                </a:solidFill>
              </a:rPr>
              <a:t>Conciseness and Framework (2/4)</a:t>
            </a:r>
          </a:p>
        </p:txBody>
      </p:sp>
      <p:sp>
        <p:nvSpPr>
          <p:cNvPr id="7" name="Text Placeholder 6"/>
          <p:cNvSpPr>
            <a:spLocks noGrp="1"/>
          </p:cNvSpPr>
          <p:nvPr>
            <p:ph type="body" sz="quarter" idx="10"/>
          </p:nvPr>
        </p:nvSpPr>
        <p:spPr/>
        <p:txBody>
          <a:bodyPr/>
          <a:lstStyle/>
          <a:p>
            <a:pPr>
              <a:buFont typeface="Arial" pitchFamily="34" charset="0"/>
              <a:buChar char="•"/>
            </a:pPr>
            <a:r>
              <a:rPr lang="en-US" b="1" dirty="0"/>
              <a:t>Example 3:</a:t>
            </a:r>
          </a:p>
          <a:p>
            <a:pPr marL="341313" indent="0">
              <a:buNone/>
            </a:pPr>
            <a:r>
              <a:rPr lang="en-US" sz="1600" dirty="0"/>
              <a:t>Hello John,</a:t>
            </a:r>
          </a:p>
          <a:p>
            <a:pPr marL="341313" indent="0">
              <a:buNone/>
            </a:pPr>
            <a:r>
              <a:rPr lang="en-US" sz="1600" dirty="0"/>
              <a:t>This mail is with regard to the JAM project where in we are moving from XYZ platform to ABC platform. As </a:t>
            </a:r>
            <a:r>
              <a:rPr lang="en-US" sz="1600" dirty="0" smtClean="0"/>
              <a:t>step one</a:t>
            </a:r>
            <a:r>
              <a:rPr lang="en-US" sz="1600" dirty="0"/>
              <a:t>, we have completed our assessment and mailed it to Mike for his review</a:t>
            </a:r>
            <a:r>
              <a:rPr lang="en-US" sz="1600" dirty="0" smtClean="0"/>
              <a:t>.</a:t>
            </a:r>
          </a:p>
          <a:p>
            <a:pPr marL="341313" indent="0">
              <a:buNone/>
            </a:pPr>
            <a:endParaRPr lang="en-US" sz="1600" dirty="0"/>
          </a:p>
          <a:p>
            <a:pPr marL="341313" indent="0">
              <a:buNone/>
            </a:pPr>
            <a:r>
              <a:rPr lang="en-US" sz="1600" b="1" dirty="0"/>
              <a:t>Immediate action required:</a:t>
            </a:r>
          </a:p>
          <a:p>
            <a:pPr marL="341313" indent="0">
              <a:buNone/>
            </a:pPr>
            <a:r>
              <a:rPr lang="en-US" sz="1600" dirty="0"/>
              <a:t>The reviewed documents with upgrades to be mailed to me </a:t>
            </a:r>
            <a:r>
              <a:rPr lang="en-US" sz="1600" b="1" i="1" dirty="0"/>
              <a:t>by Wednesday June 30th 2010. </a:t>
            </a:r>
            <a:r>
              <a:rPr lang="en-US" sz="1600" i="1" dirty="0"/>
              <a:t>(Please note </a:t>
            </a:r>
            <a:r>
              <a:rPr lang="en-US" sz="1600" i="1" dirty="0" smtClean="0"/>
              <a:t>you need </a:t>
            </a:r>
            <a:r>
              <a:rPr lang="en-US" sz="1600" i="1" dirty="0"/>
              <a:t>NOT a detailed documentation; highlights of the upgrade will suffice at this stage</a:t>
            </a:r>
            <a:r>
              <a:rPr lang="en-US" sz="1600" i="1" dirty="0" smtClean="0"/>
              <a:t>)</a:t>
            </a:r>
          </a:p>
          <a:p>
            <a:pPr marL="341313" indent="0">
              <a:buNone/>
            </a:pPr>
            <a:endParaRPr lang="en-US" sz="1600" i="1" dirty="0"/>
          </a:p>
          <a:p>
            <a:pPr marL="341313" indent="0">
              <a:buNone/>
            </a:pPr>
            <a:r>
              <a:rPr lang="en-US" sz="1600" b="1" dirty="0"/>
              <a:t>As required please find below the snapshot of the teams </a:t>
            </a:r>
            <a:r>
              <a:rPr lang="en-US" sz="1600" b="1" dirty="0" err="1"/>
              <a:t>exp</a:t>
            </a:r>
            <a:r>
              <a:rPr lang="en-US" sz="1600" b="1" dirty="0"/>
              <a:t> and skills: (Attached are their </a:t>
            </a:r>
            <a:r>
              <a:rPr lang="en-US" sz="1600" b="1" dirty="0" smtClean="0"/>
              <a:t>resumes)</a:t>
            </a:r>
          </a:p>
          <a:p>
            <a:pPr marL="341313" indent="0">
              <a:buNone/>
            </a:pPr>
            <a:endParaRPr lang="en-US" sz="1600" dirty="0"/>
          </a:p>
        </p:txBody>
      </p:sp>
      <p:graphicFrame>
        <p:nvGraphicFramePr>
          <p:cNvPr id="9" name="Table 8"/>
          <p:cNvGraphicFramePr>
            <a:graphicFrameLocks noGrp="1"/>
          </p:cNvGraphicFramePr>
          <p:nvPr>
            <p:extLst>
              <p:ext uri="{D42A27DB-BD31-4B8C-83A1-F6EECF244321}">
                <p14:modId xmlns:p14="http://schemas.microsoft.com/office/powerpoint/2010/main" val="3968218483"/>
              </p:ext>
            </p:extLst>
          </p:nvPr>
        </p:nvGraphicFramePr>
        <p:xfrm>
          <a:off x="1600200" y="4876800"/>
          <a:ext cx="6096000" cy="111252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sz="1600" dirty="0" smtClean="0">
                          <a:solidFill>
                            <a:schemeClr val="tx1"/>
                          </a:solidFill>
                        </a:rPr>
                        <a:t>Team Members</a:t>
                      </a:r>
                      <a:endParaRPr lang="en-US" sz="1600" dirty="0">
                        <a:solidFill>
                          <a:schemeClr val="tx1"/>
                        </a:solidFill>
                      </a:endParaRPr>
                    </a:p>
                  </a:txBody>
                  <a:tcPr/>
                </a:tc>
                <a:tc>
                  <a:txBody>
                    <a:bodyPr/>
                    <a:lstStyle/>
                    <a:p>
                      <a:r>
                        <a:rPr lang="en-US" sz="1600" dirty="0" err="1" smtClean="0">
                          <a:solidFill>
                            <a:schemeClr val="tx1"/>
                          </a:solidFill>
                        </a:rPr>
                        <a:t>Exp</a:t>
                      </a:r>
                      <a:endParaRPr lang="en-US" sz="1600" dirty="0">
                        <a:solidFill>
                          <a:schemeClr val="tx1"/>
                        </a:solidFill>
                      </a:endParaRPr>
                    </a:p>
                  </a:txBody>
                  <a:tcPr/>
                </a:tc>
                <a:tc>
                  <a:txBody>
                    <a:bodyPr/>
                    <a:lstStyle/>
                    <a:p>
                      <a:r>
                        <a:rPr lang="en-US" sz="1600" dirty="0" smtClean="0">
                          <a:solidFill>
                            <a:schemeClr val="tx1"/>
                          </a:solidFill>
                        </a:rPr>
                        <a:t>Skill</a:t>
                      </a:r>
                      <a:endParaRPr lang="en-US" sz="1600" dirty="0">
                        <a:solidFill>
                          <a:schemeClr val="tx1"/>
                        </a:solidFill>
                      </a:endParaRPr>
                    </a:p>
                  </a:txBody>
                  <a:tcPr/>
                </a:tc>
                <a:tc>
                  <a:txBody>
                    <a:bodyPr/>
                    <a:lstStyle/>
                    <a:p>
                      <a:r>
                        <a:rPr lang="en-US" sz="1600" dirty="0" smtClean="0">
                          <a:solidFill>
                            <a:schemeClr val="tx1"/>
                          </a:solidFill>
                        </a:rPr>
                        <a:t>Comments</a:t>
                      </a:r>
                      <a:endParaRPr lang="en-US" sz="1600" dirty="0">
                        <a:solidFill>
                          <a:schemeClr val="tx1"/>
                        </a:solidFill>
                      </a:endParaRPr>
                    </a:p>
                  </a:txBody>
                  <a:tcPr/>
                </a:tc>
              </a:tr>
              <a:tr h="370840">
                <a:tc>
                  <a:txBody>
                    <a:bodyPr/>
                    <a:lstStyle/>
                    <a:p>
                      <a:r>
                        <a:rPr lang="en-US" sz="1600" dirty="0" smtClean="0">
                          <a:solidFill>
                            <a:schemeClr val="tx1"/>
                          </a:solidFill>
                        </a:rPr>
                        <a:t>Daisy</a:t>
                      </a:r>
                      <a:endParaRPr lang="en-US" sz="1600" dirty="0">
                        <a:solidFill>
                          <a:schemeClr val="tx1"/>
                        </a:solidFill>
                      </a:endParaRPr>
                    </a:p>
                  </a:txBody>
                  <a:tcPr/>
                </a:tc>
                <a:tc>
                  <a:txBody>
                    <a:bodyPr/>
                    <a:lstStyle/>
                    <a:p>
                      <a:r>
                        <a:rPr lang="en-US" sz="1600" dirty="0" smtClean="0">
                          <a:solidFill>
                            <a:schemeClr val="tx1"/>
                          </a:solidFill>
                        </a:rPr>
                        <a:t>5 Years</a:t>
                      </a:r>
                      <a:endParaRPr lang="en-US" sz="1600" dirty="0">
                        <a:solidFill>
                          <a:schemeClr val="tx1"/>
                        </a:solidFill>
                      </a:endParaRPr>
                    </a:p>
                  </a:txBody>
                  <a:tcPr/>
                </a:tc>
                <a:tc>
                  <a:txBody>
                    <a:bodyPr/>
                    <a:lstStyle/>
                    <a:p>
                      <a:r>
                        <a:rPr lang="en-US" sz="1600" dirty="0" smtClean="0">
                          <a:solidFill>
                            <a:schemeClr val="tx1"/>
                          </a:solidFill>
                        </a:rPr>
                        <a:t>Java</a:t>
                      </a:r>
                      <a:endParaRPr lang="en-US" sz="1600" dirty="0">
                        <a:solidFill>
                          <a:schemeClr val="tx1"/>
                        </a:solidFill>
                      </a:endParaRPr>
                    </a:p>
                  </a:txBody>
                  <a:tcPr/>
                </a:tc>
                <a:tc>
                  <a:txBody>
                    <a:bodyPr/>
                    <a:lstStyle/>
                    <a:p>
                      <a:r>
                        <a:rPr lang="en-US" sz="1600" dirty="0" smtClean="0">
                          <a:solidFill>
                            <a:schemeClr val="tx1"/>
                          </a:solidFill>
                        </a:rPr>
                        <a:t>Fully Billable</a:t>
                      </a:r>
                      <a:endParaRPr lang="en-US" sz="1600" dirty="0">
                        <a:solidFill>
                          <a:schemeClr val="tx1"/>
                        </a:solidFill>
                      </a:endParaRPr>
                    </a:p>
                  </a:txBody>
                  <a:tcPr/>
                </a:tc>
              </a:tr>
              <a:tr h="370840">
                <a:tc>
                  <a:txBody>
                    <a:bodyPr/>
                    <a:lstStyle/>
                    <a:p>
                      <a:r>
                        <a:rPr lang="en-US" sz="1600" dirty="0" smtClean="0">
                          <a:solidFill>
                            <a:schemeClr val="tx1"/>
                          </a:solidFill>
                        </a:rPr>
                        <a:t>Tim</a:t>
                      </a:r>
                      <a:endParaRPr lang="en-US" sz="1600" dirty="0">
                        <a:solidFill>
                          <a:schemeClr val="tx1"/>
                        </a:solidFill>
                      </a:endParaRPr>
                    </a:p>
                  </a:txBody>
                  <a:tcPr/>
                </a:tc>
                <a:tc>
                  <a:txBody>
                    <a:bodyPr/>
                    <a:lstStyle/>
                    <a:p>
                      <a:r>
                        <a:rPr lang="en-US" sz="1600" dirty="0" smtClean="0">
                          <a:solidFill>
                            <a:schemeClr val="tx1"/>
                          </a:solidFill>
                        </a:rPr>
                        <a:t>6 Years</a:t>
                      </a:r>
                      <a:endParaRPr lang="en-US" sz="1600" dirty="0">
                        <a:solidFill>
                          <a:schemeClr val="tx1"/>
                        </a:solidFill>
                      </a:endParaRPr>
                    </a:p>
                  </a:txBody>
                  <a:tcPr/>
                </a:tc>
                <a:tc>
                  <a:txBody>
                    <a:bodyPr/>
                    <a:lstStyle/>
                    <a:p>
                      <a:r>
                        <a:rPr lang="en-US" sz="1600" dirty="0" smtClean="0">
                          <a:solidFill>
                            <a:schemeClr val="tx1"/>
                          </a:solidFill>
                        </a:rPr>
                        <a:t>Java</a:t>
                      </a:r>
                      <a:endParaRPr lang="en-US" sz="1600" dirty="0">
                        <a:solidFill>
                          <a:schemeClr val="tx1"/>
                        </a:solidFill>
                      </a:endParaRPr>
                    </a:p>
                  </a:txBody>
                  <a:tcPr/>
                </a:tc>
                <a:tc>
                  <a:txBody>
                    <a:bodyPr/>
                    <a:lstStyle/>
                    <a:p>
                      <a:r>
                        <a:rPr lang="en-US" sz="1600" dirty="0" smtClean="0">
                          <a:solidFill>
                            <a:schemeClr val="tx1"/>
                          </a:solidFill>
                        </a:rPr>
                        <a:t>Fully</a:t>
                      </a:r>
                      <a:r>
                        <a:rPr lang="en-US" sz="1600" baseline="0" dirty="0" smtClean="0">
                          <a:solidFill>
                            <a:schemeClr val="tx1"/>
                          </a:solidFill>
                        </a:rPr>
                        <a:t> Billable</a:t>
                      </a:r>
                      <a:endParaRPr lang="en-US" sz="1600" dirty="0">
                        <a:solidFill>
                          <a:schemeClr val="tx1"/>
                        </a:solidFill>
                      </a:endParaRPr>
                    </a:p>
                  </a:txBody>
                  <a:tcPr/>
                </a:tc>
              </a:tr>
            </a:tbl>
          </a:graphicData>
        </a:graphic>
      </p:graphicFrame>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Conciseness and Framework (</a:t>
            </a:r>
            <a:r>
              <a:rPr lang="en-US" sz="2600" dirty="0" smtClean="0">
                <a:solidFill>
                  <a:schemeClr val="tx1"/>
                </a:solidFill>
              </a:rPr>
              <a:t>2/4)Cont..</a:t>
            </a:r>
            <a:endParaRPr lang="en-US" sz="2600" dirty="0">
              <a:solidFill>
                <a:schemeClr val="tx1"/>
              </a:solidFill>
            </a:endParaRPr>
          </a:p>
        </p:txBody>
      </p:sp>
      <p:sp>
        <p:nvSpPr>
          <p:cNvPr id="3" name="Text Placeholder 2"/>
          <p:cNvSpPr>
            <a:spLocks noGrp="1"/>
          </p:cNvSpPr>
          <p:nvPr>
            <p:ph type="body" sz="quarter" idx="10"/>
          </p:nvPr>
        </p:nvSpPr>
        <p:spPr/>
        <p:txBody>
          <a:bodyPr/>
          <a:lstStyle/>
          <a:p>
            <a:pPr>
              <a:buFont typeface="Arial" pitchFamily="34" charset="0"/>
              <a:buChar char="•"/>
            </a:pPr>
            <a:r>
              <a:rPr lang="en-US" b="1" dirty="0"/>
              <a:t>Next Steps:</a:t>
            </a:r>
          </a:p>
          <a:p>
            <a:pPr marL="341313" indent="0">
              <a:buNone/>
            </a:pPr>
            <a:r>
              <a:rPr lang="en-US" sz="1600" dirty="0" smtClean="0"/>
              <a:t>By </a:t>
            </a:r>
            <a:r>
              <a:rPr lang="en-US" sz="1600" dirty="0"/>
              <a:t>Wednesday 14th July 2010 – we will complete the implementation and we will have a complete walk through of the application.</a:t>
            </a:r>
          </a:p>
          <a:p>
            <a:pPr marL="341313" indent="0">
              <a:buNone/>
            </a:pPr>
            <a:r>
              <a:rPr lang="en-US" sz="1600" dirty="0"/>
              <a:t>In case you require any further clarification please feel free to contact me.</a:t>
            </a:r>
          </a:p>
          <a:p>
            <a:pPr marL="341313" indent="0">
              <a:buNone/>
            </a:pPr>
            <a:r>
              <a:rPr lang="en-US" sz="1600" dirty="0" smtClean="0"/>
              <a:t>Regards,</a:t>
            </a:r>
            <a:endParaRPr lang="en-US" sz="1600" dirty="0"/>
          </a:p>
          <a:p>
            <a:pPr marL="341313" indent="0">
              <a:buNone/>
            </a:pPr>
            <a:r>
              <a:rPr lang="en-US" sz="1600" dirty="0" smtClean="0"/>
              <a:t>Susan</a:t>
            </a:r>
          </a:p>
          <a:p>
            <a:pPr marL="341313" indent="0">
              <a:buNone/>
            </a:pPr>
            <a:endParaRPr lang="en-US" sz="1600" dirty="0"/>
          </a:p>
        </p:txBody>
      </p:sp>
    </p:spTree>
    <p:extLst>
      <p:ext uri="{BB962C8B-B14F-4D97-AF65-F5344CB8AC3E}">
        <p14:creationId xmlns:p14="http://schemas.microsoft.com/office/powerpoint/2010/main" val="685045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Conciseness and Framework (3/4)</a:t>
            </a:r>
          </a:p>
        </p:txBody>
      </p:sp>
      <p:sp>
        <p:nvSpPr>
          <p:cNvPr id="4" name="Text Placeholder 3"/>
          <p:cNvSpPr>
            <a:spLocks noGrp="1"/>
          </p:cNvSpPr>
          <p:nvPr>
            <p:ph type="body" sz="quarter" idx="10"/>
          </p:nvPr>
        </p:nvSpPr>
        <p:spPr/>
        <p:txBody>
          <a:bodyPr/>
          <a:lstStyle/>
          <a:p>
            <a:pPr>
              <a:buFont typeface="Arial" pitchFamily="34" charset="0"/>
              <a:buChar char="•"/>
            </a:pPr>
            <a:r>
              <a:rPr lang="en-US" b="1" dirty="0"/>
              <a:t>Example 4:</a:t>
            </a:r>
          </a:p>
          <a:p>
            <a:pPr marL="287338" indent="0">
              <a:spcBef>
                <a:spcPts val="600"/>
              </a:spcBef>
              <a:buNone/>
            </a:pPr>
            <a:r>
              <a:rPr lang="en-US" sz="1600" dirty="0"/>
              <a:t>Hey Tom</a:t>
            </a:r>
            <a:r>
              <a:rPr lang="en-US" sz="1600" dirty="0" smtClean="0"/>
              <a:t>,</a:t>
            </a:r>
          </a:p>
          <a:p>
            <a:pPr marL="287338" indent="0">
              <a:spcBef>
                <a:spcPts val="600"/>
              </a:spcBef>
              <a:buNone/>
            </a:pPr>
            <a:r>
              <a:rPr lang="en-US" sz="1600" dirty="0" smtClean="0"/>
              <a:t>I </a:t>
            </a:r>
            <a:r>
              <a:rPr lang="en-US" sz="1600" dirty="0"/>
              <a:t>can't believe it has been almost 2 weeks since you sent this e‐mail. I intend to respond to </a:t>
            </a:r>
            <a:r>
              <a:rPr lang="en-US" sz="1600" dirty="0" smtClean="0"/>
              <a:t>you each </a:t>
            </a:r>
            <a:r>
              <a:rPr lang="en-US" sz="1600" dirty="0"/>
              <a:t>morning, and I am back to getting in by 6:30 or 7:15 most mornings, but ... you know </a:t>
            </a:r>
            <a:r>
              <a:rPr lang="en-US" sz="1600" dirty="0" smtClean="0"/>
              <a:t>how busy </a:t>
            </a:r>
            <a:r>
              <a:rPr lang="en-US" sz="1600" dirty="0"/>
              <a:t>it gets. I want to get the 8 o'clock train tonight, because the next one doesn’t leave </a:t>
            </a:r>
            <a:r>
              <a:rPr lang="en-US" sz="1600" dirty="0" smtClean="0"/>
              <a:t>until 10pm</a:t>
            </a:r>
            <a:r>
              <a:rPr lang="en-US" sz="1600" dirty="0"/>
              <a:t>. I am going to see Kemal Wednesday night (he has a short stay in U.S. with regard to </a:t>
            </a:r>
            <a:r>
              <a:rPr lang="en-US" sz="1600" dirty="0" smtClean="0"/>
              <a:t>visiting Citi </a:t>
            </a:r>
            <a:r>
              <a:rPr lang="en-US" sz="1600" dirty="0"/>
              <a:t>bank on‐site, the client he his supporting on an offshore project). So I just wanted to ask you </a:t>
            </a:r>
            <a:r>
              <a:rPr lang="en-US" sz="1600" dirty="0" smtClean="0"/>
              <a:t>if you </a:t>
            </a:r>
            <a:r>
              <a:rPr lang="en-US" sz="1600" dirty="0"/>
              <a:t>could be more specific in what you want </a:t>
            </a:r>
            <a:r>
              <a:rPr lang="en-US" sz="1600" dirty="0" smtClean="0"/>
              <a:t>to know </a:t>
            </a:r>
            <a:r>
              <a:rPr lang="en-US" sz="1600" dirty="0"/>
              <a:t>about "offshore“ financials. He'll </a:t>
            </a:r>
            <a:r>
              <a:rPr lang="en-US" sz="1600" dirty="0" smtClean="0"/>
              <a:t>provide me </a:t>
            </a:r>
            <a:r>
              <a:rPr lang="en-US" sz="1600" dirty="0"/>
              <a:t>with the info you are interested in</a:t>
            </a:r>
            <a:r>
              <a:rPr lang="en-US" sz="1600" dirty="0" smtClean="0"/>
              <a:t>.</a:t>
            </a:r>
          </a:p>
          <a:p>
            <a:pPr marL="287338" indent="0">
              <a:buNone/>
            </a:pPr>
            <a:endParaRPr lang="en-US" sz="1600" dirty="0"/>
          </a:p>
          <a:p>
            <a:pPr marL="341313" indent="0">
              <a:spcBef>
                <a:spcPts val="600"/>
              </a:spcBef>
              <a:buNone/>
            </a:pPr>
            <a:r>
              <a:rPr lang="en-US" sz="1600" dirty="0"/>
              <a:t>Tom,</a:t>
            </a:r>
          </a:p>
          <a:p>
            <a:pPr marL="341313" indent="0">
              <a:spcBef>
                <a:spcPts val="600"/>
              </a:spcBef>
              <a:buNone/>
            </a:pPr>
            <a:r>
              <a:rPr lang="en-US" sz="1600" dirty="0"/>
              <a:t>In order to help you better, please explain in more detail what you mean by “offshore financials.”</a:t>
            </a:r>
          </a:p>
          <a:p>
            <a:pPr marL="341313" indent="0">
              <a:buNone/>
            </a:pPr>
            <a:r>
              <a:rPr lang="en-US" sz="1600" dirty="0"/>
              <a:t>Are you looking for financial statements or for salary levels?</a:t>
            </a:r>
          </a:p>
          <a:p>
            <a:pPr marL="287338" indent="0">
              <a:buNone/>
            </a:pPr>
            <a:endParaRPr lang="en-US" sz="1600" dirty="0"/>
          </a:p>
        </p:txBody>
      </p:sp>
      <p:cxnSp>
        <p:nvCxnSpPr>
          <p:cNvPr id="12" name="Straight Connector 11"/>
          <p:cNvCxnSpPr/>
          <p:nvPr/>
        </p:nvCxnSpPr>
        <p:spPr>
          <a:xfrm>
            <a:off x="685800" y="3657600"/>
            <a:ext cx="7848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Conciseness and Framework (4/4)</a:t>
            </a:r>
          </a:p>
        </p:txBody>
      </p:sp>
      <p:sp>
        <p:nvSpPr>
          <p:cNvPr id="4" name="Text Placeholder 3"/>
          <p:cNvSpPr>
            <a:spLocks noGrp="1"/>
          </p:cNvSpPr>
          <p:nvPr>
            <p:ph type="body" sz="quarter" idx="10"/>
          </p:nvPr>
        </p:nvSpPr>
        <p:spPr/>
        <p:txBody>
          <a:bodyPr>
            <a:normAutofit/>
          </a:bodyPr>
          <a:lstStyle/>
          <a:p>
            <a:pPr>
              <a:buFont typeface="Arial" pitchFamily="34" charset="0"/>
              <a:buChar char="•"/>
            </a:pPr>
            <a:r>
              <a:rPr lang="en-US" b="1" dirty="0"/>
              <a:t>Example 5:</a:t>
            </a:r>
          </a:p>
          <a:p>
            <a:pPr marL="341313" indent="0">
              <a:buNone/>
            </a:pPr>
            <a:r>
              <a:rPr lang="en-US" sz="1600" dirty="0"/>
              <a:t>Subject: Revisions For Sales Report</a:t>
            </a:r>
          </a:p>
          <a:p>
            <a:pPr marL="341313" indent="0">
              <a:buNone/>
            </a:pPr>
            <a:r>
              <a:rPr lang="en-US" sz="1600" dirty="0"/>
              <a:t>Hi Jackie,</a:t>
            </a:r>
          </a:p>
          <a:p>
            <a:pPr marL="341313" indent="0">
              <a:buNone/>
            </a:pPr>
            <a:r>
              <a:rPr lang="en-US" sz="1600" dirty="0"/>
              <a:t>Thanks for sending in that report last week. I read through it yesterday and feel that you need more </a:t>
            </a:r>
            <a:r>
              <a:rPr lang="en-US" sz="1600" dirty="0" smtClean="0"/>
              <a:t>specific information </a:t>
            </a:r>
            <a:r>
              <a:rPr lang="en-US" sz="1600" dirty="0"/>
              <a:t>regarding our sales figures in Chapter 2. I also felt that the tone could be a bit more formal. </a:t>
            </a:r>
            <a:r>
              <a:rPr lang="en-US" sz="1600" dirty="0" smtClean="0"/>
              <a:t>The report </a:t>
            </a:r>
            <a:r>
              <a:rPr lang="en-US" sz="1600" dirty="0"/>
              <a:t>is going to be read by our Executive Team, and needs to reflect our professionalism.</a:t>
            </a:r>
          </a:p>
          <a:p>
            <a:pPr marL="341313" indent="0">
              <a:buNone/>
            </a:pPr>
            <a:r>
              <a:rPr lang="en-US" sz="1600" dirty="0"/>
              <a:t>Also, I wanted to let you know that I've scheduled a meeting with the PR department for this Friday, </a:t>
            </a:r>
            <a:r>
              <a:rPr lang="en-US" sz="1600" dirty="0" smtClean="0"/>
              <a:t>regarding the </a:t>
            </a:r>
            <a:r>
              <a:rPr lang="en-US" sz="1600" dirty="0"/>
              <a:t>new ad campaign. It's at 11:00, and will be in the small conference room</a:t>
            </a:r>
            <a:r>
              <a:rPr lang="en-US" sz="1600" dirty="0" smtClean="0"/>
              <a:t>.</a:t>
            </a:r>
          </a:p>
          <a:p>
            <a:pPr marL="341313" indent="0">
              <a:lnSpc>
                <a:spcPct val="150000"/>
              </a:lnSpc>
              <a:buNone/>
            </a:pPr>
            <a:r>
              <a:rPr lang="en-US" sz="1600" dirty="0" smtClean="0"/>
              <a:t>Please </a:t>
            </a:r>
            <a:r>
              <a:rPr lang="en-US" sz="1600" dirty="0"/>
              <a:t>let me know if you can make that time</a:t>
            </a:r>
            <a:r>
              <a:rPr lang="en-US" sz="1600" dirty="0" smtClean="0"/>
              <a:t>.</a:t>
            </a:r>
          </a:p>
          <a:p>
            <a:pPr marL="341313" indent="0">
              <a:buNone/>
            </a:pPr>
            <a:r>
              <a:rPr lang="en-US" sz="1600" dirty="0"/>
              <a:t>Subject: Revisions For Sales Report</a:t>
            </a:r>
          </a:p>
          <a:p>
            <a:pPr marL="341313" indent="0">
              <a:buNone/>
            </a:pPr>
            <a:r>
              <a:rPr lang="en-US" sz="1600" dirty="0"/>
              <a:t>Hi Jackie,</a:t>
            </a:r>
          </a:p>
          <a:p>
            <a:pPr marL="341313" indent="0">
              <a:buNone/>
            </a:pPr>
            <a:r>
              <a:rPr lang="en-US" sz="1600" dirty="0" smtClean="0"/>
              <a:t>Thanks for sending in that report last week. I read through it yesterday and feel that you need more specific information regarding our sales figures in Chapter 2. I also felt that the tone could be a bit more formal. The report is going to be read by our Executive Team and needs to reflect our professionalism.</a:t>
            </a:r>
          </a:p>
          <a:p>
            <a:pPr marL="341313" indent="0">
              <a:buNone/>
            </a:pPr>
            <a:r>
              <a:rPr lang="en-US" sz="1600" dirty="0" smtClean="0"/>
              <a:t>Thanks for your hard work on this!</a:t>
            </a:r>
            <a:endParaRPr lang="en-US" sz="1600" dirty="0"/>
          </a:p>
        </p:txBody>
      </p:sp>
      <p:cxnSp>
        <p:nvCxnSpPr>
          <p:cNvPr id="16" name="Straight Connector 15"/>
          <p:cNvCxnSpPr/>
          <p:nvPr/>
        </p:nvCxnSpPr>
        <p:spPr>
          <a:xfrm>
            <a:off x="685800" y="4038600"/>
            <a:ext cx="7848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137894" y="261088"/>
            <a:ext cx="65" cy="348300"/>
          </a:xfrm>
          <a:prstGeom prst="rect">
            <a:avLst/>
          </a:prstGeom>
          <a:noFill/>
        </p:spPr>
        <p:txBody>
          <a:bodyPr vert="horz" wrap="none" lIns="0" tIns="0" rIns="0" bIns="0" rtlCol="0">
            <a:spAutoFit/>
          </a:bodyPr>
          <a:lstStyle/>
          <a:p>
            <a:pPr>
              <a:lnSpc>
                <a:spcPts val="2604"/>
              </a:lnSpc>
              <a:spcBef>
                <a:spcPct val="0"/>
              </a:spcBef>
            </a:pPr>
            <a:endParaRPr lang="en-US" sz="2900" b="1" dirty="0">
              <a:solidFill>
                <a:schemeClr val="tx1">
                  <a:lumMod val="75000"/>
                  <a:lumOff val="25000"/>
                </a:schemeClr>
              </a:solidFill>
              <a:latin typeface="+mj-lt"/>
              <a:ea typeface="+mj-ea"/>
              <a:cs typeface="+mj-cs"/>
            </a:endParaRPr>
          </a:p>
        </p:txBody>
      </p:sp>
      <p:sp>
        <p:nvSpPr>
          <p:cNvPr id="8" name="Title 7"/>
          <p:cNvSpPr>
            <a:spLocks noGrp="1"/>
          </p:cNvSpPr>
          <p:nvPr>
            <p:ph type="title"/>
          </p:nvPr>
        </p:nvSpPr>
        <p:spPr/>
        <p:txBody>
          <a:bodyPr/>
          <a:lstStyle/>
          <a:p>
            <a:r>
              <a:rPr lang="en-US" sz="2600" dirty="0">
                <a:solidFill>
                  <a:schemeClr val="tx1"/>
                </a:solidFill>
              </a:rPr>
              <a:t>Client Communication Channel – Key Factors</a:t>
            </a:r>
          </a:p>
        </p:txBody>
      </p:sp>
      <p:sp>
        <p:nvSpPr>
          <p:cNvPr id="9" name="Text Placeholder 8"/>
          <p:cNvSpPr>
            <a:spLocks noGrp="1"/>
          </p:cNvSpPr>
          <p:nvPr>
            <p:ph type="body" sz="quarter" idx="10"/>
          </p:nvPr>
        </p:nvSpPr>
        <p:spPr/>
        <p:txBody>
          <a:bodyPr/>
          <a:lstStyle/>
          <a:p>
            <a:pPr>
              <a:buFont typeface="Arial" pitchFamily="34" charset="0"/>
              <a:buChar char="•"/>
            </a:pPr>
            <a:r>
              <a:rPr lang="en-US" b="1" dirty="0"/>
              <a:t>Face to Face</a:t>
            </a:r>
            <a:endParaRPr lang="en-US" dirty="0"/>
          </a:p>
          <a:p>
            <a:pPr marL="679450" indent="-285750">
              <a:buFont typeface="Courier New" pitchFamily="49" charset="0"/>
              <a:buChar char="o"/>
              <a:tabLst>
                <a:tab pos="346075" algn="l"/>
              </a:tabLst>
            </a:pPr>
            <a:r>
              <a:rPr lang="en-US" dirty="0" smtClean="0"/>
              <a:t>Words = 25%</a:t>
            </a:r>
          </a:p>
          <a:p>
            <a:pPr marL="679450" indent="-285750">
              <a:buFont typeface="Courier New" pitchFamily="49" charset="0"/>
              <a:buChar char="o"/>
              <a:tabLst>
                <a:tab pos="346075" algn="l"/>
              </a:tabLst>
            </a:pPr>
            <a:r>
              <a:rPr lang="en-US" dirty="0" smtClean="0"/>
              <a:t>Spoken Tone = 25%</a:t>
            </a:r>
          </a:p>
          <a:p>
            <a:pPr marL="679450" indent="-285750">
              <a:buFont typeface="Courier New" pitchFamily="49" charset="0"/>
              <a:buChar char="o"/>
              <a:tabLst>
                <a:tab pos="346075" algn="l"/>
              </a:tabLst>
            </a:pPr>
            <a:r>
              <a:rPr lang="en-US" dirty="0" smtClean="0"/>
              <a:t>Body language = </a:t>
            </a:r>
            <a:r>
              <a:rPr lang="en-US" b="1" dirty="0" smtClean="0"/>
              <a:t>50%</a:t>
            </a:r>
          </a:p>
          <a:p>
            <a:pPr marL="393700" indent="0">
              <a:buNone/>
              <a:tabLst>
                <a:tab pos="346075" algn="l"/>
              </a:tabLst>
            </a:pPr>
            <a:endParaRPr lang="en-US" dirty="0" smtClean="0"/>
          </a:p>
          <a:p>
            <a:pPr>
              <a:buFont typeface="Arial" pitchFamily="34" charset="0"/>
              <a:buChar char="•"/>
            </a:pPr>
            <a:r>
              <a:rPr lang="en-US" b="1" dirty="0" smtClean="0"/>
              <a:t>Phone</a:t>
            </a:r>
            <a:endParaRPr lang="en-US" dirty="0"/>
          </a:p>
          <a:p>
            <a:pPr marL="631825" indent="-285750">
              <a:buFont typeface="Courier New" pitchFamily="49" charset="0"/>
              <a:buChar char="o"/>
            </a:pPr>
            <a:r>
              <a:rPr lang="en-US" dirty="0" smtClean="0"/>
              <a:t>Words </a:t>
            </a:r>
            <a:r>
              <a:rPr lang="en-US" dirty="0"/>
              <a:t>= </a:t>
            </a:r>
            <a:r>
              <a:rPr lang="en-US" dirty="0" smtClean="0"/>
              <a:t>40%</a:t>
            </a:r>
          </a:p>
          <a:p>
            <a:pPr marL="631825" indent="-285750">
              <a:buFont typeface="Courier New" pitchFamily="49" charset="0"/>
              <a:buChar char="o"/>
            </a:pPr>
            <a:r>
              <a:rPr lang="en-US" dirty="0" smtClean="0"/>
              <a:t>Spoken </a:t>
            </a:r>
            <a:r>
              <a:rPr lang="en-US" dirty="0"/>
              <a:t>tone = </a:t>
            </a:r>
            <a:r>
              <a:rPr lang="en-US" b="1" dirty="0" smtClean="0"/>
              <a:t>60%</a:t>
            </a:r>
            <a:endParaRPr lang="en-US" dirty="0"/>
          </a:p>
          <a:p>
            <a:pPr marL="631825" indent="-285750">
              <a:buFont typeface="Courier New" pitchFamily="49" charset="0"/>
              <a:buChar char="o"/>
            </a:pPr>
            <a:r>
              <a:rPr lang="en-US" dirty="0" smtClean="0"/>
              <a:t>Body </a:t>
            </a:r>
            <a:r>
              <a:rPr lang="en-US" dirty="0"/>
              <a:t>language = 0</a:t>
            </a:r>
            <a:r>
              <a:rPr lang="en-US" dirty="0" smtClean="0"/>
              <a:t>%</a:t>
            </a:r>
          </a:p>
          <a:p>
            <a:pPr marL="631825" indent="-285750">
              <a:buFont typeface="Arial" pitchFamily="34" charset="0"/>
              <a:buChar char="•"/>
            </a:pPr>
            <a:endParaRPr lang="en-US" dirty="0"/>
          </a:p>
          <a:p>
            <a:pPr>
              <a:buFont typeface="Arial" pitchFamily="34" charset="0"/>
              <a:buChar char="•"/>
            </a:pPr>
            <a:r>
              <a:rPr lang="en-US" b="1" dirty="0"/>
              <a:t>Written (Email)</a:t>
            </a:r>
            <a:endParaRPr lang="en-US" dirty="0"/>
          </a:p>
          <a:p>
            <a:pPr marL="631825" indent="-285750">
              <a:buFont typeface="Courier New" pitchFamily="49" charset="0"/>
              <a:buChar char="o"/>
            </a:pPr>
            <a:r>
              <a:rPr lang="en-US" dirty="0" smtClean="0"/>
              <a:t>Words </a:t>
            </a:r>
            <a:r>
              <a:rPr lang="en-US" dirty="0"/>
              <a:t>= </a:t>
            </a:r>
            <a:r>
              <a:rPr lang="en-US" b="1" dirty="0"/>
              <a:t>100%</a:t>
            </a:r>
            <a:endParaRPr lang="en-US" dirty="0"/>
          </a:p>
          <a:p>
            <a:pPr marL="631825" indent="-285750">
              <a:buFont typeface="Courier New" pitchFamily="49" charset="0"/>
              <a:buChar char="o"/>
            </a:pPr>
            <a:r>
              <a:rPr lang="en-US" dirty="0" smtClean="0"/>
              <a:t>Spoken </a:t>
            </a:r>
            <a:r>
              <a:rPr lang="en-US" dirty="0"/>
              <a:t>tone = 0%</a:t>
            </a:r>
          </a:p>
          <a:p>
            <a:pPr marL="631825" indent="-285750">
              <a:buFont typeface="Courier New" pitchFamily="49" charset="0"/>
              <a:buChar char="o"/>
            </a:pPr>
            <a:r>
              <a:rPr lang="en-US" dirty="0" smtClean="0"/>
              <a:t>Body </a:t>
            </a:r>
            <a:r>
              <a:rPr lang="en-US" dirty="0"/>
              <a:t>language = 0%</a:t>
            </a:r>
          </a:p>
          <a:p>
            <a:endParaRPr lang="en-US" dirty="0"/>
          </a:p>
        </p:txBody>
      </p:sp>
    </p:spTree>
    <p:extLst>
      <p:ext uri="{BB962C8B-B14F-4D97-AF65-F5344CB8AC3E}">
        <p14:creationId xmlns:p14="http://schemas.microsoft.com/office/powerpoint/2010/main" val="2475234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600" dirty="0">
                <a:solidFill>
                  <a:schemeClr val="tx1"/>
                </a:solidFill>
              </a:rPr>
              <a:t>Conciseness and Framework (4/4</a:t>
            </a:r>
            <a:r>
              <a:rPr lang="en-US" sz="2600" dirty="0" smtClean="0">
                <a:solidFill>
                  <a:schemeClr val="tx1"/>
                </a:solidFill>
              </a:rPr>
              <a:t>) </a:t>
            </a:r>
            <a:r>
              <a:rPr lang="en-US" sz="2600" dirty="0" err="1" smtClean="0">
                <a:solidFill>
                  <a:schemeClr val="tx1"/>
                </a:solidFill>
              </a:rPr>
              <a:t>cont</a:t>
            </a:r>
            <a:r>
              <a:rPr lang="en-US" sz="2600" dirty="0" smtClean="0">
                <a:solidFill>
                  <a:schemeClr val="tx1"/>
                </a:solidFill>
              </a:rPr>
              <a:t>…</a:t>
            </a:r>
            <a:endParaRPr lang="en-US" sz="2600" dirty="0">
              <a:solidFill>
                <a:schemeClr val="tx1"/>
              </a:solidFill>
            </a:endParaRPr>
          </a:p>
        </p:txBody>
      </p:sp>
      <p:sp>
        <p:nvSpPr>
          <p:cNvPr id="5" name="Text Placeholder 4"/>
          <p:cNvSpPr>
            <a:spLocks noGrp="1"/>
          </p:cNvSpPr>
          <p:nvPr>
            <p:ph type="body" sz="quarter" idx="10"/>
          </p:nvPr>
        </p:nvSpPr>
        <p:spPr/>
        <p:txBody>
          <a:bodyPr/>
          <a:lstStyle/>
          <a:p>
            <a:pPr>
              <a:buFont typeface="Arial" pitchFamily="34" charset="0"/>
              <a:buChar char="•"/>
            </a:pPr>
            <a:r>
              <a:rPr lang="en-US" dirty="0" smtClean="0"/>
              <a:t>AND</a:t>
            </a:r>
          </a:p>
          <a:p>
            <a:pPr marL="346075" indent="0">
              <a:buNone/>
            </a:pPr>
            <a:r>
              <a:rPr lang="en-US" sz="1600" dirty="0"/>
              <a:t>Subject: Friday 10/9, 11am Meeting w/PR </a:t>
            </a:r>
            <a:r>
              <a:rPr lang="en-US" sz="1600" dirty="0" err="1"/>
              <a:t>Dept</a:t>
            </a:r>
            <a:endParaRPr lang="en-US" sz="1600" dirty="0"/>
          </a:p>
          <a:p>
            <a:pPr marL="346075" indent="0">
              <a:buNone/>
            </a:pPr>
            <a:r>
              <a:rPr lang="en-US" sz="1600" dirty="0"/>
              <a:t>Hi Jackie,</a:t>
            </a:r>
          </a:p>
          <a:p>
            <a:pPr marL="346075" indent="0">
              <a:buNone/>
            </a:pPr>
            <a:r>
              <a:rPr lang="en-US" sz="1600" dirty="0"/>
              <a:t>I wanted to let you know that I've scheduled a meeting with the PR department for this Friday, 10/9, </a:t>
            </a:r>
            <a:r>
              <a:rPr lang="en-US" sz="1600" dirty="0" smtClean="0"/>
              <a:t>regarding the </a:t>
            </a:r>
            <a:r>
              <a:rPr lang="en-US" sz="1600" dirty="0"/>
              <a:t>new ad campaign. It's at 11:00am, and will be in the small conference room. Please let me know if you </a:t>
            </a:r>
            <a:r>
              <a:rPr lang="en-US" sz="1600" dirty="0" smtClean="0"/>
              <a:t>can make </a:t>
            </a:r>
            <a:r>
              <a:rPr lang="en-US" sz="1600" dirty="0"/>
              <a:t>that time.</a:t>
            </a:r>
          </a:p>
        </p:txBody>
      </p:sp>
    </p:spTree>
    <p:extLst>
      <p:ext uri="{BB962C8B-B14F-4D97-AF65-F5344CB8AC3E}">
        <p14:creationId xmlns:p14="http://schemas.microsoft.com/office/powerpoint/2010/main" val="1667705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Flow and </a:t>
            </a:r>
            <a:r>
              <a:rPr lang="en-US" sz="2600" dirty="0" smtClean="0">
                <a:solidFill>
                  <a:schemeClr val="tx1"/>
                </a:solidFill>
              </a:rPr>
              <a:t>Signature	</a:t>
            </a:r>
            <a:endParaRPr lang="en-US" sz="2600" dirty="0">
              <a:solidFill>
                <a:schemeClr val="tx1"/>
              </a:solidFill>
            </a:endParaRPr>
          </a:p>
        </p:txBody>
      </p:sp>
      <p:sp>
        <p:nvSpPr>
          <p:cNvPr id="3" name="Text Placeholder 2"/>
          <p:cNvSpPr>
            <a:spLocks noGrp="1"/>
          </p:cNvSpPr>
          <p:nvPr>
            <p:ph type="body" sz="quarter" idx="10"/>
          </p:nvPr>
        </p:nvSpPr>
        <p:spPr/>
        <p:txBody>
          <a:bodyPr/>
          <a:lstStyle/>
          <a:p>
            <a:pPr>
              <a:buFont typeface="Arial" pitchFamily="34" charset="0"/>
              <a:buChar char="•"/>
            </a:pPr>
            <a:r>
              <a:rPr lang="en-US" dirty="0"/>
              <a:t>Flow</a:t>
            </a:r>
          </a:p>
          <a:p>
            <a:pPr marL="631825" indent="-285750">
              <a:buFont typeface="Courier New" pitchFamily="49" charset="0"/>
              <a:buChar char="o"/>
            </a:pPr>
            <a:r>
              <a:rPr lang="en-US" sz="1600" dirty="0" smtClean="0"/>
              <a:t>Plan </a:t>
            </a:r>
            <a:r>
              <a:rPr lang="en-US" sz="1600" dirty="0"/>
              <a:t>first</a:t>
            </a:r>
          </a:p>
          <a:p>
            <a:pPr marL="631825" indent="-285750">
              <a:buFont typeface="Courier New" pitchFamily="49" charset="0"/>
              <a:buChar char="o"/>
            </a:pPr>
            <a:r>
              <a:rPr lang="en-US" sz="1600" dirty="0" smtClean="0"/>
              <a:t>Play </a:t>
            </a:r>
            <a:r>
              <a:rPr lang="en-US" sz="1600" dirty="0"/>
              <a:t>with structure so that flow is logical</a:t>
            </a:r>
          </a:p>
          <a:p>
            <a:pPr marL="631825" indent="-285750">
              <a:buFont typeface="Courier New" pitchFamily="49" charset="0"/>
              <a:buChar char="o"/>
            </a:pPr>
            <a:r>
              <a:rPr lang="en-US" sz="1600" dirty="0" smtClean="0"/>
              <a:t>Try </a:t>
            </a:r>
            <a:r>
              <a:rPr lang="en-US" sz="1600" dirty="0"/>
              <a:t>to place important information at the beginning of the sentence </a:t>
            </a:r>
            <a:r>
              <a:rPr lang="en-US" sz="1600" dirty="0" smtClean="0"/>
              <a:t>/paragraph</a:t>
            </a:r>
            <a:endParaRPr lang="en-US" sz="1600" dirty="0"/>
          </a:p>
          <a:p>
            <a:pPr marL="631825" indent="-285750">
              <a:buFont typeface="Courier New" pitchFamily="49" charset="0"/>
              <a:buChar char="o"/>
            </a:pPr>
            <a:r>
              <a:rPr lang="en-US" sz="1600" dirty="0" smtClean="0"/>
              <a:t>If </a:t>
            </a:r>
            <a:r>
              <a:rPr lang="en-US" sz="1600" dirty="0"/>
              <a:t>a paragraph is getting too long, break it up, but keep </a:t>
            </a:r>
            <a:r>
              <a:rPr lang="en-US" sz="1600" dirty="0" smtClean="0"/>
              <a:t>flow</a:t>
            </a:r>
          </a:p>
          <a:p>
            <a:pPr marL="0" indent="0">
              <a:buNone/>
            </a:pPr>
            <a:endParaRPr lang="en-US" dirty="0" smtClean="0"/>
          </a:p>
          <a:p>
            <a:pPr>
              <a:buFont typeface="Arial" pitchFamily="34" charset="0"/>
              <a:buChar char="•"/>
            </a:pPr>
            <a:r>
              <a:rPr lang="en-US" dirty="0" smtClean="0"/>
              <a:t>Signature</a:t>
            </a:r>
            <a:endParaRPr lang="en-US" dirty="0"/>
          </a:p>
          <a:p>
            <a:pPr marL="631825" indent="-285750">
              <a:buFont typeface="Courier New" pitchFamily="49" charset="0"/>
              <a:buChar char="o"/>
            </a:pPr>
            <a:r>
              <a:rPr lang="en-US" sz="1600" dirty="0" smtClean="0"/>
              <a:t>Use </a:t>
            </a:r>
            <a:r>
              <a:rPr lang="en-US" sz="1600" dirty="0"/>
              <a:t>“Sincerely” or “Regards</a:t>
            </a:r>
          </a:p>
          <a:p>
            <a:pPr marL="631825" indent="-285750">
              <a:buFont typeface="Courier New" pitchFamily="49" charset="0"/>
              <a:buChar char="o"/>
            </a:pPr>
            <a:r>
              <a:rPr lang="en-US" sz="1600" dirty="0" smtClean="0"/>
              <a:t>Signature </a:t>
            </a:r>
            <a:r>
              <a:rPr lang="en-US" sz="1600" dirty="0"/>
              <a:t>block is best position at the end of the email</a:t>
            </a:r>
          </a:p>
          <a:p>
            <a:pPr marL="631825" indent="-285750">
              <a:buFont typeface="Courier New" pitchFamily="49" charset="0"/>
              <a:buChar char="o"/>
            </a:pPr>
            <a:r>
              <a:rPr lang="en-US" sz="1600" dirty="0" smtClean="0"/>
              <a:t>Do </a:t>
            </a:r>
            <a:r>
              <a:rPr lang="en-US" sz="1600" dirty="0"/>
              <a:t>not use “quotes” at the end of business emails ..unless they </a:t>
            </a:r>
            <a:r>
              <a:rPr lang="en-US" sz="1600" dirty="0" smtClean="0"/>
              <a:t>are something </a:t>
            </a:r>
            <a:r>
              <a:rPr lang="en-US" sz="1600" dirty="0"/>
              <a:t>to do with your work or target</a:t>
            </a:r>
          </a:p>
        </p:txBody>
      </p:sp>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Attention to </a:t>
            </a:r>
            <a:r>
              <a:rPr lang="en-US" sz="2600" dirty="0" smtClean="0">
                <a:solidFill>
                  <a:schemeClr val="tx1"/>
                </a:solidFill>
              </a:rPr>
              <a:t>Detail	</a:t>
            </a:r>
            <a:endParaRPr lang="en-US" sz="2600" dirty="0">
              <a:solidFill>
                <a:schemeClr val="tx1"/>
              </a:solidFill>
            </a:endParaRPr>
          </a:p>
        </p:txBody>
      </p:sp>
      <p:sp>
        <p:nvSpPr>
          <p:cNvPr id="3" name="Text Placeholder 2"/>
          <p:cNvSpPr>
            <a:spLocks noGrp="1"/>
          </p:cNvSpPr>
          <p:nvPr>
            <p:ph type="body" sz="quarter" idx="10"/>
          </p:nvPr>
        </p:nvSpPr>
        <p:spPr/>
        <p:txBody>
          <a:bodyPr/>
          <a:lstStyle/>
          <a:p>
            <a:pPr>
              <a:lnSpc>
                <a:spcPct val="150000"/>
              </a:lnSpc>
              <a:buFont typeface="Arial" pitchFamily="34" charset="0"/>
              <a:buChar char="•"/>
            </a:pPr>
            <a:r>
              <a:rPr lang="en-US" dirty="0"/>
              <a:t>Think about font, </a:t>
            </a:r>
            <a:r>
              <a:rPr lang="en-US" dirty="0" smtClean="0"/>
              <a:t>layout</a:t>
            </a:r>
            <a:endParaRPr lang="en-US" dirty="0"/>
          </a:p>
          <a:p>
            <a:pPr>
              <a:lnSpc>
                <a:spcPct val="150000"/>
              </a:lnSpc>
              <a:buFont typeface="Arial" pitchFamily="34" charset="0"/>
              <a:buChar char="•"/>
            </a:pPr>
            <a:r>
              <a:rPr lang="en-US" dirty="0" smtClean="0"/>
              <a:t>2 </a:t>
            </a:r>
            <a:r>
              <a:rPr lang="en-US" dirty="0"/>
              <a:t>fonts max</a:t>
            </a:r>
          </a:p>
          <a:p>
            <a:pPr marL="631825" indent="-285750">
              <a:buFont typeface="Courier New" pitchFamily="49" charset="0"/>
              <a:buChar char="o"/>
            </a:pPr>
            <a:r>
              <a:rPr lang="en-US" sz="1600" dirty="0" smtClean="0"/>
              <a:t>Times </a:t>
            </a:r>
            <a:r>
              <a:rPr lang="en-US" sz="1600" dirty="0"/>
              <a:t>New Roman 12 for body</a:t>
            </a:r>
          </a:p>
          <a:p>
            <a:pPr marL="631825" indent="-285750">
              <a:buFont typeface="Courier New" pitchFamily="49" charset="0"/>
              <a:buChar char="o"/>
            </a:pPr>
            <a:r>
              <a:rPr lang="en-US" sz="1600" dirty="0" smtClean="0"/>
              <a:t>Times </a:t>
            </a:r>
            <a:r>
              <a:rPr lang="en-US" sz="1600" dirty="0"/>
              <a:t>New Roman 12‐bold for headings, etc.</a:t>
            </a:r>
          </a:p>
          <a:p>
            <a:pPr marL="631825" indent="-285750">
              <a:buFont typeface="Courier New" pitchFamily="49" charset="0"/>
              <a:buChar char="o"/>
            </a:pPr>
            <a:r>
              <a:rPr lang="en-US" sz="1600" dirty="0" smtClean="0"/>
              <a:t>Strictly </a:t>
            </a:r>
            <a:r>
              <a:rPr lang="en-US" sz="1600" dirty="0"/>
              <a:t>avoid multi colors</a:t>
            </a:r>
          </a:p>
          <a:p>
            <a:pPr>
              <a:lnSpc>
                <a:spcPct val="150000"/>
              </a:lnSpc>
              <a:buFont typeface="Arial" pitchFamily="34" charset="0"/>
              <a:buChar char="•"/>
            </a:pPr>
            <a:r>
              <a:rPr lang="en-US" dirty="0" smtClean="0"/>
              <a:t>Ask </a:t>
            </a:r>
            <a:r>
              <a:rPr lang="en-US" dirty="0"/>
              <a:t>yourself…Is it professional</a:t>
            </a:r>
          </a:p>
          <a:p>
            <a:pPr>
              <a:lnSpc>
                <a:spcPct val="150000"/>
              </a:lnSpc>
              <a:buFont typeface="Arial" pitchFamily="34" charset="0"/>
              <a:buChar char="•"/>
            </a:pPr>
            <a:r>
              <a:rPr lang="en-US" dirty="0" smtClean="0"/>
              <a:t>Avoid </a:t>
            </a:r>
            <a:r>
              <a:rPr lang="en-US" dirty="0"/>
              <a:t>being antiquated or revolutionary</a:t>
            </a:r>
          </a:p>
          <a:p>
            <a:pPr>
              <a:lnSpc>
                <a:spcPct val="150000"/>
              </a:lnSpc>
              <a:buFont typeface="Arial" pitchFamily="34" charset="0"/>
              <a:buChar char="•"/>
            </a:pPr>
            <a:r>
              <a:rPr lang="en-US" dirty="0" smtClean="0"/>
              <a:t>Separate </a:t>
            </a:r>
            <a:r>
              <a:rPr lang="en-US" dirty="0"/>
              <a:t>paragraphs with a line space</a:t>
            </a:r>
          </a:p>
          <a:p>
            <a:pPr>
              <a:lnSpc>
                <a:spcPct val="150000"/>
              </a:lnSpc>
              <a:buFont typeface="Arial" pitchFamily="34" charset="0"/>
              <a:buChar char="•"/>
            </a:pPr>
            <a:r>
              <a:rPr lang="en-US" dirty="0" smtClean="0"/>
              <a:t>Don’t </a:t>
            </a:r>
            <a:r>
              <a:rPr lang="en-US" dirty="0"/>
              <a:t>indent</a:t>
            </a:r>
          </a:p>
          <a:p>
            <a:pPr>
              <a:lnSpc>
                <a:spcPct val="150000"/>
              </a:lnSpc>
              <a:buFont typeface="Arial" pitchFamily="34" charset="0"/>
              <a:buChar char="•"/>
            </a:pPr>
            <a:r>
              <a:rPr lang="en-US" dirty="0" smtClean="0"/>
              <a:t>Spelling</a:t>
            </a:r>
            <a:r>
              <a:rPr lang="en-US" dirty="0"/>
              <a:t>, grammar, capitalization, alignment, consistency</a:t>
            </a:r>
          </a:p>
        </p:txBody>
      </p:sp>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590800"/>
            <a:ext cx="7467600"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sz="2600" dirty="0" smtClean="0">
                <a:solidFill>
                  <a:schemeClr val="tx1"/>
                </a:solidFill>
              </a:rPr>
              <a:t>Contents</a:t>
            </a:r>
            <a:endParaRPr lang="en-US" sz="2600" dirty="0">
              <a:solidFill>
                <a:schemeClr val="tx1"/>
              </a:solidFill>
            </a:endParaRPr>
          </a:p>
        </p:txBody>
      </p:sp>
      <p:sp>
        <p:nvSpPr>
          <p:cNvPr id="3" name="Text Placeholder 2"/>
          <p:cNvSpPr>
            <a:spLocks noGrp="1"/>
          </p:cNvSpPr>
          <p:nvPr>
            <p:ph type="body" sz="quarter" idx="10"/>
          </p:nvPr>
        </p:nvSpPr>
        <p:spPr/>
        <p:txBody>
          <a:bodyPr>
            <a:normAutofit/>
          </a:bodyPr>
          <a:lstStyle/>
          <a:p>
            <a:pPr>
              <a:lnSpc>
                <a:spcPct val="200000"/>
              </a:lnSpc>
            </a:pPr>
            <a:r>
              <a:rPr lang="en-US" sz="2000" dirty="0" smtClean="0"/>
              <a:t>Some General Points</a:t>
            </a:r>
          </a:p>
          <a:p>
            <a:pPr>
              <a:lnSpc>
                <a:spcPct val="200000"/>
              </a:lnSpc>
            </a:pPr>
            <a:r>
              <a:rPr lang="en-US" sz="2000" dirty="0" smtClean="0"/>
              <a:t>Business Writing</a:t>
            </a:r>
          </a:p>
          <a:p>
            <a:pPr>
              <a:lnSpc>
                <a:spcPct val="200000"/>
              </a:lnSpc>
            </a:pPr>
            <a:r>
              <a:rPr lang="en-US" sz="2000" dirty="0" smtClean="0"/>
              <a:t>Practical Session</a:t>
            </a:r>
          </a:p>
          <a:p>
            <a:pPr>
              <a:lnSpc>
                <a:spcPct val="200000"/>
              </a:lnSpc>
            </a:pPr>
            <a:r>
              <a:rPr lang="en-US" sz="2000" dirty="0" smtClean="0"/>
              <a:t>Flaming</a:t>
            </a:r>
          </a:p>
          <a:p>
            <a:pPr>
              <a:lnSpc>
                <a:spcPct val="200000"/>
              </a:lnSpc>
            </a:pPr>
            <a:r>
              <a:rPr lang="en-US" sz="2000" dirty="0" smtClean="0"/>
              <a:t>Email Etiquette</a:t>
            </a:r>
          </a:p>
          <a:p>
            <a:pPr>
              <a:lnSpc>
                <a:spcPct val="200000"/>
              </a:lnSpc>
            </a:pPr>
            <a:r>
              <a:rPr lang="en-US" sz="2000" dirty="0" smtClean="0"/>
              <a:t>Standard Email Format</a:t>
            </a:r>
          </a:p>
          <a:p>
            <a:pPr>
              <a:lnSpc>
                <a:spcPct val="200000"/>
              </a:lnSpc>
            </a:pPr>
            <a:endParaRPr lang="en-US" sz="2000" dirty="0"/>
          </a:p>
        </p:txBody>
      </p:sp>
    </p:spTree>
    <p:extLst>
      <p:ext uri="{BB962C8B-B14F-4D97-AF65-F5344CB8AC3E}">
        <p14:creationId xmlns:p14="http://schemas.microsoft.com/office/powerpoint/2010/main" val="51577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Practical Session</a:t>
            </a:r>
          </a:p>
        </p:txBody>
      </p:sp>
      <p:sp>
        <p:nvSpPr>
          <p:cNvPr id="3" name="Text Placeholder 2"/>
          <p:cNvSpPr>
            <a:spLocks noGrp="1"/>
          </p:cNvSpPr>
          <p:nvPr>
            <p:ph type="body" sz="quarter" idx="10"/>
          </p:nvPr>
        </p:nvSpPr>
        <p:spPr/>
        <p:txBody>
          <a:bodyPr/>
          <a:lstStyle/>
          <a:p>
            <a:pPr>
              <a:buFont typeface="Arial" pitchFamily="34" charset="0"/>
              <a:buChar char="•"/>
            </a:pPr>
            <a:r>
              <a:rPr lang="en-US" dirty="0"/>
              <a:t>Example 6:</a:t>
            </a:r>
          </a:p>
          <a:p>
            <a:pPr marL="346075" indent="0">
              <a:buNone/>
            </a:pPr>
            <a:r>
              <a:rPr lang="en-US" sz="1600" dirty="0" smtClean="0"/>
              <a:t>Hi </a:t>
            </a:r>
            <a:r>
              <a:rPr lang="en-US" sz="1600" dirty="0"/>
              <a:t>Fred,</a:t>
            </a:r>
          </a:p>
          <a:p>
            <a:pPr marL="346075" indent="0">
              <a:buNone/>
            </a:pPr>
            <a:r>
              <a:rPr lang="en-US" sz="1600" dirty="0"/>
              <a:t>In your excel document, for DB objects you specified 3 digits for external version but I </a:t>
            </a:r>
            <a:r>
              <a:rPr lang="en-US" sz="1600" dirty="0" smtClean="0"/>
              <a:t>think only </a:t>
            </a:r>
            <a:r>
              <a:rPr lang="en-US" sz="1600" dirty="0"/>
              <a:t>two digits will come for DB objects and 3 digits for impact version.</a:t>
            </a:r>
          </a:p>
          <a:p>
            <a:pPr marL="346075" indent="0">
              <a:buNone/>
            </a:pPr>
            <a:r>
              <a:rPr lang="en-US" sz="1600" dirty="0"/>
              <a:t>Please clarify me </a:t>
            </a:r>
            <a:r>
              <a:rPr lang="en-US" sz="1600" dirty="0" smtClean="0"/>
              <a:t>…</a:t>
            </a:r>
            <a:endParaRPr lang="en-US" sz="1600" dirty="0"/>
          </a:p>
          <a:p>
            <a:pPr marL="346075" indent="0">
              <a:spcBef>
                <a:spcPts val="600"/>
              </a:spcBef>
              <a:buNone/>
            </a:pPr>
            <a:r>
              <a:rPr lang="en-US" sz="1600" dirty="0"/>
              <a:t>Thanks and Regards,</a:t>
            </a:r>
          </a:p>
          <a:p>
            <a:pPr marL="346075" indent="0">
              <a:buNone/>
            </a:pPr>
            <a:r>
              <a:rPr lang="en-US" sz="1600" dirty="0" smtClean="0"/>
              <a:t>Tom</a:t>
            </a:r>
          </a:p>
          <a:p>
            <a:pPr marL="346075" indent="0">
              <a:buNone/>
            </a:pPr>
            <a:endParaRPr lang="en-US" sz="1600" dirty="0"/>
          </a:p>
          <a:p>
            <a:pPr marL="346075" indent="0">
              <a:buNone/>
            </a:pPr>
            <a:r>
              <a:rPr lang="en-US" sz="1600" dirty="0"/>
              <a:t>Hi Fred,</a:t>
            </a:r>
          </a:p>
          <a:p>
            <a:pPr marL="346075" indent="0">
              <a:buNone/>
            </a:pPr>
            <a:r>
              <a:rPr lang="en-US" sz="1600" dirty="0"/>
              <a:t>In the excel document you’ve sent, for DB objects 3 digits has been specified in the external</a:t>
            </a:r>
          </a:p>
          <a:p>
            <a:pPr marL="346075" indent="0">
              <a:buNone/>
            </a:pPr>
            <a:r>
              <a:rPr lang="en-US" sz="1600" dirty="0"/>
              <a:t>version. I understand it should be 2 digits for DB objects, whereas 3 digits for impact version.</a:t>
            </a:r>
          </a:p>
          <a:p>
            <a:pPr marL="346075" indent="0">
              <a:buNone/>
            </a:pPr>
            <a:r>
              <a:rPr lang="en-US" sz="1600" dirty="0"/>
              <a:t>Please clarify.</a:t>
            </a:r>
          </a:p>
          <a:p>
            <a:pPr marL="346075" indent="0">
              <a:lnSpc>
                <a:spcPct val="150000"/>
              </a:lnSpc>
              <a:buNone/>
            </a:pPr>
            <a:r>
              <a:rPr lang="en-US" sz="1600" dirty="0" smtClean="0"/>
              <a:t>Regards,</a:t>
            </a:r>
          </a:p>
          <a:p>
            <a:pPr marL="346075" indent="0">
              <a:buNone/>
            </a:pPr>
            <a:r>
              <a:rPr lang="en-US" sz="1600" dirty="0" smtClean="0"/>
              <a:t>Tom</a:t>
            </a:r>
            <a:endParaRPr lang="en-US" sz="1600" dirty="0"/>
          </a:p>
        </p:txBody>
      </p:sp>
      <p:cxnSp>
        <p:nvCxnSpPr>
          <p:cNvPr id="12" name="Straight Connector 11"/>
          <p:cNvCxnSpPr/>
          <p:nvPr/>
        </p:nvCxnSpPr>
        <p:spPr>
          <a:xfrm>
            <a:off x="685800" y="3276600"/>
            <a:ext cx="7848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Practical Session</a:t>
            </a:r>
          </a:p>
        </p:txBody>
      </p:sp>
      <p:sp>
        <p:nvSpPr>
          <p:cNvPr id="4" name="Text Placeholder 3"/>
          <p:cNvSpPr>
            <a:spLocks noGrp="1"/>
          </p:cNvSpPr>
          <p:nvPr>
            <p:ph type="body" sz="quarter" idx="10"/>
          </p:nvPr>
        </p:nvSpPr>
        <p:spPr/>
        <p:txBody>
          <a:bodyPr/>
          <a:lstStyle/>
          <a:p>
            <a:pPr>
              <a:buFont typeface="Arial" pitchFamily="34" charset="0"/>
              <a:buChar char="•"/>
            </a:pPr>
            <a:r>
              <a:rPr lang="en-US" dirty="0"/>
              <a:t>Example 7: Feature Clarity</a:t>
            </a:r>
          </a:p>
          <a:p>
            <a:pPr marL="346075" indent="0">
              <a:buNone/>
            </a:pPr>
            <a:r>
              <a:rPr lang="en-US" b="1" dirty="0" smtClean="0"/>
              <a:t> </a:t>
            </a:r>
            <a:r>
              <a:rPr lang="en-US" sz="1600" dirty="0"/>
              <a:t>I have reproduced the same problem in the front of the developers with the latest </a:t>
            </a:r>
            <a:r>
              <a:rPr lang="en-US" sz="1600" dirty="0" smtClean="0"/>
              <a:t>Pricing center </a:t>
            </a:r>
            <a:r>
              <a:rPr lang="en-US" sz="1600" dirty="0"/>
              <a:t>they provided and new build but still the same problem is coming</a:t>
            </a:r>
            <a:r>
              <a:rPr lang="en-US" sz="1600" dirty="0" smtClean="0"/>
              <a:t>.</a:t>
            </a:r>
          </a:p>
          <a:p>
            <a:pPr marL="346075" indent="0">
              <a:buNone/>
            </a:pPr>
            <a:endParaRPr lang="en-US" sz="1600" dirty="0"/>
          </a:p>
          <a:p>
            <a:pPr marL="346075" indent="0">
              <a:buNone/>
            </a:pPr>
            <a:endParaRPr lang="en-US" sz="1600" dirty="0" smtClean="0"/>
          </a:p>
          <a:p>
            <a:pPr marL="346075" indent="0">
              <a:buNone/>
            </a:pPr>
            <a:r>
              <a:rPr lang="en-US" sz="1600" dirty="0"/>
              <a:t>Based on the latest pricing and the new build provided by the developers, I have </a:t>
            </a:r>
            <a:r>
              <a:rPr lang="en-US" sz="1600" dirty="0" smtClean="0"/>
              <a:t>reproduced the </a:t>
            </a:r>
            <a:r>
              <a:rPr lang="en-US" sz="1600" dirty="0"/>
              <a:t>same problem. The problem persists.</a:t>
            </a:r>
          </a:p>
        </p:txBody>
      </p:sp>
      <p:cxnSp>
        <p:nvCxnSpPr>
          <p:cNvPr id="12" name="Straight Connector 11"/>
          <p:cNvCxnSpPr/>
          <p:nvPr/>
        </p:nvCxnSpPr>
        <p:spPr>
          <a:xfrm>
            <a:off x="685800" y="2362200"/>
            <a:ext cx="7848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Practical Session</a:t>
            </a:r>
          </a:p>
        </p:txBody>
      </p:sp>
      <p:sp>
        <p:nvSpPr>
          <p:cNvPr id="4" name="Text Placeholder 3"/>
          <p:cNvSpPr>
            <a:spLocks noGrp="1"/>
          </p:cNvSpPr>
          <p:nvPr>
            <p:ph type="body" sz="quarter" idx="10"/>
          </p:nvPr>
        </p:nvSpPr>
        <p:spPr/>
        <p:txBody>
          <a:bodyPr/>
          <a:lstStyle/>
          <a:p>
            <a:pPr>
              <a:buFont typeface="Arial" pitchFamily="34" charset="0"/>
              <a:buChar char="•"/>
            </a:pPr>
            <a:r>
              <a:rPr lang="en-US" dirty="0"/>
              <a:t>Example 8: Feature </a:t>
            </a:r>
            <a:r>
              <a:rPr lang="en-US" dirty="0" smtClean="0"/>
              <a:t>Tone</a:t>
            </a:r>
          </a:p>
          <a:p>
            <a:pPr marL="346075" indent="0">
              <a:buNone/>
            </a:pPr>
            <a:r>
              <a:rPr lang="en-US" sz="1600" dirty="0"/>
              <a:t>As the size of the core files are huge and may not be possible to send them via e‐mail, I </a:t>
            </a:r>
            <a:r>
              <a:rPr lang="en-US" sz="1600" dirty="0" smtClean="0"/>
              <a:t>had requested </a:t>
            </a:r>
            <a:r>
              <a:rPr lang="en-US" sz="1600" dirty="0"/>
              <a:t>you to execute ‘</a:t>
            </a:r>
            <a:r>
              <a:rPr lang="en-US" sz="1600" dirty="0" err="1"/>
              <a:t>viewlbdg</a:t>
            </a:r>
            <a:r>
              <a:rPr lang="en-US" sz="1600" dirty="0"/>
              <a:t>’ command and send the output file to me. Please let </a:t>
            </a:r>
            <a:r>
              <a:rPr lang="en-US" sz="1600" dirty="0" smtClean="0"/>
              <a:t>me know </a:t>
            </a:r>
            <a:r>
              <a:rPr lang="en-US" sz="1600" dirty="0"/>
              <a:t>if you have any concerns in this regard</a:t>
            </a:r>
            <a:r>
              <a:rPr lang="en-US" sz="1600" dirty="0" smtClean="0"/>
              <a:t>.</a:t>
            </a:r>
          </a:p>
          <a:p>
            <a:endParaRPr lang="en-US" sz="1600" dirty="0" smtClean="0"/>
          </a:p>
          <a:p>
            <a:pPr marL="346075" indent="0">
              <a:buNone/>
            </a:pPr>
            <a:r>
              <a:rPr lang="en-US" sz="1600" dirty="0" smtClean="0"/>
              <a:t>The </a:t>
            </a:r>
            <a:r>
              <a:rPr lang="en-US" sz="1600" dirty="0"/>
              <a:t>sizes of the core files are huge. It may not be possible to send these by email. </a:t>
            </a:r>
            <a:r>
              <a:rPr lang="en-US" sz="1600" dirty="0" smtClean="0"/>
              <a:t>As requested </a:t>
            </a:r>
            <a:r>
              <a:rPr lang="en-US" sz="1600" dirty="0"/>
              <a:t>earlier, please execute ‘</a:t>
            </a:r>
            <a:r>
              <a:rPr lang="en-US" sz="1600" dirty="0" err="1"/>
              <a:t>viewlbdg</a:t>
            </a:r>
            <a:r>
              <a:rPr lang="en-US" sz="1600" dirty="0"/>
              <a:t>’ command and mail me the output </a:t>
            </a:r>
            <a:r>
              <a:rPr lang="en-US" sz="1600" dirty="0" smtClean="0"/>
              <a:t>file. </a:t>
            </a:r>
          </a:p>
          <a:p>
            <a:pPr marL="346075" indent="0">
              <a:buNone/>
            </a:pPr>
            <a:r>
              <a:rPr lang="en-US" sz="1600" dirty="0" smtClean="0"/>
              <a:t>Do </a:t>
            </a:r>
            <a:r>
              <a:rPr lang="en-US" sz="1600" dirty="0"/>
              <a:t>let me </a:t>
            </a:r>
            <a:r>
              <a:rPr lang="en-US" sz="1600" dirty="0" smtClean="0"/>
              <a:t>know </a:t>
            </a:r>
            <a:r>
              <a:rPr lang="en-US" sz="1600" dirty="0"/>
              <a:t>if you have any concern in this regard</a:t>
            </a:r>
            <a:r>
              <a:rPr lang="en-US" sz="1600" dirty="0" smtClean="0"/>
              <a:t>.</a:t>
            </a:r>
          </a:p>
          <a:p>
            <a:pPr marL="346075" indent="0">
              <a:buNone/>
            </a:pPr>
            <a:endParaRPr lang="en-US" sz="1600" dirty="0" smtClean="0"/>
          </a:p>
          <a:p>
            <a:pPr>
              <a:buFont typeface="Arial" pitchFamily="34" charset="0"/>
              <a:buChar char="•"/>
            </a:pPr>
            <a:r>
              <a:rPr lang="en-US" dirty="0" smtClean="0"/>
              <a:t>Example 9: Feature Tone</a:t>
            </a:r>
          </a:p>
          <a:p>
            <a:pPr marL="346075" indent="0">
              <a:buNone/>
            </a:pPr>
            <a:r>
              <a:rPr lang="en-US" sz="1600" dirty="0"/>
              <a:t>There is a mistake in my Date of Birth entry in the July and AUG pay slips. I had informed </a:t>
            </a:r>
            <a:r>
              <a:rPr lang="en-US" sz="1600" dirty="0" smtClean="0"/>
              <a:t>this last </a:t>
            </a:r>
            <a:r>
              <a:rPr lang="en-US" sz="1600" dirty="0"/>
              <a:t>month. But the same mistake was repeated in AUG pay slip also. It is stated as </a:t>
            </a:r>
            <a:r>
              <a:rPr lang="en-US" sz="1600" dirty="0" smtClean="0"/>
              <a:t>03‐October‐ 1978</a:t>
            </a:r>
            <a:r>
              <a:rPr lang="en-US" sz="1600" dirty="0"/>
              <a:t>, instead it should be 10‐March‐1978</a:t>
            </a:r>
            <a:r>
              <a:rPr lang="en-US" sz="1600" dirty="0" smtClean="0"/>
              <a:t>.</a:t>
            </a:r>
          </a:p>
          <a:p>
            <a:pPr marL="346075" indent="0">
              <a:buNone/>
            </a:pPr>
            <a:endParaRPr lang="en-US" sz="1600" dirty="0"/>
          </a:p>
          <a:p>
            <a:pPr marL="346075" indent="0">
              <a:buNone/>
            </a:pPr>
            <a:r>
              <a:rPr lang="en-US" sz="1600" dirty="0" smtClean="0"/>
              <a:t>My </a:t>
            </a:r>
            <a:r>
              <a:rPr lang="en-US" sz="1600" dirty="0"/>
              <a:t>Date of Birth in the July and August pay slips is incorrect. This was informed last </a:t>
            </a:r>
            <a:r>
              <a:rPr lang="en-US" sz="1600" dirty="0" smtClean="0"/>
              <a:t>month. The </a:t>
            </a:r>
            <a:r>
              <a:rPr lang="en-US" sz="1600" dirty="0"/>
              <a:t>error has been reported in the August pay slip. Request you to have this corrected.</a:t>
            </a:r>
          </a:p>
        </p:txBody>
      </p:sp>
      <p:cxnSp>
        <p:nvCxnSpPr>
          <p:cNvPr id="12" name="Straight Connector 11"/>
          <p:cNvCxnSpPr/>
          <p:nvPr/>
        </p:nvCxnSpPr>
        <p:spPr>
          <a:xfrm>
            <a:off x="685800" y="2286000"/>
            <a:ext cx="784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62000" y="4876800"/>
            <a:ext cx="7848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Practical Session</a:t>
            </a:r>
          </a:p>
        </p:txBody>
      </p:sp>
      <p:sp>
        <p:nvSpPr>
          <p:cNvPr id="4" name="Text Placeholder 3"/>
          <p:cNvSpPr>
            <a:spLocks noGrp="1"/>
          </p:cNvSpPr>
          <p:nvPr>
            <p:ph type="body" sz="quarter" idx="10"/>
          </p:nvPr>
        </p:nvSpPr>
        <p:spPr/>
        <p:txBody>
          <a:bodyPr/>
          <a:lstStyle/>
          <a:p>
            <a:pPr>
              <a:buFont typeface="Arial" pitchFamily="34" charset="0"/>
              <a:buChar char="•"/>
            </a:pPr>
            <a:r>
              <a:rPr lang="en-US" dirty="0"/>
              <a:t>Example 10: Feature </a:t>
            </a:r>
            <a:r>
              <a:rPr lang="en-US" dirty="0" smtClean="0"/>
              <a:t>Purpose</a:t>
            </a:r>
          </a:p>
          <a:p>
            <a:pPr marL="346075" indent="0">
              <a:buNone/>
            </a:pPr>
            <a:r>
              <a:rPr lang="en-US" sz="1600" dirty="0"/>
              <a:t>Hello Peter,</a:t>
            </a:r>
          </a:p>
          <a:p>
            <a:pPr marL="346075" indent="0">
              <a:buNone/>
            </a:pPr>
            <a:r>
              <a:rPr lang="en-US" sz="1600" dirty="0"/>
              <a:t>The changes to DBCA 15 and DBCA 13 has been done. The latest Layouts, Source &amp; Object are </a:t>
            </a:r>
            <a:r>
              <a:rPr lang="en-US" sz="1600" dirty="0" smtClean="0"/>
              <a:t>in $DEVA.DD13450</a:t>
            </a:r>
            <a:r>
              <a:rPr lang="en-US" sz="1600" dirty="0"/>
              <a:t>.</a:t>
            </a:r>
          </a:p>
          <a:p>
            <a:pPr marL="346075" indent="0">
              <a:buNone/>
            </a:pPr>
            <a:r>
              <a:rPr lang="en-US" sz="1600" dirty="0"/>
              <a:t>We have taken back‐up for source and object as V1, V2, &amp; 01, 02 respectively. The current </a:t>
            </a:r>
            <a:r>
              <a:rPr lang="en-US" sz="1600" dirty="0" smtClean="0"/>
              <a:t>version of </a:t>
            </a:r>
            <a:r>
              <a:rPr lang="en-US" sz="1600" dirty="0"/>
              <a:t>source &amp; object are DBCA13, DBCA15 &amp; BDCA130, DBCA150 respectively.</a:t>
            </a:r>
          </a:p>
          <a:p>
            <a:pPr marL="346075" indent="0">
              <a:buNone/>
            </a:pPr>
            <a:r>
              <a:rPr lang="en-US" sz="1600" dirty="0"/>
              <a:t>The changes done are</a:t>
            </a:r>
          </a:p>
          <a:p>
            <a:pPr marL="346075" indent="0">
              <a:buNone/>
            </a:pPr>
            <a:r>
              <a:rPr lang="en-US" sz="1600" dirty="0"/>
              <a:t>If OPT‐PARAM is invalid the program will </a:t>
            </a:r>
            <a:r>
              <a:rPr lang="en-US" sz="1600" dirty="0" err="1"/>
              <a:t>abend</a:t>
            </a:r>
            <a:r>
              <a:rPr lang="en-US" sz="1600" dirty="0"/>
              <a:t>.</a:t>
            </a:r>
          </a:p>
          <a:p>
            <a:pPr marL="346075" indent="0">
              <a:buNone/>
            </a:pPr>
            <a:r>
              <a:rPr lang="en-US" sz="1600" dirty="0"/>
              <a:t>If both OPT‐PARAM &amp;</a:t>
            </a:r>
            <a:r>
              <a:rPr lang="en-US" sz="1600" dirty="0" err="1"/>
              <a:t>DUMMhY</a:t>
            </a:r>
            <a:r>
              <a:rPr lang="en-US" sz="1600" dirty="0"/>
              <a:t>‐MEDM </a:t>
            </a:r>
            <a:r>
              <a:rPr lang="en-US" sz="1600" dirty="0" err="1"/>
              <a:t>Param</a:t>
            </a:r>
            <a:r>
              <a:rPr lang="en-US" sz="1600" dirty="0"/>
              <a:t> </a:t>
            </a:r>
            <a:r>
              <a:rPr lang="en-US" sz="1600" dirty="0" err="1"/>
              <a:t>presnt</a:t>
            </a:r>
            <a:r>
              <a:rPr lang="en-US" sz="1600" dirty="0"/>
              <a:t> it will </a:t>
            </a:r>
            <a:r>
              <a:rPr lang="en-US" sz="1600" dirty="0" err="1"/>
              <a:t>abend</a:t>
            </a:r>
            <a:r>
              <a:rPr lang="en-US" sz="1600" dirty="0"/>
              <a:t>.</a:t>
            </a:r>
          </a:p>
          <a:p>
            <a:pPr marL="346075" indent="0">
              <a:buNone/>
            </a:pPr>
            <a:r>
              <a:rPr lang="en-US" sz="1600" dirty="0"/>
              <a:t>If PERF‐VERIFY = “Y”, for the dates greater than AS‐OF‐DATE further process is skipped.</a:t>
            </a:r>
          </a:p>
          <a:p>
            <a:pPr marL="346075" indent="0">
              <a:buNone/>
            </a:pPr>
            <a:r>
              <a:rPr lang="en-US" sz="1600" dirty="0"/>
              <a:t>If OPT‐PARA= “N”, in protocol it will print as “N”</a:t>
            </a:r>
          </a:p>
          <a:p>
            <a:pPr marL="346075" indent="0">
              <a:buNone/>
            </a:pPr>
            <a:r>
              <a:rPr lang="en-US" sz="1600" dirty="0" smtClean="0"/>
              <a:t>Regards</a:t>
            </a:r>
          </a:p>
          <a:p>
            <a:pPr marL="346075" indent="0">
              <a:buNone/>
            </a:pPr>
            <a:endParaRPr lang="en-US" sz="1600" dirty="0"/>
          </a:p>
          <a:p>
            <a:pPr>
              <a:buFont typeface="Arial" pitchFamily="34" charset="0"/>
              <a:buChar char="•"/>
            </a:pPr>
            <a:r>
              <a:rPr lang="en-US" dirty="0" smtClean="0"/>
              <a:t>Purpose</a:t>
            </a:r>
          </a:p>
          <a:p>
            <a:pPr marL="631825" indent="-285750">
              <a:buFont typeface="Courier New" pitchFamily="49" charset="0"/>
              <a:buChar char="o"/>
            </a:pPr>
            <a:r>
              <a:rPr lang="en-US" sz="1600" dirty="0"/>
              <a:t>State the purpose/objective of your message clearly</a:t>
            </a:r>
          </a:p>
          <a:p>
            <a:pPr marL="631825" indent="-285750">
              <a:buFont typeface="Courier New" pitchFamily="49" charset="0"/>
              <a:buChar char="o"/>
            </a:pPr>
            <a:r>
              <a:rPr lang="en-US" sz="1600" dirty="0" smtClean="0"/>
              <a:t>Leave </a:t>
            </a:r>
            <a:r>
              <a:rPr lang="en-US" sz="1600" dirty="0"/>
              <a:t>no scope for the reader to assume the purpose</a:t>
            </a:r>
          </a:p>
          <a:p>
            <a:pPr marL="631825" indent="-285750">
              <a:buFont typeface="Courier New" pitchFamily="49" charset="0"/>
              <a:buChar char="o"/>
            </a:pPr>
            <a:r>
              <a:rPr lang="en-US" sz="1600" dirty="0" smtClean="0"/>
              <a:t>Close </a:t>
            </a:r>
            <a:r>
              <a:rPr lang="en-US" sz="1600" dirty="0"/>
              <a:t>with an ‘Action Point’</a:t>
            </a:r>
            <a:endParaRPr lang="en-US" sz="1600" dirty="0" smtClean="0"/>
          </a:p>
        </p:txBody>
      </p:sp>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276600"/>
            <a:ext cx="7467600"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sz="2600" dirty="0" smtClean="0">
                <a:solidFill>
                  <a:schemeClr val="tx1"/>
                </a:solidFill>
              </a:rPr>
              <a:t>Contents</a:t>
            </a:r>
            <a:endParaRPr lang="en-US" sz="2600" dirty="0">
              <a:solidFill>
                <a:schemeClr val="tx1"/>
              </a:solidFill>
            </a:endParaRPr>
          </a:p>
        </p:txBody>
      </p:sp>
      <p:sp>
        <p:nvSpPr>
          <p:cNvPr id="3" name="Text Placeholder 2"/>
          <p:cNvSpPr>
            <a:spLocks noGrp="1"/>
          </p:cNvSpPr>
          <p:nvPr>
            <p:ph type="body" sz="quarter" idx="10"/>
          </p:nvPr>
        </p:nvSpPr>
        <p:spPr/>
        <p:txBody>
          <a:bodyPr>
            <a:normAutofit/>
          </a:bodyPr>
          <a:lstStyle/>
          <a:p>
            <a:pPr>
              <a:lnSpc>
                <a:spcPct val="200000"/>
              </a:lnSpc>
            </a:pPr>
            <a:r>
              <a:rPr lang="en-US" sz="2000" dirty="0" smtClean="0"/>
              <a:t>Some General Points</a:t>
            </a:r>
          </a:p>
          <a:p>
            <a:pPr>
              <a:lnSpc>
                <a:spcPct val="200000"/>
              </a:lnSpc>
            </a:pPr>
            <a:r>
              <a:rPr lang="en-US" sz="2000" dirty="0" smtClean="0"/>
              <a:t>Business Writing</a:t>
            </a:r>
          </a:p>
          <a:p>
            <a:pPr>
              <a:lnSpc>
                <a:spcPct val="200000"/>
              </a:lnSpc>
            </a:pPr>
            <a:r>
              <a:rPr lang="en-US" sz="2000" dirty="0" smtClean="0"/>
              <a:t>Practical Session</a:t>
            </a:r>
          </a:p>
          <a:p>
            <a:pPr>
              <a:lnSpc>
                <a:spcPct val="200000"/>
              </a:lnSpc>
            </a:pPr>
            <a:r>
              <a:rPr lang="en-US" sz="2000" dirty="0" smtClean="0"/>
              <a:t>Flaming</a:t>
            </a:r>
          </a:p>
          <a:p>
            <a:pPr>
              <a:lnSpc>
                <a:spcPct val="200000"/>
              </a:lnSpc>
            </a:pPr>
            <a:r>
              <a:rPr lang="en-US" sz="2000" dirty="0" smtClean="0"/>
              <a:t>Email Etiquette</a:t>
            </a:r>
          </a:p>
          <a:p>
            <a:pPr>
              <a:lnSpc>
                <a:spcPct val="200000"/>
              </a:lnSpc>
            </a:pPr>
            <a:r>
              <a:rPr lang="en-US" sz="2000" dirty="0" smtClean="0"/>
              <a:t>Standard Email Format</a:t>
            </a:r>
          </a:p>
          <a:p>
            <a:pPr>
              <a:lnSpc>
                <a:spcPct val="200000"/>
              </a:lnSpc>
            </a:pPr>
            <a:endParaRPr lang="en-US" sz="2000" dirty="0"/>
          </a:p>
        </p:txBody>
      </p:sp>
    </p:spTree>
    <p:extLst>
      <p:ext uri="{BB962C8B-B14F-4D97-AF65-F5344CB8AC3E}">
        <p14:creationId xmlns:p14="http://schemas.microsoft.com/office/powerpoint/2010/main" val="1495588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solidFill>
                  <a:schemeClr val="tx1"/>
                </a:solidFill>
              </a:rPr>
              <a:t>Managing Client Dissatisfaction</a:t>
            </a:r>
            <a:endParaRPr lang="en-US" sz="2600" dirty="0">
              <a:solidFill>
                <a:schemeClr val="tx1"/>
              </a:solidFill>
            </a:endParaRPr>
          </a:p>
        </p:txBody>
      </p:sp>
      <p:sp>
        <p:nvSpPr>
          <p:cNvPr id="3" name="Text Placeholder 2"/>
          <p:cNvSpPr>
            <a:spLocks noGrp="1"/>
          </p:cNvSpPr>
          <p:nvPr>
            <p:ph type="body" sz="quarter" idx="10"/>
          </p:nvPr>
        </p:nvSpPr>
        <p:spPr/>
        <p:txBody>
          <a:bodyPr/>
          <a:lstStyle/>
          <a:p>
            <a:pPr>
              <a:buFont typeface="Arial" pitchFamily="34" charset="0"/>
              <a:buChar char="•"/>
            </a:pPr>
            <a:r>
              <a:rPr lang="en-US" dirty="0"/>
              <a:t>Flaming is a virtual term </a:t>
            </a:r>
            <a:r>
              <a:rPr lang="en-US" dirty="0" smtClean="0"/>
              <a:t>for venting </a:t>
            </a:r>
            <a:r>
              <a:rPr lang="en-US" dirty="0"/>
              <a:t>or throwing </a:t>
            </a:r>
            <a:r>
              <a:rPr lang="en-US" dirty="0" smtClean="0"/>
              <a:t>out frustrations </a:t>
            </a:r>
            <a:r>
              <a:rPr lang="en-US" dirty="0"/>
              <a:t>through </a:t>
            </a:r>
            <a:r>
              <a:rPr lang="en-US" dirty="0" smtClean="0"/>
              <a:t>email</a:t>
            </a:r>
          </a:p>
          <a:p>
            <a:pPr>
              <a:buFont typeface="Arial" pitchFamily="34" charset="0"/>
              <a:buChar char="•"/>
            </a:pPr>
            <a:endParaRPr lang="en-US" dirty="0"/>
          </a:p>
          <a:p>
            <a:pPr>
              <a:buFont typeface="Arial" pitchFamily="34" charset="0"/>
              <a:buChar char="•"/>
            </a:pPr>
            <a:r>
              <a:rPr lang="en-US" dirty="0"/>
              <a:t>Client </a:t>
            </a:r>
            <a:r>
              <a:rPr lang="en-US" dirty="0" smtClean="0"/>
              <a:t>communication regarding dissatisfaction needs </a:t>
            </a:r>
            <a:r>
              <a:rPr lang="en-US" dirty="0"/>
              <a:t>to be handled </a:t>
            </a:r>
            <a:r>
              <a:rPr lang="en-US" dirty="0" smtClean="0"/>
              <a:t>with utmost </a:t>
            </a:r>
            <a:r>
              <a:rPr lang="en-US" dirty="0"/>
              <a:t>care and </a:t>
            </a:r>
            <a:r>
              <a:rPr lang="en-US" dirty="0" smtClean="0"/>
              <a:t>urgency</a:t>
            </a:r>
          </a:p>
          <a:p>
            <a:pPr>
              <a:buFont typeface="Arial" pitchFamily="34" charset="0"/>
              <a:buChar char="•"/>
            </a:pPr>
            <a:endParaRPr lang="en-US" dirty="0" smtClean="0"/>
          </a:p>
          <a:p>
            <a:pPr>
              <a:buFont typeface="Arial" pitchFamily="34" charset="0"/>
              <a:buChar char="•"/>
            </a:pPr>
            <a:r>
              <a:rPr lang="en-US" dirty="0"/>
              <a:t>Clients may </a:t>
            </a:r>
            <a:r>
              <a:rPr lang="en-US" dirty="0" smtClean="0"/>
              <a:t>express dissatisfaction </a:t>
            </a:r>
            <a:r>
              <a:rPr lang="en-US" dirty="0"/>
              <a:t>on email </a:t>
            </a:r>
            <a:r>
              <a:rPr lang="en-US" dirty="0" smtClean="0"/>
              <a:t>or on </a:t>
            </a:r>
            <a:r>
              <a:rPr lang="en-US" dirty="0"/>
              <a:t>the phone</a:t>
            </a:r>
          </a:p>
        </p:txBody>
      </p:sp>
    </p:spTree>
    <p:extLst>
      <p:ext uri="{BB962C8B-B14F-4D97-AF65-F5344CB8AC3E}">
        <p14:creationId xmlns:p14="http://schemas.microsoft.com/office/powerpoint/2010/main" val="470402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304800" y="1204848"/>
            <a:ext cx="8534400" cy="3138552"/>
          </a:xfrm>
          <a:custGeom>
            <a:avLst/>
            <a:gdLst/>
            <a:ahLst/>
            <a:cxnLst/>
            <a:rect l="0" t="0" r="0" b="0"/>
            <a:pathLst>
              <a:path w="8309104" h="3138552">
                <a:moveTo>
                  <a:pt x="0" y="3138551"/>
                </a:moveTo>
                <a:lnTo>
                  <a:pt x="8309103" y="3138551"/>
                </a:lnTo>
                <a:lnTo>
                  <a:pt x="8309103" y="0"/>
                </a:lnTo>
                <a:lnTo>
                  <a:pt x="0" y="0"/>
                </a:lnTo>
                <a:close/>
              </a:path>
            </a:pathLst>
          </a:custGeom>
          <a:solidFill>
            <a:srgbClr val="F2F2F2"/>
          </a:solidFill>
          <a:ln w="12700" cap="flat" cmpd="sng" algn="ctr">
            <a:solidFill>
              <a:srgbClr val="F2F2F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4982" y="1415669"/>
            <a:ext cx="8050217" cy="234038"/>
          </a:xfrm>
          <a:prstGeom prst="rect">
            <a:avLst/>
          </a:prstGeom>
          <a:noFill/>
        </p:spPr>
        <p:txBody>
          <a:bodyPr vert="horz" wrap="none" lIns="0" tIns="0" rIns="0" bIns="0" rtlCol="0">
            <a:spAutoFit/>
          </a:bodyPr>
          <a:lstStyle/>
          <a:p>
            <a:pPr>
              <a:lnSpc>
                <a:spcPts val="1800"/>
              </a:lnSpc>
            </a:pPr>
            <a:r>
              <a:rPr lang="en-US" dirty="0" smtClean="0">
                <a:solidFill>
                  <a:srgbClr val="000000"/>
                </a:solidFill>
              </a:rPr>
              <a:t>We all interact with the printed word as though it has a personality. That personality</a:t>
            </a:r>
            <a:endParaRPr lang="en-US" dirty="0">
              <a:solidFill>
                <a:srgbClr val="000000"/>
              </a:solidFill>
            </a:endParaRPr>
          </a:p>
        </p:txBody>
      </p:sp>
      <p:sp>
        <p:nvSpPr>
          <p:cNvPr id="9" name="TextBox 8"/>
          <p:cNvSpPr txBox="1"/>
          <p:nvPr/>
        </p:nvSpPr>
        <p:spPr>
          <a:xfrm>
            <a:off x="2361945" y="1827174"/>
            <a:ext cx="4765792" cy="234038"/>
          </a:xfrm>
          <a:prstGeom prst="rect">
            <a:avLst/>
          </a:prstGeom>
          <a:noFill/>
        </p:spPr>
        <p:txBody>
          <a:bodyPr vert="horz" wrap="none" lIns="0" tIns="0" rIns="0" bIns="0" rtlCol="0">
            <a:spAutoFit/>
          </a:bodyPr>
          <a:lstStyle/>
          <a:p>
            <a:pPr>
              <a:lnSpc>
                <a:spcPts val="1802"/>
              </a:lnSpc>
            </a:pPr>
            <a:r>
              <a:rPr lang="en-US" dirty="0" smtClean="0">
                <a:solidFill>
                  <a:srgbClr val="000000"/>
                </a:solidFill>
              </a:rPr>
              <a:t>makes positive and negative impressions upon us.</a:t>
            </a:r>
            <a:endParaRPr lang="en-US" dirty="0">
              <a:solidFill>
                <a:srgbClr val="000000"/>
              </a:solidFill>
            </a:endParaRPr>
          </a:p>
        </p:txBody>
      </p:sp>
      <p:sp>
        <p:nvSpPr>
          <p:cNvPr id="10" name="TextBox 9"/>
          <p:cNvSpPr txBox="1"/>
          <p:nvPr/>
        </p:nvSpPr>
        <p:spPr>
          <a:xfrm>
            <a:off x="796442" y="2955544"/>
            <a:ext cx="7615931" cy="234038"/>
          </a:xfrm>
          <a:prstGeom prst="rect">
            <a:avLst/>
          </a:prstGeom>
          <a:noFill/>
        </p:spPr>
        <p:txBody>
          <a:bodyPr vert="horz" wrap="none" lIns="0" tIns="0" rIns="0" bIns="0" rtlCol="0">
            <a:spAutoFit/>
          </a:bodyPr>
          <a:lstStyle/>
          <a:p>
            <a:pPr>
              <a:lnSpc>
                <a:spcPts val="1800"/>
              </a:lnSpc>
            </a:pPr>
            <a:r>
              <a:rPr lang="en-US" dirty="0" smtClean="0">
                <a:solidFill>
                  <a:srgbClr val="000000"/>
                </a:solidFill>
              </a:rPr>
              <a:t>Without immediate feedback our document can easily be misinterpreted by our</a:t>
            </a:r>
            <a:endParaRPr lang="en-US" dirty="0">
              <a:solidFill>
                <a:srgbClr val="000000"/>
              </a:solidFill>
            </a:endParaRPr>
          </a:p>
        </p:txBody>
      </p:sp>
      <p:sp>
        <p:nvSpPr>
          <p:cNvPr id="11" name="TextBox 10"/>
          <p:cNvSpPr txBox="1"/>
          <p:nvPr/>
        </p:nvSpPr>
        <p:spPr>
          <a:xfrm>
            <a:off x="1459357" y="3367023"/>
            <a:ext cx="6603924" cy="234038"/>
          </a:xfrm>
          <a:prstGeom prst="rect">
            <a:avLst/>
          </a:prstGeom>
          <a:noFill/>
        </p:spPr>
        <p:txBody>
          <a:bodyPr vert="horz" wrap="none" lIns="0" tIns="0" rIns="0" bIns="0" rtlCol="0">
            <a:spAutoFit/>
          </a:bodyPr>
          <a:lstStyle/>
          <a:p>
            <a:pPr>
              <a:lnSpc>
                <a:spcPts val="1800"/>
              </a:lnSpc>
            </a:pPr>
            <a:r>
              <a:rPr lang="en-US" dirty="0" smtClean="0">
                <a:solidFill>
                  <a:srgbClr val="000000"/>
                </a:solidFill>
              </a:rPr>
              <a:t>receivers, so it is crucial that we follow the basic rules to construct an</a:t>
            </a:r>
            <a:endParaRPr lang="en-US" dirty="0">
              <a:solidFill>
                <a:srgbClr val="000000"/>
              </a:solidFill>
            </a:endParaRPr>
          </a:p>
        </p:txBody>
      </p:sp>
      <p:sp>
        <p:nvSpPr>
          <p:cNvPr id="12" name="TextBox 11"/>
          <p:cNvSpPr txBox="1"/>
          <p:nvPr/>
        </p:nvSpPr>
        <p:spPr>
          <a:xfrm>
            <a:off x="3892041" y="3778503"/>
            <a:ext cx="1682768" cy="234038"/>
          </a:xfrm>
          <a:prstGeom prst="rect">
            <a:avLst/>
          </a:prstGeom>
          <a:noFill/>
        </p:spPr>
        <p:txBody>
          <a:bodyPr vert="horz" wrap="none" lIns="0" tIns="0" rIns="0" bIns="0" rtlCol="0">
            <a:spAutoFit/>
          </a:bodyPr>
          <a:lstStyle/>
          <a:p>
            <a:pPr>
              <a:lnSpc>
                <a:spcPts val="1800"/>
              </a:lnSpc>
            </a:pPr>
            <a:r>
              <a:rPr lang="en-US" dirty="0" smtClean="0">
                <a:solidFill>
                  <a:srgbClr val="000000"/>
                </a:solidFill>
              </a:rPr>
              <a:t>appropriate tone.</a:t>
            </a:r>
            <a:endParaRPr lang="en-US" dirty="0">
              <a:solidFill>
                <a:srgbClr val="000000"/>
              </a:solidFill>
            </a:endParaRPr>
          </a:p>
        </p:txBody>
      </p:sp>
      <p:sp>
        <p:nvSpPr>
          <p:cNvPr id="13" name="TextBox 12"/>
          <p:cNvSpPr txBox="1"/>
          <p:nvPr/>
        </p:nvSpPr>
        <p:spPr>
          <a:xfrm>
            <a:off x="8546845" y="6475780"/>
            <a:ext cx="78548" cy="156068"/>
          </a:xfrm>
          <a:prstGeom prst="rect">
            <a:avLst/>
          </a:prstGeom>
          <a:noFill/>
        </p:spPr>
        <p:txBody>
          <a:bodyPr vert="horz" wrap="none" lIns="0" tIns="0" rIns="0" bIns="0" rtlCol="0">
            <a:spAutoFit/>
          </a:bodyPr>
          <a:lstStyle/>
          <a:p>
            <a:pPr>
              <a:lnSpc>
                <a:spcPts val="1200"/>
              </a:lnSpc>
            </a:pPr>
            <a:r>
              <a:rPr lang="en-US" sz="1200" smtClean="0">
                <a:solidFill>
                  <a:srgbClr val="7F7F7F"/>
                </a:solidFill>
              </a:rPr>
              <a:t>3</a:t>
            </a:r>
            <a:endParaRPr lang="en-US" sz="1200">
              <a:solidFill>
                <a:srgbClr val="7F7F7F"/>
              </a:solidFill>
            </a:endParaRPr>
          </a:p>
        </p:txBody>
      </p:sp>
      <p:sp>
        <p:nvSpPr>
          <p:cNvPr id="2" name="Title 1"/>
          <p:cNvSpPr>
            <a:spLocks noGrp="1"/>
          </p:cNvSpPr>
          <p:nvPr>
            <p:ph type="title"/>
          </p:nvPr>
        </p:nvSpPr>
        <p:spPr/>
        <p:txBody>
          <a:bodyPr/>
          <a:lstStyle/>
          <a:p>
            <a:r>
              <a:rPr lang="en-US" sz="2600" dirty="0">
                <a:solidFill>
                  <a:schemeClr val="tx1"/>
                </a:solidFill>
              </a:rPr>
              <a:t>Why is Writing Good Emails Important</a:t>
            </a:r>
            <a:r>
              <a:rPr lang="en-US" sz="2600" dirty="0" smtClean="0">
                <a:solidFill>
                  <a:schemeClr val="tx1"/>
                </a:solidFill>
              </a:rPr>
              <a:t>?</a:t>
            </a:r>
            <a:endParaRPr lang="en-US" sz="2600" dirty="0">
              <a:solidFill>
                <a:schemeClr val="tx1"/>
              </a:solidFill>
            </a:endParaRPr>
          </a:p>
        </p:txBody>
      </p:sp>
    </p:spTree>
    <p:extLst>
      <p:ext uri="{BB962C8B-B14F-4D97-AF65-F5344CB8AC3E}">
        <p14:creationId xmlns:p14="http://schemas.microsoft.com/office/powerpoint/2010/main" val="663619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Managing Client Dissatisfaction: On Email</a:t>
            </a:r>
          </a:p>
        </p:txBody>
      </p:sp>
      <p:graphicFrame>
        <p:nvGraphicFramePr>
          <p:cNvPr id="10" name="Table 9"/>
          <p:cNvGraphicFramePr>
            <a:graphicFrameLocks noGrp="1"/>
          </p:cNvGraphicFramePr>
          <p:nvPr>
            <p:extLst>
              <p:ext uri="{D42A27DB-BD31-4B8C-83A1-F6EECF244321}">
                <p14:modId xmlns:p14="http://schemas.microsoft.com/office/powerpoint/2010/main" val="2968615021"/>
              </p:ext>
            </p:extLst>
          </p:nvPr>
        </p:nvGraphicFramePr>
        <p:xfrm>
          <a:off x="685800" y="1295400"/>
          <a:ext cx="7848600" cy="3285735"/>
        </p:xfrm>
        <a:graphic>
          <a:graphicData uri="http://schemas.openxmlformats.org/drawingml/2006/table">
            <a:tbl>
              <a:tblPr firstRow="1" bandRow="1">
                <a:tableStyleId>{3B4B98B0-60AC-42C2-AFA5-B58CD77FA1E5}</a:tableStyleId>
              </a:tblPr>
              <a:tblGrid>
                <a:gridCol w="3924300"/>
                <a:gridCol w="3924300"/>
              </a:tblGrid>
              <a:tr h="508000">
                <a:tc>
                  <a:txBody>
                    <a:bodyPr/>
                    <a:lstStyle/>
                    <a:p>
                      <a:pPr algn="ctr"/>
                      <a:r>
                        <a:rPr lang="en-US" dirty="0" smtClean="0"/>
                        <a:t>WHILE</a:t>
                      </a:r>
                      <a:r>
                        <a:rPr lang="en-US" baseline="0" dirty="0" smtClean="0"/>
                        <a:t> ON PHONE</a:t>
                      </a:r>
                      <a:endParaRPr lang="en-US" dirty="0"/>
                    </a:p>
                  </a:txBody>
                  <a:tcPr/>
                </a:tc>
                <a:tc>
                  <a:txBody>
                    <a:bodyPr/>
                    <a:lstStyle/>
                    <a:p>
                      <a:pPr algn="ctr"/>
                      <a:r>
                        <a:rPr lang="en-US" dirty="0" smtClean="0"/>
                        <a:t>FOLLOW UP CALL WITH</a:t>
                      </a:r>
                      <a:r>
                        <a:rPr lang="en-US" baseline="0" dirty="0" smtClean="0"/>
                        <a:t> THE CLIENT</a:t>
                      </a:r>
                      <a:endParaRPr lang="en-US" dirty="0"/>
                    </a:p>
                  </a:txBody>
                  <a:tcPr/>
                </a:tc>
              </a:tr>
              <a:tr h="2777735">
                <a:tc>
                  <a:txBody>
                    <a:bodyPr/>
                    <a:lstStyle/>
                    <a:p>
                      <a:pPr marL="285750" indent="-285750">
                        <a:buFont typeface="Arial" pitchFamily="34" charset="0"/>
                        <a:buChar char="•"/>
                      </a:pPr>
                      <a:r>
                        <a:rPr lang="en-US" sz="1600" dirty="0" smtClean="0"/>
                        <a:t>Meet</a:t>
                      </a:r>
                      <a:r>
                        <a:rPr lang="en-US" sz="1600" baseline="0" dirty="0" smtClean="0"/>
                        <a:t> the PL &amp; DL to discuss the issue</a:t>
                      </a:r>
                    </a:p>
                    <a:p>
                      <a:pPr marL="285750" indent="-285750">
                        <a:buFont typeface="Arial" pitchFamily="34" charset="0"/>
                        <a:buChar char="•"/>
                      </a:pPr>
                      <a:r>
                        <a:rPr lang="en-US" sz="1600" baseline="0" dirty="0" smtClean="0"/>
                        <a:t>Send email to request a follow up call to discuss the issue</a:t>
                      </a:r>
                    </a:p>
                    <a:p>
                      <a:pPr marL="285750" indent="-285750">
                        <a:buFont typeface="Arial" pitchFamily="34" charset="0"/>
                        <a:buChar char="•"/>
                      </a:pPr>
                      <a:r>
                        <a:rPr lang="en-US" sz="1600" baseline="0" dirty="0" smtClean="0"/>
                        <a:t>Along with the DL, prepare the follow up presentation with 4 key slides</a:t>
                      </a:r>
                    </a:p>
                    <a:p>
                      <a:pPr marL="522288" indent="-285750">
                        <a:buFont typeface="Courier New" pitchFamily="49" charset="0"/>
                        <a:buChar char="o"/>
                      </a:pPr>
                      <a:r>
                        <a:rPr lang="en-US" sz="1600" baseline="0" dirty="0" smtClean="0"/>
                        <a:t>Summary of issues</a:t>
                      </a:r>
                    </a:p>
                    <a:p>
                      <a:pPr marL="522288" indent="-285750">
                        <a:buFont typeface="Courier New" pitchFamily="49" charset="0"/>
                        <a:buChar char="o"/>
                      </a:pPr>
                      <a:r>
                        <a:rPr lang="en-US" sz="1600" baseline="0" dirty="0" smtClean="0"/>
                        <a:t>Key Reason/ Drivers</a:t>
                      </a:r>
                    </a:p>
                    <a:p>
                      <a:pPr marL="522288" indent="-285750">
                        <a:buFont typeface="Courier New" pitchFamily="49" charset="0"/>
                        <a:buChar char="o"/>
                      </a:pPr>
                      <a:r>
                        <a:rPr lang="en-US" sz="1600" baseline="0" dirty="0" smtClean="0"/>
                        <a:t>Next Steps for </a:t>
                      </a:r>
                      <a:r>
                        <a:rPr lang="en-US" sz="1600" baseline="0" dirty="0" err="1" smtClean="0"/>
                        <a:t>CitiusTech</a:t>
                      </a:r>
                      <a:endParaRPr lang="en-US" sz="1600" baseline="0" dirty="0" smtClean="0"/>
                    </a:p>
                    <a:p>
                      <a:pPr marL="522288" indent="-285750">
                        <a:buFont typeface="Courier New" pitchFamily="49" charset="0"/>
                        <a:buChar char="o"/>
                      </a:pPr>
                      <a:r>
                        <a:rPr lang="en-US" sz="1600" baseline="0" dirty="0" smtClean="0"/>
                        <a:t>Help needed from Client.</a:t>
                      </a:r>
                      <a:endParaRPr lang="en-US" sz="1600" dirty="0"/>
                    </a:p>
                  </a:txBody>
                  <a:tcPr/>
                </a:tc>
                <a:tc>
                  <a:txBody>
                    <a:bodyPr/>
                    <a:lstStyle/>
                    <a:p>
                      <a:pPr marL="285750" indent="-285750">
                        <a:buFont typeface="Arial" pitchFamily="34" charset="0"/>
                        <a:buChar char="•"/>
                      </a:pPr>
                      <a:r>
                        <a:rPr lang="en-US" dirty="0" smtClean="0"/>
                        <a:t>Walk client through the</a:t>
                      </a:r>
                      <a:r>
                        <a:rPr lang="en-US" baseline="0" dirty="0" smtClean="0"/>
                        <a:t> presentation</a:t>
                      </a:r>
                    </a:p>
                    <a:p>
                      <a:pPr marL="285750" indent="-285750">
                        <a:buFont typeface="Arial" pitchFamily="34" charset="0"/>
                        <a:buChar char="•"/>
                      </a:pPr>
                      <a:r>
                        <a:rPr lang="en-US" baseline="0" dirty="0" smtClean="0"/>
                        <a:t>Ask for feedback and agree on next steps</a:t>
                      </a:r>
                    </a:p>
                    <a:p>
                      <a:pPr marL="285750" indent="-285750">
                        <a:buFont typeface="Arial" pitchFamily="34" charset="0"/>
                        <a:buChar char="•"/>
                      </a:pPr>
                      <a:r>
                        <a:rPr lang="en-US" baseline="0" dirty="0" smtClean="0"/>
                        <a:t>Let Client know that their feedback is very important to us and  we will work on it on a priority basis</a:t>
                      </a:r>
                      <a:endParaRPr lang="en-US" dirty="0"/>
                    </a:p>
                  </a:txBody>
                  <a:tcPr/>
                </a:tc>
              </a:tr>
            </a:tbl>
          </a:graphicData>
        </a:graphic>
      </p:graphicFrame>
      <p:sp>
        <p:nvSpPr>
          <p:cNvPr id="11" name="Rounded Rectangle 10"/>
          <p:cNvSpPr/>
          <p:nvPr/>
        </p:nvSpPr>
        <p:spPr>
          <a:xfrm>
            <a:off x="762000" y="5029200"/>
            <a:ext cx="7620000" cy="9144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NEVER REPLY TO AN EMAIL WITHOUT DISCUSSING IT WITH THE DL!!</a:t>
            </a:r>
            <a:endParaRPr lang="en-US" dirty="0">
              <a:solidFill>
                <a:schemeClr val="tx1"/>
              </a:solidFill>
            </a:endParaRPr>
          </a:p>
        </p:txBody>
      </p:sp>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solidFill>
                  <a:schemeClr val="tx1"/>
                </a:solidFill>
              </a:rPr>
              <a:t>Contents</a:t>
            </a:r>
            <a:endParaRPr lang="en-US" sz="2600" dirty="0">
              <a:solidFill>
                <a:schemeClr val="tx1"/>
              </a:solidFill>
            </a:endParaRPr>
          </a:p>
        </p:txBody>
      </p:sp>
      <p:sp>
        <p:nvSpPr>
          <p:cNvPr id="4" name="Rectangle 3"/>
          <p:cNvSpPr/>
          <p:nvPr/>
        </p:nvSpPr>
        <p:spPr>
          <a:xfrm>
            <a:off x="304800" y="3962400"/>
            <a:ext cx="7467600"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p:nvPr>
        </p:nvSpPr>
        <p:spPr/>
        <p:txBody>
          <a:bodyPr>
            <a:normAutofit/>
          </a:bodyPr>
          <a:lstStyle/>
          <a:p>
            <a:pPr>
              <a:lnSpc>
                <a:spcPct val="200000"/>
              </a:lnSpc>
            </a:pPr>
            <a:r>
              <a:rPr lang="en-US" sz="2000" dirty="0" smtClean="0"/>
              <a:t>Some General Points</a:t>
            </a:r>
          </a:p>
          <a:p>
            <a:pPr>
              <a:lnSpc>
                <a:spcPct val="200000"/>
              </a:lnSpc>
            </a:pPr>
            <a:r>
              <a:rPr lang="en-US" sz="2000" dirty="0" smtClean="0"/>
              <a:t>Business Writing</a:t>
            </a:r>
          </a:p>
          <a:p>
            <a:pPr>
              <a:lnSpc>
                <a:spcPct val="200000"/>
              </a:lnSpc>
            </a:pPr>
            <a:r>
              <a:rPr lang="en-US" sz="2000" dirty="0" smtClean="0"/>
              <a:t>Practical Session</a:t>
            </a:r>
          </a:p>
          <a:p>
            <a:pPr>
              <a:lnSpc>
                <a:spcPct val="200000"/>
              </a:lnSpc>
            </a:pPr>
            <a:r>
              <a:rPr lang="en-US" sz="2000" dirty="0" smtClean="0"/>
              <a:t>Flaming</a:t>
            </a:r>
          </a:p>
          <a:p>
            <a:pPr>
              <a:lnSpc>
                <a:spcPct val="200000"/>
              </a:lnSpc>
            </a:pPr>
            <a:r>
              <a:rPr lang="en-US" sz="2000" dirty="0" smtClean="0"/>
              <a:t>Email Etiquette</a:t>
            </a:r>
          </a:p>
          <a:p>
            <a:pPr>
              <a:lnSpc>
                <a:spcPct val="200000"/>
              </a:lnSpc>
            </a:pPr>
            <a:r>
              <a:rPr lang="en-US" sz="2000" dirty="0" smtClean="0"/>
              <a:t>Standard Email Format</a:t>
            </a:r>
          </a:p>
          <a:p>
            <a:pPr>
              <a:lnSpc>
                <a:spcPct val="200000"/>
              </a:lnSpc>
            </a:pPr>
            <a:endParaRPr lang="en-US" sz="2000" dirty="0"/>
          </a:p>
        </p:txBody>
      </p:sp>
    </p:spTree>
    <p:extLst>
      <p:ext uri="{BB962C8B-B14F-4D97-AF65-F5344CB8AC3E}">
        <p14:creationId xmlns:p14="http://schemas.microsoft.com/office/powerpoint/2010/main" val="1695366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solidFill>
                  <a:schemeClr val="tx1"/>
                </a:solidFill>
              </a:rPr>
              <a:t>Email Etiquette</a:t>
            </a:r>
            <a:endParaRPr lang="en-US" sz="2600" dirty="0">
              <a:solidFill>
                <a:schemeClr val="tx1"/>
              </a:solidFill>
            </a:endParaRPr>
          </a:p>
        </p:txBody>
      </p:sp>
      <p:sp>
        <p:nvSpPr>
          <p:cNvPr id="4" name="Text Placeholder 3"/>
          <p:cNvSpPr>
            <a:spLocks noGrp="1"/>
          </p:cNvSpPr>
          <p:nvPr>
            <p:ph type="body" sz="quarter" idx="10"/>
          </p:nvPr>
        </p:nvSpPr>
        <p:spPr/>
        <p:txBody>
          <a:bodyPr/>
          <a:lstStyle/>
          <a:p>
            <a:pPr>
              <a:lnSpc>
                <a:spcPct val="150000"/>
              </a:lnSpc>
              <a:buFont typeface="Arial" pitchFamily="34" charset="0"/>
              <a:buChar char="•"/>
            </a:pPr>
            <a:r>
              <a:rPr lang="en-US" dirty="0"/>
              <a:t>Make subject meaningful (perhaps place a keyword </a:t>
            </a:r>
            <a:r>
              <a:rPr lang="en-US" dirty="0" smtClean="0"/>
              <a:t>first)</a:t>
            </a:r>
          </a:p>
          <a:p>
            <a:pPr>
              <a:lnSpc>
                <a:spcPct val="150000"/>
              </a:lnSpc>
              <a:buFont typeface="Arial" pitchFamily="34" charset="0"/>
              <a:buChar char="•"/>
            </a:pPr>
            <a:r>
              <a:rPr lang="en-US" dirty="0" smtClean="0"/>
              <a:t>Use </a:t>
            </a:r>
            <a:r>
              <a:rPr lang="en-US" dirty="0"/>
              <a:t>appropriate form of address and sign‐off</a:t>
            </a:r>
          </a:p>
          <a:p>
            <a:pPr>
              <a:lnSpc>
                <a:spcPct val="150000"/>
              </a:lnSpc>
              <a:buFont typeface="Arial" pitchFamily="34" charset="0"/>
              <a:buChar char="•"/>
            </a:pPr>
            <a:r>
              <a:rPr lang="en-US" dirty="0" smtClean="0"/>
              <a:t>Limit </a:t>
            </a:r>
            <a:r>
              <a:rPr lang="en-US" dirty="0"/>
              <a:t>text to one screen</a:t>
            </a:r>
          </a:p>
          <a:p>
            <a:pPr>
              <a:lnSpc>
                <a:spcPct val="150000"/>
              </a:lnSpc>
              <a:buFont typeface="Arial" pitchFamily="34" charset="0"/>
              <a:buChar char="•"/>
            </a:pPr>
            <a:r>
              <a:rPr lang="en-US" dirty="0" smtClean="0"/>
              <a:t>Remember </a:t>
            </a:r>
            <a:r>
              <a:rPr lang="en-US" dirty="0"/>
              <a:t>email is as permanent as a letter</a:t>
            </a:r>
          </a:p>
          <a:p>
            <a:pPr marL="631825" indent="-285750">
              <a:buFont typeface="Courier New" pitchFamily="49" charset="0"/>
              <a:buChar char="o"/>
            </a:pPr>
            <a:r>
              <a:rPr lang="en-US" sz="1600" dirty="0" smtClean="0"/>
              <a:t>Take </a:t>
            </a:r>
            <a:r>
              <a:rPr lang="en-US" sz="1600" dirty="0"/>
              <a:t>it as seriously</a:t>
            </a:r>
          </a:p>
          <a:p>
            <a:pPr marL="631825" indent="-285750">
              <a:buFont typeface="Courier New" pitchFamily="49" charset="0"/>
              <a:buChar char="o"/>
            </a:pPr>
            <a:r>
              <a:rPr lang="en-US" sz="1600" dirty="0" smtClean="0"/>
              <a:t>Spelling</a:t>
            </a:r>
            <a:r>
              <a:rPr lang="en-US" sz="1600" dirty="0"/>
              <a:t>, punctuation important</a:t>
            </a:r>
          </a:p>
          <a:p>
            <a:pPr>
              <a:lnSpc>
                <a:spcPct val="150000"/>
              </a:lnSpc>
              <a:buFont typeface="Arial" pitchFamily="34" charset="0"/>
              <a:buChar char="•"/>
            </a:pPr>
            <a:r>
              <a:rPr lang="en-US" dirty="0" smtClean="0"/>
              <a:t>ALL </a:t>
            </a:r>
            <a:r>
              <a:rPr lang="en-US" dirty="0"/>
              <a:t>CAPS means you are shouting</a:t>
            </a:r>
          </a:p>
          <a:p>
            <a:pPr>
              <a:lnSpc>
                <a:spcPct val="150000"/>
              </a:lnSpc>
              <a:buFont typeface="Arial" pitchFamily="34" charset="0"/>
              <a:buChar char="•"/>
            </a:pPr>
            <a:r>
              <a:rPr lang="en-US" dirty="0" smtClean="0"/>
              <a:t>Do </a:t>
            </a:r>
            <a:r>
              <a:rPr lang="en-US" dirty="0"/>
              <a:t>not use SMS language</a:t>
            </a:r>
          </a:p>
          <a:p>
            <a:pPr>
              <a:lnSpc>
                <a:spcPct val="150000"/>
              </a:lnSpc>
              <a:buFont typeface="Arial" pitchFamily="34" charset="0"/>
              <a:buChar char="•"/>
            </a:pPr>
            <a:r>
              <a:rPr lang="en-US" dirty="0" smtClean="0"/>
              <a:t>Do </a:t>
            </a:r>
            <a:r>
              <a:rPr lang="en-US" dirty="0"/>
              <a:t>not overspend time on formatting….plain text is fine</a:t>
            </a:r>
          </a:p>
        </p:txBody>
      </p:sp>
    </p:spTree>
    <p:extLst>
      <p:ext uri="{BB962C8B-B14F-4D97-AF65-F5344CB8AC3E}">
        <p14:creationId xmlns:p14="http://schemas.microsoft.com/office/powerpoint/2010/main" val="4006417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solidFill>
                  <a:schemeClr val="tx1"/>
                </a:solidFill>
              </a:rPr>
              <a:t>Contents</a:t>
            </a:r>
            <a:endParaRPr lang="en-US" sz="2600" dirty="0">
              <a:solidFill>
                <a:schemeClr val="tx1"/>
              </a:solidFill>
            </a:endParaRPr>
          </a:p>
        </p:txBody>
      </p:sp>
      <p:sp>
        <p:nvSpPr>
          <p:cNvPr id="4" name="Rectangle 3"/>
          <p:cNvSpPr/>
          <p:nvPr/>
        </p:nvSpPr>
        <p:spPr>
          <a:xfrm>
            <a:off x="304800" y="4648200"/>
            <a:ext cx="7467600"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Placeholder 2"/>
          <p:cNvSpPr>
            <a:spLocks noGrp="1"/>
          </p:cNvSpPr>
          <p:nvPr>
            <p:ph type="body" sz="quarter" idx="10"/>
          </p:nvPr>
        </p:nvSpPr>
        <p:spPr/>
        <p:txBody>
          <a:bodyPr>
            <a:normAutofit/>
          </a:bodyPr>
          <a:lstStyle/>
          <a:p>
            <a:pPr>
              <a:lnSpc>
                <a:spcPct val="200000"/>
              </a:lnSpc>
            </a:pPr>
            <a:r>
              <a:rPr lang="en-US" sz="2000" dirty="0" smtClean="0"/>
              <a:t>Some General Points</a:t>
            </a:r>
          </a:p>
          <a:p>
            <a:pPr>
              <a:lnSpc>
                <a:spcPct val="200000"/>
              </a:lnSpc>
            </a:pPr>
            <a:r>
              <a:rPr lang="en-US" sz="2000" dirty="0" smtClean="0"/>
              <a:t>Business Writing</a:t>
            </a:r>
          </a:p>
          <a:p>
            <a:pPr>
              <a:lnSpc>
                <a:spcPct val="200000"/>
              </a:lnSpc>
            </a:pPr>
            <a:r>
              <a:rPr lang="en-US" sz="2000" dirty="0" smtClean="0"/>
              <a:t>Practical Session</a:t>
            </a:r>
          </a:p>
          <a:p>
            <a:pPr>
              <a:lnSpc>
                <a:spcPct val="200000"/>
              </a:lnSpc>
            </a:pPr>
            <a:r>
              <a:rPr lang="en-US" sz="2000" dirty="0" smtClean="0"/>
              <a:t>Flaming</a:t>
            </a:r>
          </a:p>
          <a:p>
            <a:pPr>
              <a:lnSpc>
                <a:spcPct val="200000"/>
              </a:lnSpc>
            </a:pPr>
            <a:r>
              <a:rPr lang="en-US" sz="2000" dirty="0" smtClean="0"/>
              <a:t>Email Etiquette</a:t>
            </a:r>
          </a:p>
          <a:p>
            <a:pPr>
              <a:lnSpc>
                <a:spcPct val="200000"/>
              </a:lnSpc>
            </a:pPr>
            <a:r>
              <a:rPr lang="en-US" sz="2000" dirty="0" smtClean="0"/>
              <a:t>Standard Email Format</a:t>
            </a:r>
          </a:p>
          <a:p>
            <a:pPr>
              <a:lnSpc>
                <a:spcPct val="200000"/>
              </a:lnSpc>
            </a:pPr>
            <a:endParaRPr lang="en-US" sz="2000" dirty="0"/>
          </a:p>
        </p:txBody>
      </p:sp>
    </p:spTree>
    <p:extLst>
      <p:ext uri="{BB962C8B-B14F-4D97-AF65-F5344CB8AC3E}">
        <p14:creationId xmlns:p14="http://schemas.microsoft.com/office/powerpoint/2010/main" val="3510527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solidFill>
                  <a:schemeClr val="tx1"/>
                </a:solidFill>
              </a:rPr>
              <a:t>Standard Email Format</a:t>
            </a:r>
            <a:endParaRPr lang="en-US" sz="2600" dirty="0">
              <a:solidFill>
                <a:schemeClr val="tx1"/>
              </a:solidFill>
            </a:endParaRPr>
          </a:p>
        </p:txBody>
      </p:sp>
      <p:sp>
        <p:nvSpPr>
          <p:cNvPr id="4" name="Rounded Rectangle 3"/>
          <p:cNvSpPr/>
          <p:nvPr/>
        </p:nvSpPr>
        <p:spPr>
          <a:xfrm>
            <a:off x="914400" y="2438400"/>
            <a:ext cx="7315200" cy="9144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Communication Tool – Sample Email Templates</a:t>
            </a:r>
            <a:endParaRPr lang="en-US" sz="2000" b="1" dirty="0">
              <a:solidFill>
                <a:schemeClr val="tx1"/>
              </a:solidFill>
            </a:endParaRPr>
          </a:p>
        </p:txBody>
      </p:sp>
    </p:spTree>
    <p:extLst>
      <p:ext uri="{BB962C8B-B14F-4D97-AF65-F5344CB8AC3E}">
        <p14:creationId xmlns:p14="http://schemas.microsoft.com/office/powerpoint/2010/main" val="948876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solidFill>
                  <a:schemeClr val="tx1"/>
                </a:solidFill>
              </a:rPr>
              <a:t>Summary</a:t>
            </a:r>
            <a:endParaRPr lang="en-US" sz="2600" dirty="0">
              <a:solidFill>
                <a:schemeClr val="tx1"/>
              </a:solidFill>
            </a:endParaRPr>
          </a:p>
        </p:txBody>
      </p:sp>
      <p:sp>
        <p:nvSpPr>
          <p:cNvPr id="3" name="Text Placeholder 2"/>
          <p:cNvSpPr>
            <a:spLocks noGrp="1"/>
          </p:cNvSpPr>
          <p:nvPr>
            <p:ph type="body" sz="quarter" idx="10"/>
          </p:nvPr>
        </p:nvSpPr>
        <p:spPr/>
        <p:txBody>
          <a:bodyPr/>
          <a:lstStyle/>
          <a:p>
            <a:pPr>
              <a:lnSpc>
                <a:spcPct val="150000"/>
              </a:lnSpc>
              <a:buFont typeface="Arial" pitchFamily="34" charset="0"/>
              <a:buChar char="•"/>
            </a:pPr>
            <a:r>
              <a:rPr lang="en-US" dirty="0"/>
              <a:t>The Seven </a:t>
            </a:r>
            <a:r>
              <a:rPr lang="en-US" dirty="0" smtClean="0"/>
              <a:t>Cs</a:t>
            </a:r>
          </a:p>
          <a:p>
            <a:pPr>
              <a:lnSpc>
                <a:spcPct val="150000"/>
              </a:lnSpc>
              <a:buFont typeface="Arial" pitchFamily="34" charset="0"/>
              <a:buChar char="•"/>
            </a:pPr>
            <a:r>
              <a:rPr lang="en-US" dirty="0" smtClean="0"/>
              <a:t>Always </a:t>
            </a:r>
            <a:r>
              <a:rPr lang="en-US" dirty="0"/>
              <a:t>Remember</a:t>
            </a:r>
          </a:p>
          <a:p>
            <a:pPr marL="631825" indent="-285750">
              <a:buFont typeface="Courier New" pitchFamily="49" charset="0"/>
              <a:buChar char="o"/>
            </a:pPr>
            <a:r>
              <a:rPr lang="en-US" sz="1600" dirty="0" smtClean="0"/>
              <a:t>The </a:t>
            </a:r>
            <a:r>
              <a:rPr lang="en-US" sz="1600" dirty="0"/>
              <a:t>reader</a:t>
            </a:r>
          </a:p>
          <a:p>
            <a:pPr marL="631825" indent="-285750">
              <a:buFont typeface="Courier New" pitchFamily="49" charset="0"/>
              <a:buChar char="o"/>
            </a:pPr>
            <a:r>
              <a:rPr lang="en-US" sz="1600" dirty="0" smtClean="0"/>
              <a:t>The </a:t>
            </a:r>
            <a:r>
              <a:rPr lang="en-US" sz="1600" dirty="0"/>
              <a:t>message</a:t>
            </a:r>
          </a:p>
          <a:p>
            <a:pPr marL="631825" indent="-285750">
              <a:buFont typeface="Courier New" pitchFamily="49" charset="0"/>
              <a:buChar char="o"/>
            </a:pPr>
            <a:r>
              <a:rPr lang="en-US" sz="1600" dirty="0" smtClean="0"/>
              <a:t>Intro</a:t>
            </a:r>
            <a:r>
              <a:rPr lang="en-US" sz="1600" dirty="0"/>
              <a:t>, outro</a:t>
            </a:r>
          </a:p>
          <a:p>
            <a:pPr marL="631825" indent="-285750">
              <a:buFont typeface="Courier New" pitchFamily="49" charset="0"/>
              <a:buChar char="o"/>
            </a:pPr>
            <a:r>
              <a:rPr lang="en-US" sz="1600" dirty="0" smtClean="0"/>
              <a:t>Conciseness </a:t>
            </a:r>
            <a:r>
              <a:rPr lang="en-US" sz="1600" dirty="0"/>
              <a:t>and </a:t>
            </a:r>
            <a:r>
              <a:rPr lang="en-US" sz="1600" dirty="0" smtClean="0"/>
              <a:t>framework</a:t>
            </a:r>
          </a:p>
          <a:p>
            <a:pPr marL="631825" indent="-285750">
              <a:buFont typeface="Courier New" pitchFamily="49" charset="0"/>
              <a:buChar char="o"/>
            </a:pPr>
            <a:r>
              <a:rPr lang="en-US" sz="1600" dirty="0" smtClean="0"/>
              <a:t>Flow </a:t>
            </a:r>
            <a:r>
              <a:rPr lang="en-US" sz="1600" dirty="0"/>
              <a:t>and signature</a:t>
            </a:r>
          </a:p>
          <a:p>
            <a:pPr marL="631825" indent="-285750">
              <a:buFont typeface="Courier New" pitchFamily="49" charset="0"/>
              <a:buChar char="o"/>
            </a:pPr>
            <a:r>
              <a:rPr lang="en-US" sz="1600" dirty="0" smtClean="0"/>
              <a:t>Attention </a:t>
            </a:r>
            <a:r>
              <a:rPr lang="en-US" sz="1600" dirty="0"/>
              <a:t>to detail</a:t>
            </a:r>
          </a:p>
          <a:p>
            <a:pPr>
              <a:lnSpc>
                <a:spcPct val="150000"/>
              </a:lnSpc>
              <a:buFont typeface="Arial" pitchFamily="34" charset="0"/>
              <a:buChar char="•"/>
            </a:pPr>
            <a:r>
              <a:rPr lang="en-US" dirty="0" smtClean="0"/>
              <a:t>Flaming</a:t>
            </a:r>
            <a:endParaRPr lang="en-US" dirty="0"/>
          </a:p>
          <a:p>
            <a:pPr>
              <a:lnSpc>
                <a:spcPct val="150000"/>
              </a:lnSpc>
              <a:buFont typeface="Arial" pitchFamily="34" charset="0"/>
              <a:buChar char="•"/>
            </a:pPr>
            <a:r>
              <a:rPr lang="en-US" dirty="0" smtClean="0"/>
              <a:t>Email </a:t>
            </a:r>
            <a:r>
              <a:rPr lang="en-US" dirty="0"/>
              <a:t>Etiquette</a:t>
            </a:r>
          </a:p>
          <a:p>
            <a:pPr>
              <a:lnSpc>
                <a:spcPct val="150000"/>
              </a:lnSpc>
              <a:buFont typeface="Arial" pitchFamily="34" charset="0"/>
              <a:buChar char="•"/>
            </a:pPr>
            <a:r>
              <a:rPr lang="en-US" dirty="0" smtClean="0"/>
              <a:t>Practice</a:t>
            </a:r>
            <a:r>
              <a:rPr lang="en-US" dirty="0"/>
              <a:t>………practice……practice and ……practice</a:t>
            </a:r>
          </a:p>
        </p:txBody>
      </p:sp>
    </p:spTree>
    <p:extLst>
      <p:ext uri="{BB962C8B-B14F-4D97-AF65-F5344CB8AC3E}">
        <p14:creationId xmlns:p14="http://schemas.microsoft.com/office/powerpoint/2010/main" val="72511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514600" y="2667000"/>
            <a:ext cx="4267200" cy="769441"/>
          </a:xfrm>
          <a:prstGeom prst="rect">
            <a:avLst/>
          </a:prstGeom>
          <a:noFill/>
        </p:spPr>
        <p:txBody>
          <a:bodyPr wrap="square" rtlCol="0">
            <a:spAutoFit/>
          </a:bodyPr>
          <a:lstStyle/>
          <a:p>
            <a:pPr algn="ctr"/>
            <a:r>
              <a:rPr lang="en-US" sz="4400" dirty="0" smtClean="0"/>
              <a:t>Thank You</a:t>
            </a:r>
            <a:endParaRPr lang="en-US" sz="4400" dirty="0"/>
          </a:p>
        </p:txBody>
      </p:sp>
    </p:spTree>
    <p:extLst>
      <p:ext uri="{BB962C8B-B14F-4D97-AF65-F5344CB8AC3E}">
        <p14:creationId xmlns:p14="http://schemas.microsoft.com/office/powerpoint/2010/main" val="193045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tangle 4"/>
          <p:cNvSpPr/>
          <p:nvPr/>
        </p:nvSpPr>
        <p:spPr>
          <a:xfrm>
            <a:off x="304800" y="914400"/>
            <a:ext cx="7467600"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p:cNvSpPr/>
          <p:nvPr/>
        </p:nvSpPr>
        <p:spPr>
          <a:xfrm>
            <a:off x="414216" y="4495800"/>
            <a:ext cx="6900984" cy="364843"/>
          </a:xfrm>
          <a:prstGeom prst="rect">
            <a:avLst/>
          </a:prstGeom>
        </p:spPr>
        <p:txBody>
          <a:bodyPr wrap="square">
            <a:spAutoFit/>
          </a:bodyPr>
          <a:lstStyle/>
          <a:p>
            <a:pPr lvl="0">
              <a:lnSpc>
                <a:spcPts val="2236"/>
              </a:lnSpc>
              <a:tabLst>
                <a:tab pos="127000" algn="l"/>
                <a:tab pos="342900" algn="l"/>
                <a:tab pos="6045200" algn="l"/>
              </a:tabLst>
              <a:defRPr/>
            </a:pPr>
            <a:r>
              <a:rPr lang="en-US" dirty="0" smtClean="0">
                <a:solidFill>
                  <a:srgbClr val="000000"/>
                </a:solidFill>
              </a:rPr>
              <a:t>    </a:t>
            </a:r>
            <a:endParaRPr lang="en-US" b="1" i="1" dirty="0">
              <a:solidFill>
                <a:srgbClr val="000000"/>
              </a:solidFill>
            </a:endParaRPr>
          </a:p>
        </p:txBody>
      </p:sp>
      <p:sp>
        <p:nvSpPr>
          <p:cNvPr id="14" name="Title 13"/>
          <p:cNvSpPr>
            <a:spLocks noGrp="1"/>
          </p:cNvSpPr>
          <p:nvPr>
            <p:ph type="title"/>
          </p:nvPr>
        </p:nvSpPr>
        <p:spPr/>
        <p:txBody>
          <a:bodyPr/>
          <a:lstStyle/>
          <a:p>
            <a:r>
              <a:rPr lang="en-US" sz="2600" dirty="0">
                <a:solidFill>
                  <a:schemeClr val="tx1"/>
                </a:solidFill>
              </a:rPr>
              <a:t>Effective Email Communication: Contents</a:t>
            </a:r>
          </a:p>
        </p:txBody>
      </p:sp>
      <p:sp>
        <p:nvSpPr>
          <p:cNvPr id="15" name="Text Placeholder 14"/>
          <p:cNvSpPr>
            <a:spLocks noGrp="1"/>
          </p:cNvSpPr>
          <p:nvPr>
            <p:ph type="body" sz="quarter" idx="10"/>
          </p:nvPr>
        </p:nvSpPr>
        <p:spPr/>
        <p:txBody>
          <a:bodyPr/>
          <a:lstStyle/>
          <a:p>
            <a:r>
              <a:rPr lang="en-US" sz="2000" dirty="0"/>
              <a:t>Some General Points</a:t>
            </a:r>
          </a:p>
          <a:p>
            <a:pPr marL="679450" indent="-285750">
              <a:buFont typeface="Courier New" pitchFamily="49" charset="0"/>
              <a:buChar char="o"/>
            </a:pPr>
            <a:r>
              <a:rPr lang="en-US" dirty="0"/>
              <a:t>Business Writing</a:t>
            </a:r>
          </a:p>
          <a:p>
            <a:pPr marL="679450" indent="-285750">
              <a:buFont typeface="Courier New" pitchFamily="49" charset="0"/>
              <a:buChar char="o"/>
            </a:pPr>
            <a:r>
              <a:rPr lang="en-US" dirty="0"/>
              <a:t>Practical Session</a:t>
            </a:r>
          </a:p>
          <a:p>
            <a:pPr marL="679450" indent="-285750">
              <a:buFont typeface="Courier New" pitchFamily="49" charset="0"/>
              <a:buChar char="o"/>
            </a:pPr>
            <a:r>
              <a:rPr lang="en-US" dirty="0"/>
              <a:t>Flaming</a:t>
            </a:r>
          </a:p>
          <a:p>
            <a:pPr marL="679450" indent="-285750">
              <a:buFont typeface="Courier New" pitchFamily="49" charset="0"/>
              <a:buChar char="o"/>
            </a:pPr>
            <a:r>
              <a:rPr lang="en-US" dirty="0"/>
              <a:t>Email Etiquettes</a:t>
            </a:r>
          </a:p>
          <a:p>
            <a:pPr marL="679450" indent="-285750">
              <a:buFont typeface="Courier New" pitchFamily="49" charset="0"/>
              <a:buChar char="o"/>
            </a:pPr>
            <a:r>
              <a:rPr lang="en-US" dirty="0"/>
              <a:t>Standard Email </a:t>
            </a:r>
            <a:r>
              <a:rPr lang="en-US" dirty="0" smtClean="0"/>
              <a:t>Format</a:t>
            </a:r>
          </a:p>
          <a:p>
            <a:pPr marL="393700" indent="0">
              <a:buNone/>
            </a:pPr>
            <a:endParaRPr lang="en-US" sz="1600" dirty="0" smtClean="0"/>
          </a:p>
          <a:p>
            <a:r>
              <a:rPr lang="en-US" sz="2000" dirty="0" smtClean="0"/>
              <a:t>Disclaimer J – This Session</a:t>
            </a:r>
          </a:p>
          <a:p>
            <a:pPr marL="631825" indent="-285750">
              <a:buFont typeface="Courier New" pitchFamily="49" charset="0"/>
              <a:buChar char="o"/>
            </a:pPr>
            <a:r>
              <a:rPr lang="en-US" dirty="0"/>
              <a:t>Impossible to cover everything in 2 hours</a:t>
            </a:r>
          </a:p>
          <a:p>
            <a:pPr marL="631825" indent="-285750">
              <a:buFont typeface="Courier New" pitchFamily="49" charset="0"/>
              <a:buChar char="o"/>
            </a:pPr>
            <a:r>
              <a:rPr lang="en-US" dirty="0"/>
              <a:t>We plant some idea seeds</a:t>
            </a:r>
          </a:p>
          <a:p>
            <a:pPr marL="631825" indent="-285750">
              <a:buFont typeface="Courier New" pitchFamily="49" charset="0"/>
              <a:buChar char="o"/>
            </a:pPr>
            <a:r>
              <a:rPr lang="en-US" dirty="0"/>
              <a:t>You need to cultivate</a:t>
            </a:r>
          </a:p>
          <a:p>
            <a:pPr marL="631825" indent="-285750">
              <a:buFont typeface="Courier New" pitchFamily="49" charset="0"/>
              <a:buChar char="o"/>
            </a:pPr>
            <a:r>
              <a:rPr lang="en-US" dirty="0"/>
              <a:t>Wealth of resources, tips, </a:t>
            </a:r>
            <a:r>
              <a:rPr lang="en-US" dirty="0" err="1"/>
              <a:t>etc</a:t>
            </a:r>
            <a:r>
              <a:rPr lang="en-US" dirty="0"/>
              <a:t> - </a:t>
            </a:r>
            <a:r>
              <a:rPr lang="en-US" b="1" i="1" dirty="0"/>
              <a:t>Use them!!!!</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50662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solidFill>
                  <a:schemeClr val="tx1"/>
                </a:solidFill>
              </a:rPr>
              <a:t>Some General </a:t>
            </a:r>
            <a:r>
              <a:rPr lang="en-US" sz="2600" dirty="0" smtClean="0">
                <a:solidFill>
                  <a:schemeClr val="tx1"/>
                </a:solidFill>
              </a:rPr>
              <a:t>Points</a:t>
            </a:r>
            <a:endParaRPr lang="en-US" sz="2600" dirty="0">
              <a:solidFill>
                <a:schemeClr val="tx1"/>
              </a:solidFill>
            </a:endParaRPr>
          </a:p>
        </p:txBody>
      </p:sp>
      <p:sp>
        <p:nvSpPr>
          <p:cNvPr id="3" name="Text Placeholder 2"/>
          <p:cNvSpPr>
            <a:spLocks noGrp="1"/>
          </p:cNvSpPr>
          <p:nvPr>
            <p:ph type="body" sz="quarter" idx="10"/>
          </p:nvPr>
        </p:nvSpPr>
        <p:spPr/>
        <p:txBody>
          <a:bodyPr/>
          <a:lstStyle/>
          <a:p>
            <a:pPr>
              <a:lnSpc>
                <a:spcPct val="150000"/>
              </a:lnSpc>
              <a:buFont typeface="Arial" pitchFamily="34" charset="0"/>
              <a:buChar char="•"/>
            </a:pPr>
            <a:r>
              <a:rPr lang="en-US" dirty="0"/>
              <a:t>Writing needs thought, consideration and planning</a:t>
            </a:r>
          </a:p>
          <a:p>
            <a:pPr>
              <a:lnSpc>
                <a:spcPct val="150000"/>
              </a:lnSpc>
              <a:buFont typeface="Arial" pitchFamily="34" charset="0"/>
              <a:buChar char="•"/>
            </a:pPr>
            <a:r>
              <a:rPr lang="en-US" dirty="0"/>
              <a:t>You don’t get a second chance to form a good first </a:t>
            </a:r>
            <a:r>
              <a:rPr lang="en-US" dirty="0" smtClean="0"/>
              <a:t>impression</a:t>
            </a:r>
          </a:p>
          <a:p>
            <a:pPr>
              <a:lnSpc>
                <a:spcPct val="150000"/>
              </a:lnSpc>
              <a:buFont typeface="Arial" pitchFamily="34" charset="0"/>
              <a:buChar char="•"/>
            </a:pPr>
            <a:r>
              <a:rPr lang="en-US" dirty="0"/>
              <a:t>You can undermine excellent work/ideas by poor </a:t>
            </a:r>
            <a:r>
              <a:rPr lang="en-US" dirty="0" smtClean="0"/>
              <a:t>communication</a:t>
            </a:r>
          </a:p>
          <a:p>
            <a:pPr>
              <a:lnSpc>
                <a:spcPct val="150000"/>
              </a:lnSpc>
              <a:buFont typeface="Arial" pitchFamily="34" charset="0"/>
              <a:buChar char="•"/>
            </a:pPr>
            <a:r>
              <a:rPr lang="en-US" dirty="0"/>
              <a:t>Most of us spend very little time on evaluating our writing</a:t>
            </a:r>
          </a:p>
          <a:p>
            <a:pPr>
              <a:lnSpc>
                <a:spcPct val="150000"/>
              </a:lnSpc>
              <a:buFont typeface="Arial" pitchFamily="34" charset="0"/>
              <a:buChar char="•"/>
            </a:pPr>
            <a:r>
              <a:rPr lang="en-US" dirty="0"/>
              <a:t>We eventually spend most of our time writing!</a:t>
            </a:r>
          </a:p>
          <a:p>
            <a:endParaRPr lang="en-US" dirty="0"/>
          </a:p>
        </p:txBody>
      </p:sp>
    </p:spTree>
    <p:extLst>
      <p:ext uri="{BB962C8B-B14F-4D97-AF65-F5344CB8AC3E}">
        <p14:creationId xmlns:p14="http://schemas.microsoft.com/office/powerpoint/2010/main" val="663619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solidFill>
                  <a:schemeClr val="tx1"/>
                </a:solidFill>
              </a:rPr>
              <a:t>The Seven Cs</a:t>
            </a:r>
            <a:endParaRPr lang="en-US" sz="2600" dirty="0">
              <a:solidFill>
                <a:schemeClr val="tx1"/>
              </a:solidFill>
            </a:endParaRPr>
          </a:p>
        </p:txBody>
      </p:sp>
      <p:sp>
        <p:nvSpPr>
          <p:cNvPr id="3" name="Text Placeholder 2"/>
          <p:cNvSpPr>
            <a:spLocks noGrp="1"/>
          </p:cNvSpPr>
          <p:nvPr>
            <p:ph type="body" sz="quarter" idx="10"/>
          </p:nvPr>
        </p:nvSpPr>
        <p:spPr/>
        <p:txBody>
          <a:bodyPr/>
          <a:lstStyle/>
          <a:p>
            <a:pPr>
              <a:lnSpc>
                <a:spcPct val="150000"/>
              </a:lnSpc>
              <a:buFont typeface="Arial" pitchFamily="34" charset="0"/>
              <a:buChar char="•"/>
            </a:pPr>
            <a:r>
              <a:rPr lang="en-US" dirty="0" smtClean="0"/>
              <a:t>Clear</a:t>
            </a:r>
          </a:p>
          <a:p>
            <a:pPr>
              <a:lnSpc>
                <a:spcPct val="150000"/>
              </a:lnSpc>
              <a:buFont typeface="Arial" pitchFamily="34" charset="0"/>
              <a:buChar char="•"/>
            </a:pPr>
            <a:r>
              <a:rPr lang="en-US" dirty="0" smtClean="0"/>
              <a:t>Concise</a:t>
            </a:r>
          </a:p>
          <a:p>
            <a:pPr>
              <a:lnSpc>
                <a:spcPct val="150000"/>
              </a:lnSpc>
              <a:buFont typeface="Arial" pitchFamily="34" charset="0"/>
              <a:buChar char="•"/>
            </a:pPr>
            <a:r>
              <a:rPr lang="en-US" dirty="0" smtClean="0"/>
              <a:t>Correct</a:t>
            </a:r>
          </a:p>
          <a:p>
            <a:pPr>
              <a:lnSpc>
                <a:spcPct val="150000"/>
              </a:lnSpc>
              <a:buFont typeface="Arial" pitchFamily="34" charset="0"/>
              <a:buChar char="•"/>
            </a:pPr>
            <a:r>
              <a:rPr lang="en-US" dirty="0" smtClean="0"/>
              <a:t>Courteous</a:t>
            </a:r>
          </a:p>
          <a:p>
            <a:pPr>
              <a:lnSpc>
                <a:spcPct val="150000"/>
              </a:lnSpc>
              <a:buFont typeface="Arial" pitchFamily="34" charset="0"/>
              <a:buChar char="•"/>
            </a:pPr>
            <a:r>
              <a:rPr lang="en-US" dirty="0" smtClean="0"/>
              <a:t>Conversational</a:t>
            </a:r>
          </a:p>
          <a:p>
            <a:pPr>
              <a:lnSpc>
                <a:spcPct val="150000"/>
              </a:lnSpc>
              <a:buFont typeface="Arial" pitchFamily="34" charset="0"/>
              <a:buChar char="•"/>
            </a:pPr>
            <a:r>
              <a:rPr lang="en-US" dirty="0" smtClean="0"/>
              <a:t>Convincing</a:t>
            </a:r>
          </a:p>
          <a:p>
            <a:pPr>
              <a:lnSpc>
                <a:spcPct val="150000"/>
              </a:lnSpc>
              <a:buFont typeface="Arial" pitchFamily="34" charset="0"/>
              <a:buChar char="•"/>
            </a:pPr>
            <a:r>
              <a:rPr lang="en-US" dirty="0" smtClean="0"/>
              <a:t>Complete</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a:p>
        </p:txBody>
      </p:sp>
    </p:spTree>
    <p:extLst>
      <p:ext uri="{BB962C8B-B14F-4D97-AF65-F5344CB8AC3E}">
        <p14:creationId xmlns:p14="http://schemas.microsoft.com/office/powerpoint/2010/main" val="235847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905000"/>
            <a:ext cx="7467600" cy="609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r>
              <a:rPr lang="en-US" sz="2600" dirty="0" smtClean="0">
                <a:solidFill>
                  <a:schemeClr val="tx1"/>
                </a:solidFill>
              </a:rPr>
              <a:t>Contents</a:t>
            </a:r>
            <a:endParaRPr lang="en-US" sz="2600" dirty="0">
              <a:solidFill>
                <a:schemeClr val="tx1"/>
              </a:solidFill>
            </a:endParaRPr>
          </a:p>
        </p:txBody>
      </p:sp>
      <p:sp>
        <p:nvSpPr>
          <p:cNvPr id="3" name="Text Placeholder 2"/>
          <p:cNvSpPr>
            <a:spLocks noGrp="1"/>
          </p:cNvSpPr>
          <p:nvPr>
            <p:ph type="body" sz="quarter" idx="10"/>
          </p:nvPr>
        </p:nvSpPr>
        <p:spPr/>
        <p:txBody>
          <a:bodyPr>
            <a:normAutofit/>
          </a:bodyPr>
          <a:lstStyle/>
          <a:p>
            <a:pPr>
              <a:lnSpc>
                <a:spcPct val="200000"/>
              </a:lnSpc>
            </a:pPr>
            <a:r>
              <a:rPr lang="en-US" sz="2000" dirty="0" smtClean="0"/>
              <a:t>Some General Points</a:t>
            </a:r>
          </a:p>
          <a:p>
            <a:pPr>
              <a:lnSpc>
                <a:spcPct val="200000"/>
              </a:lnSpc>
            </a:pPr>
            <a:r>
              <a:rPr lang="en-US" sz="2000" dirty="0" smtClean="0"/>
              <a:t>Business Writing</a:t>
            </a:r>
          </a:p>
          <a:p>
            <a:pPr>
              <a:lnSpc>
                <a:spcPct val="200000"/>
              </a:lnSpc>
            </a:pPr>
            <a:r>
              <a:rPr lang="en-US" sz="2000" dirty="0" smtClean="0"/>
              <a:t>Practical Session</a:t>
            </a:r>
          </a:p>
          <a:p>
            <a:pPr>
              <a:lnSpc>
                <a:spcPct val="200000"/>
              </a:lnSpc>
            </a:pPr>
            <a:r>
              <a:rPr lang="en-US" sz="2000" dirty="0" smtClean="0"/>
              <a:t>Flaming</a:t>
            </a:r>
          </a:p>
          <a:p>
            <a:pPr>
              <a:lnSpc>
                <a:spcPct val="200000"/>
              </a:lnSpc>
            </a:pPr>
            <a:r>
              <a:rPr lang="en-US" sz="2000" dirty="0" smtClean="0"/>
              <a:t>Email Etiquette</a:t>
            </a:r>
          </a:p>
          <a:p>
            <a:pPr>
              <a:lnSpc>
                <a:spcPct val="200000"/>
              </a:lnSpc>
            </a:pPr>
            <a:r>
              <a:rPr lang="en-US" sz="2000" dirty="0" smtClean="0"/>
              <a:t>Standard Email Format</a:t>
            </a:r>
          </a:p>
          <a:p>
            <a:pPr>
              <a:lnSpc>
                <a:spcPct val="200000"/>
              </a:lnSpc>
            </a:pPr>
            <a:endParaRPr lang="en-US" sz="2000" dirty="0"/>
          </a:p>
        </p:txBody>
      </p:sp>
    </p:spTree>
    <p:extLst>
      <p:ext uri="{BB962C8B-B14F-4D97-AF65-F5344CB8AC3E}">
        <p14:creationId xmlns:p14="http://schemas.microsoft.com/office/powerpoint/2010/main" val="304909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85800" y="623429"/>
            <a:ext cx="4299509" cy="615553"/>
          </a:xfrm>
          <a:prstGeom prst="rect">
            <a:avLst/>
          </a:prstGeom>
          <a:noFill/>
        </p:spPr>
        <p:txBody>
          <a:bodyPr vert="horz" wrap="square" lIns="0" tIns="0" rIns="0" bIns="0" rtlCol="0">
            <a:spAutoFit/>
          </a:bodyPr>
          <a:lstStyle/>
          <a:p>
            <a:pPr marL="0" marR="0" lvl="0" indent="0" defTabSz="914400" eaLnBrk="1" fontAlgn="auto" latinLnBrk="0" hangingPunct="1">
              <a:lnSpc>
                <a:spcPts val="1000"/>
              </a:lnSpc>
              <a:buClrTx/>
              <a:buSzTx/>
              <a:buNone/>
              <a:tabLst>
                <a:tab pos="533400" algn="l"/>
                <a:tab pos="1384300" algn="l"/>
              </a:tabLst>
              <a:defRPr/>
            </a:pPr>
            <a:endParaRPr lang="en-US" sz="2000" b="1" dirty="0" smtClean="0">
              <a:solidFill>
                <a:srgbClr val="0D0D0D"/>
              </a:solidFill>
            </a:endParaRPr>
          </a:p>
          <a:p>
            <a:pPr marL="0" marR="0" lvl="0" indent="0" defTabSz="914400" eaLnBrk="1" fontAlgn="auto" latinLnBrk="0" hangingPunct="1">
              <a:lnSpc>
                <a:spcPts val="1000"/>
              </a:lnSpc>
              <a:buClrTx/>
              <a:buSzTx/>
              <a:buNone/>
              <a:tabLst>
                <a:tab pos="533400" algn="l"/>
                <a:tab pos="1384300" algn="l"/>
              </a:tabLst>
              <a:defRPr/>
            </a:pPr>
            <a:endParaRPr lang="en-US" sz="2000" b="1" dirty="0" smtClean="0">
              <a:solidFill>
                <a:srgbClr val="0D0D0D"/>
              </a:solidFill>
            </a:endParaRPr>
          </a:p>
          <a:p>
            <a:pPr marL="0" marR="0" lvl="0" indent="0" defTabSz="914400" eaLnBrk="1" fontAlgn="auto" latinLnBrk="0" hangingPunct="1">
              <a:lnSpc>
                <a:spcPts val="1000"/>
              </a:lnSpc>
              <a:buClrTx/>
              <a:buSzTx/>
              <a:buNone/>
              <a:tabLst>
                <a:tab pos="533400" algn="l"/>
                <a:tab pos="1384300" algn="l"/>
              </a:tabLst>
              <a:defRPr/>
            </a:pPr>
            <a:endParaRPr lang="en-US" sz="2000" b="1" dirty="0" smtClean="0">
              <a:solidFill>
                <a:srgbClr val="000000"/>
              </a:solidFill>
            </a:endParaRPr>
          </a:p>
          <a:p>
            <a:pPr marL="0" marR="0" lvl="0" indent="0" defTabSz="914400" eaLnBrk="1" fontAlgn="auto" latinLnBrk="0" hangingPunct="1">
              <a:lnSpc>
                <a:spcPts val="1760"/>
              </a:lnSpc>
              <a:buClrTx/>
              <a:buSzTx/>
              <a:buNone/>
              <a:tabLst>
                <a:tab pos="533400" algn="l"/>
                <a:tab pos="1384300" algn="l"/>
              </a:tabLst>
              <a:defRPr/>
            </a:pPr>
            <a:r>
              <a:rPr lang="en-US" sz="2000" b="1" dirty="0" smtClean="0">
                <a:solidFill>
                  <a:srgbClr val="000000"/>
                </a:solidFill>
              </a:rPr>
              <a:t>		</a:t>
            </a:r>
            <a:endParaRPr lang="en-US" sz="2000" dirty="0">
              <a:solidFill>
                <a:srgbClr val="000000"/>
              </a:solidFill>
            </a:endParaRPr>
          </a:p>
        </p:txBody>
      </p:sp>
      <p:sp>
        <p:nvSpPr>
          <p:cNvPr id="15" name="TextBox 14"/>
          <p:cNvSpPr txBox="1"/>
          <p:nvPr/>
        </p:nvSpPr>
        <p:spPr>
          <a:xfrm>
            <a:off x="685800" y="2755900"/>
            <a:ext cx="7924800" cy="743793"/>
          </a:xfrm>
          <a:prstGeom prst="rect">
            <a:avLst/>
          </a:prstGeom>
          <a:noFill/>
        </p:spPr>
        <p:txBody>
          <a:bodyPr vert="horz" wrap="square" lIns="0" tIns="0" rIns="0" bIns="0" rtlCol="0">
            <a:spAutoFit/>
          </a:bodyPr>
          <a:lstStyle/>
          <a:p>
            <a:pPr marL="0" marR="0" lvl="0" indent="0" defTabSz="914400" eaLnBrk="1" fontAlgn="auto" latinLnBrk="0" hangingPunct="1">
              <a:lnSpc>
                <a:spcPts val="1596"/>
              </a:lnSpc>
              <a:buClrTx/>
              <a:buSzTx/>
              <a:buNone/>
              <a:tabLst>
                <a:tab pos="215900" algn="l"/>
                <a:tab pos="850900" algn="l"/>
                <a:tab pos="7658100" algn="l"/>
              </a:tabLst>
              <a:defRPr/>
            </a:pPr>
            <a:r>
              <a:rPr lang="en-US" sz="2000" dirty="0" smtClean="0"/>
              <a:t>	</a:t>
            </a:r>
          </a:p>
          <a:p>
            <a:pPr marL="0" marR="0" lvl="0" indent="0" defTabSz="914400" eaLnBrk="1" fontAlgn="auto" latinLnBrk="0" hangingPunct="1">
              <a:lnSpc>
                <a:spcPts val="1000"/>
              </a:lnSpc>
              <a:buClrTx/>
              <a:buSzTx/>
              <a:buNone/>
              <a:tabLst>
                <a:tab pos="215900" algn="l"/>
                <a:tab pos="850900" algn="l"/>
                <a:tab pos="7658100" algn="l"/>
              </a:tabLst>
              <a:defRPr/>
            </a:pPr>
            <a:endParaRPr lang="en-US" sz="2000" dirty="0" smtClean="0">
              <a:solidFill>
                <a:srgbClr val="000000"/>
              </a:solidFill>
            </a:endParaRPr>
          </a:p>
          <a:p>
            <a:pPr marL="0" marR="0" lvl="0" indent="0" defTabSz="914400" eaLnBrk="1" fontAlgn="auto" latinLnBrk="0" hangingPunct="1">
              <a:lnSpc>
                <a:spcPts val="1000"/>
              </a:lnSpc>
              <a:buClrTx/>
              <a:buSzTx/>
              <a:buNone/>
              <a:tabLst>
                <a:tab pos="215900" algn="l"/>
                <a:tab pos="850900" algn="l"/>
                <a:tab pos="7658100" algn="l"/>
              </a:tabLst>
              <a:defRPr/>
            </a:pPr>
            <a:endParaRPr lang="en-US" sz="2000" dirty="0" smtClean="0">
              <a:solidFill>
                <a:srgbClr val="000000"/>
              </a:solidFill>
            </a:endParaRPr>
          </a:p>
          <a:p>
            <a:pPr marL="0" marR="0" lvl="0" indent="0" defTabSz="914400" eaLnBrk="1" fontAlgn="auto" latinLnBrk="0" hangingPunct="1">
              <a:lnSpc>
                <a:spcPts val="1000"/>
              </a:lnSpc>
              <a:buClrTx/>
              <a:buSzTx/>
              <a:buNone/>
              <a:tabLst>
                <a:tab pos="215900" algn="l"/>
                <a:tab pos="850900" algn="l"/>
                <a:tab pos="7658100" algn="l"/>
              </a:tabLst>
              <a:defRPr/>
            </a:pPr>
            <a:endParaRPr lang="en-US" sz="2000" dirty="0" smtClean="0">
              <a:solidFill>
                <a:srgbClr val="000000"/>
              </a:solidFill>
            </a:endParaRPr>
          </a:p>
          <a:p>
            <a:pPr marL="0" marR="0" lvl="0" indent="0" defTabSz="914400" eaLnBrk="1" fontAlgn="auto" latinLnBrk="0" hangingPunct="1">
              <a:lnSpc>
                <a:spcPts val="1211"/>
              </a:lnSpc>
              <a:buClrTx/>
              <a:buSzTx/>
              <a:buNone/>
              <a:tabLst>
                <a:tab pos="215900" algn="l"/>
                <a:tab pos="850900" algn="l"/>
                <a:tab pos="7658100" algn="l"/>
              </a:tabLst>
              <a:defRPr/>
            </a:pPr>
            <a:r>
              <a:rPr lang="en-US" sz="2000" dirty="0" smtClean="0">
                <a:solidFill>
                  <a:srgbClr val="000000"/>
                </a:solidFill>
              </a:rPr>
              <a:t>			</a:t>
            </a:r>
            <a:endParaRPr lang="en-US" sz="2000" dirty="0">
              <a:solidFill>
                <a:srgbClr val="7F7F7F"/>
              </a:solidFill>
            </a:endParaRPr>
          </a:p>
        </p:txBody>
      </p:sp>
      <p:sp>
        <p:nvSpPr>
          <p:cNvPr id="2" name="Title 1"/>
          <p:cNvSpPr>
            <a:spLocks noGrp="1"/>
          </p:cNvSpPr>
          <p:nvPr>
            <p:ph type="title"/>
          </p:nvPr>
        </p:nvSpPr>
        <p:spPr/>
        <p:txBody>
          <a:bodyPr/>
          <a:lstStyle/>
          <a:p>
            <a:r>
              <a:rPr lang="en-US" sz="2600" dirty="0" smtClean="0">
                <a:solidFill>
                  <a:schemeClr val="tx1"/>
                </a:solidFill>
              </a:rPr>
              <a:t>Business Writing</a:t>
            </a:r>
            <a:endParaRPr lang="en-US" sz="2600" dirty="0">
              <a:solidFill>
                <a:schemeClr val="tx1"/>
              </a:solidFill>
            </a:endParaRPr>
          </a:p>
        </p:txBody>
      </p:sp>
      <p:sp>
        <p:nvSpPr>
          <p:cNvPr id="3" name="Text Placeholder 2"/>
          <p:cNvSpPr>
            <a:spLocks noGrp="1"/>
          </p:cNvSpPr>
          <p:nvPr>
            <p:ph type="body" sz="quarter" idx="10"/>
          </p:nvPr>
        </p:nvSpPr>
        <p:spPr/>
        <p:txBody>
          <a:bodyPr>
            <a:normAutofit/>
          </a:bodyPr>
          <a:lstStyle/>
          <a:p>
            <a:pPr>
              <a:buFont typeface="Arial" pitchFamily="34" charset="0"/>
              <a:buChar char="•"/>
            </a:pPr>
            <a:r>
              <a:rPr lang="en-US" dirty="0" smtClean="0"/>
              <a:t>Business writing used to mean…</a:t>
            </a:r>
          </a:p>
          <a:p>
            <a:pPr marL="631825" indent="-285750">
              <a:buFont typeface="Courier New" pitchFamily="49" charset="0"/>
              <a:buChar char="o"/>
            </a:pPr>
            <a:r>
              <a:rPr lang="en-US" sz="1600" dirty="0" smtClean="0"/>
              <a:t>Documentation</a:t>
            </a:r>
          </a:p>
          <a:p>
            <a:pPr marL="631825" indent="-285750">
              <a:buFont typeface="Courier New" pitchFamily="49" charset="0"/>
              <a:buChar char="o"/>
            </a:pPr>
            <a:r>
              <a:rPr lang="en-US" sz="1600" dirty="0" smtClean="0"/>
              <a:t>Presentation</a:t>
            </a:r>
          </a:p>
          <a:p>
            <a:pPr marL="631825" indent="-285750">
              <a:buFont typeface="Courier New" pitchFamily="49" charset="0"/>
              <a:buChar char="o"/>
            </a:pPr>
            <a:r>
              <a:rPr lang="en-US" sz="1600" dirty="0" smtClean="0"/>
              <a:t>Letters</a:t>
            </a:r>
          </a:p>
          <a:p>
            <a:pPr marL="346075" indent="0">
              <a:buNone/>
            </a:pPr>
            <a:endParaRPr lang="en-US" sz="1600" dirty="0" smtClean="0"/>
          </a:p>
          <a:p>
            <a:pPr marL="0" indent="0">
              <a:buNone/>
            </a:pPr>
            <a:r>
              <a:rPr lang="en-US" sz="2000" dirty="0" smtClean="0"/>
              <a:t>And  now.. Its primarily “ Email Communication”!!!</a:t>
            </a:r>
          </a:p>
          <a:p>
            <a:pPr marL="0" indent="0">
              <a:buNone/>
            </a:pPr>
            <a:endParaRPr lang="en-US" dirty="0" smtClean="0"/>
          </a:p>
          <a:p>
            <a:pPr>
              <a:buFont typeface="Arial" pitchFamily="34" charset="0"/>
              <a:buChar char="•"/>
            </a:pPr>
            <a:r>
              <a:rPr lang="en-US" dirty="0" smtClean="0"/>
              <a:t>Always Remember</a:t>
            </a:r>
            <a:endParaRPr lang="en-US" dirty="0"/>
          </a:p>
          <a:p>
            <a:pPr marL="631825" indent="-285750">
              <a:buFont typeface="Courier New" pitchFamily="49" charset="0"/>
              <a:buChar char="o"/>
            </a:pPr>
            <a:r>
              <a:rPr lang="en-US" sz="1600" dirty="0" smtClean="0"/>
              <a:t>The Reader </a:t>
            </a:r>
          </a:p>
          <a:p>
            <a:pPr marL="631825" indent="-285750">
              <a:buFont typeface="Courier New" pitchFamily="49" charset="0"/>
              <a:buChar char="o"/>
            </a:pPr>
            <a:r>
              <a:rPr lang="en-US" sz="1600" dirty="0" smtClean="0"/>
              <a:t>The Message</a:t>
            </a:r>
          </a:p>
          <a:p>
            <a:pPr marL="631825" indent="-285750">
              <a:buFont typeface="Courier New" pitchFamily="49" charset="0"/>
              <a:buChar char="o"/>
            </a:pPr>
            <a:r>
              <a:rPr lang="en-US" sz="1600" dirty="0" smtClean="0"/>
              <a:t>Intro, outro</a:t>
            </a:r>
          </a:p>
          <a:p>
            <a:pPr marL="631825" indent="-285750">
              <a:buFont typeface="Courier New" pitchFamily="49" charset="0"/>
              <a:buChar char="o"/>
            </a:pPr>
            <a:r>
              <a:rPr lang="en-US" sz="1600" dirty="0" smtClean="0"/>
              <a:t>Conciseness and framework</a:t>
            </a:r>
          </a:p>
          <a:p>
            <a:pPr marL="631825" indent="-285750">
              <a:buFont typeface="Courier New" pitchFamily="49" charset="0"/>
              <a:buChar char="o"/>
            </a:pPr>
            <a:r>
              <a:rPr lang="en-US" sz="1600" dirty="0" smtClean="0"/>
              <a:t>Flow and Signature</a:t>
            </a:r>
          </a:p>
          <a:p>
            <a:pPr marL="631825" indent="-285750">
              <a:buFont typeface="Courier New" pitchFamily="49" charset="0"/>
              <a:buChar char="o"/>
            </a:pPr>
            <a:r>
              <a:rPr lang="en-US" sz="1600" dirty="0" smtClean="0"/>
              <a:t>Attention to details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663619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smtClean="0">
                <a:solidFill>
                  <a:schemeClr val="tx1"/>
                </a:solidFill>
              </a:rPr>
              <a:t>The Reader</a:t>
            </a:r>
            <a:endParaRPr lang="en-US" sz="2600" dirty="0">
              <a:solidFill>
                <a:schemeClr val="tx1"/>
              </a:solidFill>
            </a:endParaRPr>
          </a:p>
        </p:txBody>
      </p:sp>
      <p:sp>
        <p:nvSpPr>
          <p:cNvPr id="3" name="Text Placeholder 2"/>
          <p:cNvSpPr>
            <a:spLocks noGrp="1"/>
          </p:cNvSpPr>
          <p:nvPr>
            <p:ph type="body" sz="quarter" idx="10"/>
          </p:nvPr>
        </p:nvSpPr>
        <p:spPr/>
        <p:txBody>
          <a:bodyPr/>
          <a:lstStyle/>
          <a:p>
            <a:pPr>
              <a:buFont typeface="Arial" pitchFamily="34" charset="0"/>
              <a:buChar char="•"/>
            </a:pPr>
            <a:r>
              <a:rPr lang="en-US" sz="2000" dirty="0"/>
              <a:t>Start with, and keep, your reader in </a:t>
            </a:r>
            <a:r>
              <a:rPr lang="en-US" sz="2000" dirty="0" smtClean="0"/>
              <a:t>mind</a:t>
            </a:r>
          </a:p>
          <a:p>
            <a:pPr marL="631825" indent="-285750">
              <a:buFont typeface="Courier New" pitchFamily="49" charset="0"/>
              <a:buChar char="o"/>
            </a:pPr>
            <a:r>
              <a:rPr lang="en-US" dirty="0"/>
              <a:t>Business writing is persuasive </a:t>
            </a:r>
            <a:r>
              <a:rPr lang="en-US" dirty="0" smtClean="0"/>
              <a:t>writing</a:t>
            </a:r>
          </a:p>
          <a:p>
            <a:pPr marL="631825" indent="-285750">
              <a:buFont typeface="Courier New" pitchFamily="49" charset="0"/>
              <a:buChar char="o"/>
            </a:pPr>
            <a:r>
              <a:rPr lang="en-US" dirty="0"/>
              <a:t>Will be persuasive if you organize your message to address the readers </a:t>
            </a:r>
            <a:r>
              <a:rPr lang="en-US" dirty="0" smtClean="0"/>
              <a:t>needs</a:t>
            </a:r>
          </a:p>
          <a:p>
            <a:pPr>
              <a:lnSpc>
                <a:spcPct val="150000"/>
              </a:lnSpc>
              <a:buFont typeface="Arial" pitchFamily="34" charset="0"/>
              <a:buChar char="•"/>
            </a:pPr>
            <a:r>
              <a:rPr lang="en-US" sz="2000" dirty="0" smtClean="0"/>
              <a:t>What </a:t>
            </a:r>
            <a:r>
              <a:rPr lang="en-US" sz="2000" dirty="0"/>
              <a:t>do they know about your topic</a:t>
            </a:r>
            <a:r>
              <a:rPr lang="en-US" sz="2000" dirty="0" smtClean="0"/>
              <a:t>?</a:t>
            </a:r>
          </a:p>
          <a:p>
            <a:pPr>
              <a:lnSpc>
                <a:spcPct val="150000"/>
              </a:lnSpc>
              <a:buFont typeface="Arial" pitchFamily="34" charset="0"/>
              <a:buChar char="•"/>
            </a:pPr>
            <a:r>
              <a:rPr lang="en-US" sz="2000" dirty="0" smtClean="0"/>
              <a:t>Will </a:t>
            </a:r>
            <a:r>
              <a:rPr lang="en-US" sz="2000" dirty="0"/>
              <a:t>they understand your jargon or acronyms</a:t>
            </a:r>
            <a:r>
              <a:rPr lang="en-US" sz="2000" dirty="0" smtClean="0"/>
              <a:t>?</a:t>
            </a:r>
          </a:p>
          <a:p>
            <a:pPr>
              <a:lnSpc>
                <a:spcPct val="150000"/>
              </a:lnSpc>
              <a:buFont typeface="Arial" pitchFamily="34" charset="0"/>
              <a:buChar char="•"/>
            </a:pPr>
            <a:r>
              <a:rPr lang="en-US" sz="2000" dirty="0" smtClean="0"/>
              <a:t>How </a:t>
            </a:r>
            <a:r>
              <a:rPr lang="en-US" sz="2000" dirty="0"/>
              <a:t>important is your information to them</a:t>
            </a:r>
            <a:r>
              <a:rPr lang="en-US" sz="2000" dirty="0" smtClean="0"/>
              <a:t>?</a:t>
            </a:r>
          </a:p>
          <a:p>
            <a:pPr>
              <a:lnSpc>
                <a:spcPct val="150000"/>
              </a:lnSpc>
              <a:buFont typeface="Arial" pitchFamily="34" charset="0"/>
              <a:buChar char="•"/>
            </a:pPr>
            <a:r>
              <a:rPr lang="en-US" sz="2000" dirty="0" smtClean="0"/>
              <a:t>How </a:t>
            </a:r>
            <a:r>
              <a:rPr lang="en-US" sz="2000" dirty="0"/>
              <a:t>interested will they be in your message</a:t>
            </a:r>
            <a:r>
              <a:rPr lang="en-US" sz="2000" dirty="0" smtClean="0"/>
              <a:t>?</a:t>
            </a:r>
          </a:p>
          <a:p>
            <a:pPr>
              <a:lnSpc>
                <a:spcPct val="150000"/>
              </a:lnSpc>
              <a:buFont typeface="Arial" pitchFamily="34" charset="0"/>
              <a:buChar char="•"/>
            </a:pPr>
            <a:r>
              <a:rPr lang="en-US" sz="2000" dirty="0" smtClean="0"/>
              <a:t>Count </a:t>
            </a:r>
            <a:r>
              <a:rPr lang="en-US" sz="2000" dirty="0"/>
              <a:t>‘you’ versus ‘I’/‘we</a:t>
            </a:r>
            <a:r>
              <a:rPr lang="en-US" sz="2000" dirty="0" smtClean="0"/>
              <a:t>’</a:t>
            </a:r>
          </a:p>
          <a:p>
            <a:pPr>
              <a:lnSpc>
                <a:spcPct val="150000"/>
              </a:lnSpc>
              <a:buFont typeface="Arial" pitchFamily="34" charset="0"/>
              <a:buChar char="•"/>
            </a:pPr>
            <a:r>
              <a:rPr lang="en-US" sz="2000" dirty="0"/>
              <a:t>Emphasize benefit to </a:t>
            </a:r>
            <a:r>
              <a:rPr lang="en-US" sz="2000" dirty="0" smtClean="0"/>
              <a:t>reader</a:t>
            </a:r>
          </a:p>
          <a:p>
            <a:pPr>
              <a:lnSpc>
                <a:spcPct val="150000"/>
              </a:lnSpc>
              <a:buFont typeface="Arial" pitchFamily="34" charset="0"/>
              <a:buChar char="•"/>
            </a:pPr>
            <a:r>
              <a:rPr lang="en-US" sz="2000" dirty="0"/>
              <a:t>Give reasons for them to spend their valuable time reading your message</a:t>
            </a:r>
          </a:p>
          <a:p>
            <a:pPr>
              <a:lnSpc>
                <a:spcPct val="150000"/>
              </a:lnSpc>
              <a:buFont typeface="Arial" pitchFamily="34" charset="0"/>
              <a:buChar char="•"/>
            </a:pPr>
            <a:endParaRPr lang="en-US" sz="2000"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000000"/>
              </a:solidFill>
            </a:endParaRPr>
          </a:p>
          <a:p>
            <a:pPr marL="0" indent="0">
              <a:buNone/>
            </a:pPr>
            <a:endParaRPr lang="en-US" dirty="0">
              <a:solidFill>
                <a:srgbClr val="000000"/>
              </a:solidFill>
            </a:endParaRPr>
          </a:p>
          <a:p>
            <a:pPr marL="631825" indent="-285750">
              <a:buFont typeface="Courier New" pitchFamily="49" charset="0"/>
              <a:buChar char="o"/>
            </a:pPr>
            <a:endParaRPr lang="en-US" sz="1600" dirty="0" smtClean="0">
              <a:solidFill>
                <a:srgbClr val="000000"/>
              </a:solidFill>
            </a:endParaRPr>
          </a:p>
          <a:p>
            <a:pPr marL="0" indent="0">
              <a:buNone/>
            </a:pPr>
            <a:endParaRPr lang="en-US" sz="1600" dirty="0">
              <a:solidFill>
                <a:srgbClr val="000000"/>
              </a:solidFill>
            </a:endParaRPr>
          </a:p>
          <a:p>
            <a:pPr marL="346075" indent="0">
              <a:buNone/>
            </a:pPr>
            <a:endParaRPr lang="en-US" dirty="0">
              <a:solidFill>
                <a:srgbClr val="000000"/>
              </a:solidFill>
            </a:endParaRPr>
          </a:p>
          <a:p>
            <a:pPr marL="346075" indent="0">
              <a:buNone/>
            </a:pPr>
            <a:endParaRPr lang="en-US" dirty="0">
              <a:solidFill>
                <a:srgbClr val="000000"/>
              </a:solidFill>
            </a:endParaRPr>
          </a:p>
          <a:p>
            <a:pPr>
              <a:buFont typeface="Arial" pitchFamily="34" charset="0"/>
              <a:buChar char="•"/>
            </a:pPr>
            <a:endParaRPr lang="en-US" dirty="0"/>
          </a:p>
        </p:txBody>
      </p:sp>
    </p:spTree>
    <p:extLst>
      <p:ext uri="{BB962C8B-B14F-4D97-AF65-F5344CB8AC3E}">
        <p14:creationId xmlns:p14="http://schemas.microsoft.com/office/powerpoint/2010/main" val="351694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d630d3424b45257b222d3c7c19222ca7358d6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5118</TotalTime>
  <Words>2553</Words>
  <Application>Microsoft Office PowerPoint</Application>
  <PresentationFormat>On-screen Show (4:3)</PresentationFormat>
  <Paragraphs>412</Paragraphs>
  <Slides>36</Slides>
  <Notes>28</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Effective Email Communication </vt:lpstr>
      <vt:lpstr>Client Communication Channel – Key Factors</vt:lpstr>
      <vt:lpstr>Why is Writing Good Emails Important?</vt:lpstr>
      <vt:lpstr>Effective Email Communication: Contents</vt:lpstr>
      <vt:lpstr>Some General Points</vt:lpstr>
      <vt:lpstr>The Seven Cs</vt:lpstr>
      <vt:lpstr>Contents</vt:lpstr>
      <vt:lpstr>Business Writing</vt:lpstr>
      <vt:lpstr>The Reader</vt:lpstr>
      <vt:lpstr>Your Message (1/4)</vt:lpstr>
      <vt:lpstr>Your Message (2/4)</vt:lpstr>
      <vt:lpstr>Your Message (3/4)</vt:lpstr>
      <vt:lpstr>Your Message (4/4) </vt:lpstr>
      <vt:lpstr>Intro, Outro</vt:lpstr>
      <vt:lpstr>Conciseness and Framework (1/4)</vt:lpstr>
      <vt:lpstr>Conciseness and Framework (2/4)</vt:lpstr>
      <vt:lpstr>Conciseness and Framework (2/4)Cont..</vt:lpstr>
      <vt:lpstr>Conciseness and Framework (3/4)</vt:lpstr>
      <vt:lpstr>Conciseness and Framework (4/4)</vt:lpstr>
      <vt:lpstr>Conciseness and Framework (4/4) cont…</vt:lpstr>
      <vt:lpstr>Flow and Signature </vt:lpstr>
      <vt:lpstr>Attention to Detail </vt:lpstr>
      <vt:lpstr>Contents</vt:lpstr>
      <vt:lpstr>Practical Session</vt:lpstr>
      <vt:lpstr>Practical Session</vt:lpstr>
      <vt:lpstr>Practical Session</vt:lpstr>
      <vt:lpstr>Practical Session</vt:lpstr>
      <vt:lpstr>Contents</vt:lpstr>
      <vt:lpstr>Managing Client Dissatisfaction</vt:lpstr>
      <vt:lpstr>Managing Client Dissatisfaction: On Email</vt:lpstr>
      <vt:lpstr>Contents</vt:lpstr>
      <vt:lpstr>Email Etiquette</vt:lpstr>
      <vt:lpstr>Contents</vt:lpstr>
      <vt:lpstr>Standard Email Format</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Kanoje</dc:creator>
  <cp:lastModifiedBy>Nandita Bhattacharya</cp:lastModifiedBy>
  <cp:revision>740</cp:revision>
  <dcterms:created xsi:type="dcterms:W3CDTF">2012-01-13T06:17:37Z</dcterms:created>
  <dcterms:modified xsi:type="dcterms:W3CDTF">2014-05-15T09:53:16Z</dcterms:modified>
</cp:coreProperties>
</file>