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2.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8"/>
  </p:notesMasterIdLst>
  <p:handoutMasterIdLst>
    <p:handoutMasterId r:id="rId29"/>
  </p:handoutMasterIdLst>
  <p:sldIdLst>
    <p:sldId id="271" r:id="rId2"/>
    <p:sldId id="501" r:id="rId3"/>
    <p:sldId id="497" r:id="rId4"/>
    <p:sldId id="435" r:id="rId5"/>
    <p:sldId id="378" r:id="rId6"/>
    <p:sldId id="438" r:id="rId7"/>
    <p:sldId id="496" r:id="rId8"/>
    <p:sldId id="437" r:id="rId9"/>
    <p:sldId id="456" r:id="rId10"/>
    <p:sldId id="493" r:id="rId11"/>
    <p:sldId id="494" r:id="rId12"/>
    <p:sldId id="467" r:id="rId13"/>
    <p:sldId id="458" r:id="rId14"/>
    <p:sldId id="459" r:id="rId15"/>
    <p:sldId id="460" r:id="rId16"/>
    <p:sldId id="498" r:id="rId17"/>
    <p:sldId id="469" r:id="rId18"/>
    <p:sldId id="470" r:id="rId19"/>
    <p:sldId id="471" r:id="rId20"/>
    <p:sldId id="499" r:id="rId21"/>
    <p:sldId id="468" r:id="rId22"/>
    <p:sldId id="472" r:id="rId23"/>
    <p:sldId id="473" r:id="rId24"/>
    <p:sldId id="474" r:id="rId25"/>
    <p:sldId id="475" r:id="rId26"/>
    <p:sldId id="434" r:id="rId27"/>
  </p:sldIdLst>
  <p:sldSz cx="9144000" cy="6858000" type="screen4x3"/>
  <p:notesSz cx="6858000" cy="9144000"/>
  <p:custDataLst>
    <p:tags r:id="rId3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a:srgbClr val="262626"/>
    <a:srgbClr val="404040"/>
    <a:srgbClr val="C4C4D2"/>
    <a:srgbClr val="D2D2DC"/>
    <a:srgbClr val="1A2F4E"/>
    <a:srgbClr val="384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94" autoAdjust="0"/>
    <p:restoredTop sz="94660"/>
  </p:normalViewPr>
  <p:slideViewPr>
    <p:cSldViewPr>
      <p:cViewPr>
        <p:scale>
          <a:sx n="75" d="100"/>
          <a:sy n="75" d="100"/>
        </p:scale>
        <p:origin x="-1152" y="-138"/>
      </p:cViewPr>
      <p:guideLst>
        <p:guide orient="horz" pos="2160"/>
        <p:guide pos="2880"/>
      </p:guideLst>
    </p:cSldViewPr>
  </p:slideViewPr>
  <p:notesTextViewPr>
    <p:cViewPr>
      <p:scale>
        <a:sx n="1" d="1"/>
        <a:sy n="1" d="1"/>
      </p:scale>
      <p:origin x="0" y="0"/>
    </p:cViewPr>
  </p:notesTextViewPr>
  <p:sorterViewPr>
    <p:cViewPr>
      <p:scale>
        <a:sx n="100" d="100"/>
        <a:sy n="100" d="100"/>
      </p:scale>
      <p:origin x="0" y="7044"/>
    </p:cViewPr>
  </p:sorterViewPr>
  <p:notesViewPr>
    <p:cSldViewPr>
      <p:cViewPr varScale="1">
        <p:scale>
          <a:sx n="53" d="100"/>
          <a:sy n="53" d="100"/>
        </p:scale>
        <p:origin x="-286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73B3874-4EDE-4EDC-B525-8967D0BF9027}" type="datetimeFigureOut">
              <a:rPr lang="en-IN" smtClean="0"/>
              <a:pPr/>
              <a:t>21-12-2014</a:t>
            </a:fld>
            <a:endParaRPr lang="en-IN"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D9A3AFB-2D54-4257-8C08-258FF686D337}" type="slidenum">
              <a:rPr lang="en-IN" smtClean="0"/>
              <a:pPr/>
              <a:t>‹#›</a:t>
            </a:fld>
            <a:endParaRPr lang="en-IN" dirty="0"/>
          </a:p>
        </p:txBody>
      </p:sp>
    </p:spTree>
    <p:extLst>
      <p:ext uri="{BB962C8B-B14F-4D97-AF65-F5344CB8AC3E}">
        <p14:creationId xmlns:p14="http://schemas.microsoft.com/office/powerpoint/2010/main" val="17635283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A77E9D-1F26-455B-9FC4-1E2D7C5371B8}" type="datetimeFigureOut">
              <a:rPr lang="en-US" smtClean="0"/>
              <a:pPr/>
              <a:t>12/21/2014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FCE4C0-1175-4F38-90ED-AE7A39817694}" type="slidenum">
              <a:rPr lang="en-US" smtClean="0"/>
              <a:pPr/>
              <a:t>‹#›</a:t>
            </a:fld>
            <a:endParaRPr lang="en-US" dirty="0"/>
          </a:p>
        </p:txBody>
      </p:sp>
    </p:spTree>
    <p:extLst>
      <p:ext uri="{BB962C8B-B14F-4D97-AF65-F5344CB8AC3E}">
        <p14:creationId xmlns:p14="http://schemas.microsoft.com/office/powerpoint/2010/main" val="387223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pPr/>
              <a:t>1</a:t>
            </a:fld>
            <a:endParaRPr lang="en-US" dirty="0"/>
          </a:p>
        </p:txBody>
      </p:sp>
    </p:spTree>
    <p:extLst>
      <p:ext uri="{BB962C8B-B14F-4D97-AF65-F5344CB8AC3E}">
        <p14:creationId xmlns:p14="http://schemas.microsoft.com/office/powerpoint/2010/main" val="19305562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3FCE4C0-1175-4F38-90ED-AE7A39817694}" type="slidenum">
              <a:rPr lang="en-US" smtClean="0"/>
              <a:pPr/>
              <a:t>12</a:t>
            </a:fld>
            <a:endParaRPr lang="en-US" dirty="0"/>
          </a:p>
        </p:txBody>
      </p:sp>
    </p:spTree>
    <p:extLst>
      <p:ext uri="{BB962C8B-B14F-4D97-AF65-F5344CB8AC3E}">
        <p14:creationId xmlns:p14="http://schemas.microsoft.com/office/powerpoint/2010/main" val="28062481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3FCE4C0-1175-4F38-90ED-AE7A39817694}" type="slidenum">
              <a:rPr lang="en-US" smtClean="0"/>
              <a:pPr/>
              <a:t>13</a:t>
            </a:fld>
            <a:endParaRPr lang="en-US" dirty="0"/>
          </a:p>
        </p:txBody>
      </p:sp>
    </p:spTree>
    <p:extLst>
      <p:ext uri="{BB962C8B-B14F-4D97-AF65-F5344CB8AC3E}">
        <p14:creationId xmlns:p14="http://schemas.microsoft.com/office/powerpoint/2010/main" val="28062481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3FCE4C0-1175-4F38-90ED-AE7A39817694}" type="slidenum">
              <a:rPr lang="en-US" smtClean="0"/>
              <a:pPr/>
              <a:t>14</a:t>
            </a:fld>
            <a:endParaRPr lang="en-US" dirty="0"/>
          </a:p>
        </p:txBody>
      </p:sp>
    </p:spTree>
    <p:extLst>
      <p:ext uri="{BB962C8B-B14F-4D97-AF65-F5344CB8AC3E}">
        <p14:creationId xmlns:p14="http://schemas.microsoft.com/office/powerpoint/2010/main" val="28062481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3FCE4C0-1175-4F38-90ED-AE7A39817694}" type="slidenum">
              <a:rPr lang="en-US" smtClean="0"/>
              <a:pPr/>
              <a:t>15</a:t>
            </a:fld>
            <a:endParaRPr lang="en-US" dirty="0"/>
          </a:p>
        </p:txBody>
      </p:sp>
    </p:spTree>
    <p:extLst>
      <p:ext uri="{BB962C8B-B14F-4D97-AF65-F5344CB8AC3E}">
        <p14:creationId xmlns:p14="http://schemas.microsoft.com/office/powerpoint/2010/main" val="28062481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3FCE4C0-1175-4F38-90ED-AE7A39817694}" type="slidenum">
              <a:rPr lang="en-US" smtClean="0"/>
              <a:pPr/>
              <a:t>17</a:t>
            </a:fld>
            <a:endParaRPr lang="en-US" dirty="0"/>
          </a:p>
        </p:txBody>
      </p:sp>
    </p:spTree>
    <p:extLst>
      <p:ext uri="{BB962C8B-B14F-4D97-AF65-F5344CB8AC3E}">
        <p14:creationId xmlns:p14="http://schemas.microsoft.com/office/powerpoint/2010/main" val="28062481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3FCE4C0-1175-4F38-90ED-AE7A39817694}" type="slidenum">
              <a:rPr lang="en-US" smtClean="0"/>
              <a:pPr/>
              <a:t>18</a:t>
            </a:fld>
            <a:endParaRPr lang="en-US" dirty="0"/>
          </a:p>
        </p:txBody>
      </p:sp>
    </p:spTree>
    <p:extLst>
      <p:ext uri="{BB962C8B-B14F-4D97-AF65-F5344CB8AC3E}">
        <p14:creationId xmlns:p14="http://schemas.microsoft.com/office/powerpoint/2010/main" val="28062481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3FCE4C0-1175-4F38-90ED-AE7A39817694}" type="slidenum">
              <a:rPr lang="en-US" smtClean="0"/>
              <a:pPr/>
              <a:t>19</a:t>
            </a:fld>
            <a:endParaRPr lang="en-US" dirty="0"/>
          </a:p>
        </p:txBody>
      </p:sp>
    </p:spTree>
    <p:extLst>
      <p:ext uri="{BB962C8B-B14F-4D97-AF65-F5344CB8AC3E}">
        <p14:creationId xmlns:p14="http://schemas.microsoft.com/office/powerpoint/2010/main" val="28062481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3FCE4C0-1175-4F38-90ED-AE7A39817694}" type="slidenum">
              <a:rPr lang="en-US" smtClean="0"/>
              <a:pPr/>
              <a:t>21</a:t>
            </a:fld>
            <a:endParaRPr lang="en-US" dirty="0"/>
          </a:p>
        </p:txBody>
      </p:sp>
    </p:spTree>
    <p:extLst>
      <p:ext uri="{BB962C8B-B14F-4D97-AF65-F5344CB8AC3E}">
        <p14:creationId xmlns:p14="http://schemas.microsoft.com/office/powerpoint/2010/main" val="28062481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3FCE4C0-1175-4F38-90ED-AE7A39817694}" type="slidenum">
              <a:rPr lang="en-US" smtClean="0"/>
              <a:pPr/>
              <a:t>22</a:t>
            </a:fld>
            <a:endParaRPr lang="en-US" dirty="0"/>
          </a:p>
        </p:txBody>
      </p:sp>
    </p:spTree>
    <p:extLst>
      <p:ext uri="{BB962C8B-B14F-4D97-AF65-F5344CB8AC3E}">
        <p14:creationId xmlns:p14="http://schemas.microsoft.com/office/powerpoint/2010/main" val="28062481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3FCE4C0-1175-4F38-90ED-AE7A39817694}" type="slidenum">
              <a:rPr lang="en-US" smtClean="0"/>
              <a:pPr/>
              <a:t>23</a:t>
            </a:fld>
            <a:endParaRPr lang="en-US" dirty="0"/>
          </a:p>
        </p:txBody>
      </p:sp>
    </p:spTree>
    <p:extLst>
      <p:ext uri="{BB962C8B-B14F-4D97-AF65-F5344CB8AC3E}">
        <p14:creationId xmlns:p14="http://schemas.microsoft.com/office/powerpoint/2010/main" val="28062481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3FCE4C0-1175-4F38-90ED-AE7A39817694}" type="slidenum">
              <a:rPr lang="en-US" smtClean="0"/>
              <a:pPr/>
              <a:t>2</a:t>
            </a:fld>
            <a:endParaRPr lang="en-US" dirty="0"/>
          </a:p>
        </p:txBody>
      </p:sp>
    </p:spTree>
    <p:extLst>
      <p:ext uri="{BB962C8B-B14F-4D97-AF65-F5344CB8AC3E}">
        <p14:creationId xmlns:p14="http://schemas.microsoft.com/office/powerpoint/2010/main" val="28062481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3FCE4C0-1175-4F38-90ED-AE7A39817694}" type="slidenum">
              <a:rPr lang="en-US" smtClean="0"/>
              <a:pPr/>
              <a:t>24</a:t>
            </a:fld>
            <a:endParaRPr lang="en-US" dirty="0"/>
          </a:p>
        </p:txBody>
      </p:sp>
    </p:spTree>
    <p:extLst>
      <p:ext uri="{BB962C8B-B14F-4D97-AF65-F5344CB8AC3E}">
        <p14:creationId xmlns:p14="http://schemas.microsoft.com/office/powerpoint/2010/main" val="28062481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3FCE4C0-1175-4F38-90ED-AE7A39817694}" type="slidenum">
              <a:rPr lang="en-US" smtClean="0"/>
              <a:pPr/>
              <a:t>25</a:t>
            </a:fld>
            <a:endParaRPr lang="en-US" dirty="0"/>
          </a:p>
        </p:txBody>
      </p:sp>
    </p:spTree>
    <p:extLst>
      <p:ext uri="{BB962C8B-B14F-4D97-AF65-F5344CB8AC3E}">
        <p14:creationId xmlns:p14="http://schemas.microsoft.com/office/powerpoint/2010/main" val="28062481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3FCE4C0-1175-4F38-90ED-AE7A39817694}" type="slidenum">
              <a:rPr lang="en-US" smtClean="0"/>
              <a:pPr/>
              <a:t>26</a:t>
            </a:fld>
            <a:endParaRPr lang="en-US" dirty="0"/>
          </a:p>
        </p:txBody>
      </p:sp>
    </p:spTree>
    <p:extLst>
      <p:ext uri="{BB962C8B-B14F-4D97-AF65-F5344CB8AC3E}">
        <p14:creationId xmlns:p14="http://schemas.microsoft.com/office/powerpoint/2010/main" val="28552567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3FCE4C0-1175-4F38-90ED-AE7A39817694}" type="slidenum">
              <a:rPr lang="en-US" smtClean="0"/>
              <a:pPr/>
              <a:t>4</a:t>
            </a:fld>
            <a:endParaRPr lang="en-US" dirty="0"/>
          </a:p>
        </p:txBody>
      </p:sp>
    </p:spTree>
    <p:extLst>
      <p:ext uri="{BB962C8B-B14F-4D97-AF65-F5344CB8AC3E}">
        <p14:creationId xmlns:p14="http://schemas.microsoft.com/office/powerpoint/2010/main" val="28062481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3FCE4C0-1175-4F38-90ED-AE7A39817694}" type="slidenum">
              <a:rPr lang="en-US" smtClean="0"/>
              <a:pPr/>
              <a:t>5</a:t>
            </a:fld>
            <a:endParaRPr lang="en-US" dirty="0"/>
          </a:p>
        </p:txBody>
      </p:sp>
    </p:spTree>
    <p:extLst>
      <p:ext uri="{BB962C8B-B14F-4D97-AF65-F5344CB8AC3E}">
        <p14:creationId xmlns:p14="http://schemas.microsoft.com/office/powerpoint/2010/main" val="28062481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pPr/>
              <a:t>6</a:t>
            </a:fld>
            <a:endParaRPr lang="en-US" dirty="0"/>
          </a:p>
        </p:txBody>
      </p:sp>
    </p:spTree>
    <p:extLst>
      <p:ext uri="{BB962C8B-B14F-4D97-AF65-F5344CB8AC3E}">
        <p14:creationId xmlns:p14="http://schemas.microsoft.com/office/powerpoint/2010/main" val="339063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3FCE4C0-1175-4F38-90ED-AE7A39817694}" type="slidenum">
              <a:rPr lang="en-US" smtClean="0"/>
              <a:pPr/>
              <a:t>8</a:t>
            </a:fld>
            <a:endParaRPr lang="en-US" dirty="0"/>
          </a:p>
        </p:txBody>
      </p:sp>
    </p:spTree>
    <p:extLst>
      <p:ext uri="{BB962C8B-B14F-4D97-AF65-F5344CB8AC3E}">
        <p14:creationId xmlns:p14="http://schemas.microsoft.com/office/powerpoint/2010/main" val="28062481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3FCE4C0-1175-4F38-90ED-AE7A39817694}" type="slidenum">
              <a:rPr lang="en-US" smtClean="0"/>
              <a:pPr/>
              <a:t>9</a:t>
            </a:fld>
            <a:endParaRPr lang="en-US" dirty="0"/>
          </a:p>
        </p:txBody>
      </p:sp>
    </p:spTree>
    <p:extLst>
      <p:ext uri="{BB962C8B-B14F-4D97-AF65-F5344CB8AC3E}">
        <p14:creationId xmlns:p14="http://schemas.microsoft.com/office/powerpoint/2010/main" val="28062481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3FCE4C0-1175-4F38-90ED-AE7A39817694}" type="slidenum">
              <a:rPr lang="en-US" smtClean="0"/>
              <a:pPr/>
              <a:t>10</a:t>
            </a:fld>
            <a:endParaRPr lang="en-US" dirty="0"/>
          </a:p>
        </p:txBody>
      </p:sp>
    </p:spTree>
    <p:extLst>
      <p:ext uri="{BB962C8B-B14F-4D97-AF65-F5344CB8AC3E}">
        <p14:creationId xmlns:p14="http://schemas.microsoft.com/office/powerpoint/2010/main" val="28062481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3FCE4C0-1175-4F38-90ED-AE7A39817694}" type="slidenum">
              <a:rPr lang="en-US" smtClean="0"/>
              <a:pPr/>
              <a:t>11</a:t>
            </a:fld>
            <a:endParaRPr lang="en-US" dirty="0"/>
          </a:p>
        </p:txBody>
      </p:sp>
    </p:spTree>
    <p:extLst>
      <p:ext uri="{BB962C8B-B14F-4D97-AF65-F5344CB8AC3E}">
        <p14:creationId xmlns:p14="http://schemas.microsoft.com/office/powerpoint/2010/main" val="28062481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69232" y="1676400"/>
            <a:ext cx="7772400" cy="1470025"/>
          </a:xfrm>
        </p:spPr>
        <p:txBody>
          <a:bodyPr>
            <a:normAutofit/>
          </a:bodyPr>
          <a:lstStyle>
            <a:lvl1pPr algn="l">
              <a:defRPr sz="4000" b="0">
                <a:solidFill>
                  <a:schemeClr val="tx1">
                    <a:lumMod val="75000"/>
                    <a:lumOff val="25000"/>
                  </a:schemeClr>
                </a:solidFill>
              </a:defRPr>
            </a:lvl1pPr>
          </a:lstStyle>
          <a:p>
            <a:r>
              <a:rPr lang="en-US" dirty="0" smtClean="0"/>
              <a:t>Click to add Master title style</a:t>
            </a:r>
            <a:endParaRPr lang="en-US" dirty="0"/>
          </a:p>
        </p:txBody>
      </p:sp>
      <p:sp>
        <p:nvSpPr>
          <p:cNvPr id="3" name="Subtitle 2"/>
          <p:cNvSpPr>
            <a:spLocks noGrp="1"/>
          </p:cNvSpPr>
          <p:nvPr>
            <p:ph type="subTitle" idx="1" hasCustomPrompt="1"/>
          </p:nvPr>
        </p:nvSpPr>
        <p:spPr>
          <a:xfrm>
            <a:off x="469231" y="3552770"/>
            <a:ext cx="8001001" cy="1358286"/>
          </a:xfrm>
        </p:spPr>
        <p:txBody>
          <a:bodyPr>
            <a:normAutofit/>
          </a:bodyPr>
          <a:lstStyle>
            <a:lvl1pPr marL="0" indent="0" algn="l">
              <a:buNone/>
              <a:defRPr sz="2000" baseline="0">
                <a:solidFill>
                  <a:schemeClr val="tx1">
                    <a:lumMod val="75000"/>
                    <a:lumOff val="2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add Master subtitle, month &amp; year style</a:t>
            </a:r>
            <a:endParaRPr lang="en-US" dirty="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69496" y="807835"/>
            <a:ext cx="3276600" cy="426605"/>
          </a:xfrm>
          <a:prstGeom prst="rect">
            <a:avLst/>
          </a:prstGeom>
        </p:spPr>
      </p:pic>
    </p:spTree>
    <p:extLst>
      <p:ext uri="{BB962C8B-B14F-4D97-AF65-F5344CB8AC3E}">
        <p14:creationId xmlns:p14="http://schemas.microsoft.com/office/powerpoint/2010/main" val="34192506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noAutofit/>
          </a:bodyPr>
          <a:lstStyle>
            <a:lvl1pPr algn="l">
              <a:defRPr sz="2900" b="1">
                <a:solidFill>
                  <a:schemeClr val="tx1">
                    <a:lumMod val="75000"/>
                    <a:lumOff val="25000"/>
                  </a:schemeClr>
                </a:solidFill>
              </a:defRPr>
            </a:lvl1pPr>
          </a:lstStyle>
          <a:p>
            <a:r>
              <a:rPr lang="en-US" dirty="0" smtClean="0"/>
              <a:t>Click to edit Master title style</a:t>
            </a:r>
            <a:endParaRPr lang="en-US" dirty="0"/>
          </a:p>
        </p:txBody>
      </p:sp>
      <p:sp>
        <p:nvSpPr>
          <p:cNvPr id="11"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smtClean="0">
                <a:solidFill>
                  <a:schemeClr val="tx1">
                    <a:lumMod val="50000"/>
                    <a:lumOff val="50000"/>
                  </a:schemeClr>
                </a:solidFill>
              </a:rPr>
              <a:pPr/>
              <a:t>‹#›</a:t>
            </a:fld>
            <a:endParaRPr lang="en-IN" sz="1200" dirty="0">
              <a:solidFill>
                <a:schemeClr val="tx1">
                  <a:lumMod val="50000"/>
                  <a:lumOff val="50000"/>
                </a:schemeClr>
              </a:solidFill>
            </a:endParaRP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13" name="Straight Connector 12"/>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10"/>
          </p:nvPr>
        </p:nvSpPr>
        <p:spPr>
          <a:xfrm>
            <a:off x="304800" y="1143000"/>
            <a:ext cx="8534400" cy="5105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6585974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2" name="Title Placeholder 1"/>
          <p:cNvSpPr>
            <a:spLocks noGrp="1"/>
          </p:cNvSpPr>
          <p:nvPr>
            <p:ph type="title"/>
          </p:nvPr>
        </p:nvSpPr>
        <p:spPr>
          <a:xfrm>
            <a:off x="276720" y="106362"/>
            <a:ext cx="8410080" cy="579438"/>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04800" y="1066800"/>
            <a:ext cx="8382000" cy="50593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31734206"/>
      </p:ext>
    </p:extLst>
  </p:cSld>
  <p:clrMap bg1="lt1" tx1="dk1" bg2="lt2" tx2="dk2" accent1="accent1" accent2="accent2" accent3="accent3" accent4="accent4" accent5="accent5" accent6="accent6" hlink="hlink" folHlink="folHlink"/>
  <p:sldLayoutIdLst>
    <p:sldLayoutId id="2147483649" r:id="rId1"/>
    <p:sldLayoutId id="2147483650" r:id="rId2"/>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hdr="0" ftr="0" dt="0"/>
  <p:txStyles>
    <p:titleStyle>
      <a:lvl1pPr algn="l" defTabSz="914400" rtl="0" eaLnBrk="1" latinLnBrk="0" hangingPunct="1">
        <a:spcBef>
          <a:spcPct val="0"/>
        </a:spcBef>
        <a:buNone/>
        <a:defRPr sz="2900" b="1"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6.jpe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1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2.jpeg"/><Relationship Id="rId4" Type="http://schemas.openxmlformats.org/officeDocument/2006/relationships/image" Target="../media/image21.jpeg"/></Relationships>
</file>

<file path=ppt/slides/_rels/slide1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5.jpe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6.jpeg"/></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wmf"/><Relationship Id="rId5" Type="http://schemas.openxmlformats.org/officeDocument/2006/relationships/image" Target="../media/image8.wmf"/><Relationship Id="rId4" Type="http://schemas.openxmlformats.org/officeDocument/2006/relationships/image" Target="../media/image7.wmf"/></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438401"/>
            <a:ext cx="7772400" cy="990600"/>
          </a:xfrm>
        </p:spPr>
        <p:txBody>
          <a:bodyPr>
            <a:normAutofit/>
          </a:bodyPr>
          <a:lstStyle/>
          <a:p>
            <a:pPr eaLnBrk="0" hangingPunct="0">
              <a:defRPr/>
            </a:pPr>
            <a:r>
              <a:rPr lang="en-US" altLang="en-US" b="1" dirty="0" smtClean="0"/>
              <a:t>Telephone Etiquettes</a:t>
            </a:r>
            <a:endParaRPr lang="en-US" altLang="en-US" sz="3300" b="1" dirty="0" smtClean="0"/>
          </a:p>
        </p:txBody>
      </p:sp>
      <p:sp>
        <p:nvSpPr>
          <p:cNvPr id="3" name="Subtitle 2"/>
          <p:cNvSpPr>
            <a:spLocks noGrp="1"/>
          </p:cNvSpPr>
          <p:nvPr>
            <p:ph type="subTitle" idx="1"/>
          </p:nvPr>
        </p:nvSpPr>
        <p:spPr>
          <a:xfrm>
            <a:off x="541336" y="3124200"/>
            <a:ext cx="8001001" cy="1358286"/>
          </a:xfrm>
        </p:spPr>
        <p:txBody>
          <a:bodyPr>
            <a:normAutofit/>
          </a:bodyPr>
          <a:lstStyle/>
          <a:p>
            <a:pPr>
              <a:spcBef>
                <a:spcPts val="600"/>
              </a:spcBef>
            </a:pPr>
            <a:endParaRPr lang="en-US" dirty="0">
              <a:ea typeface="Tahoma" pitchFamily="34" charset="0"/>
              <a:cs typeface="Tahoma" pitchFamily="34" charset="0"/>
            </a:endParaRPr>
          </a:p>
          <a:p>
            <a:pPr>
              <a:spcBef>
                <a:spcPts val="600"/>
              </a:spcBef>
            </a:pPr>
            <a:endParaRPr lang="en-US" dirty="0">
              <a:ea typeface="Tahoma" pitchFamily="34" charset="0"/>
              <a:cs typeface="Tahoma" pitchFamily="34" charset="0"/>
            </a:endParaRPr>
          </a:p>
          <a:p>
            <a:pPr>
              <a:spcBef>
                <a:spcPts val="600"/>
              </a:spcBef>
            </a:pPr>
            <a:r>
              <a:rPr lang="en-US" b="1" dirty="0" smtClean="0">
                <a:ea typeface="Tahoma" pitchFamily="34" charset="0"/>
                <a:cs typeface="Tahoma" pitchFamily="34" charset="0"/>
              </a:rPr>
              <a:t>Updated July 2014</a:t>
            </a:r>
            <a:endParaRPr lang="en-IN" b="1" dirty="0">
              <a:ea typeface="Tahoma" pitchFamily="34" charset="0"/>
              <a:cs typeface="Tahoma" pitchFamily="34" charset="0"/>
            </a:endParaRPr>
          </a:p>
        </p:txBody>
      </p:sp>
      <p:sp>
        <p:nvSpPr>
          <p:cNvPr id="7" name="Rectangle 12"/>
          <p:cNvSpPr>
            <a:spLocks noChangeArrowheads="1"/>
          </p:cNvSpPr>
          <p:nvPr/>
        </p:nvSpPr>
        <p:spPr bwMode="auto">
          <a:xfrm>
            <a:off x="174008" y="6321033"/>
            <a:ext cx="8763000" cy="460767"/>
          </a:xfrm>
          <a:prstGeom prst="rect">
            <a:avLst/>
          </a:prstGeom>
          <a:noFill/>
          <a:ln w="38100">
            <a:noFill/>
            <a:prstDash val="sysDot"/>
            <a:miter lim="800000"/>
            <a:headEnd/>
            <a:tailEnd/>
          </a:ln>
        </p:spPr>
        <p:txBody>
          <a:bodyPr wrap="square">
            <a:spAutoFit/>
          </a:bodyPr>
          <a:lstStyle/>
          <a:p>
            <a:pPr algn="ctr" eaLnBrk="0" fontAlgn="base" hangingPunct="0">
              <a:lnSpc>
                <a:spcPct val="114000"/>
              </a:lnSpc>
              <a:spcBef>
                <a:spcPct val="0"/>
              </a:spcBef>
              <a:spcAft>
                <a:spcPct val="0"/>
              </a:spcAft>
            </a:pPr>
            <a:r>
              <a:rPr lang="en-US" sz="1050" dirty="0">
                <a:solidFill>
                  <a:schemeClr val="tx1">
                    <a:lumMod val="50000"/>
                    <a:lumOff val="50000"/>
                  </a:schemeClr>
                </a:solidFill>
                <a:cs typeface="Times New Roman" pitchFamily="18" charset="0"/>
              </a:rPr>
              <a:t>This document is confidential and contains proprietary information, including trade secrets of CitiusTech. Neither the document nor any of the information contained in it may be reproduced or disclosed to any unauthorized person under any circumstances without the express written permission of CitiusTech.</a:t>
            </a:r>
            <a:endParaRPr lang="en-US" sz="1050" dirty="0">
              <a:solidFill>
                <a:schemeClr val="tx1">
                  <a:lumMod val="50000"/>
                  <a:lumOff val="50000"/>
                </a:schemeClr>
              </a:solidFill>
              <a:cs typeface="Arial" pitchFamily="34" charset="0"/>
            </a:endParaRPr>
          </a:p>
        </p:txBody>
      </p:sp>
      <p:pic>
        <p:nvPicPr>
          <p:cNvPr id="5" name="Picture 6" descr="telephone_cartoon"/>
          <p:cNvPicPr>
            <a:picLocks noChangeAspect="1" noChangeArrowheads="1"/>
          </p:cNvPicPr>
          <p:nvPr/>
        </p:nvPicPr>
        <p:blipFill>
          <a:blip r:embed="rId4"/>
          <a:srcRect/>
          <a:stretch>
            <a:fillRect/>
          </a:stretch>
        </p:blipFill>
        <p:spPr bwMode="auto">
          <a:xfrm>
            <a:off x="6819900" y="63500"/>
            <a:ext cx="2286000" cy="2235200"/>
          </a:xfrm>
          <a:prstGeom prst="rect">
            <a:avLst/>
          </a:prstGeom>
          <a:solidFill>
            <a:schemeClr val="tx1"/>
          </a:solidFill>
          <a:ln w="57150" cmpd="thickThin">
            <a:solidFill>
              <a:schemeClr val="tx1"/>
            </a:solidFill>
            <a:miter lim="800000"/>
            <a:headEnd/>
            <a:tailEnd/>
          </a:ln>
        </p:spPr>
      </p:pic>
    </p:spTree>
    <p:extLst>
      <p:ext uri="{BB962C8B-B14F-4D97-AF65-F5344CB8AC3E}">
        <p14:creationId xmlns:p14="http://schemas.microsoft.com/office/powerpoint/2010/main" val="35006777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8904"/>
            <a:ext cx="8562480" cy="576000"/>
          </a:xfrm>
        </p:spPr>
        <p:txBody>
          <a:bodyPr/>
          <a:lstStyle/>
          <a:p>
            <a:r>
              <a:rPr lang="en-IN" altLang="en-US" dirty="0"/>
              <a:t>Structure of Business Calls (1/2)</a:t>
            </a:r>
            <a:endParaRPr lang="en-US" dirty="0"/>
          </a:p>
        </p:txBody>
      </p:sp>
      <p:sp>
        <p:nvSpPr>
          <p:cNvPr id="3" name="Rectangle 2"/>
          <p:cNvSpPr/>
          <p:nvPr/>
        </p:nvSpPr>
        <p:spPr>
          <a:xfrm>
            <a:off x="2961302" y="3244334"/>
            <a:ext cx="184731" cy="369332"/>
          </a:xfrm>
          <a:prstGeom prst="rect">
            <a:avLst/>
          </a:prstGeom>
        </p:spPr>
        <p:txBody>
          <a:bodyPr wrap="none">
            <a:spAutoFit/>
          </a:bodyPr>
          <a:lstStyle/>
          <a:p>
            <a:endParaRPr lang="en-US" dirty="0"/>
          </a:p>
        </p:txBody>
      </p:sp>
      <p:sp>
        <p:nvSpPr>
          <p:cNvPr id="5" name="Rectangle 3"/>
          <p:cNvSpPr>
            <a:spLocks noGrp="1" noChangeArrowheads="1"/>
          </p:cNvSpPr>
          <p:nvPr>
            <p:ph type="body" sz="half" idx="4294967295"/>
          </p:nvPr>
        </p:nvSpPr>
        <p:spPr>
          <a:xfrm>
            <a:off x="304800" y="881418"/>
            <a:ext cx="8648131" cy="5410200"/>
          </a:xfrm>
          <a:prstGeom prst="rect">
            <a:avLst/>
          </a:prstGeom>
          <a:solidFill>
            <a:srgbClr val="C0C0C0"/>
          </a:solidFill>
          <a:ln w="76200" cmpd="thinThick">
            <a:solidFill>
              <a:schemeClr val="tx1"/>
            </a:solidFill>
          </a:ln>
        </p:spPr>
        <p:txBody>
          <a:bodyPr/>
          <a:lstStyle/>
          <a:p>
            <a:pPr marL="533400" indent="-533400">
              <a:lnSpc>
                <a:spcPct val="110000"/>
              </a:lnSpc>
            </a:pPr>
            <a:endParaRPr lang="en-IN" sz="1600" b="1" dirty="0">
              <a:effectLst>
                <a:outerShdw blurRad="38100" dist="38100" dir="2700000" algn="tl">
                  <a:srgbClr val="FFFFFF"/>
                </a:outerShdw>
              </a:effectLst>
              <a:latin typeface="+mj-lt"/>
            </a:endParaRPr>
          </a:p>
          <a:p>
            <a:pPr>
              <a:lnSpc>
                <a:spcPct val="140000"/>
              </a:lnSpc>
              <a:buFont typeface="Wingdings" panose="05000000000000000000" pitchFamily="2" charset="2"/>
              <a:buChar char="q"/>
            </a:pPr>
            <a:r>
              <a:rPr lang="en-IN" sz="1600" b="1" dirty="0">
                <a:solidFill>
                  <a:srgbClr val="000000"/>
                </a:solidFill>
                <a:effectLst>
                  <a:outerShdw blurRad="38100" dist="38100" dir="2700000" algn="tl">
                    <a:srgbClr val="FFFFFF"/>
                  </a:outerShdw>
                </a:effectLst>
                <a:latin typeface="+mj-lt"/>
                <a:cs typeface="Times New Roman" pitchFamily="18" charset="0"/>
              </a:rPr>
              <a:t>It is a 4 step process</a:t>
            </a:r>
          </a:p>
          <a:p>
            <a:pPr marL="533400" indent="-533400">
              <a:lnSpc>
                <a:spcPct val="140000"/>
              </a:lnSpc>
              <a:buFont typeface="Wingdings" pitchFamily="2" charset="2"/>
              <a:buNone/>
            </a:pPr>
            <a:endParaRPr lang="en-IN" sz="1600" b="1" dirty="0">
              <a:solidFill>
                <a:srgbClr val="000000"/>
              </a:solidFill>
              <a:effectLst>
                <a:outerShdw blurRad="38100" dist="38100" dir="2700000" algn="tl">
                  <a:srgbClr val="FFFFFF"/>
                </a:outerShdw>
              </a:effectLst>
              <a:latin typeface="+mj-lt"/>
              <a:cs typeface="Times New Roman" pitchFamily="18" charset="0"/>
            </a:endParaRPr>
          </a:p>
          <a:p>
            <a:pPr marL="533400" indent="-533400">
              <a:buFontTx/>
              <a:buNone/>
            </a:pPr>
            <a:endParaRPr lang="en-IN" sz="1600" b="1" dirty="0">
              <a:effectLst>
                <a:outerShdw blurRad="38100" dist="38100" dir="2700000" algn="tl">
                  <a:srgbClr val="FFFFFF"/>
                </a:outerShdw>
              </a:effectLst>
              <a:latin typeface="+mj-lt"/>
            </a:endParaRPr>
          </a:p>
        </p:txBody>
      </p:sp>
      <p:sp>
        <p:nvSpPr>
          <p:cNvPr id="6" name="AutoShape 6"/>
          <p:cNvSpPr>
            <a:spLocks noChangeArrowheads="1"/>
          </p:cNvSpPr>
          <p:nvPr/>
        </p:nvSpPr>
        <p:spPr bwMode="auto">
          <a:xfrm rot="16200000">
            <a:off x="-1371600" y="3962400"/>
            <a:ext cx="4038600" cy="2286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gradFill rotWithShape="0">
            <a:gsLst>
              <a:gs pos="0">
                <a:srgbClr val="008080">
                  <a:alpha val="0"/>
                </a:srgbClr>
              </a:gs>
              <a:gs pos="100000">
                <a:srgbClr val="00CC99"/>
              </a:gs>
            </a:gsLst>
            <a:path path="rect">
              <a:fillToRect r="100000" b="100000"/>
            </a:path>
          </a:gradFill>
          <a:ln w="9525">
            <a:solidFill>
              <a:schemeClr val="tx1"/>
            </a:solidFill>
            <a:miter lim="800000"/>
            <a:headEnd/>
            <a:tailEnd/>
          </a:ln>
          <a:effectLst/>
        </p:spPr>
        <p:txBody>
          <a:bodyPr wrap="none" anchor="ctr"/>
          <a:lstStyle/>
          <a:p>
            <a:endParaRPr lang="en-US" dirty="0"/>
          </a:p>
        </p:txBody>
      </p:sp>
      <p:grpSp>
        <p:nvGrpSpPr>
          <p:cNvPr id="7" name="Group 10"/>
          <p:cNvGrpSpPr>
            <a:grpSpLocks/>
          </p:cNvGrpSpPr>
          <p:nvPr/>
        </p:nvGrpSpPr>
        <p:grpSpPr bwMode="auto">
          <a:xfrm>
            <a:off x="1143000" y="1784350"/>
            <a:ext cx="6629400" cy="4114800"/>
            <a:chOff x="912" y="1200"/>
            <a:chExt cx="4176" cy="2592"/>
          </a:xfrm>
        </p:grpSpPr>
        <p:sp>
          <p:nvSpPr>
            <p:cNvPr id="8" name="AutoShape 4"/>
            <p:cNvSpPr>
              <a:spLocks noChangeArrowheads="1"/>
            </p:cNvSpPr>
            <p:nvPr/>
          </p:nvSpPr>
          <p:spPr bwMode="auto">
            <a:xfrm>
              <a:off x="912" y="1200"/>
              <a:ext cx="4176" cy="2592"/>
            </a:xfrm>
            <a:prstGeom prst="triangle">
              <a:avLst>
                <a:gd name="adj" fmla="val 50000"/>
              </a:avLst>
            </a:prstGeom>
            <a:gradFill rotWithShape="1">
              <a:gsLst>
                <a:gs pos="0">
                  <a:srgbClr val="FFFFCC"/>
                </a:gs>
                <a:gs pos="100000">
                  <a:schemeClr val="bg1"/>
                </a:gs>
              </a:gsLst>
              <a:lin ang="5400000" scaled="1"/>
            </a:gradFill>
            <a:ln w="31750" cmpd="thinThick">
              <a:solidFill>
                <a:srgbClr val="000066"/>
              </a:solidFill>
              <a:miter lim="800000"/>
              <a:headEnd/>
              <a:tailEnd/>
            </a:ln>
            <a:effectLst/>
          </p:spPr>
          <p:txBody>
            <a:bodyPr wrap="none" anchor="ctr"/>
            <a:lstStyle/>
            <a:p>
              <a:pPr algn="ctr"/>
              <a:endParaRPr lang="en-US" sz="1600" dirty="0">
                <a:latin typeface="+mj-lt"/>
              </a:endParaRPr>
            </a:p>
          </p:txBody>
        </p:sp>
        <p:sp>
          <p:nvSpPr>
            <p:cNvPr id="9" name="Line 7"/>
            <p:cNvSpPr>
              <a:spLocks noChangeShapeType="1"/>
            </p:cNvSpPr>
            <p:nvPr/>
          </p:nvSpPr>
          <p:spPr bwMode="auto">
            <a:xfrm>
              <a:off x="1344" y="3264"/>
              <a:ext cx="3312" cy="0"/>
            </a:xfrm>
            <a:prstGeom prst="line">
              <a:avLst/>
            </a:prstGeom>
            <a:noFill/>
            <a:ln w="9525">
              <a:solidFill>
                <a:schemeClr val="tx1"/>
              </a:solidFill>
              <a:round/>
              <a:headEnd/>
              <a:tailEnd/>
            </a:ln>
            <a:effectLst/>
          </p:spPr>
          <p:txBody>
            <a:bodyPr/>
            <a:lstStyle/>
            <a:p>
              <a:pPr algn="ctr"/>
              <a:endParaRPr lang="en-US" sz="1600" dirty="0">
                <a:latin typeface="+mj-lt"/>
              </a:endParaRPr>
            </a:p>
          </p:txBody>
        </p:sp>
        <p:sp>
          <p:nvSpPr>
            <p:cNvPr id="10" name="Line 8"/>
            <p:cNvSpPr>
              <a:spLocks noChangeShapeType="1"/>
            </p:cNvSpPr>
            <p:nvPr/>
          </p:nvSpPr>
          <p:spPr bwMode="auto">
            <a:xfrm>
              <a:off x="1872" y="2592"/>
              <a:ext cx="2256" cy="0"/>
            </a:xfrm>
            <a:prstGeom prst="line">
              <a:avLst/>
            </a:prstGeom>
            <a:noFill/>
            <a:ln w="9525">
              <a:solidFill>
                <a:schemeClr val="tx1"/>
              </a:solidFill>
              <a:round/>
              <a:headEnd/>
              <a:tailEnd/>
            </a:ln>
            <a:effectLst/>
          </p:spPr>
          <p:txBody>
            <a:bodyPr/>
            <a:lstStyle/>
            <a:p>
              <a:pPr algn="ctr"/>
              <a:endParaRPr lang="en-US" sz="1600" dirty="0">
                <a:latin typeface="+mj-lt"/>
              </a:endParaRPr>
            </a:p>
          </p:txBody>
        </p:sp>
        <p:sp>
          <p:nvSpPr>
            <p:cNvPr id="11" name="Line 9"/>
            <p:cNvSpPr>
              <a:spLocks noChangeShapeType="1"/>
            </p:cNvSpPr>
            <p:nvPr/>
          </p:nvSpPr>
          <p:spPr bwMode="auto">
            <a:xfrm>
              <a:off x="2400" y="1968"/>
              <a:ext cx="1200" cy="0"/>
            </a:xfrm>
            <a:prstGeom prst="line">
              <a:avLst/>
            </a:prstGeom>
            <a:noFill/>
            <a:ln w="9525">
              <a:solidFill>
                <a:schemeClr val="tx1"/>
              </a:solidFill>
              <a:round/>
              <a:headEnd/>
              <a:tailEnd/>
            </a:ln>
            <a:effectLst/>
          </p:spPr>
          <p:txBody>
            <a:bodyPr/>
            <a:lstStyle/>
            <a:p>
              <a:pPr algn="ctr"/>
              <a:endParaRPr lang="en-US" sz="1600" dirty="0">
                <a:latin typeface="+mj-lt"/>
              </a:endParaRPr>
            </a:p>
          </p:txBody>
        </p:sp>
      </p:grpSp>
      <p:sp>
        <p:nvSpPr>
          <p:cNvPr id="12" name="Text Box 11"/>
          <p:cNvSpPr txBox="1">
            <a:spLocks noChangeArrowheads="1"/>
          </p:cNvSpPr>
          <p:nvPr/>
        </p:nvSpPr>
        <p:spPr bwMode="auto">
          <a:xfrm>
            <a:off x="7467600" y="5181600"/>
            <a:ext cx="1295400" cy="336550"/>
          </a:xfrm>
          <a:prstGeom prst="rect">
            <a:avLst/>
          </a:prstGeom>
          <a:noFill/>
          <a:ln w="9525">
            <a:noFill/>
            <a:miter lim="800000"/>
            <a:headEnd/>
            <a:tailEnd/>
          </a:ln>
          <a:effectLst/>
        </p:spPr>
        <p:txBody>
          <a:bodyPr>
            <a:spAutoFit/>
          </a:bodyPr>
          <a:lstStyle/>
          <a:p>
            <a:pPr>
              <a:lnSpc>
                <a:spcPct val="100000"/>
              </a:lnSpc>
              <a:spcBef>
                <a:spcPct val="50000"/>
              </a:spcBef>
              <a:buFontTx/>
              <a:buNone/>
            </a:pPr>
            <a:r>
              <a:rPr lang="en-US" sz="1600" dirty="0">
                <a:solidFill>
                  <a:srgbClr val="000066"/>
                </a:solidFill>
                <a:effectLst>
                  <a:outerShdw blurRad="38100" dist="38100" dir="2700000" algn="tl">
                    <a:srgbClr val="C0C0C0"/>
                  </a:outerShdw>
                </a:effectLst>
                <a:latin typeface="+mj-lt"/>
              </a:rPr>
              <a:t>OPENING</a:t>
            </a:r>
            <a:endParaRPr lang="en-IN" sz="1600" dirty="0">
              <a:solidFill>
                <a:srgbClr val="000066"/>
              </a:solidFill>
              <a:effectLst>
                <a:outerShdw blurRad="38100" dist="38100" dir="2700000" algn="tl">
                  <a:srgbClr val="C0C0C0"/>
                </a:outerShdw>
              </a:effectLst>
              <a:latin typeface="+mj-lt"/>
            </a:endParaRPr>
          </a:p>
        </p:txBody>
      </p:sp>
      <p:sp>
        <p:nvSpPr>
          <p:cNvPr id="13" name="Text Box 12"/>
          <p:cNvSpPr txBox="1">
            <a:spLocks noChangeArrowheads="1"/>
          </p:cNvSpPr>
          <p:nvPr/>
        </p:nvSpPr>
        <p:spPr bwMode="auto">
          <a:xfrm>
            <a:off x="6858000" y="4191000"/>
            <a:ext cx="1295400" cy="336550"/>
          </a:xfrm>
          <a:prstGeom prst="rect">
            <a:avLst/>
          </a:prstGeom>
          <a:noFill/>
          <a:ln w="9525">
            <a:noFill/>
            <a:miter lim="800000"/>
            <a:headEnd/>
            <a:tailEnd/>
          </a:ln>
          <a:effectLst/>
        </p:spPr>
        <p:txBody>
          <a:bodyPr>
            <a:spAutoFit/>
          </a:bodyPr>
          <a:lstStyle/>
          <a:p>
            <a:pPr>
              <a:lnSpc>
                <a:spcPct val="100000"/>
              </a:lnSpc>
              <a:spcBef>
                <a:spcPct val="50000"/>
              </a:spcBef>
              <a:buFontTx/>
              <a:buNone/>
            </a:pPr>
            <a:r>
              <a:rPr lang="en-US" sz="1600" dirty="0">
                <a:solidFill>
                  <a:srgbClr val="000066"/>
                </a:solidFill>
                <a:effectLst>
                  <a:outerShdw blurRad="38100" dist="38100" dir="2700000" algn="tl">
                    <a:srgbClr val="C0C0C0"/>
                  </a:outerShdw>
                </a:effectLst>
                <a:latin typeface="+mj-lt"/>
              </a:rPr>
              <a:t>PROBING</a:t>
            </a:r>
            <a:endParaRPr lang="en-IN" sz="1600" dirty="0">
              <a:solidFill>
                <a:srgbClr val="000066"/>
              </a:solidFill>
              <a:effectLst>
                <a:outerShdw blurRad="38100" dist="38100" dir="2700000" algn="tl">
                  <a:srgbClr val="C0C0C0"/>
                </a:outerShdw>
              </a:effectLst>
              <a:latin typeface="+mj-lt"/>
            </a:endParaRPr>
          </a:p>
        </p:txBody>
      </p:sp>
      <p:sp>
        <p:nvSpPr>
          <p:cNvPr id="14" name="Text Box 13"/>
          <p:cNvSpPr txBox="1">
            <a:spLocks noChangeArrowheads="1"/>
          </p:cNvSpPr>
          <p:nvPr/>
        </p:nvSpPr>
        <p:spPr bwMode="auto">
          <a:xfrm>
            <a:off x="6019800" y="3124200"/>
            <a:ext cx="1828800" cy="336550"/>
          </a:xfrm>
          <a:prstGeom prst="rect">
            <a:avLst/>
          </a:prstGeom>
          <a:noFill/>
          <a:ln w="9525">
            <a:noFill/>
            <a:miter lim="800000"/>
            <a:headEnd/>
            <a:tailEnd/>
          </a:ln>
          <a:effectLst/>
        </p:spPr>
        <p:txBody>
          <a:bodyPr>
            <a:spAutoFit/>
          </a:bodyPr>
          <a:lstStyle/>
          <a:p>
            <a:pPr>
              <a:lnSpc>
                <a:spcPct val="100000"/>
              </a:lnSpc>
              <a:spcBef>
                <a:spcPct val="50000"/>
              </a:spcBef>
              <a:buFontTx/>
              <a:buNone/>
            </a:pPr>
            <a:r>
              <a:rPr lang="en-US" sz="1600" dirty="0">
                <a:solidFill>
                  <a:srgbClr val="000066"/>
                </a:solidFill>
                <a:effectLst>
                  <a:outerShdw blurRad="38100" dist="38100" dir="2700000" algn="tl">
                    <a:srgbClr val="C0C0C0"/>
                  </a:outerShdw>
                </a:effectLst>
                <a:latin typeface="+mj-lt"/>
              </a:rPr>
              <a:t>SUPPORTING</a:t>
            </a:r>
            <a:endParaRPr lang="en-IN" sz="1600" dirty="0">
              <a:solidFill>
                <a:srgbClr val="000066"/>
              </a:solidFill>
              <a:effectLst>
                <a:outerShdw blurRad="38100" dist="38100" dir="2700000" algn="tl">
                  <a:srgbClr val="C0C0C0"/>
                </a:outerShdw>
              </a:effectLst>
              <a:latin typeface="+mj-lt"/>
            </a:endParaRPr>
          </a:p>
        </p:txBody>
      </p:sp>
      <p:sp>
        <p:nvSpPr>
          <p:cNvPr id="15" name="Text Box 14"/>
          <p:cNvSpPr txBox="1">
            <a:spLocks noChangeArrowheads="1"/>
          </p:cNvSpPr>
          <p:nvPr/>
        </p:nvSpPr>
        <p:spPr bwMode="auto">
          <a:xfrm>
            <a:off x="5181600" y="2057400"/>
            <a:ext cx="1295400" cy="336550"/>
          </a:xfrm>
          <a:prstGeom prst="rect">
            <a:avLst/>
          </a:prstGeom>
          <a:noFill/>
          <a:ln w="9525">
            <a:noFill/>
            <a:miter lim="800000"/>
            <a:headEnd/>
            <a:tailEnd/>
          </a:ln>
          <a:effectLst/>
        </p:spPr>
        <p:txBody>
          <a:bodyPr>
            <a:spAutoFit/>
          </a:bodyPr>
          <a:lstStyle/>
          <a:p>
            <a:pPr>
              <a:lnSpc>
                <a:spcPct val="100000"/>
              </a:lnSpc>
              <a:spcBef>
                <a:spcPct val="50000"/>
              </a:spcBef>
              <a:buFontTx/>
              <a:buNone/>
            </a:pPr>
            <a:r>
              <a:rPr lang="en-US" sz="1600" dirty="0">
                <a:solidFill>
                  <a:srgbClr val="000066"/>
                </a:solidFill>
                <a:effectLst>
                  <a:outerShdw blurRad="38100" dist="38100" dir="2700000" algn="tl">
                    <a:srgbClr val="C0C0C0"/>
                  </a:outerShdw>
                </a:effectLst>
                <a:latin typeface="+mj-lt"/>
              </a:rPr>
              <a:t>CLOSING</a:t>
            </a:r>
            <a:endParaRPr lang="en-IN" sz="1600" dirty="0">
              <a:solidFill>
                <a:srgbClr val="000066"/>
              </a:solidFill>
              <a:effectLst>
                <a:outerShdw blurRad="38100" dist="38100" dir="2700000" algn="tl">
                  <a:srgbClr val="C0C0C0"/>
                </a:outerShdw>
              </a:effectLst>
              <a:latin typeface="+mj-lt"/>
            </a:endParaRPr>
          </a:p>
        </p:txBody>
      </p:sp>
      <p:sp>
        <p:nvSpPr>
          <p:cNvPr id="16" name="Text Box 15"/>
          <p:cNvSpPr txBox="1">
            <a:spLocks noChangeArrowheads="1"/>
          </p:cNvSpPr>
          <p:nvPr/>
        </p:nvSpPr>
        <p:spPr bwMode="auto">
          <a:xfrm>
            <a:off x="1463722" y="5916304"/>
            <a:ext cx="5638800" cy="336550"/>
          </a:xfrm>
          <a:prstGeom prst="rect">
            <a:avLst/>
          </a:prstGeom>
          <a:noFill/>
          <a:ln w="9525">
            <a:noFill/>
            <a:miter lim="800000"/>
            <a:headEnd/>
            <a:tailEnd/>
          </a:ln>
          <a:effectLst/>
        </p:spPr>
        <p:txBody>
          <a:bodyPr>
            <a:spAutoFit/>
          </a:bodyPr>
          <a:lstStyle/>
          <a:p>
            <a:pPr algn="ctr">
              <a:lnSpc>
                <a:spcPct val="100000"/>
              </a:lnSpc>
              <a:spcBef>
                <a:spcPct val="50000"/>
              </a:spcBef>
              <a:buFontTx/>
              <a:buNone/>
            </a:pPr>
            <a:r>
              <a:rPr lang="en-US" sz="1600" dirty="0">
                <a:solidFill>
                  <a:srgbClr val="000066"/>
                </a:solidFill>
                <a:effectLst>
                  <a:outerShdw blurRad="38100" dist="38100" dir="2700000" algn="tl">
                    <a:srgbClr val="C0C0C0"/>
                  </a:outerShdw>
                </a:effectLst>
                <a:latin typeface="+mj-lt"/>
              </a:rPr>
              <a:t>                 Greet, Identify, Small Chat</a:t>
            </a:r>
            <a:endParaRPr lang="en-IN" sz="1600" dirty="0">
              <a:solidFill>
                <a:srgbClr val="000066"/>
              </a:solidFill>
              <a:effectLst>
                <a:outerShdw blurRad="38100" dist="38100" dir="2700000" algn="tl">
                  <a:srgbClr val="C0C0C0"/>
                </a:outerShdw>
              </a:effectLst>
              <a:latin typeface="+mj-lt"/>
            </a:endParaRPr>
          </a:p>
        </p:txBody>
      </p:sp>
      <p:sp>
        <p:nvSpPr>
          <p:cNvPr id="17" name="Text Box 17"/>
          <p:cNvSpPr txBox="1">
            <a:spLocks noChangeArrowheads="1"/>
          </p:cNvSpPr>
          <p:nvPr/>
        </p:nvSpPr>
        <p:spPr bwMode="auto">
          <a:xfrm>
            <a:off x="1828800" y="5257800"/>
            <a:ext cx="4572000" cy="336550"/>
          </a:xfrm>
          <a:prstGeom prst="rect">
            <a:avLst/>
          </a:prstGeom>
          <a:noFill/>
          <a:ln w="9525">
            <a:noFill/>
            <a:miter lim="800000"/>
            <a:headEnd/>
            <a:tailEnd/>
          </a:ln>
          <a:effectLst/>
        </p:spPr>
        <p:txBody>
          <a:bodyPr>
            <a:spAutoFit/>
          </a:bodyPr>
          <a:lstStyle/>
          <a:p>
            <a:pPr algn="ctr">
              <a:lnSpc>
                <a:spcPct val="100000"/>
              </a:lnSpc>
              <a:spcBef>
                <a:spcPct val="50000"/>
              </a:spcBef>
              <a:buFontTx/>
              <a:buNone/>
            </a:pPr>
            <a:r>
              <a:rPr lang="en-US" sz="1600" dirty="0">
                <a:solidFill>
                  <a:schemeClr val="tx1"/>
                </a:solidFill>
                <a:effectLst>
                  <a:outerShdw blurRad="38100" dist="38100" dir="2700000" algn="tl">
                    <a:srgbClr val="C0C0C0"/>
                  </a:outerShdw>
                </a:effectLst>
                <a:latin typeface="+mj-lt"/>
              </a:rPr>
              <a:t>	Agenda, Open the discussion  </a:t>
            </a:r>
            <a:endParaRPr lang="en-IN" sz="1600" dirty="0">
              <a:solidFill>
                <a:schemeClr val="tx1"/>
              </a:solidFill>
              <a:effectLst>
                <a:outerShdw blurRad="38100" dist="38100" dir="2700000" algn="tl">
                  <a:srgbClr val="C0C0C0"/>
                </a:outerShdw>
              </a:effectLst>
              <a:latin typeface="+mj-lt"/>
            </a:endParaRPr>
          </a:p>
        </p:txBody>
      </p:sp>
      <p:sp>
        <p:nvSpPr>
          <p:cNvPr id="18" name="Text Box 18"/>
          <p:cNvSpPr txBox="1">
            <a:spLocks noChangeArrowheads="1"/>
          </p:cNvSpPr>
          <p:nvPr/>
        </p:nvSpPr>
        <p:spPr bwMode="auto">
          <a:xfrm>
            <a:off x="3048000" y="4343400"/>
            <a:ext cx="2819400" cy="336550"/>
          </a:xfrm>
          <a:prstGeom prst="rect">
            <a:avLst/>
          </a:prstGeom>
          <a:noFill/>
          <a:ln w="9525">
            <a:noFill/>
            <a:miter lim="800000"/>
            <a:headEnd/>
            <a:tailEnd/>
          </a:ln>
          <a:effectLst/>
        </p:spPr>
        <p:txBody>
          <a:bodyPr>
            <a:spAutoFit/>
          </a:bodyPr>
          <a:lstStyle/>
          <a:p>
            <a:pPr algn="ctr">
              <a:lnSpc>
                <a:spcPct val="100000"/>
              </a:lnSpc>
              <a:spcBef>
                <a:spcPct val="50000"/>
              </a:spcBef>
              <a:buFontTx/>
              <a:buNone/>
            </a:pPr>
            <a:r>
              <a:rPr lang="en-US" sz="1600" dirty="0">
                <a:solidFill>
                  <a:schemeClr val="tx1"/>
                </a:solidFill>
                <a:effectLst>
                  <a:outerShdw blurRad="38100" dist="38100" dir="2700000" algn="tl">
                    <a:srgbClr val="C0C0C0"/>
                  </a:outerShdw>
                </a:effectLst>
                <a:latin typeface="+mj-lt"/>
              </a:rPr>
              <a:t>Uncovering the Needs</a:t>
            </a:r>
            <a:endParaRPr lang="en-IN" sz="1600" dirty="0">
              <a:solidFill>
                <a:schemeClr val="tx1"/>
              </a:solidFill>
              <a:effectLst>
                <a:outerShdw blurRad="38100" dist="38100" dir="2700000" algn="tl">
                  <a:srgbClr val="C0C0C0"/>
                </a:outerShdw>
              </a:effectLst>
              <a:latin typeface="+mj-lt"/>
            </a:endParaRPr>
          </a:p>
        </p:txBody>
      </p:sp>
      <p:sp>
        <p:nvSpPr>
          <p:cNvPr id="19" name="Text Box 19"/>
          <p:cNvSpPr txBox="1">
            <a:spLocks noChangeArrowheads="1"/>
          </p:cNvSpPr>
          <p:nvPr/>
        </p:nvSpPr>
        <p:spPr bwMode="auto">
          <a:xfrm>
            <a:off x="3581400" y="3155950"/>
            <a:ext cx="1752600" cy="703263"/>
          </a:xfrm>
          <a:prstGeom prst="rect">
            <a:avLst/>
          </a:prstGeom>
          <a:noFill/>
          <a:ln w="9525">
            <a:noFill/>
            <a:miter lim="800000"/>
            <a:headEnd/>
            <a:tailEnd/>
          </a:ln>
          <a:effectLst/>
        </p:spPr>
        <p:txBody>
          <a:bodyPr>
            <a:spAutoFit/>
          </a:bodyPr>
          <a:lstStyle/>
          <a:p>
            <a:pPr algn="ctr">
              <a:lnSpc>
                <a:spcPct val="100000"/>
              </a:lnSpc>
              <a:spcBef>
                <a:spcPct val="50000"/>
              </a:spcBef>
              <a:buFontTx/>
              <a:buNone/>
            </a:pPr>
            <a:r>
              <a:rPr lang="en-US" sz="1600" dirty="0">
                <a:solidFill>
                  <a:schemeClr val="tx1"/>
                </a:solidFill>
                <a:effectLst>
                  <a:outerShdw blurRad="38100" dist="38100" dir="2700000" algn="tl">
                    <a:srgbClr val="C0C0C0"/>
                  </a:outerShdw>
                </a:effectLst>
                <a:latin typeface="+mj-lt"/>
              </a:rPr>
              <a:t>Solutions, </a:t>
            </a:r>
          </a:p>
          <a:p>
            <a:pPr algn="ctr">
              <a:lnSpc>
                <a:spcPct val="100000"/>
              </a:lnSpc>
              <a:spcBef>
                <a:spcPct val="50000"/>
              </a:spcBef>
              <a:buFontTx/>
              <a:buNone/>
            </a:pPr>
            <a:r>
              <a:rPr lang="en-US" sz="1600" dirty="0">
                <a:solidFill>
                  <a:schemeClr val="tx1"/>
                </a:solidFill>
                <a:effectLst>
                  <a:outerShdw blurRad="38100" dist="38100" dir="2700000" algn="tl">
                    <a:srgbClr val="C0C0C0"/>
                  </a:outerShdw>
                </a:effectLst>
                <a:latin typeface="+mj-lt"/>
              </a:rPr>
              <a:t>Suggestions</a:t>
            </a:r>
            <a:endParaRPr lang="en-IN" sz="1600" dirty="0">
              <a:solidFill>
                <a:schemeClr val="tx1"/>
              </a:solidFill>
              <a:effectLst>
                <a:outerShdw blurRad="38100" dist="38100" dir="2700000" algn="tl">
                  <a:srgbClr val="C0C0C0"/>
                </a:outerShdw>
              </a:effectLst>
              <a:latin typeface="+mj-lt"/>
            </a:endParaRPr>
          </a:p>
        </p:txBody>
      </p:sp>
      <p:sp>
        <p:nvSpPr>
          <p:cNvPr id="20" name="Text Box 20"/>
          <p:cNvSpPr txBox="1">
            <a:spLocks noChangeArrowheads="1"/>
          </p:cNvSpPr>
          <p:nvPr/>
        </p:nvSpPr>
        <p:spPr bwMode="auto">
          <a:xfrm>
            <a:off x="3581400" y="2241550"/>
            <a:ext cx="1752600" cy="731226"/>
          </a:xfrm>
          <a:prstGeom prst="rect">
            <a:avLst/>
          </a:prstGeom>
          <a:noFill/>
          <a:ln w="9525">
            <a:noFill/>
            <a:miter lim="800000"/>
            <a:headEnd/>
            <a:tailEnd/>
          </a:ln>
          <a:effectLst/>
        </p:spPr>
        <p:txBody>
          <a:bodyPr>
            <a:spAutoFit/>
          </a:bodyPr>
          <a:lstStyle/>
          <a:p>
            <a:pPr algn="ctr">
              <a:lnSpc>
                <a:spcPct val="50000"/>
              </a:lnSpc>
              <a:spcBef>
                <a:spcPct val="50000"/>
              </a:spcBef>
              <a:buFontTx/>
              <a:buNone/>
            </a:pPr>
            <a:r>
              <a:rPr lang="en-US" sz="1600" dirty="0">
                <a:solidFill>
                  <a:schemeClr val="tx1"/>
                </a:solidFill>
                <a:effectLst>
                  <a:outerShdw blurRad="38100" dist="38100" dir="2700000" algn="tl">
                    <a:srgbClr val="C0C0C0"/>
                  </a:outerShdw>
                </a:effectLst>
                <a:latin typeface="+mj-lt"/>
              </a:rPr>
              <a:t>Close </a:t>
            </a:r>
          </a:p>
          <a:p>
            <a:pPr algn="ctr">
              <a:lnSpc>
                <a:spcPct val="50000"/>
              </a:lnSpc>
              <a:spcBef>
                <a:spcPct val="50000"/>
              </a:spcBef>
              <a:buFontTx/>
              <a:buNone/>
            </a:pPr>
            <a:r>
              <a:rPr lang="en-US" sz="1600" dirty="0">
                <a:solidFill>
                  <a:schemeClr val="tx1"/>
                </a:solidFill>
                <a:effectLst>
                  <a:outerShdw blurRad="38100" dist="38100" dir="2700000" algn="tl">
                    <a:srgbClr val="C0C0C0"/>
                  </a:outerShdw>
                </a:effectLst>
                <a:latin typeface="+mj-lt"/>
              </a:rPr>
              <a:t>for </a:t>
            </a:r>
          </a:p>
          <a:p>
            <a:pPr algn="ctr">
              <a:lnSpc>
                <a:spcPct val="50000"/>
              </a:lnSpc>
              <a:spcBef>
                <a:spcPct val="50000"/>
              </a:spcBef>
              <a:buFontTx/>
              <a:buNone/>
            </a:pPr>
            <a:r>
              <a:rPr lang="en-US" sz="1600" dirty="0">
                <a:solidFill>
                  <a:schemeClr val="tx1"/>
                </a:solidFill>
                <a:effectLst>
                  <a:outerShdw blurRad="38100" dist="38100" dir="2700000" algn="tl">
                    <a:srgbClr val="C0C0C0"/>
                  </a:outerShdw>
                </a:effectLst>
                <a:latin typeface="+mj-lt"/>
              </a:rPr>
              <a:t>Action</a:t>
            </a:r>
            <a:endParaRPr lang="en-IN" sz="1600" dirty="0">
              <a:solidFill>
                <a:schemeClr val="tx1"/>
              </a:solidFill>
              <a:effectLst>
                <a:outerShdw blurRad="38100" dist="38100" dir="2700000" algn="tl">
                  <a:srgbClr val="C0C0C0"/>
                </a:outerShdw>
              </a:effectLst>
              <a:latin typeface="+mj-lt"/>
            </a:endParaRPr>
          </a:p>
        </p:txBody>
      </p:sp>
    </p:spTree>
    <p:extLst>
      <p:ext uri="{BB962C8B-B14F-4D97-AF65-F5344CB8AC3E}">
        <p14:creationId xmlns:p14="http://schemas.microsoft.com/office/powerpoint/2010/main" val="32511774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dissolve">
                                      <p:cBhvr>
                                        <p:cTn id="7" dur="10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heckerboard(across)">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randombar(horizontal)">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randombar(horizontal)">
                                      <p:cBhvr>
                                        <p:cTn id="22" dur="500"/>
                                        <p:tgtEl>
                                          <p:spTgt spid="12"/>
                                        </p:tgtEl>
                                      </p:cBhvr>
                                    </p:animEffect>
                                  </p:childTnLst>
                                </p:cTn>
                              </p:par>
                            </p:childTnLst>
                          </p:cTn>
                        </p:par>
                        <p:par>
                          <p:cTn id="23" fill="hold">
                            <p:stCondLst>
                              <p:cond delay="500"/>
                            </p:stCondLst>
                            <p:childTnLst>
                              <p:par>
                                <p:cTn id="24" presetID="14" presetClass="entr" presetSubtype="10" fill="hold" grpId="0" nodeType="after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randombar(horizontal)">
                                      <p:cBhvr>
                                        <p:cTn id="26" dur="500"/>
                                        <p:tgtEl>
                                          <p:spTgt spid="17"/>
                                        </p:tgtEl>
                                      </p:cBhvr>
                                    </p:animEffect>
                                  </p:childTnLst>
                                </p:cTn>
                              </p:par>
                            </p:childTnLst>
                          </p:cTn>
                        </p:par>
                        <p:par>
                          <p:cTn id="27" fill="hold">
                            <p:stCondLst>
                              <p:cond delay="1000"/>
                            </p:stCondLst>
                            <p:childTnLst>
                              <p:par>
                                <p:cTn id="28" presetID="14" presetClass="entr" presetSubtype="10" fill="hold" grpId="0" nodeType="after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randombar(horizontal)">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randombar(horizontal)">
                                      <p:cBhvr>
                                        <p:cTn id="35" dur="500"/>
                                        <p:tgtEl>
                                          <p:spTgt spid="13"/>
                                        </p:tgtEl>
                                      </p:cBhvr>
                                    </p:animEffect>
                                  </p:childTnLst>
                                </p:cTn>
                              </p:par>
                            </p:childTnLst>
                          </p:cTn>
                        </p:par>
                        <p:par>
                          <p:cTn id="36" fill="hold">
                            <p:stCondLst>
                              <p:cond delay="500"/>
                            </p:stCondLst>
                            <p:childTnLst>
                              <p:par>
                                <p:cTn id="37" presetID="14" presetClass="entr" presetSubtype="10" fill="hold" grpId="0" nodeType="after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randombar(horizontal)">
                                      <p:cBhvr>
                                        <p:cTn id="39" dur="500"/>
                                        <p:tgtEl>
                                          <p:spTgt spid="18"/>
                                        </p:tgtEl>
                                      </p:cBhvr>
                                    </p:animEffect>
                                  </p:childTnLst>
                                </p:cTn>
                              </p:par>
                            </p:childTnLst>
                          </p:cTn>
                        </p:par>
                      </p:childTnLst>
                    </p:cTn>
                  </p:par>
                  <p:par>
                    <p:cTn id="40" fill="hold">
                      <p:stCondLst>
                        <p:cond delay="indefinite"/>
                      </p:stCondLst>
                      <p:childTnLst>
                        <p:par>
                          <p:cTn id="41" fill="hold">
                            <p:stCondLst>
                              <p:cond delay="0"/>
                            </p:stCondLst>
                            <p:childTnLst>
                              <p:par>
                                <p:cTn id="42" presetID="14" presetClass="entr" presetSubtype="10" fill="hold" grpId="0" nodeType="click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randombar(horizontal)">
                                      <p:cBhvr>
                                        <p:cTn id="44" dur="500"/>
                                        <p:tgtEl>
                                          <p:spTgt spid="14"/>
                                        </p:tgtEl>
                                      </p:cBhvr>
                                    </p:animEffect>
                                  </p:childTnLst>
                                </p:cTn>
                              </p:par>
                            </p:childTnLst>
                          </p:cTn>
                        </p:par>
                        <p:par>
                          <p:cTn id="45" fill="hold">
                            <p:stCondLst>
                              <p:cond delay="500"/>
                            </p:stCondLst>
                            <p:childTnLst>
                              <p:par>
                                <p:cTn id="46" presetID="18" presetClass="entr" presetSubtype="12" fill="hold" grpId="0" nodeType="after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strips(downLeft)">
                                      <p:cBhvr>
                                        <p:cTn id="48" dur="500"/>
                                        <p:tgtEl>
                                          <p:spTgt spid="19"/>
                                        </p:tgtEl>
                                      </p:cBhvr>
                                    </p:animEffect>
                                  </p:childTnLst>
                                </p:cTn>
                              </p:par>
                            </p:childTnLst>
                          </p:cTn>
                        </p:par>
                      </p:childTnLst>
                    </p:cTn>
                  </p:par>
                  <p:par>
                    <p:cTn id="49" fill="hold">
                      <p:stCondLst>
                        <p:cond delay="indefinite"/>
                      </p:stCondLst>
                      <p:childTnLst>
                        <p:par>
                          <p:cTn id="50" fill="hold">
                            <p:stCondLst>
                              <p:cond delay="0"/>
                            </p:stCondLst>
                            <p:childTnLst>
                              <p:par>
                                <p:cTn id="51" presetID="18" presetClass="entr" presetSubtype="12" fill="hold" grpId="0" nodeType="click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strips(downLeft)">
                                      <p:cBhvr>
                                        <p:cTn id="53" dur="500"/>
                                        <p:tgtEl>
                                          <p:spTgt spid="15"/>
                                        </p:tgtEl>
                                      </p:cBhvr>
                                    </p:animEffect>
                                  </p:childTnLst>
                                </p:cTn>
                              </p:par>
                            </p:childTnLst>
                          </p:cTn>
                        </p:par>
                        <p:par>
                          <p:cTn id="54" fill="hold">
                            <p:stCondLst>
                              <p:cond delay="500"/>
                            </p:stCondLst>
                            <p:childTnLst>
                              <p:par>
                                <p:cTn id="55" presetID="14" presetClass="entr" presetSubtype="10" fill="hold" grpId="0" nodeType="after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randombar(horizontal)">
                                      <p:cBhvr>
                                        <p:cTn id="5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p:bldP spid="13" grpId="0"/>
      <p:bldP spid="14" grpId="0"/>
      <p:bldP spid="15" grpId="0"/>
      <p:bldP spid="16" grpId="0"/>
      <p:bldP spid="17" grpId="0"/>
      <p:bldP spid="18" grpId="0"/>
      <p:bldP spid="19" grpId="0"/>
      <p:bldP spid="2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8904"/>
            <a:ext cx="8562480" cy="576000"/>
          </a:xfrm>
        </p:spPr>
        <p:txBody>
          <a:bodyPr/>
          <a:lstStyle/>
          <a:p>
            <a:r>
              <a:rPr lang="en-IN" altLang="en-US" dirty="0"/>
              <a:t>Structure of Business </a:t>
            </a:r>
            <a:r>
              <a:rPr lang="en-IN" altLang="en-US" dirty="0" smtClean="0"/>
              <a:t>Calls (</a:t>
            </a:r>
            <a:r>
              <a:rPr lang="en-IN" altLang="en-US" dirty="0"/>
              <a:t>2/2)</a:t>
            </a:r>
            <a:endParaRPr lang="en-IN" dirty="0"/>
          </a:p>
        </p:txBody>
      </p:sp>
      <p:sp>
        <p:nvSpPr>
          <p:cNvPr id="4" name="Rectangle 3"/>
          <p:cNvSpPr/>
          <p:nvPr/>
        </p:nvSpPr>
        <p:spPr>
          <a:xfrm>
            <a:off x="533400" y="1043732"/>
            <a:ext cx="6934200" cy="4524315"/>
          </a:xfrm>
          <a:prstGeom prst="rect">
            <a:avLst/>
          </a:prstGeom>
        </p:spPr>
        <p:txBody>
          <a:bodyPr wrap="square">
            <a:spAutoFit/>
          </a:bodyPr>
          <a:lstStyle/>
          <a:p>
            <a:pPr marL="533400" indent="-533400">
              <a:buFontTx/>
              <a:buNone/>
            </a:pPr>
            <a:r>
              <a:rPr lang="en-IN" sz="1600" b="1" dirty="0">
                <a:solidFill>
                  <a:srgbClr val="000066"/>
                </a:solidFill>
                <a:cs typeface="Times New Roman" pitchFamily="18" charset="0"/>
              </a:rPr>
              <a:t>Step 1: OPENING</a:t>
            </a:r>
          </a:p>
          <a:p>
            <a:pPr marL="933450" lvl="2" indent="-533400">
              <a:buBlip>
                <a:blip r:embed="rId3"/>
              </a:buBlip>
            </a:pPr>
            <a:r>
              <a:rPr lang="en-IN" sz="1600" dirty="0">
                <a:solidFill>
                  <a:srgbClr val="000000"/>
                </a:solidFill>
                <a:cs typeface="Times New Roman" pitchFamily="18" charset="0"/>
              </a:rPr>
              <a:t>Propose an Agenda</a:t>
            </a:r>
          </a:p>
          <a:p>
            <a:pPr marL="933450" lvl="2" indent="-533400">
              <a:buBlip>
                <a:blip r:embed="rId3"/>
              </a:buBlip>
            </a:pPr>
            <a:r>
              <a:rPr lang="en-IN" sz="1600" dirty="0">
                <a:solidFill>
                  <a:srgbClr val="000000"/>
                </a:solidFill>
                <a:cs typeface="Times New Roman" pitchFamily="18" charset="0"/>
              </a:rPr>
              <a:t>State the Value</a:t>
            </a:r>
          </a:p>
          <a:p>
            <a:pPr marL="933450" lvl="2" indent="-533400">
              <a:buBlip>
                <a:blip r:embed="rId3"/>
              </a:buBlip>
            </a:pPr>
            <a:r>
              <a:rPr lang="en-IN" sz="1600" dirty="0">
                <a:solidFill>
                  <a:srgbClr val="000000"/>
                </a:solidFill>
                <a:cs typeface="Times New Roman" pitchFamily="18" charset="0"/>
              </a:rPr>
              <a:t>Check for Acceptance </a:t>
            </a:r>
          </a:p>
          <a:p>
            <a:pPr marL="914400" lvl="1" indent="-457200">
              <a:buFontTx/>
              <a:buChar char="•"/>
            </a:pPr>
            <a:endParaRPr lang="en-IN" sz="1600" dirty="0">
              <a:solidFill>
                <a:srgbClr val="000000"/>
              </a:solidFill>
              <a:cs typeface="Times New Roman" pitchFamily="18" charset="0"/>
            </a:endParaRPr>
          </a:p>
          <a:p>
            <a:pPr marL="533400" indent="-533400">
              <a:buFont typeface="Wingdings" pitchFamily="2" charset="2"/>
              <a:buNone/>
            </a:pPr>
            <a:r>
              <a:rPr lang="en-IN" sz="1600" b="1" dirty="0">
                <a:solidFill>
                  <a:srgbClr val="000066"/>
                </a:solidFill>
                <a:cs typeface="Times New Roman" pitchFamily="18" charset="0"/>
              </a:rPr>
              <a:t>Step 2: PROBING</a:t>
            </a:r>
          </a:p>
          <a:p>
            <a:pPr marL="933450" lvl="2" indent="-533400">
              <a:buBlip>
                <a:blip r:embed="rId3"/>
              </a:buBlip>
            </a:pPr>
            <a:r>
              <a:rPr lang="en-IN" sz="1600" dirty="0">
                <a:solidFill>
                  <a:srgbClr val="000000"/>
                </a:solidFill>
                <a:cs typeface="Times New Roman" pitchFamily="18" charset="0"/>
              </a:rPr>
              <a:t>Uncovering the needs – Clear, Complete &amp; Mutual Understanding of callers need</a:t>
            </a:r>
          </a:p>
          <a:p>
            <a:pPr marL="914400" lvl="1" indent="-457200">
              <a:buFontTx/>
              <a:buChar char="•"/>
            </a:pPr>
            <a:endParaRPr lang="en-IN" sz="1600" dirty="0">
              <a:solidFill>
                <a:srgbClr val="000000"/>
              </a:solidFill>
              <a:cs typeface="Times New Roman" pitchFamily="18" charset="0"/>
            </a:endParaRPr>
          </a:p>
          <a:p>
            <a:pPr marL="533400" indent="-533400">
              <a:buFont typeface="Wingdings" pitchFamily="2" charset="2"/>
              <a:buNone/>
            </a:pPr>
            <a:r>
              <a:rPr lang="en-IN" sz="1600" b="1" dirty="0">
                <a:solidFill>
                  <a:srgbClr val="000066"/>
                </a:solidFill>
                <a:cs typeface="Times New Roman" pitchFamily="18" charset="0"/>
              </a:rPr>
              <a:t>Step 3: SUPPORTING</a:t>
            </a:r>
          </a:p>
          <a:p>
            <a:pPr marL="933450" lvl="2" indent="-533400">
              <a:buBlip>
                <a:blip r:embed="rId3"/>
              </a:buBlip>
            </a:pPr>
            <a:r>
              <a:rPr lang="en-IN" sz="1600" dirty="0">
                <a:solidFill>
                  <a:srgbClr val="000000"/>
                </a:solidFill>
                <a:cs typeface="Times New Roman" pitchFamily="18" charset="0"/>
              </a:rPr>
              <a:t>Acknowledging</a:t>
            </a:r>
          </a:p>
          <a:p>
            <a:pPr marL="933450" lvl="2" indent="-533400">
              <a:buBlip>
                <a:blip r:embed="rId3"/>
              </a:buBlip>
            </a:pPr>
            <a:r>
              <a:rPr lang="en-IN" sz="1600" dirty="0">
                <a:solidFill>
                  <a:srgbClr val="000000"/>
                </a:solidFill>
                <a:cs typeface="Times New Roman" pitchFamily="18" charset="0"/>
              </a:rPr>
              <a:t>Describing relevant solution</a:t>
            </a:r>
          </a:p>
          <a:p>
            <a:pPr marL="933450" lvl="2" indent="-533400">
              <a:buBlip>
                <a:blip r:embed="rId3"/>
              </a:buBlip>
            </a:pPr>
            <a:r>
              <a:rPr lang="en-IN" sz="1600" dirty="0">
                <a:solidFill>
                  <a:srgbClr val="000000"/>
                </a:solidFill>
                <a:cs typeface="Times New Roman" pitchFamily="18" charset="0"/>
              </a:rPr>
              <a:t>Check for Acceptance</a:t>
            </a:r>
          </a:p>
          <a:p>
            <a:pPr marL="914400" lvl="1" indent="-457200">
              <a:buFontTx/>
              <a:buChar char="•"/>
            </a:pPr>
            <a:endParaRPr lang="en-IN" sz="1600" dirty="0">
              <a:solidFill>
                <a:srgbClr val="000000"/>
              </a:solidFill>
              <a:cs typeface="Times New Roman" pitchFamily="18" charset="0"/>
            </a:endParaRPr>
          </a:p>
          <a:p>
            <a:pPr marL="533400" indent="-533400">
              <a:buFont typeface="Wingdings" pitchFamily="2" charset="2"/>
              <a:buNone/>
            </a:pPr>
            <a:r>
              <a:rPr lang="en-IN" sz="1600" b="1" dirty="0">
                <a:solidFill>
                  <a:srgbClr val="000066"/>
                </a:solidFill>
                <a:cs typeface="Times New Roman" pitchFamily="18" charset="0"/>
              </a:rPr>
              <a:t>Step 4: CLOSING</a:t>
            </a:r>
          </a:p>
          <a:p>
            <a:pPr marL="933450" lvl="2" indent="-533400">
              <a:buBlip>
                <a:blip r:embed="rId3"/>
              </a:buBlip>
            </a:pPr>
            <a:r>
              <a:rPr lang="en-IN" sz="1600" dirty="0">
                <a:solidFill>
                  <a:srgbClr val="000000"/>
                </a:solidFill>
                <a:cs typeface="Times New Roman" pitchFamily="18" charset="0"/>
              </a:rPr>
              <a:t>Review previously accepted benefits</a:t>
            </a:r>
          </a:p>
          <a:p>
            <a:pPr marL="933450" lvl="2" indent="-533400">
              <a:buBlip>
                <a:blip r:embed="rId3"/>
              </a:buBlip>
            </a:pPr>
            <a:r>
              <a:rPr lang="en-IN" sz="1600" dirty="0">
                <a:solidFill>
                  <a:srgbClr val="000000"/>
                </a:solidFill>
                <a:cs typeface="Times New Roman" pitchFamily="18" charset="0"/>
              </a:rPr>
              <a:t>Propose the next step for you and the caller</a:t>
            </a:r>
          </a:p>
          <a:p>
            <a:pPr marL="933450" lvl="2" indent="-533400">
              <a:buBlip>
                <a:blip r:embed="rId3"/>
              </a:buBlip>
            </a:pPr>
            <a:r>
              <a:rPr lang="en-IN" sz="1600" dirty="0">
                <a:solidFill>
                  <a:srgbClr val="000000"/>
                </a:solidFill>
                <a:cs typeface="Times New Roman" pitchFamily="18" charset="0"/>
              </a:rPr>
              <a:t>Check for Acceptance </a:t>
            </a:r>
          </a:p>
        </p:txBody>
      </p:sp>
      <p:pic>
        <p:nvPicPr>
          <p:cNvPr id="5" name="Picture 4" descr="42-17166594"/>
          <p:cNvPicPr>
            <a:picLocks noChangeAspect="1" noChangeArrowheads="1"/>
          </p:cNvPicPr>
          <p:nvPr/>
        </p:nvPicPr>
        <p:blipFill>
          <a:blip r:embed="rId4"/>
          <a:srcRect/>
          <a:stretch>
            <a:fillRect/>
          </a:stretch>
        </p:blipFill>
        <p:spPr bwMode="auto">
          <a:xfrm>
            <a:off x="6050697" y="69373"/>
            <a:ext cx="3029803" cy="2024918"/>
          </a:xfrm>
          <a:prstGeom prst="rect">
            <a:avLst/>
          </a:prstGeom>
          <a:solidFill>
            <a:schemeClr val="tx1"/>
          </a:solidFill>
          <a:ln w="57150" cmpd="thickThin">
            <a:solidFill>
              <a:schemeClr val="tx1"/>
            </a:solidFill>
            <a:miter lim="800000"/>
            <a:headEnd/>
            <a:tailEnd/>
          </a:ln>
        </p:spPr>
      </p:pic>
    </p:spTree>
    <p:extLst>
      <p:ext uri="{BB962C8B-B14F-4D97-AF65-F5344CB8AC3E}">
        <p14:creationId xmlns:p14="http://schemas.microsoft.com/office/powerpoint/2010/main" val="28438813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 y="1139886"/>
            <a:ext cx="6553200" cy="3416320"/>
          </a:xfrm>
          <a:prstGeom prst="rect">
            <a:avLst/>
          </a:prstGeom>
        </p:spPr>
        <p:txBody>
          <a:bodyPr wrap="square">
            <a:spAutoFit/>
          </a:bodyPr>
          <a:lstStyle/>
          <a:p>
            <a:pPr marL="533400" indent="-533400">
              <a:lnSpc>
                <a:spcPct val="150000"/>
              </a:lnSpc>
              <a:buBlip>
                <a:blip r:embed="rId3"/>
              </a:buBlip>
            </a:pPr>
            <a:r>
              <a:rPr lang="en-IN" sz="1600" dirty="0">
                <a:solidFill>
                  <a:srgbClr val="000000"/>
                </a:solidFill>
                <a:cs typeface="Times New Roman" pitchFamily="18" charset="0"/>
              </a:rPr>
              <a:t>Request for mutually suitable time (schedule) by email / phone</a:t>
            </a:r>
          </a:p>
          <a:p>
            <a:pPr marL="533400" indent="-533400">
              <a:lnSpc>
                <a:spcPct val="150000"/>
              </a:lnSpc>
              <a:buBlip>
                <a:blip r:embed="rId3"/>
              </a:buBlip>
            </a:pPr>
            <a:r>
              <a:rPr lang="en-IN" sz="1600" dirty="0">
                <a:solidFill>
                  <a:srgbClr val="000000"/>
                </a:solidFill>
                <a:cs typeface="Times New Roman" pitchFamily="18" charset="0"/>
              </a:rPr>
              <a:t>Send email / calendar invite of schedule with agenda of discussion</a:t>
            </a:r>
          </a:p>
          <a:p>
            <a:pPr marL="533400" indent="-533400">
              <a:lnSpc>
                <a:spcPct val="150000"/>
              </a:lnSpc>
              <a:buBlip>
                <a:blip r:embed="rId3"/>
              </a:buBlip>
            </a:pPr>
            <a:r>
              <a:rPr lang="en-IN" sz="1600" dirty="0">
                <a:solidFill>
                  <a:srgbClr val="000000"/>
                </a:solidFill>
                <a:cs typeface="Times New Roman" pitchFamily="18" charset="0"/>
              </a:rPr>
              <a:t>During the follow up call-</a:t>
            </a:r>
          </a:p>
          <a:p>
            <a:pPr marL="933450" lvl="2" indent="-533400">
              <a:lnSpc>
                <a:spcPct val="150000"/>
              </a:lnSpc>
              <a:buBlip>
                <a:blip r:embed="rId3"/>
              </a:buBlip>
            </a:pPr>
            <a:r>
              <a:rPr lang="en-IN" sz="1600" dirty="0">
                <a:solidFill>
                  <a:srgbClr val="000000"/>
                </a:solidFill>
                <a:cs typeface="Times New Roman" pitchFamily="18" charset="0"/>
              </a:rPr>
              <a:t>Give summary of events</a:t>
            </a:r>
          </a:p>
          <a:p>
            <a:pPr marL="933450" lvl="2" indent="-533400">
              <a:lnSpc>
                <a:spcPct val="150000"/>
              </a:lnSpc>
              <a:buBlip>
                <a:blip r:embed="rId3"/>
              </a:buBlip>
            </a:pPr>
            <a:r>
              <a:rPr lang="en-IN" sz="1600" dirty="0">
                <a:solidFill>
                  <a:srgbClr val="000000"/>
                </a:solidFill>
                <a:cs typeface="Times New Roman" pitchFamily="18" charset="0"/>
              </a:rPr>
              <a:t>Highlight the completed actions</a:t>
            </a:r>
          </a:p>
          <a:p>
            <a:pPr marL="933450" lvl="2" indent="-533400">
              <a:lnSpc>
                <a:spcPct val="150000"/>
              </a:lnSpc>
              <a:buBlip>
                <a:blip r:embed="rId3"/>
              </a:buBlip>
            </a:pPr>
            <a:r>
              <a:rPr lang="en-IN" sz="1600" dirty="0">
                <a:solidFill>
                  <a:srgbClr val="000000"/>
                </a:solidFill>
                <a:cs typeface="Times New Roman" pitchFamily="18" charset="0"/>
              </a:rPr>
              <a:t>Give status of incomplete job &amp; steps to progress</a:t>
            </a:r>
          </a:p>
          <a:p>
            <a:pPr marL="933450" lvl="2" indent="-533400">
              <a:lnSpc>
                <a:spcPct val="150000"/>
              </a:lnSpc>
              <a:buBlip>
                <a:blip r:embed="rId3"/>
              </a:buBlip>
            </a:pPr>
            <a:r>
              <a:rPr lang="en-IN" sz="1600" dirty="0">
                <a:solidFill>
                  <a:srgbClr val="000000"/>
                </a:solidFill>
                <a:cs typeface="Times New Roman" pitchFamily="18" charset="0"/>
              </a:rPr>
              <a:t>Discuss if any challenges</a:t>
            </a:r>
          </a:p>
          <a:p>
            <a:pPr marL="933450" lvl="2" indent="-533400">
              <a:lnSpc>
                <a:spcPct val="150000"/>
              </a:lnSpc>
              <a:buBlip>
                <a:blip r:embed="rId3"/>
              </a:buBlip>
            </a:pPr>
            <a:r>
              <a:rPr lang="en-IN" sz="1600" dirty="0">
                <a:solidFill>
                  <a:srgbClr val="000000"/>
                </a:solidFill>
                <a:cs typeface="Times New Roman" pitchFamily="18" charset="0"/>
              </a:rPr>
              <a:t>Ask for suggestions / Support</a:t>
            </a:r>
          </a:p>
          <a:p>
            <a:pPr marL="933450" lvl="2" indent="-533400">
              <a:lnSpc>
                <a:spcPct val="150000"/>
              </a:lnSpc>
              <a:buBlip>
                <a:blip r:embed="rId3"/>
              </a:buBlip>
            </a:pPr>
            <a:r>
              <a:rPr lang="en-IN" sz="1600" dirty="0">
                <a:solidFill>
                  <a:srgbClr val="000000"/>
                </a:solidFill>
                <a:cs typeface="Times New Roman" pitchFamily="18" charset="0"/>
              </a:rPr>
              <a:t>Close for next action Step</a:t>
            </a:r>
          </a:p>
        </p:txBody>
      </p:sp>
      <p:sp>
        <p:nvSpPr>
          <p:cNvPr id="4" name="Title 3"/>
          <p:cNvSpPr>
            <a:spLocks noGrp="1"/>
          </p:cNvSpPr>
          <p:nvPr>
            <p:ph type="title"/>
          </p:nvPr>
        </p:nvSpPr>
        <p:spPr/>
        <p:txBody>
          <a:bodyPr/>
          <a:lstStyle/>
          <a:p>
            <a:r>
              <a:rPr lang="en-IN" altLang="en-US" dirty="0"/>
              <a:t>Follow Up on your calls</a:t>
            </a:r>
            <a:endParaRPr lang="en-US" dirty="0"/>
          </a:p>
        </p:txBody>
      </p:sp>
      <p:pic>
        <p:nvPicPr>
          <p:cNvPr id="5" name="Picture 5" descr="reminder-finger"/>
          <p:cNvPicPr>
            <a:picLocks noChangeAspect="1" noChangeArrowheads="1"/>
          </p:cNvPicPr>
          <p:nvPr/>
        </p:nvPicPr>
        <p:blipFill>
          <a:blip r:embed="rId4"/>
          <a:srcRect/>
          <a:stretch>
            <a:fillRect/>
          </a:stretch>
        </p:blipFill>
        <p:spPr bwMode="auto">
          <a:xfrm>
            <a:off x="6997700" y="3429000"/>
            <a:ext cx="2087563" cy="2917825"/>
          </a:xfrm>
          <a:prstGeom prst="rect">
            <a:avLst/>
          </a:prstGeom>
          <a:solidFill>
            <a:schemeClr val="tx1"/>
          </a:solidFill>
          <a:ln w="57150" cmpd="thickThin">
            <a:solidFill>
              <a:schemeClr val="tx1"/>
            </a:solidFill>
            <a:miter lim="800000"/>
            <a:headEnd/>
            <a:tailEnd/>
          </a:ln>
        </p:spPr>
      </p:pic>
    </p:spTree>
    <p:extLst>
      <p:ext uri="{BB962C8B-B14F-4D97-AF65-F5344CB8AC3E}">
        <p14:creationId xmlns:p14="http://schemas.microsoft.com/office/powerpoint/2010/main" val="1759653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8" presetClass="entr" presetSubtype="0" accel="10000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2.5"/>
                                          </p:val>
                                        </p:tav>
                                        <p:tav tm="100000">
                                          <p:val>
                                            <p:strVal val="#ppt_w"/>
                                          </p:val>
                                        </p:tav>
                                      </p:tavLst>
                                    </p:anim>
                                    <p:anim calcmode="lin" valueType="num">
                                      <p:cBhvr>
                                        <p:cTn id="8" dur="1000" fill="hold"/>
                                        <p:tgtEl>
                                          <p:spTgt spid="5"/>
                                        </p:tgtEl>
                                        <p:attrNameLst>
                                          <p:attrName>ppt_h</p:attrName>
                                        </p:attrNameLst>
                                      </p:cBhvr>
                                      <p:tavLst>
                                        <p:tav tm="0">
                                          <p:val>
                                            <p:strVal val="#ppt_h*0.01"/>
                                          </p:val>
                                        </p:tav>
                                        <p:tav tm="100000">
                                          <p:val>
                                            <p:strVal val="#ppt_h"/>
                                          </p:val>
                                        </p:tav>
                                      </p:tavLst>
                                    </p:anim>
                                    <p:anim calcmode="lin" valueType="num">
                                      <p:cBhvr>
                                        <p:cTn id="9" dur="1000" fill="hold"/>
                                        <p:tgtEl>
                                          <p:spTgt spid="5"/>
                                        </p:tgtEl>
                                        <p:attrNameLst>
                                          <p:attrName>ppt_x</p:attrName>
                                        </p:attrNameLst>
                                      </p:cBhvr>
                                      <p:tavLst>
                                        <p:tav tm="0">
                                          <p:val>
                                            <p:strVal val="#ppt_x"/>
                                          </p:val>
                                        </p:tav>
                                        <p:tav tm="100000">
                                          <p:val>
                                            <p:strVal val="#ppt_x"/>
                                          </p:val>
                                        </p:tav>
                                      </p:tavLst>
                                    </p:anim>
                                    <p:anim calcmode="lin" valueType="num">
                                      <p:cBhvr>
                                        <p:cTn id="10" dur="1000" fill="hold"/>
                                        <p:tgtEl>
                                          <p:spTgt spid="5"/>
                                        </p:tgtEl>
                                        <p:attrNameLst>
                                          <p:attrName>ppt_y</p:attrName>
                                        </p:attrNameLst>
                                      </p:cBhvr>
                                      <p:tavLst>
                                        <p:tav tm="0">
                                          <p:val>
                                            <p:strVal val="#ppt_h+1"/>
                                          </p:val>
                                        </p:tav>
                                        <p:tav tm="100000">
                                          <p:val>
                                            <p:strVal val="#ppt_y"/>
                                          </p:val>
                                        </p:tav>
                                      </p:tavLst>
                                    </p:anim>
                                    <p:animEffect transition="in" filter="fade">
                                      <p:cBhvr>
                                        <p:cTn id="11"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85800" y="3594185"/>
            <a:ext cx="6019800" cy="1754326"/>
          </a:xfrm>
          <a:prstGeom prst="rect">
            <a:avLst/>
          </a:prstGeom>
        </p:spPr>
        <p:txBody>
          <a:bodyPr wrap="square">
            <a:spAutoFit/>
          </a:bodyPr>
          <a:lstStyle/>
          <a:p>
            <a:pPr>
              <a:lnSpc>
                <a:spcPct val="90000"/>
              </a:lnSpc>
              <a:buFontTx/>
              <a:buNone/>
            </a:pPr>
            <a:r>
              <a:rPr lang="en-IN" sz="4000" b="1" i="1" dirty="0">
                <a:solidFill>
                  <a:schemeClr val="accent2"/>
                </a:solidFill>
                <a:effectLst>
                  <a:outerShdw blurRad="38100" dist="38100" dir="2700000" algn="tl">
                    <a:srgbClr val="C0C0C0"/>
                  </a:outerShdw>
                </a:effectLst>
                <a:cs typeface="Times New Roman" pitchFamily="18" charset="0"/>
              </a:rPr>
              <a:t>Dos</a:t>
            </a:r>
            <a:r>
              <a:rPr lang="en-IN" sz="4000" b="1" i="1" dirty="0">
                <a:solidFill>
                  <a:srgbClr val="000000"/>
                </a:solidFill>
                <a:effectLst>
                  <a:outerShdw blurRad="38100" dist="38100" dir="2700000" algn="tl">
                    <a:srgbClr val="C0C0C0"/>
                  </a:outerShdw>
                </a:effectLst>
                <a:cs typeface="Times New Roman" pitchFamily="18" charset="0"/>
              </a:rPr>
              <a:t> and </a:t>
            </a:r>
            <a:r>
              <a:rPr lang="en-IN" sz="4000" b="1" i="1" dirty="0">
                <a:solidFill>
                  <a:schemeClr val="accent2"/>
                </a:solidFill>
                <a:effectLst>
                  <a:outerShdw blurRad="38100" dist="38100" dir="2700000" algn="tl">
                    <a:srgbClr val="C0C0C0"/>
                  </a:outerShdw>
                </a:effectLst>
                <a:cs typeface="Times New Roman" pitchFamily="18" charset="0"/>
              </a:rPr>
              <a:t>Don’ts </a:t>
            </a:r>
          </a:p>
          <a:p>
            <a:pPr>
              <a:lnSpc>
                <a:spcPct val="90000"/>
              </a:lnSpc>
              <a:buFontTx/>
              <a:buNone/>
            </a:pPr>
            <a:r>
              <a:rPr lang="en-IN" sz="4000" b="1" i="1" dirty="0">
                <a:solidFill>
                  <a:srgbClr val="000000"/>
                </a:solidFill>
                <a:effectLst>
                  <a:outerShdw blurRad="38100" dist="38100" dir="2700000" algn="tl">
                    <a:srgbClr val="C0C0C0"/>
                  </a:outerShdw>
                </a:effectLst>
                <a:cs typeface="Times New Roman" pitchFamily="18" charset="0"/>
              </a:rPr>
              <a:t>during </a:t>
            </a:r>
          </a:p>
          <a:p>
            <a:pPr>
              <a:lnSpc>
                <a:spcPct val="90000"/>
              </a:lnSpc>
              <a:buFontTx/>
              <a:buNone/>
            </a:pPr>
            <a:r>
              <a:rPr lang="en-IN" sz="4000" b="1" i="1" dirty="0">
                <a:solidFill>
                  <a:srgbClr val="000000"/>
                </a:solidFill>
                <a:effectLst>
                  <a:outerShdw blurRad="38100" dist="38100" dir="2700000" algn="tl">
                    <a:srgbClr val="C0C0C0"/>
                  </a:outerShdw>
                </a:effectLst>
                <a:cs typeface="Times New Roman" pitchFamily="18" charset="0"/>
              </a:rPr>
              <a:t>Telephone Calls!!!</a:t>
            </a:r>
          </a:p>
        </p:txBody>
      </p:sp>
      <p:pic>
        <p:nvPicPr>
          <p:cNvPr id="5" name="Picture 6" descr="kid_with_cell_phone"/>
          <p:cNvPicPr>
            <a:picLocks noChangeAspect="1" noChangeArrowheads="1"/>
          </p:cNvPicPr>
          <p:nvPr/>
        </p:nvPicPr>
        <p:blipFill>
          <a:blip r:embed="rId3"/>
          <a:srcRect/>
          <a:stretch>
            <a:fillRect/>
          </a:stretch>
        </p:blipFill>
        <p:spPr bwMode="auto">
          <a:xfrm>
            <a:off x="5223095" y="457200"/>
            <a:ext cx="3692305" cy="2465695"/>
          </a:xfrm>
          <a:prstGeom prst="rect">
            <a:avLst/>
          </a:prstGeom>
          <a:solidFill>
            <a:schemeClr val="tx1"/>
          </a:solidFill>
          <a:ln w="57150" cmpd="thickThin">
            <a:solidFill>
              <a:schemeClr val="tx1"/>
            </a:solidFill>
            <a:miter lim="800000"/>
            <a:headEnd/>
            <a:tailEnd/>
          </a:ln>
        </p:spPr>
      </p:pic>
      <p:pic>
        <p:nvPicPr>
          <p:cNvPr id="6" name="Picture 7" descr="headache"/>
          <p:cNvPicPr>
            <a:picLocks noChangeAspect="1" noChangeArrowheads="1"/>
          </p:cNvPicPr>
          <p:nvPr/>
        </p:nvPicPr>
        <p:blipFill>
          <a:blip r:embed="rId4"/>
          <a:srcRect/>
          <a:stretch>
            <a:fillRect/>
          </a:stretch>
        </p:blipFill>
        <p:spPr bwMode="auto">
          <a:xfrm>
            <a:off x="5995416" y="3227696"/>
            <a:ext cx="2843783" cy="3096904"/>
          </a:xfrm>
          <a:prstGeom prst="rect">
            <a:avLst/>
          </a:prstGeom>
          <a:solidFill>
            <a:schemeClr val="tx1"/>
          </a:solidFill>
          <a:ln w="57150" cmpd="thickThin">
            <a:solidFill>
              <a:schemeClr val="tx1"/>
            </a:solidFill>
            <a:miter lim="800000"/>
            <a:headEnd/>
            <a:tailEnd/>
          </a:ln>
        </p:spPr>
      </p:pic>
      <p:sp>
        <p:nvSpPr>
          <p:cNvPr id="2" name="Title 1"/>
          <p:cNvSpPr>
            <a:spLocks noGrp="1"/>
          </p:cNvSpPr>
          <p:nvPr>
            <p:ph type="ctrTitle"/>
          </p:nvPr>
        </p:nvSpPr>
        <p:spPr/>
        <p:txBody>
          <a:bodyPr>
            <a:normAutofit fontScale="90000"/>
          </a:bodyPr>
          <a:lstStyle/>
          <a:p>
            <a:r>
              <a:rPr lang="en-IN" dirty="0" smtClean="0"/>
              <a:t/>
            </a:r>
            <a:br>
              <a:rPr lang="en-IN" dirty="0" smtClean="0"/>
            </a:br>
            <a:r>
              <a:rPr lang="en-IN" dirty="0" smtClean="0"/>
              <a:t>Telephonic </a:t>
            </a:r>
            <a:r>
              <a:rPr lang="en-IN" dirty="0"/>
              <a:t>Etiquettes</a:t>
            </a:r>
            <a:br>
              <a:rPr lang="en-IN" dirty="0"/>
            </a:br>
            <a:r>
              <a:rPr lang="en-IN" sz="2000" dirty="0"/>
              <a:t>                        to be followed for calling process…</a:t>
            </a:r>
            <a:br>
              <a:rPr lang="en-IN" sz="2000" dirty="0"/>
            </a:br>
            <a:endParaRPr lang="en-IN" sz="2000" dirty="0"/>
          </a:p>
        </p:txBody>
      </p:sp>
    </p:spTree>
    <p:extLst>
      <p:ext uri="{BB962C8B-B14F-4D97-AF65-F5344CB8AC3E}">
        <p14:creationId xmlns:p14="http://schemas.microsoft.com/office/powerpoint/2010/main" val="1759653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1000"/>
                                        <p:tgtEl>
                                          <p:spTgt spid="5"/>
                                        </p:tgtEl>
                                      </p:cBhvr>
                                    </p:animEffect>
                                  </p:childTnLst>
                                </p:cTn>
                              </p:par>
                              <p:par>
                                <p:cTn id="8" presetID="21" presetClass="entr" presetSubtype="4"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heel(4)">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8904"/>
            <a:ext cx="8562480" cy="576000"/>
          </a:xfrm>
        </p:spPr>
        <p:txBody>
          <a:bodyPr/>
          <a:lstStyle/>
          <a:p>
            <a:r>
              <a:rPr lang="en-US" dirty="0" smtClean="0"/>
              <a:t>Dos…</a:t>
            </a:r>
            <a:endParaRPr lang="en-IN" dirty="0"/>
          </a:p>
        </p:txBody>
      </p:sp>
      <p:sp>
        <p:nvSpPr>
          <p:cNvPr id="3" name="Rectangle 2"/>
          <p:cNvSpPr/>
          <p:nvPr/>
        </p:nvSpPr>
        <p:spPr>
          <a:xfrm>
            <a:off x="685800" y="685800"/>
            <a:ext cx="6477000" cy="5909310"/>
          </a:xfrm>
          <a:prstGeom prst="rect">
            <a:avLst/>
          </a:prstGeom>
        </p:spPr>
        <p:txBody>
          <a:bodyPr wrap="square">
            <a:spAutoFit/>
          </a:bodyPr>
          <a:lstStyle/>
          <a:p>
            <a:pPr marL="533400" indent="-533400">
              <a:lnSpc>
                <a:spcPct val="150000"/>
              </a:lnSpc>
              <a:buBlip>
                <a:blip r:embed="rId3"/>
              </a:buBlip>
            </a:pPr>
            <a:r>
              <a:rPr lang="en-IN" dirty="0">
                <a:solidFill>
                  <a:srgbClr val="000000"/>
                </a:solidFill>
                <a:cs typeface="Times New Roman" pitchFamily="18" charset="0"/>
              </a:rPr>
              <a:t>Smile</a:t>
            </a:r>
          </a:p>
          <a:p>
            <a:pPr marL="533400" indent="-533400">
              <a:lnSpc>
                <a:spcPct val="150000"/>
              </a:lnSpc>
              <a:buBlip>
                <a:blip r:embed="rId3"/>
              </a:buBlip>
            </a:pPr>
            <a:r>
              <a:rPr lang="en-IN" dirty="0">
                <a:solidFill>
                  <a:srgbClr val="000000"/>
                </a:solidFill>
                <a:cs typeface="Times New Roman" pitchFamily="18" charset="0"/>
              </a:rPr>
              <a:t>Identify yourself </a:t>
            </a:r>
          </a:p>
          <a:p>
            <a:pPr marL="533400" indent="-533400">
              <a:lnSpc>
                <a:spcPct val="150000"/>
              </a:lnSpc>
              <a:buBlip>
                <a:blip r:embed="rId3"/>
              </a:buBlip>
            </a:pPr>
            <a:r>
              <a:rPr lang="en-IN" dirty="0">
                <a:solidFill>
                  <a:srgbClr val="000000"/>
                </a:solidFill>
                <a:cs typeface="Times New Roman" pitchFamily="18" charset="0"/>
              </a:rPr>
              <a:t>Converse with clarity</a:t>
            </a:r>
          </a:p>
          <a:p>
            <a:pPr marL="533400" indent="-533400">
              <a:lnSpc>
                <a:spcPct val="150000"/>
              </a:lnSpc>
              <a:buBlip>
                <a:blip r:embed="rId3"/>
              </a:buBlip>
            </a:pPr>
            <a:r>
              <a:rPr lang="en-IN" dirty="0">
                <a:solidFill>
                  <a:srgbClr val="000000"/>
                </a:solidFill>
                <a:cs typeface="Times New Roman" pitchFamily="18" charset="0"/>
              </a:rPr>
              <a:t>Effective listening</a:t>
            </a:r>
          </a:p>
          <a:p>
            <a:pPr marL="533400" indent="-533400">
              <a:lnSpc>
                <a:spcPct val="150000"/>
              </a:lnSpc>
              <a:buBlip>
                <a:blip r:embed="rId3"/>
              </a:buBlip>
            </a:pPr>
            <a:r>
              <a:rPr lang="en-IN" dirty="0">
                <a:solidFill>
                  <a:srgbClr val="000000"/>
                </a:solidFill>
                <a:cs typeface="Times New Roman" pitchFamily="18" charset="0"/>
              </a:rPr>
              <a:t>Show concern towards callers</a:t>
            </a:r>
          </a:p>
          <a:p>
            <a:pPr marL="533400" indent="-533400">
              <a:lnSpc>
                <a:spcPct val="150000"/>
              </a:lnSpc>
              <a:buBlip>
                <a:blip r:embed="rId3"/>
              </a:buBlip>
            </a:pPr>
            <a:r>
              <a:rPr lang="en-IN" dirty="0">
                <a:solidFill>
                  <a:srgbClr val="000000"/>
                </a:solidFill>
                <a:cs typeface="Times New Roman" pitchFamily="18" charset="0"/>
              </a:rPr>
              <a:t>Be alert &amp; active</a:t>
            </a:r>
          </a:p>
          <a:p>
            <a:pPr marL="533400" indent="-533400">
              <a:lnSpc>
                <a:spcPct val="150000"/>
              </a:lnSpc>
              <a:buBlip>
                <a:blip r:embed="rId3"/>
              </a:buBlip>
            </a:pPr>
            <a:r>
              <a:rPr lang="en-IN" dirty="0">
                <a:solidFill>
                  <a:srgbClr val="000000"/>
                </a:solidFill>
                <a:cs typeface="Times New Roman" pitchFamily="18" charset="0"/>
              </a:rPr>
              <a:t>Use simple language without jargons</a:t>
            </a:r>
          </a:p>
          <a:p>
            <a:pPr marL="533400" indent="-533400">
              <a:lnSpc>
                <a:spcPct val="150000"/>
              </a:lnSpc>
              <a:buBlip>
                <a:blip r:embed="rId3"/>
              </a:buBlip>
            </a:pPr>
            <a:r>
              <a:rPr lang="en-IN" dirty="0">
                <a:solidFill>
                  <a:srgbClr val="000000"/>
                </a:solidFill>
                <a:cs typeface="Times New Roman" pitchFamily="18" charset="0"/>
              </a:rPr>
              <a:t>Extend help – Build Trust &amp; Confidence</a:t>
            </a:r>
          </a:p>
          <a:p>
            <a:pPr marL="533400" indent="-533400">
              <a:lnSpc>
                <a:spcPct val="150000"/>
              </a:lnSpc>
              <a:buBlip>
                <a:blip r:embed="rId3"/>
              </a:buBlip>
            </a:pPr>
            <a:r>
              <a:rPr lang="en-IN" dirty="0">
                <a:solidFill>
                  <a:srgbClr val="000000"/>
                </a:solidFill>
                <a:cs typeface="Times New Roman" pitchFamily="18" charset="0"/>
              </a:rPr>
              <a:t>Effective Questioning: Information – Confirmation</a:t>
            </a:r>
          </a:p>
          <a:p>
            <a:pPr marL="533400" indent="-533400">
              <a:lnSpc>
                <a:spcPct val="150000"/>
              </a:lnSpc>
              <a:buBlip>
                <a:blip r:embed="rId3"/>
              </a:buBlip>
            </a:pPr>
            <a:r>
              <a:rPr lang="en-IN" dirty="0">
                <a:solidFill>
                  <a:srgbClr val="000000"/>
                </a:solidFill>
                <a:cs typeface="Times New Roman" pitchFamily="18" charset="0"/>
              </a:rPr>
              <a:t>Voice Modulation – Pitch, Volume, Rate of Speech / Clarity, Diction</a:t>
            </a:r>
          </a:p>
          <a:p>
            <a:pPr marL="533400" indent="-533400">
              <a:lnSpc>
                <a:spcPct val="150000"/>
              </a:lnSpc>
              <a:buBlip>
                <a:blip r:embed="rId3"/>
              </a:buBlip>
            </a:pPr>
            <a:r>
              <a:rPr lang="en-IN" dirty="0">
                <a:solidFill>
                  <a:srgbClr val="000000"/>
                </a:solidFill>
                <a:cs typeface="Times New Roman" pitchFamily="18" charset="0"/>
              </a:rPr>
              <a:t>Information that suits receiver’s needs</a:t>
            </a:r>
          </a:p>
          <a:p>
            <a:pPr marL="533400" indent="-533400">
              <a:lnSpc>
                <a:spcPct val="150000"/>
              </a:lnSpc>
              <a:buBlip>
                <a:blip r:embed="rId3"/>
              </a:buBlip>
            </a:pPr>
            <a:r>
              <a:rPr lang="en-IN" dirty="0">
                <a:solidFill>
                  <a:srgbClr val="000000"/>
                </a:solidFill>
                <a:cs typeface="Times New Roman" pitchFamily="18" charset="0"/>
              </a:rPr>
              <a:t>Demonstrating the importance / urgency of </a:t>
            </a:r>
            <a:r>
              <a:rPr lang="en-IN" dirty="0" smtClean="0">
                <a:solidFill>
                  <a:srgbClr val="000000"/>
                </a:solidFill>
                <a:cs typeface="Times New Roman" pitchFamily="18" charset="0"/>
              </a:rPr>
              <a:t>issues</a:t>
            </a:r>
          </a:p>
          <a:p>
            <a:pPr marL="533400" indent="-533400">
              <a:lnSpc>
                <a:spcPct val="150000"/>
              </a:lnSpc>
              <a:buBlip>
                <a:blip r:embed="rId3"/>
              </a:buBlip>
            </a:pPr>
            <a:r>
              <a:rPr lang="en-IN" dirty="0" smtClean="0">
                <a:solidFill>
                  <a:srgbClr val="000000"/>
                </a:solidFill>
                <a:cs typeface="Times New Roman" pitchFamily="18" charset="0"/>
              </a:rPr>
              <a:t>Consider Caller/Receiver’s need for privacy</a:t>
            </a:r>
            <a:endParaRPr lang="en-US" dirty="0">
              <a:solidFill>
                <a:srgbClr val="000000"/>
              </a:solidFill>
              <a:cs typeface="Times New Roman" pitchFamily="18" charset="0"/>
            </a:endParaRPr>
          </a:p>
        </p:txBody>
      </p:sp>
      <p:pic>
        <p:nvPicPr>
          <p:cNvPr id="4" name="Picture 6" descr="rds079286"/>
          <p:cNvPicPr>
            <a:picLocks noChangeAspect="1" noChangeArrowheads="1"/>
          </p:cNvPicPr>
          <p:nvPr/>
        </p:nvPicPr>
        <p:blipFill>
          <a:blip r:embed="rId4"/>
          <a:srcRect/>
          <a:stretch>
            <a:fillRect/>
          </a:stretch>
        </p:blipFill>
        <p:spPr bwMode="auto">
          <a:xfrm>
            <a:off x="5676900" y="25400"/>
            <a:ext cx="3429000" cy="2289175"/>
          </a:xfrm>
          <a:prstGeom prst="rect">
            <a:avLst/>
          </a:prstGeom>
          <a:solidFill>
            <a:schemeClr val="tx1"/>
          </a:solidFill>
          <a:ln w="57150" cmpd="thickThin">
            <a:solidFill>
              <a:schemeClr val="tx1"/>
            </a:solidFill>
            <a:miter lim="800000"/>
            <a:headEnd/>
            <a:tailEnd/>
          </a:ln>
        </p:spPr>
      </p:pic>
    </p:spTree>
    <p:extLst>
      <p:ext uri="{BB962C8B-B14F-4D97-AF65-F5344CB8AC3E}">
        <p14:creationId xmlns:p14="http://schemas.microsoft.com/office/powerpoint/2010/main" val="1759653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8)">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8904"/>
            <a:ext cx="8562480" cy="576000"/>
          </a:xfrm>
        </p:spPr>
        <p:txBody>
          <a:bodyPr/>
          <a:lstStyle/>
          <a:p>
            <a:r>
              <a:rPr lang="en-US" dirty="0" smtClean="0"/>
              <a:t>Don'ts…</a:t>
            </a:r>
            <a:endParaRPr lang="en-IN" dirty="0"/>
          </a:p>
        </p:txBody>
      </p:sp>
      <p:sp>
        <p:nvSpPr>
          <p:cNvPr id="3" name="Rectangle 2"/>
          <p:cNvSpPr/>
          <p:nvPr/>
        </p:nvSpPr>
        <p:spPr>
          <a:xfrm>
            <a:off x="520700" y="678388"/>
            <a:ext cx="6337300" cy="5493812"/>
          </a:xfrm>
          <a:prstGeom prst="rect">
            <a:avLst/>
          </a:prstGeom>
        </p:spPr>
        <p:txBody>
          <a:bodyPr wrap="square">
            <a:spAutoFit/>
          </a:bodyPr>
          <a:lstStyle/>
          <a:p>
            <a:pPr marL="533400" indent="-533400">
              <a:lnSpc>
                <a:spcPct val="150000"/>
              </a:lnSpc>
              <a:buBlip>
                <a:blip r:embed="rId3"/>
              </a:buBlip>
            </a:pPr>
            <a:r>
              <a:rPr lang="en-IN" dirty="0">
                <a:solidFill>
                  <a:srgbClr val="000000"/>
                </a:solidFill>
                <a:cs typeface="Times New Roman" pitchFamily="18" charset="0"/>
              </a:rPr>
              <a:t>Be irresponsible</a:t>
            </a:r>
          </a:p>
          <a:p>
            <a:pPr marL="533400" lvl="0" indent="-533400">
              <a:lnSpc>
                <a:spcPct val="150000"/>
              </a:lnSpc>
              <a:buBlip>
                <a:blip r:embed="rId3"/>
              </a:buBlip>
            </a:pPr>
            <a:r>
              <a:rPr lang="en-US" dirty="0" smtClean="0">
                <a:solidFill>
                  <a:srgbClr val="000000"/>
                </a:solidFill>
                <a:cs typeface="Times New Roman" pitchFamily="18" charset="0"/>
              </a:rPr>
              <a:t>Arguments</a:t>
            </a:r>
          </a:p>
          <a:p>
            <a:pPr marL="533400" lvl="0" indent="-533400">
              <a:lnSpc>
                <a:spcPct val="150000"/>
              </a:lnSpc>
              <a:buBlip>
                <a:blip r:embed="rId3"/>
              </a:buBlip>
            </a:pPr>
            <a:r>
              <a:rPr lang="en-US" dirty="0" smtClean="0">
                <a:solidFill>
                  <a:srgbClr val="000000"/>
                </a:solidFill>
                <a:cs typeface="Times New Roman" pitchFamily="18" charset="0"/>
              </a:rPr>
              <a:t>Emotional outbursts</a:t>
            </a:r>
            <a:endParaRPr lang="en-IN" dirty="0">
              <a:solidFill>
                <a:srgbClr val="000000"/>
              </a:solidFill>
              <a:cs typeface="Times New Roman" pitchFamily="18" charset="0"/>
            </a:endParaRPr>
          </a:p>
          <a:p>
            <a:pPr marL="533400" indent="-533400">
              <a:lnSpc>
                <a:spcPct val="150000"/>
              </a:lnSpc>
              <a:buBlip>
                <a:blip r:embed="rId3"/>
              </a:buBlip>
            </a:pPr>
            <a:r>
              <a:rPr lang="en-IN" dirty="0" smtClean="0">
                <a:solidFill>
                  <a:srgbClr val="000000"/>
                </a:solidFill>
                <a:cs typeface="Times New Roman" pitchFamily="18" charset="0"/>
              </a:rPr>
              <a:t>Be </a:t>
            </a:r>
            <a:r>
              <a:rPr lang="en-IN" dirty="0">
                <a:solidFill>
                  <a:srgbClr val="000000"/>
                </a:solidFill>
                <a:cs typeface="Times New Roman" pitchFamily="18" charset="0"/>
              </a:rPr>
              <a:t>unsure</a:t>
            </a:r>
          </a:p>
          <a:p>
            <a:pPr>
              <a:lnSpc>
                <a:spcPct val="150000"/>
              </a:lnSpc>
            </a:pPr>
            <a:r>
              <a:rPr lang="en-IN" dirty="0">
                <a:solidFill>
                  <a:srgbClr val="000000"/>
                </a:solidFill>
                <a:cs typeface="Times New Roman" pitchFamily="18" charset="0"/>
              </a:rPr>
              <a:t>	</a:t>
            </a:r>
            <a:r>
              <a:rPr lang="en-IN" dirty="0" smtClean="0">
                <a:solidFill>
                  <a:srgbClr val="000000"/>
                </a:solidFill>
                <a:cs typeface="Times New Roman" pitchFamily="18" charset="0"/>
              </a:rPr>
              <a:t>(</a:t>
            </a:r>
            <a:r>
              <a:rPr lang="en-IN" dirty="0">
                <a:solidFill>
                  <a:srgbClr val="000000"/>
                </a:solidFill>
                <a:cs typeface="Times New Roman" pitchFamily="18" charset="0"/>
              </a:rPr>
              <a:t>In such case say “I shall get back to you”)</a:t>
            </a:r>
          </a:p>
          <a:p>
            <a:pPr marL="533400" indent="-533400">
              <a:lnSpc>
                <a:spcPct val="150000"/>
              </a:lnSpc>
              <a:buBlip>
                <a:blip r:embed="rId3"/>
              </a:buBlip>
            </a:pPr>
            <a:r>
              <a:rPr lang="en-US" dirty="0" smtClean="0"/>
              <a:t>Interrupt </a:t>
            </a:r>
            <a:r>
              <a:rPr lang="en-US" dirty="0"/>
              <a:t>the caller when </a:t>
            </a:r>
            <a:r>
              <a:rPr lang="en-US" dirty="0" smtClean="0"/>
              <a:t>speaking</a:t>
            </a:r>
          </a:p>
          <a:p>
            <a:pPr marL="533400" indent="-533400">
              <a:lnSpc>
                <a:spcPct val="150000"/>
              </a:lnSpc>
              <a:buBlip>
                <a:blip r:embed="rId3"/>
              </a:buBlip>
            </a:pPr>
            <a:r>
              <a:rPr lang="en-IN" dirty="0">
                <a:solidFill>
                  <a:srgbClr val="000000"/>
                </a:solidFill>
                <a:cs typeface="Times New Roman" pitchFamily="18" charset="0"/>
              </a:rPr>
              <a:t>Raise your volume when things </a:t>
            </a:r>
            <a:r>
              <a:rPr lang="en-IN" dirty="0" smtClean="0">
                <a:solidFill>
                  <a:srgbClr val="000000"/>
                </a:solidFill>
                <a:cs typeface="Times New Roman" pitchFamily="18" charset="0"/>
              </a:rPr>
              <a:t>unclear</a:t>
            </a:r>
          </a:p>
          <a:p>
            <a:pPr marL="533400" indent="-533400">
              <a:lnSpc>
                <a:spcPct val="150000"/>
              </a:lnSpc>
              <a:buBlip>
                <a:blip r:embed="rId3"/>
              </a:buBlip>
            </a:pPr>
            <a:r>
              <a:rPr lang="en-US" dirty="0">
                <a:solidFill>
                  <a:srgbClr val="000000"/>
                </a:solidFill>
                <a:cs typeface="Times New Roman" pitchFamily="18" charset="0"/>
              </a:rPr>
              <a:t>Cut the phone when caller is speaking or without letting him complete</a:t>
            </a:r>
            <a:endParaRPr lang="en-IN" dirty="0">
              <a:solidFill>
                <a:srgbClr val="000000"/>
              </a:solidFill>
              <a:cs typeface="Times New Roman" pitchFamily="18" charset="0"/>
            </a:endParaRPr>
          </a:p>
          <a:p>
            <a:pPr marL="533400" indent="-533400">
              <a:lnSpc>
                <a:spcPct val="150000"/>
              </a:lnSpc>
              <a:buBlip>
                <a:blip r:embed="rId3"/>
              </a:buBlip>
            </a:pPr>
            <a:r>
              <a:rPr lang="en-IN" dirty="0" smtClean="0">
                <a:solidFill>
                  <a:srgbClr val="000000"/>
                </a:solidFill>
                <a:cs typeface="Times New Roman" pitchFamily="18" charset="0"/>
              </a:rPr>
              <a:t>Eating </a:t>
            </a:r>
            <a:r>
              <a:rPr lang="en-IN" dirty="0">
                <a:solidFill>
                  <a:srgbClr val="000000"/>
                </a:solidFill>
                <a:cs typeface="Times New Roman" pitchFamily="18" charset="0"/>
              </a:rPr>
              <a:t>during conversation</a:t>
            </a:r>
          </a:p>
          <a:p>
            <a:pPr marL="533400" indent="-533400">
              <a:lnSpc>
                <a:spcPct val="150000"/>
              </a:lnSpc>
              <a:buBlip>
                <a:blip r:embed="rId3"/>
              </a:buBlip>
            </a:pPr>
            <a:r>
              <a:rPr lang="en-IN" dirty="0">
                <a:solidFill>
                  <a:srgbClr val="000000"/>
                </a:solidFill>
                <a:cs typeface="Times New Roman" pitchFamily="18" charset="0"/>
              </a:rPr>
              <a:t>Laugh &amp; Giggle and irritate Callers</a:t>
            </a:r>
          </a:p>
          <a:p>
            <a:pPr marL="533400" indent="-533400">
              <a:lnSpc>
                <a:spcPct val="150000"/>
              </a:lnSpc>
              <a:buBlip>
                <a:blip r:embed="rId3"/>
              </a:buBlip>
            </a:pPr>
            <a:r>
              <a:rPr lang="en-IN" dirty="0">
                <a:solidFill>
                  <a:srgbClr val="000000"/>
                </a:solidFill>
                <a:cs typeface="Times New Roman" pitchFamily="18" charset="0"/>
              </a:rPr>
              <a:t>Put on hold unnecessarily</a:t>
            </a:r>
          </a:p>
          <a:p>
            <a:pPr marL="533400" indent="-533400">
              <a:lnSpc>
                <a:spcPct val="150000"/>
              </a:lnSpc>
              <a:buBlip>
                <a:blip r:embed="rId3"/>
              </a:buBlip>
            </a:pPr>
            <a:r>
              <a:rPr lang="en-US" dirty="0" smtClean="0"/>
              <a:t>Slam </a:t>
            </a:r>
            <a:r>
              <a:rPr lang="en-US" dirty="0"/>
              <a:t>the </a:t>
            </a:r>
            <a:r>
              <a:rPr lang="en-US" dirty="0" smtClean="0"/>
              <a:t>phone</a:t>
            </a:r>
          </a:p>
        </p:txBody>
      </p:sp>
      <p:pic>
        <p:nvPicPr>
          <p:cNvPr id="4" name="Picture 6" descr="angry_phone"/>
          <p:cNvPicPr>
            <a:picLocks noChangeAspect="1" noChangeArrowheads="1"/>
          </p:cNvPicPr>
          <p:nvPr/>
        </p:nvPicPr>
        <p:blipFill>
          <a:blip r:embed="rId4"/>
          <a:srcRect/>
          <a:stretch>
            <a:fillRect/>
          </a:stretch>
        </p:blipFill>
        <p:spPr bwMode="auto">
          <a:xfrm>
            <a:off x="6089650" y="25400"/>
            <a:ext cx="3016250" cy="2413000"/>
          </a:xfrm>
          <a:prstGeom prst="rect">
            <a:avLst/>
          </a:prstGeom>
          <a:solidFill>
            <a:schemeClr val="tx1"/>
          </a:solidFill>
          <a:ln w="57150" cmpd="thickThin">
            <a:solidFill>
              <a:schemeClr val="tx1"/>
            </a:solidFill>
            <a:miter lim="800000"/>
            <a:headEnd/>
            <a:tailEnd/>
          </a:ln>
        </p:spPr>
      </p:pic>
    </p:spTree>
    <p:extLst>
      <p:ext uri="{BB962C8B-B14F-4D97-AF65-F5344CB8AC3E}">
        <p14:creationId xmlns:p14="http://schemas.microsoft.com/office/powerpoint/2010/main" val="1759653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edg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IN" dirty="0" smtClean="0"/>
              <a:t>Telephonic Etiquettes</a:t>
            </a:r>
            <a:br>
              <a:rPr lang="en-IN" dirty="0" smtClean="0"/>
            </a:br>
            <a:r>
              <a:rPr lang="en-IN" sz="2000" dirty="0"/>
              <a:t> </a:t>
            </a:r>
            <a:r>
              <a:rPr lang="en-IN" sz="2000" dirty="0" smtClean="0"/>
              <a:t>                       challenges…</a:t>
            </a:r>
            <a:r>
              <a:rPr lang="en-IN" dirty="0"/>
              <a:t/>
            </a:r>
            <a:br>
              <a:rPr lang="en-IN" dirty="0"/>
            </a:br>
            <a:r>
              <a:rPr lang="en-IN" dirty="0" smtClean="0"/>
              <a:t> </a:t>
            </a:r>
            <a:endParaRPr lang="en-IN" dirty="0"/>
          </a:p>
        </p:txBody>
      </p:sp>
      <p:sp>
        <p:nvSpPr>
          <p:cNvPr id="5" name="Subtitle 4"/>
          <p:cNvSpPr>
            <a:spLocks noGrp="1"/>
          </p:cNvSpPr>
          <p:nvPr>
            <p:ph type="subTitle" idx="1"/>
          </p:nvPr>
        </p:nvSpPr>
        <p:spPr>
          <a:xfrm>
            <a:off x="469231" y="2743200"/>
            <a:ext cx="8001001" cy="2167856"/>
          </a:xfrm>
        </p:spPr>
        <p:txBody>
          <a:bodyPr/>
          <a:lstStyle/>
          <a:p>
            <a:pPr marL="342900" indent="-342900">
              <a:buFont typeface="Arial" panose="020B0604020202020204" pitchFamily="34" charset="0"/>
              <a:buChar char="•"/>
            </a:pPr>
            <a:r>
              <a:rPr lang="en-IN" altLang="en-US" dirty="0" smtClean="0"/>
              <a:t>Handling Furious Calls</a:t>
            </a:r>
            <a:endParaRPr lang="en-IN" altLang="en-US" dirty="0"/>
          </a:p>
          <a:p>
            <a:pPr marL="342900" indent="-342900">
              <a:buFont typeface="Arial" panose="020B0604020202020204" pitchFamily="34" charset="0"/>
              <a:buChar char="•"/>
            </a:pPr>
            <a:r>
              <a:rPr lang="en-IN" altLang="en-US" dirty="0" smtClean="0"/>
              <a:t>Voicing Opinions on Calls</a:t>
            </a:r>
            <a:endParaRPr lang="en-IN" altLang="en-US" dirty="0"/>
          </a:p>
          <a:p>
            <a:pPr marL="342900" indent="-342900">
              <a:buFont typeface="Arial" panose="020B0604020202020204" pitchFamily="34" charset="0"/>
              <a:buChar char="•"/>
            </a:pPr>
            <a:r>
              <a:rPr lang="en-IN" altLang="en-US" dirty="0" smtClean="0"/>
              <a:t>Saying “No”</a:t>
            </a:r>
          </a:p>
          <a:p>
            <a:endParaRPr lang="en-IN" altLang="en-US" dirty="0"/>
          </a:p>
          <a:p>
            <a:endParaRPr lang="en-IN" dirty="0"/>
          </a:p>
        </p:txBody>
      </p:sp>
    </p:spTree>
    <p:extLst>
      <p:ext uri="{BB962C8B-B14F-4D97-AF65-F5344CB8AC3E}">
        <p14:creationId xmlns:p14="http://schemas.microsoft.com/office/powerpoint/2010/main" val="30425903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8904"/>
            <a:ext cx="8562480" cy="576000"/>
          </a:xfrm>
        </p:spPr>
        <p:txBody>
          <a:bodyPr/>
          <a:lstStyle/>
          <a:p>
            <a:r>
              <a:rPr lang="en-IN" altLang="en-US" dirty="0"/>
              <a:t>Handling</a:t>
            </a:r>
            <a:r>
              <a:rPr lang="en-IN" altLang="en-US" sz="3200" dirty="0">
                <a:solidFill>
                  <a:srgbClr val="0D0D0D"/>
                </a:solidFill>
                <a:effectLst>
                  <a:outerShdw blurRad="38100" dist="38100" dir="2700000" algn="tl">
                    <a:srgbClr val="C0C0C0"/>
                  </a:outerShdw>
                </a:effectLst>
                <a:cs typeface="Lucida Sans Unicode" pitchFamily="34" charset="0"/>
              </a:rPr>
              <a:t> </a:t>
            </a:r>
            <a:r>
              <a:rPr lang="en-IN" altLang="en-US" dirty="0"/>
              <a:t>Furious Calls</a:t>
            </a:r>
            <a:endParaRPr lang="en-IN" dirty="0"/>
          </a:p>
        </p:txBody>
      </p:sp>
      <p:sp>
        <p:nvSpPr>
          <p:cNvPr id="3" name="Rectangle 2"/>
          <p:cNvSpPr/>
          <p:nvPr/>
        </p:nvSpPr>
        <p:spPr>
          <a:xfrm>
            <a:off x="533400" y="914400"/>
            <a:ext cx="8610600" cy="5410712"/>
          </a:xfrm>
          <a:prstGeom prst="rect">
            <a:avLst/>
          </a:prstGeom>
        </p:spPr>
        <p:txBody>
          <a:bodyPr wrap="square">
            <a:spAutoFit/>
          </a:bodyPr>
          <a:lstStyle/>
          <a:p>
            <a:pPr marL="533400" indent="-533400">
              <a:lnSpc>
                <a:spcPct val="160000"/>
              </a:lnSpc>
              <a:buFontTx/>
              <a:buBlip>
                <a:blip r:embed="rId3"/>
              </a:buBlip>
            </a:pPr>
            <a:r>
              <a:rPr lang="en-US" dirty="0">
                <a:solidFill>
                  <a:srgbClr val="000000"/>
                </a:solidFill>
                <a:cs typeface="Times New Roman" pitchFamily="18" charset="0"/>
              </a:rPr>
              <a:t>Listen carefully</a:t>
            </a:r>
          </a:p>
          <a:p>
            <a:pPr marL="533400" indent="-533400">
              <a:lnSpc>
                <a:spcPct val="160000"/>
              </a:lnSpc>
              <a:buFont typeface="Wingdings" pitchFamily="2" charset="2"/>
              <a:buBlip>
                <a:blip r:embed="rId3"/>
              </a:buBlip>
            </a:pPr>
            <a:r>
              <a:rPr lang="en-US" dirty="0">
                <a:solidFill>
                  <a:srgbClr val="000000"/>
                </a:solidFill>
                <a:cs typeface="Times New Roman" pitchFamily="18" charset="0"/>
              </a:rPr>
              <a:t>Convey sincere interest and be empathetic</a:t>
            </a:r>
          </a:p>
          <a:p>
            <a:pPr marL="533400" indent="-533400">
              <a:lnSpc>
                <a:spcPct val="160000"/>
              </a:lnSpc>
              <a:buFont typeface="Wingdings" pitchFamily="2" charset="2"/>
              <a:buBlip>
                <a:blip r:embed="rId3"/>
              </a:buBlip>
            </a:pPr>
            <a:r>
              <a:rPr lang="en-US" dirty="0">
                <a:solidFill>
                  <a:srgbClr val="000000"/>
                </a:solidFill>
                <a:cs typeface="Times New Roman" pitchFamily="18" charset="0"/>
              </a:rPr>
              <a:t>Agree as often as possible</a:t>
            </a:r>
          </a:p>
          <a:p>
            <a:pPr marL="533400" indent="-533400">
              <a:lnSpc>
                <a:spcPct val="160000"/>
              </a:lnSpc>
              <a:buFont typeface="Wingdings" pitchFamily="2" charset="2"/>
              <a:buBlip>
                <a:blip r:embed="rId3"/>
              </a:buBlip>
            </a:pPr>
            <a:r>
              <a:rPr lang="en-US" dirty="0">
                <a:solidFill>
                  <a:srgbClr val="000000"/>
                </a:solidFill>
                <a:cs typeface="Times New Roman" pitchFamily="18" charset="0"/>
              </a:rPr>
              <a:t>Remain calm and courteous. Do not Argue!</a:t>
            </a:r>
          </a:p>
          <a:p>
            <a:pPr marL="533400" indent="-533400">
              <a:lnSpc>
                <a:spcPct val="160000"/>
              </a:lnSpc>
              <a:buFont typeface="Wingdings" pitchFamily="2" charset="2"/>
              <a:buBlip>
                <a:blip r:embed="rId3"/>
              </a:buBlip>
            </a:pPr>
            <a:r>
              <a:rPr lang="en-US" dirty="0">
                <a:solidFill>
                  <a:srgbClr val="000000"/>
                </a:solidFill>
                <a:cs typeface="Times New Roman" pitchFamily="18" charset="0"/>
              </a:rPr>
              <a:t>Do not interrupt unless the person needs to talk to another person or department</a:t>
            </a:r>
          </a:p>
          <a:p>
            <a:pPr marL="533400" indent="-533400">
              <a:lnSpc>
                <a:spcPct val="160000"/>
              </a:lnSpc>
              <a:buFont typeface="Wingdings" pitchFamily="2" charset="2"/>
              <a:buBlip>
                <a:blip r:embed="rId3"/>
              </a:buBlip>
            </a:pPr>
            <a:r>
              <a:rPr lang="en-US" dirty="0">
                <a:solidFill>
                  <a:srgbClr val="000000"/>
                </a:solidFill>
                <a:cs typeface="Times New Roman" pitchFamily="18" charset="0"/>
              </a:rPr>
              <a:t>Do not blame co-workers</a:t>
            </a:r>
          </a:p>
          <a:p>
            <a:pPr marL="533400" indent="-533400">
              <a:lnSpc>
                <a:spcPct val="160000"/>
              </a:lnSpc>
              <a:buFont typeface="Wingdings" pitchFamily="2" charset="2"/>
              <a:buBlip>
                <a:blip r:embed="rId3"/>
              </a:buBlip>
            </a:pPr>
            <a:r>
              <a:rPr lang="en-US" dirty="0">
                <a:solidFill>
                  <a:srgbClr val="000000"/>
                </a:solidFill>
                <a:cs typeface="Times New Roman" pitchFamily="18" charset="0"/>
              </a:rPr>
              <a:t>Explain clearly and be anxious to solve the problem or correct mistakes</a:t>
            </a:r>
          </a:p>
          <a:p>
            <a:pPr marL="533400" indent="-533400">
              <a:lnSpc>
                <a:spcPct val="160000"/>
              </a:lnSpc>
              <a:buFont typeface="Wingdings" pitchFamily="2" charset="2"/>
              <a:buBlip>
                <a:blip r:embed="rId3"/>
              </a:buBlip>
            </a:pPr>
            <a:r>
              <a:rPr lang="en-US" dirty="0">
                <a:solidFill>
                  <a:srgbClr val="000000"/>
                </a:solidFill>
                <a:cs typeface="Times New Roman" pitchFamily="18" charset="0"/>
              </a:rPr>
              <a:t>Do not make unrealistic promises</a:t>
            </a:r>
          </a:p>
          <a:p>
            <a:pPr marL="533400" indent="-533400">
              <a:lnSpc>
                <a:spcPct val="160000"/>
              </a:lnSpc>
              <a:buFont typeface="Wingdings" pitchFamily="2" charset="2"/>
              <a:buBlip>
                <a:blip r:embed="rId3"/>
              </a:buBlip>
            </a:pPr>
            <a:r>
              <a:rPr lang="en-US" dirty="0">
                <a:solidFill>
                  <a:srgbClr val="000000"/>
                </a:solidFill>
                <a:cs typeface="Times New Roman" pitchFamily="18" charset="0"/>
              </a:rPr>
              <a:t>Apologize. Be sure to say I'm sorry. To a customer that is more sincere than we are sorry</a:t>
            </a:r>
          </a:p>
          <a:p>
            <a:pPr marL="533400" indent="-533400">
              <a:lnSpc>
                <a:spcPct val="160000"/>
              </a:lnSpc>
              <a:buFont typeface="Wingdings" pitchFamily="2" charset="2"/>
              <a:buBlip>
                <a:blip r:embed="rId3"/>
              </a:buBlip>
            </a:pPr>
            <a:r>
              <a:rPr lang="en-US" dirty="0">
                <a:solidFill>
                  <a:srgbClr val="000000"/>
                </a:solidFill>
                <a:cs typeface="Times New Roman" pitchFamily="18" charset="0"/>
              </a:rPr>
              <a:t>Act fast. Acting quickly shows that you are sorry and that you will handle the issue</a:t>
            </a:r>
          </a:p>
          <a:p>
            <a:pPr marL="533400" indent="-533400">
              <a:lnSpc>
                <a:spcPct val="160000"/>
              </a:lnSpc>
              <a:buFont typeface="Wingdings" pitchFamily="2" charset="2"/>
              <a:buBlip>
                <a:blip r:embed="rId3"/>
              </a:buBlip>
            </a:pPr>
            <a:r>
              <a:rPr lang="en-US" dirty="0">
                <a:solidFill>
                  <a:srgbClr val="000000"/>
                </a:solidFill>
                <a:cs typeface="Times New Roman" pitchFamily="18" charset="0"/>
              </a:rPr>
              <a:t>Follow up. Get back to the caller to make sure the problem has </a:t>
            </a:r>
            <a:r>
              <a:rPr lang="en-US" dirty="0" smtClean="0">
                <a:solidFill>
                  <a:srgbClr val="000000"/>
                </a:solidFill>
                <a:cs typeface="Times New Roman" pitchFamily="18" charset="0"/>
              </a:rPr>
              <a:t>been </a:t>
            </a:r>
            <a:r>
              <a:rPr lang="en-US" dirty="0">
                <a:solidFill>
                  <a:srgbClr val="000000"/>
                </a:solidFill>
                <a:cs typeface="Times New Roman" pitchFamily="18" charset="0"/>
              </a:rPr>
              <a:t>solved</a:t>
            </a:r>
            <a:endParaRPr lang="en-IN" dirty="0">
              <a:solidFill>
                <a:srgbClr val="000000"/>
              </a:solidFill>
              <a:cs typeface="Times New Roman" pitchFamily="18" charset="0"/>
            </a:endParaRPr>
          </a:p>
        </p:txBody>
      </p:sp>
      <p:pic>
        <p:nvPicPr>
          <p:cNvPr id="4" name="Picture 6" descr="anger-1a"/>
          <p:cNvPicPr>
            <a:picLocks noChangeAspect="1" noChangeArrowheads="1"/>
          </p:cNvPicPr>
          <p:nvPr/>
        </p:nvPicPr>
        <p:blipFill>
          <a:blip r:embed="rId4"/>
          <a:srcRect/>
          <a:stretch>
            <a:fillRect/>
          </a:stretch>
        </p:blipFill>
        <p:spPr bwMode="auto">
          <a:xfrm>
            <a:off x="7509491" y="47765"/>
            <a:ext cx="1586504" cy="1832213"/>
          </a:xfrm>
          <a:prstGeom prst="rect">
            <a:avLst/>
          </a:prstGeom>
          <a:solidFill>
            <a:schemeClr val="tx1"/>
          </a:solidFill>
          <a:ln w="57150" cmpd="thickThin">
            <a:solidFill>
              <a:schemeClr val="tx1"/>
            </a:solidFill>
            <a:miter lim="800000"/>
            <a:headEnd/>
            <a:tailEnd/>
          </a:ln>
        </p:spPr>
      </p:pic>
    </p:spTree>
    <p:extLst>
      <p:ext uri="{BB962C8B-B14F-4D97-AF65-F5344CB8AC3E}">
        <p14:creationId xmlns:p14="http://schemas.microsoft.com/office/powerpoint/2010/main" val="1759653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8904"/>
            <a:ext cx="8562480" cy="576000"/>
          </a:xfrm>
        </p:spPr>
        <p:txBody>
          <a:bodyPr/>
          <a:lstStyle/>
          <a:p>
            <a:r>
              <a:rPr lang="en-IN" altLang="en-US" dirty="0"/>
              <a:t>Voicing Opinions on Calls….</a:t>
            </a:r>
            <a:endParaRPr lang="en-IN" dirty="0"/>
          </a:p>
        </p:txBody>
      </p:sp>
      <p:grpSp>
        <p:nvGrpSpPr>
          <p:cNvPr id="3" name="Group 2"/>
          <p:cNvGrpSpPr>
            <a:grpSpLocks/>
          </p:cNvGrpSpPr>
          <p:nvPr/>
        </p:nvGrpSpPr>
        <p:grpSpPr bwMode="auto">
          <a:xfrm>
            <a:off x="354842" y="764274"/>
            <a:ext cx="8570794" cy="5595583"/>
            <a:chOff x="384" y="1200"/>
            <a:chExt cx="4992" cy="2208"/>
          </a:xfrm>
        </p:grpSpPr>
        <p:sp>
          <p:nvSpPr>
            <p:cNvPr id="4" name="Rectangle 3"/>
            <p:cNvSpPr>
              <a:spLocks noChangeArrowheads="1"/>
            </p:cNvSpPr>
            <p:nvPr/>
          </p:nvSpPr>
          <p:spPr bwMode="auto">
            <a:xfrm>
              <a:off x="384" y="1200"/>
              <a:ext cx="1248" cy="464"/>
            </a:xfrm>
            <a:prstGeom prst="rect">
              <a:avLst/>
            </a:prstGeom>
            <a:blipFill dpi="0" rotWithShape="1">
              <a:blip r:embed="rId3"/>
              <a:srcRect/>
              <a:tile tx="0" ty="0" sx="100000" sy="100000" flip="none" algn="tl"/>
            </a:blipFill>
            <a:ln w="25400" cmpd="thickThin">
              <a:solidFill>
                <a:srgbClr val="336699"/>
              </a:solidFill>
              <a:miter lim="800000"/>
              <a:headEnd/>
              <a:tailEnd/>
            </a:ln>
          </p:spPr>
          <p:txBody>
            <a:bodyPr/>
            <a:lstStyle/>
            <a:p>
              <a:pPr algn="ctr">
                <a:lnSpc>
                  <a:spcPct val="100000"/>
                </a:lnSpc>
                <a:spcBef>
                  <a:spcPct val="0"/>
                </a:spcBef>
                <a:buFontTx/>
                <a:buNone/>
              </a:pPr>
              <a:endParaRPr lang="en-US" sz="1400" dirty="0">
                <a:solidFill>
                  <a:schemeClr val="tx1"/>
                </a:solidFill>
                <a:effectLst/>
                <a:latin typeface="+mj-lt"/>
              </a:endParaRPr>
            </a:p>
            <a:p>
              <a:pPr algn="ctr">
                <a:lnSpc>
                  <a:spcPct val="100000"/>
                </a:lnSpc>
                <a:spcBef>
                  <a:spcPct val="0"/>
                </a:spcBef>
                <a:buFontTx/>
                <a:buNone/>
              </a:pPr>
              <a:r>
                <a:rPr lang="en-US" sz="1400" dirty="0">
                  <a:solidFill>
                    <a:srgbClr val="000066"/>
                  </a:solidFill>
                  <a:effectLst>
                    <a:outerShdw blurRad="38100" dist="38100" dir="2700000" algn="tl">
                      <a:srgbClr val="C0C0C0"/>
                    </a:outerShdw>
                  </a:effectLst>
                  <a:latin typeface="+mj-lt"/>
                </a:rPr>
                <a:t>Opinions</a:t>
              </a:r>
            </a:p>
            <a:p>
              <a:pPr algn="ctr">
                <a:lnSpc>
                  <a:spcPct val="100000"/>
                </a:lnSpc>
                <a:spcBef>
                  <a:spcPct val="0"/>
                </a:spcBef>
                <a:buFontTx/>
                <a:buNone/>
              </a:pPr>
              <a:endParaRPr lang="en-US" sz="1400" dirty="0">
                <a:solidFill>
                  <a:schemeClr val="tx1"/>
                </a:solidFill>
                <a:effectLst/>
                <a:latin typeface="+mj-lt"/>
              </a:endParaRPr>
            </a:p>
          </p:txBody>
        </p:sp>
        <p:sp>
          <p:nvSpPr>
            <p:cNvPr id="5" name="Rectangle 4" descr="Papyrus"/>
            <p:cNvSpPr>
              <a:spLocks noChangeArrowheads="1"/>
            </p:cNvSpPr>
            <p:nvPr/>
          </p:nvSpPr>
          <p:spPr bwMode="auto">
            <a:xfrm>
              <a:off x="384" y="1600"/>
              <a:ext cx="1248" cy="464"/>
            </a:xfrm>
            <a:prstGeom prst="rect">
              <a:avLst/>
            </a:prstGeom>
            <a:blipFill dpi="0" rotWithShape="1">
              <a:blip r:embed="rId4"/>
              <a:srcRect/>
              <a:tile tx="0" ty="0" sx="100000" sy="100000" flip="none" algn="tl"/>
            </a:blipFill>
            <a:ln w="25400" cmpd="thickThin">
              <a:solidFill>
                <a:srgbClr val="336699"/>
              </a:solidFill>
              <a:miter lim="800000"/>
              <a:headEnd/>
              <a:tailEnd/>
            </a:ln>
          </p:spPr>
          <p:txBody>
            <a:bodyPr/>
            <a:lstStyle/>
            <a:p>
              <a:pPr algn="ctr">
                <a:lnSpc>
                  <a:spcPct val="100000"/>
                </a:lnSpc>
                <a:spcBef>
                  <a:spcPct val="0"/>
                </a:spcBef>
                <a:buFontTx/>
                <a:buNone/>
              </a:pPr>
              <a:endParaRPr lang="en-US" sz="1400" dirty="0">
                <a:solidFill>
                  <a:srgbClr val="000066"/>
                </a:solidFill>
                <a:effectLst/>
                <a:latin typeface="+mj-lt"/>
              </a:endParaRPr>
            </a:p>
            <a:p>
              <a:pPr algn="ctr">
                <a:lnSpc>
                  <a:spcPct val="100000"/>
                </a:lnSpc>
                <a:spcBef>
                  <a:spcPct val="0"/>
                </a:spcBef>
                <a:buFontTx/>
                <a:buNone/>
              </a:pPr>
              <a:endParaRPr lang="en-IN" sz="1400" dirty="0">
                <a:solidFill>
                  <a:srgbClr val="000066"/>
                </a:solidFill>
                <a:effectLst/>
                <a:latin typeface="+mj-lt"/>
              </a:endParaRPr>
            </a:p>
            <a:p>
              <a:pPr algn="ctr">
                <a:lnSpc>
                  <a:spcPct val="100000"/>
                </a:lnSpc>
                <a:spcBef>
                  <a:spcPct val="0"/>
                </a:spcBef>
                <a:buFontTx/>
                <a:buNone/>
              </a:pPr>
              <a:r>
                <a:rPr lang="en-IN" sz="1400" dirty="0">
                  <a:solidFill>
                    <a:srgbClr val="000066"/>
                  </a:solidFill>
                  <a:effectLst/>
                  <a:latin typeface="+mj-lt"/>
                </a:rPr>
                <a:t>Positive Acknowledgement</a:t>
              </a:r>
              <a:endParaRPr lang="en-US" sz="1400" dirty="0">
                <a:solidFill>
                  <a:srgbClr val="000066"/>
                </a:solidFill>
                <a:effectLst/>
                <a:latin typeface="+mj-lt"/>
              </a:endParaRPr>
            </a:p>
          </p:txBody>
        </p:sp>
        <p:sp>
          <p:nvSpPr>
            <p:cNvPr id="6" name="Rectangle 5" descr="Papyrus"/>
            <p:cNvSpPr>
              <a:spLocks noChangeArrowheads="1"/>
            </p:cNvSpPr>
            <p:nvPr/>
          </p:nvSpPr>
          <p:spPr bwMode="auto">
            <a:xfrm>
              <a:off x="384" y="2064"/>
              <a:ext cx="1248" cy="464"/>
            </a:xfrm>
            <a:prstGeom prst="rect">
              <a:avLst/>
            </a:prstGeom>
            <a:blipFill dpi="0" rotWithShape="1">
              <a:blip r:embed="rId4"/>
              <a:srcRect/>
              <a:tile tx="0" ty="0" sx="100000" sy="100000" flip="none" algn="tl"/>
            </a:blipFill>
            <a:ln w="25400" cmpd="thickThin">
              <a:solidFill>
                <a:srgbClr val="336699"/>
              </a:solidFill>
              <a:miter lim="800000"/>
              <a:headEnd/>
              <a:tailEnd/>
            </a:ln>
          </p:spPr>
          <p:txBody>
            <a:bodyPr/>
            <a:lstStyle/>
            <a:p>
              <a:pPr algn="ctr">
                <a:lnSpc>
                  <a:spcPct val="100000"/>
                </a:lnSpc>
                <a:spcBef>
                  <a:spcPct val="0"/>
                </a:spcBef>
                <a:buFontTx/>
                <a:buNone/>
              </a:pPr>
              <a:endParaRPr lang="en-US" sz="1400" dirty="0">
                <a:solidFill>
                  <a:srgbClr val="000066"/>
                </a:solidFill>
                <a:effectLst/>
                <a:latin typeface="+mj-lt"/>
              </a:endParaRPr>
            </a:p>
            <a:p>
              <a:pPr algn="ctr">
                <a:lnSpc>
                  <a:spcPct val="100000"/>
                </a:lnSpc>
                <a:spcBef>
                  <a:spcPct val="0"/>
                </a:spcBef>
                <a:buFontTx/>
                <a:buNone/>
              </a:pPr>
              <a:endParaRPr lang="en-US" sz="1400" dirty="0">
                <a:solidFill>
                  <a:srgbClr val="000066"/>
                </a:solidFill>
                <a:effectLst/>
                <a:latin typeface="+mj-lt"/>
              </a:endParaRPr>
            </a:p>
            <a:p>
              <a:pPr algn="ctr">
                <a:lnSpc>
                  <a:spcPct val="100000"/>
                </a:lnSpc>
                <a:spcBef>
                  <a:spcPct val="0"/>
                </a:spcBef>
                <a:buFontTx/>
                <a:buNone/>
              </a:pPr>
              <a:r>
                <a:rPr lang="en-US" sz="1400" dirty="0">
                  <a:solidFill>
                    <a:srgbClr val="000066"/>
                  </a:solidFill>
                  <a:effectLst/>
                  <a:latin typeface="+mj-lt"/>
                </a:rPr>
                <a:t>Probing</a:t>
              </a:r>
            </a:p>
          </p:txBody>
        </p:sp>
        <p:sp>
          <p:nvSpPr>
            <p:cNvPr id="7" name="Rectangle 6" descr="Papyrus"/>
            <p:cNvSpPr>
              <a:spLocks noChangeArrowheads="1"/>
            </p:cNvSpPr>
            <p:nvPr/>
          </p:nvSpPr>
          <p:spPr bwMode="auto">
            <a:xfrm>
              <a:off x="384" y="2496"/>
              <a:ext cx="1248" cy="464"/>
            </a:xfrm>
            <a:prstGeom prst="rect">
              <a:avLst/>
            </a:prstGeom>
            <a:blipFill dpi="0" rotWithShape="1">
              <a:blip r:embed="rId4"/>
              <a:srcRect/>
              <a:tile tx="0" ty="0" sx="100000" sy="100000" flip="none" algn="tl"/>
            </a:blipFill>
            <a:ln w="25400" cmpd="thickThin">
              <a:solidFill>
                <a:srgbClr val="336699"/>
              </a:solidFill>
              <a:miter lim="800000"/>
              <a:headEnd/>
              <a:tailEnd/>
            </a:ln>
          </p:spPr>
          <p:txBody>
            <a:bodyPr/>
            <a:lstStyle/>
            <a:p>
              <a:pPr algn="ctr">
                <a:lnSpc>
                  <a:spcPct val="100000"/>
                </a:lnSpc>
                <a:spcBef>
                  <a:spcPct val="0"/>
                </a:spcBef>
                <a:buFontTx/>
                <a:buNone/>
              </a:pPr>
              <a:endParaRPr lang="en-US" sz="1400" dirty="0">
                <a:solidFill>
                  <a:schemeClr val="tx1"/>
                </a:solidFill>
                <a:effectLst/>
                <a:latin typeface="+mj-lt"/>
              </a:endParaRPr>
            </a:p>
            <a:p>
              <a:pPr algn="ctr">
                <a:lnSpc>
                  <a:spcPct val="100000"/>
                </a:lnSpc>
                <a:spcBef>
                  <a:spcPct val="0"/>
                </a:spcBef>
                <a:buFontTx/>
                <a:buNone/>
              </a:pPr>
              <a:r>
                <a:rPr lang="en-US" sz="1400" dirty="0">
                  <a:solidFill>
                    <a:srgbClr val="000066"/>
                  </a:solidFill>
                  <a:effectLst/>
                  <a:latin typeface="+mj-lt"/>
                </a:rPr>
                <a:t>Supporting</a:t>
              </a:r>
            </a:p>
          </p:txBody>
        </p:sp>
        <p:sp>
          <p:nvSpPr>
            <p:cNvPr id="8" name="Rectangle 7"/>
            <p:cNvSpPr>
              <a:spLocks noChangeArrowheads="1"/>
            </p:cNvSpPr>
            <p:nvPr/>
          </p:nvSpPr>
          <p:spPr bwMode="auto">
            <a:xfrm>
              <a:off x="384" y="2928"/>
              <a:ext cx="1248" cy="480"/>
            </a:xfrm>
            <a:prstGeom prst="rect">
              <a:avLst/>
            </a:prstGeom>
            <a:blipFill dpi="0" rotWithShape="1">
              <a:blip r:embed="rId3"/>
              <a:srcRect/>
              <a:tile tx="0" ty="0" sx="100000" sy="100000" flip="none" algn="tl"/>
            </a:blipFill>
            <a:ln w="25400" cmpd="thickThin">
              <a:solidFill>
                <a:srgbClr val="336699"/>
              </a:solidFill>
              <a:miter lim="800000"/>
              <a:headEnd/>
              <a:tailEnd/>
            </a:ln>
          </p:spPr>
          <p:txBody>
            <a:bodyPr/>
            <a:lstStyle/>
            <a:p>
              <a:pPr algn="ctr">
                <a:lnSpc>
                  <a:spcPct val="100000"/>
                </a:lnSpc>
                <a:spcBef>
                  <a:spcPct val="0"/>
                </a:spcBef>
                <a:buFontTx/>
                <a:buNone/>
              </a:pPr>
              <a:endParaRPr lang="en-US" sz="1400" dirty="0">
                <a:solidFill>
                  <a:srgbClr val="003366"/>
                </a:solidFill>
                <a:effectLst>
                  <a:outerShdw blurRad="38100" dist="38100" dir="2700000" algn="tl">
                    <a:srgbClr val="C0C0C0"/>
                  </a:outerShdw>
                </a:effectLst>
                <a:latin typeface="+mj-lt"/>
              </a:endParaRPr>
            </a:p>
            <a:p>
              <a:pPr algn="ctr">
                <a:lnSpc>
                  <a:spcPct val="100000"/>
                </a:lnSpc>
                <a:spcBef>
                  <a:spcPct val="0"/>
                </a:spcBef>
                <a:buFontTx/>
                <a:buNone/>
              </a:pPr>
              <a:endParaRPr lang="en-US" sz="1400" dirty="0" smtClean="0">
                <a:solidFill>
                  <a:srgbClr val="003366"/>
                </a:solidFill>
                <a:effectLst>
                  <a:outerShdw blurRad="38100" dist="38100" dir="2700000" algn="tl">
                    <a:srgbClr val="C0C0C0"/>
                  </a:outerShdw>
                </a:effectLst>
                <a:latin typeface="+mj-lt"/>
              </a:endParaRPr>
            </a:p>
            <a:p>
              <a:pPr algn="ctr">
                <a:lnSpc>
                  <a:spcPct val="100000"/>
                </a:lnSpc>
                <a:spcBef>
                  <a:spcPct val="0"/>
                </a:spcBef>
                <a:buFontTx/>
                <a:buNone/>
              </a:pPr>
              <a:r>
                <a:rPr lang="en-US" sz="1400" dirty="0" smtClean="0">
                  <a:solidFill>
                    <a:srgbClr val="003366"/>
                  </a:solidFill>
                  <a:effectLst>
                    <a:outerShdw blurRad="38100" dist="38100" dir="2700000" algn="tl">
                      <a:srgbClr val="C0C0C0"/>
                    </a:outerShdw>
                  </a:effectLst>
                  <a:latin typeface="+mj-lt"/>
                </a:rPr>
                <a:t>Closing</a:t>
              </a:r>
              <a:endParaRPr lang="en-US" sz="1400" dirty="0">
                <a:solidFill>
                  <a:srgbClr val="003366"/>
                </a:solidFill>
                <a:effectLst>
                  <a:outerShdw blurRad="38100" dist="38100" dir="2700000" algn="tl">
                    <a:srgbClr val="C0C0C0"/>
                  </a:outerShdw>
                </a:effectLst>
                <a:latin typeface="+mj-lt"/>
              </a:endParaRPr>
            </a:p>
          </p:txBody>
        </p:sp>
        <p:sp>
          <p:nvSpPr>
            <p:cNvPr id="9" name="Rectangle 8"/>
            <p:cNvSpPr>
              <a:spLocks noChangeArrowheads="1"/>
            </p:cNvSpPr>
            <p:nvPr/>
          </p:nvSpPr>
          <p:spPr bwMode="auto">
            <a:xfrm>
              <a:off x="1632" y="1200"/>
              <a:ext cx="1248" cy="464"/>
            </a:xfrm>
            <a:prstGeom prst="rect">
              <a:avLst/>
            </a:prstGeom>
            <a:blipFill dpi="0" rotWithShape="1">
              <a:blip r:embed="rId3"/>
              <a:srcRect/>
              <a:tile tx="0" ty="0" sx="100000" sy="100000" flip="none" algn="tl"/>
            </a:blipFill>
            <a:ln w="25400" cmpd="thickThin">
              <a:solidFill>
                <a:srgbClr val="336699"/>
              </a:solidFill>
              <a:miter lim="800000"/>
              <a:headEnd/>
              <a:tailEnd/>
            </a:ln>
          </p:spPr>
          <p:txBody>
            <a:bodyPr/>
            <a:lstStyle/>
            <a:p>
              <a:pPr algn="ctr">
                <a:lnSpc>
                  <a:spcPct val="100000"/>
                </a:lnSpc>
                <a:spcBef>
                  <a:spcPct val="0"/>
                </a:spcBef>
                <a:buFontTx/>
                <a:buNone/>
              </a:pPr>
              <a:endParaRPr lang="en-US" sz="1400" dirty="0">
                <a:solidFill>
                  <a:schemeClr val="tx1"/>
                </a:solidFill>
                <a:effectLst/>
                <a:latin typeface="+mj-lt"/>
              </a:endParaRPr>
            </a:p>
            <a:p>
              <a:pPr algn="ctr">
                <a:lnSpc>
                  <a:spcPct val="100000"/>
                </a:lnSpc>
                <a:spcBef>
                  <a:spcPct val="0"/>
                </a:spcBef>
                <a:buFontTx/>
                <a:buNone/>
              </a:pPr>
              <a:r>
                <a:rPr lang="en-US" sz="1400" dirty="0">
                  <a:solidFill>
                    <a:srgbClr val="000066"/>
                  </a:solidFill>
                  <a:effectLst>
                    <a:outerShdw blurRad="38100" dist="38100" dir="2700000" algn="tl">
                      <a:srgbClr val="C0C0C0"/>
                    </a:outerShdw>
                  </a:effectLst>
                  <a:latin typeface="+mj-lt"/>
                </a:rPr>
                <a:t>Similar</a:t>
              </a:r>
            </a:p>
            <a:p>
              <a:pPr algn="ctr">
                <a:lnSpc>
                  <a:spcPct val="100000"/>
                </a:lnSpc>
                <a:spcBef>
                  <a:spcPct val="0"/>
                </a:spcBef>
                <a:buFontTx/>
                <a:buNone/>
              </a:pPr>
              <a:endParaRPr lang="en-US" sz="1400" dirty="0">
                <a:solidFill>
                  <a:schemeClr val="tx1"/>
                </a:solidFill>
                <a:effectLst/>
                <a:latin typeface="+mj-lt"/>
              </a:endParaRPr>
            </a:p>
          </p:txBody>
        </p:sp>
        <p:sp>
          <p:nvSpPr>
            <p:cNvPr id="10" name="Rectangle 9"/>
            <p:cNvSpPr>
              <a:spLocks noChangeArrowheads="1"/>
            </p:cNvSpPr>
            <p:nvPr/>
          </p:nvSpPr>
          <p:spPr bwMode="auto">
            <a:xfrm>
              <a:off x="1632" y="1600"/>
              <a:ext cx="1248" cy="464"/>
            </a:xfrm>
            <a:prstGeom prst="rect">
              <a:avLst/>
            </a:prstGeom>
            <a:blipFill dpi="0" rotWithShape="1">
              <a:blip r:embed="rId5"/>
              <a:srcRect/>
              <a:tile tx="0" ty="0" sx="100000" sy="100000" flip="none" algn="tl"/>
            </a:blipFill>
            <a:ln w="25400" cmpd="thickThin">
              <a:solidFill>
                <a:srgbClr val="336699"/>
              </a:solidFill>
              <a:miter lim="800000"/>
              <a:headEnd/>
              <a:tailEnd/>
            </a:ln>
          </p:spPr>
          <p:txBody>
            <a:bodyPr/>
            <a:lstStyle/>
            <a:p>
              <a:pPr algn="ctr">
                <a:lnSpc>
                  <a:spcPct val="100000"/>
                </a:lnSpc>
                <a:spcBef>
                  <a:spcPct val="0"/>
                </a:spcBef>
                <a:buFontTx/>
                <a:buNone/>
              </a:pPr>
              <a:endParaRPr lang="en-IN" sz="1400" dirty="0">
                <a:solidFill>
                  <a:srgbClr val="000066"/>
                </a:solidFill>
                <a:effectLst/>
                <a:latin typeface="+mj-lt"/>
              </a:endParaRPr>
            </a:p>
            <a:p>
              <a:pPr algn="ctr">
                <a:lnSpc>
                  <a:spcPct val="100000"/>
                </a:lnSpc>
                <a:spcBef>
                  <a:spcPct val="0"/>
                </a:spcBef>
                <a:buFontTx/>
                <a:buNone/>
              </a:pPr>
              <a:r>
                <a:rPr lang="en-IN" sz="1400" dirty="0">
                  <a:solidFill>
                    <a:srgbClr val="000066"/>
                  </a:solidFill>
                  <a:effectLst/>
                  <a:latin typeface="+mj-lt"/>
                </a:rPr>
                <a:t>I agree with what you are saying…</a:t>
              </a:r>
              <a:endParaRPr lang="en-US" sz="1400" dirty="0">
                <a:solidFill>
                  <a:srgbClr val="000066"/>
                </a:solidFill>
                <a:effectLst/>
                <a:latin typeface="+mj-lt"/>
              </a:endParaRPr>
            </a:p>
          </p:txBody>
        </p:sp>
        <p:sp>
          <p:nvSpPr>
            <p:cNvPr id="11" name="Rectangle 10"/>
            <p:cNvSpPr>
              <a:spLocks noChangeArrowheads="1"/>
            </p:cNvSpPr>
            <p:nvPr/>
          </p:nvSpPr>
          <p:spPr bwMode="auto">
            <a:xfrm>
              <a:off x="1632" y="2064"/>
              <a:ext cx="1248" cy="464"/>
            </a:xfrm>
            <a:prstGeom prst="rect">
              <a:avLst/>
            </a:prstGeom>
            <a:blipFill dpi="0" rotWithShape="1">
              <a:blip r:embed="rId5"/>
              <a:srcRect/>
              <a:tile tx="0" ty="0" sx="100000" sy="100000" flip="none" algn="tl"/>
            </a:blipFill>
            <a:ln w="25400" cmpd="thickThin">
              <a:solidFill>
                <a:srgbClr val="336699"/>
              </a:solidFill>
              <a:miter lim="800000"/>
              <a:headEnd/>
              <a:tailEnd/>
            </a:ln>
          </p:spPr>
          <p:txBody>
            <a:bodyPr/>
            <a:lstStyle/>
            <a:p>
              <a:pPr algn="ctr">
                <a:lnSpc>
                  <a:spcPct val="100000"/>
                </a:lnSpc>
                <a:spcBef>
                  <a:spcPct val="0"/>
                </a:spcBef>
                <a:buFontTx/>
                <a:buNone/>
              </a:pPr>
              <a:endParaRPr lang="en-US" sz="1400" dirty="0">
                <a:solidFill>
                  <a:srgbClr val="000066"/>
                </a:solidFill>
                <a:effectLst/>
                <a:latin typeface="+mj-lt"/>
              </a:endParaRPr>
            </a:p>
            <a:p>
              <a:pPr algn="ctr">
                <a:lnSpc>
                  <a:spcPct val="100000"/>
                </a:lnSpc>
                <a:spcBef>
                  <a:spcPct val="0"/>
                </a:spcBef>
                <a:buFontTx/>
                <a:buNone/>
              </a:pPr>
              <a:r>
                <a:rPr lang="en-US" sz="1400" dirty="0">
                  <a:solidFill>
                    <a:srgbClr val="000066"/>
                  </a:solidFill>
                  <a:effectLst/>
                  <a:latin typeface="+mj-lt"/>
                </a:rPr>
                <a:t>Is here something we need to consider before…?</a:t>
              </a:r>
            </a:p>
          </p:txBody>
        </p:sp>
        <p:sp>
          <p:nvSpPr>
            <p:cNvPr id="12" name="Rectangle 11"/>
            <p:cNvSpPr>
              <a:spLocks noChangeArrowheads="1"/>
            </p:cNvSpPr>
            <p:nvPr/>
          </p:nvSpPr>
          <p:spPr bwMode="auto">
            <a:xfrm>
              <a:off x="1632" y="2496"/>
              <a:ext cx="1248" cy="464"/>
            </a:xfrm>
            <a:prstGeom prst="rect">
              <a:avLst/>
            </a:prstGeom>
            <a:blipFill dpi="0" rotWithShape="1">
              <a:blip r:embed="rId5"/>
              <a:srcRect/>
              <a:tile tx="0" ty="0" sx="100000" sy="100000" flip="none" algn="tl"/>
            </a:blipFill>
            <a:ln w="25400" cmpd="thickThin">
              <a:solidFill>
                <a:srgbClr val="336699"/>
              </a:solidFill>
              <a:miter lim="800000"/>
              <a:headEnd/>
              <a:tailEnd/>
            </a:ln>
          </p:spPr>
          <p:txBody>
            <a:bodyPr/>
            <a:lstStyle/>
            <a:p>
              <a:pPr algn="ctr">
                <a:lnSpc>
                  <a:spcPct val="100000"/>
                </a:lnSpc>
                <a:spcBef>
                  <a:spcPct val="0"/>
                </a:spcBef>
                <a:buFontTx/>
                <a:buNone/>
              </a:pPr>
              <a:r>
                <a:rPr lang="en-US" sz="1400" dirty="0" smtClean="0">
                  <a:solidFill>
                    <a:srgbClr val="000066"/>
                  </a:solidFill>
                  <a:effectLst/>
                  <a:latin typeface="+mj-lt"/>
                </a:rPr>
                <a:t>Encourage </a:t>
              </a:r>
              <a:r>
                <a:rPr lang="en-US" sz="1400" dirty="0">
                  <a:solidFill>
                    <a:srgbClr val="000066"/>
                  </a:solidFill>
                  <a:effectLst/>
                  <a:latin typeface="+mj-lt"/>
                </a:rPr>
                <a:t>to bring about a difference towards constructive best solution</a:t>
              </a:r>
            </a:p>
          </p:txBody>
        </p:sp>
        <p:sp>
          <p:nvSpPr>
            <p:cNvPr id="13" name="Rectangle 12"/>
            <p:cNvSpPr>
              <a:spLocks noChangeArrowheads="1"/>
            </p:cNvSpPr>
            <p:nvPr/>
          </p:nvSpPr>
          <p:spPr bwMode="auto">
            <a:xfrm>
              <a:off x="2880" y="1200"/>
              <a:ext cx="1248" cy="464"/>
            </a:xfrm>
            <a:prstGeom prst="rect">
              <a:avLst/>
            </a:prstGeom>
            <a:blipFill dpi="0" rotWithShape="1">
              <a:blip r:embed="rId3"/>
              <a:srcRect/>
              <a:tile tx="0" ty="0" sx="100000" sy="100000" flip="none" algn="tl"/>
            </a:blipFill>
            <a:ln w="25400" cmpd="thickThin">
              <a:solidFill>
                <a:srgbClr val="336699"/>
              </a:solidFill>
              <a:miter lim="800000"/>
              <a:headEnd/>
              <a:tailEnd/>
            </a:ln>
          </p:spPr>
          <p:txBody>
            <a:bodyPr/>
            <a:lstStyle/>
            <a:p>
              <a:pPr algn="ctr">
                <a:lnSpc>
                  <a:spcPct val="100000"/>
                </a:lnSpc>
                <a:spcBef>
                  <a:spcPct val="0"/>
                </a:spcBef>
                <a:buFontTx/>
                <a:buNone/>
              </a:pPr>
              <a:endParaRPr lang="en-US" sz="1400" dirty="0">
                <a:solidFill>
                  <a:srgbClr val="000066"/>
                </a:solidFill>
                <a:effectLst/>
                <a:latin typeface="+mj-lt"/>
              </a:endParaRPr>
            </a:p>
            <a:p>
              <a:pPr algn="ctr">
                <a:lnSpc>
                  <a:spcPct val="100000"/>
                </a:lnSpc>
                <a:spcBef>
                  <a:spcPct val="0"/>
                </a:spcBef>
                <a:buFontTx/>
                <a:buNone/>
              </a:pPr>
              <a:r>
                <a:rPr lang="en-US" sz="1400" dirty="0">
                  <a:solidFill>
                    <a:srgbClr val="000066"/>
                  </a:solidFill>
                  <a:effectLst>
                    <a:outerShdw blurRad="38100" dist="38100" dir="2700000" algn="tl">
                      <a:srgbClr val="C0C0C0"/>
                    </a:outerShdw>
                  </a:effectLst>
                  <a:latin typeface="+mj-lt"/>
                </a:rPr>
                <a:t>Tentative</a:t>
              </a:r>
            </a:p>
          </p:txBody>
        </p:sp>
        <p:sp>
          <p:nvSpPr>
            <p:cNvPr id="14" name="Rectangle 13"/>
            <p:cNvSpPr>
              <a:spLocks noChangeArrowheads="1"/>
            </p:cNvSpPr>
            <p:nvPr/>
          </p:nvSpPr>
          <p:spPr bwMode="auto">
            <a:xfrm>
              <a:off x="2880" y="1600"/>
              <a:ext cx="1248" cy="464"/>
            </a:xfrm>
            <a:prstGeom prst="rect">
              <a:avLst/>
            </a:prstGeom>
            <a:blipFill dpi="0" rotWithShape="1">
              <a:blip r:embed="rId5"/>
              <a:srcRect/>
              <a:tile tx="0" ty="0" sx="100000" sy="100000" flip="none" algn="tl"/>
            </a:blipFill>
            <a:ln w="25400" cmpd="thickThin">
              <a:solidFill>
                <a:srgbClr val="336699"/>
              </a:solidFill>
              <a:miter lim="800000"/>
              <a:headEnd/>
              <a:tailEnd/>
            </a:ln>
          </p:spPr>
          <p:txBody>
            <a:bodyPr/>
            <a:lstStyle/>
            <a:p>
              <a:pPr algn="ctr">
                <a:lnSpc>
                  <a:spcPct val="100000"/>
                </a:lnSpc>
                <a:spcBef>
                  <a:spcPct val="0"/>
                </a:spcBef>
                <a:buFontTx/>
                <a:buNone/>
              </a:pPr>
              <a:endParaRPr lang="en-IN" sz="1400" dirty="0">
                <a:solidFill>
                  <a:srgbClr val="000066"/>
                </a:solidFill>
                <a:effectLst/>
                <a:latin typeface="+mj-lt"/>
              </a:endParaRPr>
            </a:p>
            <a:p>
              <a:pPr algn="ctr">
                <a:lnSpc>
                  <a:spcPct val="100000"/>
                </a:lnSpc>
                <a:spcBef>
                  <a:spcPct val="0"/>
                </a:spcBef>
                <a:buFontTx/>
                <a:buNone/>
              </a:pPr>
              <a:r>
                <a:rPr lang="en-IN" sz="1400" dirty="0">
                  <a:solidFill>
                    <a:srgbClr val="000066"/>
                  </a:solidFill>
                  <a:effectLst/>
                  <a:latin typeface="+mj-lt"/>
                </a:rPr>
                <a:t>I can understand why you are saying…?</a:t>
              </a:r>
              <a:endParaRPr lang="en-US" sz="1400" dirty="0">
                <a:solidFill>
                  <a:srgbClr val="000066"/>
                </a:solidFill>
                <a:effectLst/>
                <a:latin typeface="+mj-lt"/>
              </a:endParaRPr>
            </a:p>
          </p:txBody>
        </p:sp>
        <p:sp>
          <p:nvSpPr>
            <p:cNvPr id="15" name="Rectangle 14"/>
            <p:cNvSpPr>
              <a:spLocks noChangeArrowheads="1"/>
            </p:cNvSpPr>
            <p:nvPr/>
          </p:nvSpPr>
          <p:spPr bwMode="auto">
            <a:xfrm>
              <a:off x="2880" y="2064"/>
              <a:ext cx="1248" cy="464"/>
            </a:xfrm>
            <a:prstGeom prst="rect">
              <a:avLst/>
            </a:prstGeom>
            <a:blipFill dpi="0" rotWithShape="1">
              <a:blip r:embed="rId5"/>
              <a:srcRect/>
              <a:tile tx="0" ty="0" sx="100000" sy="100000" flip="none" algn="tl"/>
            </a:blipFill>
            <a:ln w="25400" cmpd="thickThin">
              <a:solidFill>
                <a:srgbClr val="336699"/>
              </a:solidFill>
              <a:miter lim="800000"/>
              <a:headEnd/>
              <a:tailEnd/>
            </a:ln>
          </p:spPr>
          <p:txBody>
            <a:bodyPr/>
            <a:lstStyle/>
            <a:p>
              <a:pPr algn="ctr">
                <a:lnSpc>
                  <a:spcPct val="100000"/>
                </a:lnSpc>
                <a:spcBef>
                  <a:spcPct val="0"/>
                </a:spcBef>
                <a:buFontTx/>
                <a:buNone/>
              </a:pPr>
              <a:endParaRPr lang="en-US" sz="1400" dirty="0">
                <a:solidFill>
                  <a:srgbClr val="000066"/>
                </a:solidFill>
                <a:effectLst/>
                <a:latin typeface="+mj-lt"/>
              </a:endParaRPr>
            </a:p>
            <a:p>
              <a:pPr algn="ctr">
                <a:lnSpc>
                  <a:spcPct val="100000"/>
                </a:lnSpc>
                <a:spcBef>
                  <a:spcPct val="0"/>
                </a:spcBef>
                <a:buFontTx/>
                <a:buNone/>
              </a:pPr>
              <a:r>
                <a:rPr lang="en-US" sz="1400" dirty="0">
                  <a:solidFill>
                    <a:srgbClr val="000066"/>
                  </a:solidFill>
                  <a:effectLst/>
                  <a:latin typeface="+mj-lt"/>
                </a:rPr>
                <a:t>Could you explain…?</a:t>
              </a:r>
            </a:p>
          </p:txBody>
        </p:sp>
        <p:sp>
          <p:nvSpPr>
            <p:cNvPr id="16" name="Rectangle 15"/>
            <p:cNvSpPr>
              <a:spLocks noChangeArrowheads="1"/>
            </p:cNvSpPr>
            <p:nvPr/>
          </p:nvSpPr>
          <p:spPr bwMode="auto">
            <a:xfrm>
              <a:off x="2880" y="2496"/>
              <a:ext cx="1248" cy="591"/>
            </a:xfrm>
            <a:prstGeom prst="rect">
              <a:avLst/>
            </a:prstGeom>
            <a:blipFill dpi="0" rotWithShape="1">
              <a:blip r:embed="rId5"/>
              <a:srcRect/>
              <a:tile tx="0" ty="0" sx="100000" sy="100000" flip="none" algn="tl"/>
            </a:blipFill>
            <a:ln w="25400" cmpd="thickThin">
              <a:solidFill>
                <a:srgbClr val="336699"/>
              </a:solidFill>
              <a:miter lim="800000"/>
              <a:headEnd/>
              <a:tailEnd/>
            </a:ln>
          </p:spPr>
          <p:txBody>
            <a:bodyPr/>
            <a:lstStyle/>
            <a:p>
              <a:pPr algn="ctr">
                <a:lnSpc>
                  <a:spcPct val="100000"/>
                </a:lnSpc>
                <a:spcBef>
                  <a:spcPct val="0"/>
                </a:spcBef>
                <a:buFontTx/>
                <a:buNone/>
              </a:pPr>
              <a:r>
                <a:rPr lang="en-US" sz="1400" dirty="0">
                  <a:solidFill>
                    <a:srgbClr val="000066"/>
                  </a:solidFill>
                  <a:effectLst/>
                  <a:latin typeface="+mj-lt"/>
                </a:rPr>
                <a:t>Firm up differences by first summarizing  agreed points, &amp; then discuss next best </a:t>
              </a:r>
              <a:r>
                <a:rPr lang="en-US" sz="1400" dirty="0" smtClean="0">
                  <a:solidFill>
                    <a:srgbClr val="000066"/>
                  </a:solidFill>
                  <a:effectLst/>
                  <a:latin typeface="+mj-lt"/>
                </a:rPr>
                <a:t>alternative</a:t>
              </a:r>
              <a:endParaRPr lang="en-US" sz="1400" dirty="0">
                <a:solidFill>
                  <a:srgbClr val="000066"/>
                </a:solidFill>
                <a:effectLst/>
                <a:latin typeface="+mj-lt"/>
              </a:endParaRPr>
            </a:p>
          </p:txBody>
        </p:sp>
        <p:sp>
          <p:nvSpPr>
            <p:cNvPr id="17" name="Rectangle 16"/>
            <p:cNvSpPr>
              <a:spLocks noChangeArrowheads="1"/>
            </p:cNvSpPr>
            <p:nvPr/>
          </p:nvSpPr>
          <p:spPr bwMode="auto">
            <a:xfrm>
              <a:off x="4128" y="1200"/>
              <a:ext cx="1248" cy="464"/>
            </a:xfrm>
            <a:prstGeom prst="rect">
              <a:avLst/>
            </a:prstGeom>
            <a:blipFill dpi="0" rotWithShape="1">
              <a:blip r:embed="rId3"/>
              <a:srcRect/>
              <a:tile tx="0" ty="0" sx="100000" sy="100000" flip="none" algn="tl"/>
            </a:blipFill>
            <a:ln w="25400" cmpd="thickThin">
              <a:solidFill>
                <a:srgbClr val="336699"/>
              </a:solidFill>
              <a:miter lim="800000"/>
              <a:headEnd/>
              <a:tailEnd/>
            </a:ln>
          </p:spPr>
          <p:txBody>
            <a:bodyPr/>
            <a:lstStyle/>
            <a:p>
              <a:pPr algn="ctr">
                <a:lnSpc>
                  <a:spcPct val="100000"/>
                </a:lnSpc>
                <a:spcBef>
                  <a:spcPct val="0"/>
                </a:spcBef>
                <a:buFontTx/>
                <a:buNone/>
              </a:pPr>
              <a:endParaRPr lang="en-US" sz="1400" dirty="0">
                <a:solidFill>
                  <a:schemeClr val="tx1"/>
                </a:solidFill>
                <a:effectLst/>
                <a:latin typeface="+mj-lt"/>
              </a:endParaRPr>
            </a:p>
            <a:p>
              <a:pPr algn="ctr">
                <a:lnSpc>
                  <a:spcPct val="100000"/>
                </a:lnSpc>
                <a:spcBef>
                  <a:spcPct val="0"/>
                </a:spcBef>
                <a:buFontTx/>
                <a:buNone/>
              </a:pPr>
              <a:r>
                <a:rPr lang="en-US" sz="1400" dirty="0">
                  <a:solidFill>
                    <a:srgbClr val="000066"/>
                  </a:solidFill>
                  <a:effectLst>
                    <a:outerShdw blurRad="38100" dist="38100" dir="2700000" algn="tl">
                      <a:srgbClr val="C0C0C0"/>
                    </a:outerShdw>
                  </a:effectLst>
                  <a:latin typeface="+mj-lt"/>
                </a:rPr>
                <a:t>Different</a:t>
              </a:r>
            </a:p>
            <a:p>
              <a:pPr algn="ctr">
                <a:lnSpc>
                  <a:spcPct val="100000"/>
                </a:lnSpc>
                <a:spcBef>
                  <a:spcPct val="0"/>
                </a:spcBef>
                <a:buFontTx/>
                <a:buNone/>
              </a:pPr>
              <a:endParaRPr lang="en-US" sz="1400" dirty="0">
                <a:solidFill>
                  <a:schemeClr val="tx1"/>
                </a:solidFill>
                <a:effectLst/>
                <a:latin typeface="+mj-lt"/>
              </a:endParaRPr>
            </a:p>
          </p:txBody>
        </p:sp>
        <p:sp>
          <p:nvSpPr>
            <p:cNvPr id="18" name="Rectangle 17"/>
            <p:cNvSpPr>
              <a:spLocks noChangeArrowheads="1"/>
            </p:cNvSpPr>
            <p:nvPr/>
          </p:nvSpPr>
          <p:spPr bwMode="auto">
            <a:xfrm>
              <a:off x="4128" y="1600"/>
              <a:ext cx="1248" cy="464"/>
            </a:xfrm>
            <a:prstGeom prst="rect">
              <a:avLst/>
            </a:prstGeom>
            <a:blipFill dpi="0" rotWithShape="1">
              <a:blip r:embed="rId5"/>
              <a:srcRect/>
              <a:tile tx="0" ty="0" sx="100000" sy="100000" flip="none" algn="tl"/>
            </a:blipFill>
            <a:ln w="25400" cmpd="thickThin">
              <a:solidFill>
                <a:srgbClr val="336699"/>
              </a:solidFill>
              <a:miter lim="800000"/>
              <a:headEnd/>
              <a:tailEnd/>
            </a:ln>
          </p:spPr>
          <p:txBody>
            <a:bodyPr/>
            <a:lstStyle/>
            <a:p>
              <a:pPr algn="ctr">
                <a:lnSpc>
                  <a:spcPct val="100000"/>
                </a:lnSpc>
                <a:spcBef>
                  <a:spcPct val="0"/>
                </a:spcBef>
                <a:buFontTx/>
                <a:buNone/>
              </a:pPr>
              <a:endParaRPr lang="en-US" sz="1400" dirty="0">
                <a:solidFill>
                  <a:srgbClr val="000066"/>
                </a:solidFill>
                <a:effectLst/>
                <a:latin typeface="+mj-lt"/>
              </a:endParaRPr>
            </a:p>
            <a:p>
              <a:pPr algn="ctr">
                <a:lnSpc>
                  <a:spcPct val="100000"/>
                </a:lnSpc>
                <a:spcBef>
                  <a:spcPct val="0"/>
                </a:spcBef>
                <a:buFontTx/>
                <a:buNone/>
              </a:pPr>
              <a:r>
                <a:rPr lang="en-IN" sz="1400" dirty="0" smtClean="0">
                  <a:solidFill>
                    <a:srgbClr val="000066"/>
                  </a:solidFill>
                  <a:effectLst/>
                  <a:latin typeface="+mj-lt"/>
                </a:rPr>
                <a:t>I </a:t>
              </a:r>
              <a:r>
                <a:rPr lang="en-IN" sz="1400" dirty="0">
                  <a:solidFill>
                    <a:srgbClr val="000066"/>
                  </a:solidFill>
                  <a:effectLst/>
                  <a:latin typeface="+mj-lt"/>
                </a:rPr>
                <a:t>observe a difference in…</a:t>
              </a:r>
              <a:endParaRPr lang="en-US" sz="1400" dirty="0">
                <a:solidFill>
                  <a:srgbClr val="000066"/>
                </a:solidFill>
                <a:effectLst/>
                <a:latin typeface="+mj-lt"/>
              </a:endParaRPr>
            </a:p>
          </p:txBody>
        </p:sp>
        <p:sp>
          <p:nvSpPr>
            <p:cNvPr id="19" name="Rectangle 18"/>
            <p:cNvSpPr>
              <a:spLocks noChangeArrowheads="1"/>
            </p:cNvSpPr>
            <p:nvPr/>
          </p:nvSpPr>
          <p:spPr bwMode="auto">
            <a:xfrm>
              <a:off x="4128" y="2064"/>
              <a:ext cx="1248" cy="464"/>
            </a:xfrm>
            <a:prstGeom prst="rect">
              <a:avLst/>
            </a:prstGeom>
            <a:blipFill dpi="0" rotWithShape="1">
              <a:blip r:embed="rId5"/>
              <a:srcRect/>
              <a:tile tx="0" ty="0" sx="100000" sy="100000" flip="none" algn="tl"/>
            </a:blipFill>
            <a:ln w="25400" cmpd="thickThin">
              <a:solidFill>
                <a:srgbClr val="336699"/>
              </a:solidFill>
              <a:miter lim="800000"/>
              <a:headEnd/>
              <a:tailEnd/>
            </a:ln>
          </p:spPr>
          <p:txBody>
            <a:bodyPr/>
            <a:lstStyle/>
            <a:p>
              <a:pPr algn="ctr">
                <a:lnSpc>
                  <a:spcPct val="100000"/>
                </a:lnSpc>
                <a:spcBef>
                  <a:spcPct val="0"/>
                </a:spcBef>
                <a:buFontTx/>
                <a:buNone/>
              </a:pPr>
              <a:endParaRPr lang="en-US" sz="1400" dirty="0">
                <a:solidFill>
                  <a:srgbClr val="000066"/>
                </a:solidFill>
                <a:effectLst/>
                <a:latin typeface="+mj-lt"/>
              </a:endParaRPr>
            </a:p>
            <a:p>
              <a:pPr algn="ctr">
                <a:lnSpc>
                  <a:spcPct val="100000"/>
                </a:lnSpc>
                <a:spcBef>
                  <a:spcPct val="0"/>
                </a:spcBef>
                <a:buFontTx/>
                <a:buNone/>
              </a:pPr>
              <a:r>
                <a:rPr lang="en-US" sz="1400" dirty="0">
                  <a:solidFill>
                    <a:srgbClr val="000066"/>
                  </a:solidFill>
                  <a:effectLst/>
                  <a:latin typeface="+mj-lt"/>
                </a:rPr>
                <a:t>What are the reasons for…?</a:t>
              </a:r>
            </a:p>
          </p:txBody>
        </p:sp>
        <p:sp>
          <p:nvSpPr>
            <p:cNvPr id="20" name="Rectangle 19"/>
            <p:cNvSpPr>
              <a:spLocks noChangeArrowheads="1"/>
            </p:cNvSpPr>
            <p:nvPr/>
          </p:nvSpPr>
          <p:spPr bwMode="auto">
            <a:xfrm>
              <a:off x="4128" y="2496"/>
              <a:ext cx="1248" cy="464"/>
            </a:xfrm>
            <a:prstGeom prst="rect">
              <a:avLst/>
            </a:prstGeom>
            <a:blipFill dpi="0" rotWithShape="1">
              <a:blip r:embed="rId5"/>
              <a:srcRect/>
              <a:tile tx="0" ty="0" sx="100000" sy="100000" flip="none" algn="tl"/>
            </a:blipFill>
            <a:ln w="25400" cmpd="thickThin">
              <a:solidFill>
                <a:srgbClr val="336699"/>
              </a:solidFill>
              <a:miter lim="800000"/>
              <a:headEnd/>
              <a:tailEnd/>
            </a:ln>
          </p:spPr>
          <p:txBody>
            <a:bodyPr/>
            <a:lstStyle/>
            <a:p>
              <a:pPr algn="ctr">
                <a:lnSpc>
                  <a:spcPct val="100000"/>
                </a:lnSpc>
                <a:spcBef>
                  <a:spcPct val="0"/>
                </a:spcBef>
                <a:buFontTx/>
                <a:buNone/>
              </a:pPr>
              <a:r>
                <a:rPr lang="en-US" sz="1400" dirty="0">
                  <a:solidFill>
                    <a:srgbClr val="000066"/>
                  </a:solidFill>
                  <a:effectLst/>
                  <a:latin typeface="+mj-lt"/>
                </a:rPr>
                <a:t>Use solution centric language towards issue in discussion &amp; discuss other different ways to arrive at next best </a:t>
              </a:r>
              <a:r>
                <a:rPr lang="en-US" sz="1400" dirty="0" smtClean="0">
                  <a:solidFill>
                    <a:srgbClr val="000066"/>
                  </a:solidFill>
                  <a:effectLst/>
                  <a:latin typeface="+mj-lt"/>
                </a:rPr>
                <a:t>alternatives</a:t>
              </a:r>
              <a:endParaRPr lang="en-US" sz="1400" dirty="0">
                <a:solidFill>
                  <a:srgbClr val="000066"/>
                </a:solidFill>
                <a:effectLst/>
                <a:latin typeface="+mj-lt"/>
              </a:endParaRPr>
            </a:p>
          </p:txBody>
        </p:sp>
        <p:sp>
          <p:nvSpPr>
            <p:cNvPr id="21" name="Rectangle 20"/>
            <p:cNvSpPr>
              <a:spLocks noChangeArrowheads="1"/>
            </p:cNvSpPr>
            <p:nvPr/>
          </p:nvSpPr>
          <p:spPr bwMode="auto">
            <a:xfrm>
              <a:off x="1632" y="2928"/>
              <a:ext cx="3744" cy="480"/>
            </a:xfrm>
            <a:prstGeom prst="rect">
              <a:avLst/>
            </a:prstGeom>
            <a:blipFill dpi="0" rotWithShape="1">
              <a:blip r:embed="rId3"/>
              <a:srcRect/>
              <a:tile tx="0" ty="0" sx="100000" sy="100000" flip="none" algn="tl"/>
            </a:blipFill>
            <a:ln w="25400" cmpd="thickThin">
              <a:solidFill>
                <a:srgbClr val="336699"/>
              </a:solidFill>
              <a:miter lim="800000"/>
              <a:headEnd/>
              <a:tailEnd/>
            </a:ln>
          </p:spPr>
          <p:txBody>
            <a:bodyPr/>
            <a:lstStyle/>
            <a:p>
              <a:pPr algn="ctr">
                <a:lnSpc>
                  <a:spcPct val="100000"/>
                </a:lnSpc>
                <a:spcBef>
                  <a:spcPct val="0"/>
                </a:spcBef>
                <a:buFontTx/>
                <a:buNone/>
              </a:pPr>
              <a:endParaRPr lang="en-US" sz="1400" dirty="0">
                <a:solidFill>
                  <a:srgbClr val="003366"/>
                </a:solidFill>
                <a:effectLst>
                  <a:outerShdw blurRad="38100" dist="38100" dir="2700000" algn="tl">
                    <a:srgbClr val="C0C0C0"/>
                  </a:outerShdw>
                </a:effectLst>
                <a:latin typeface="+mj-lt"/>
              </a:endParaRPr>
            </a:p>
            <a:p>
              <a:pPr algn="ctr">
                <a:lnSpc>
                  <a:spcPct val="100000"/>
                </a:lnSpc>
                <a:spcBef>
                  <a:spcPct val="0"/>
                </a:spcBef>
                <a:buFontTx/>
                <a:buNone/>
              </a:pPr>
              <a:endParaRPr lang="en-US" sz="1400" dirty="0" smtClean="0">
                <a:solidFill>
                  <a:srgbClr val="003366"/>
                </a:solidFill>
                <a:effectLst>
                  <a:outerShdw blurRad="38100" dist="38100" dir="2700000" algn="tl">
                    <a:srgbClr val="C0C0C0"/>
                  </a:outerShdw>
                </a:effectLst>
                <a:latin typeface="+mj-lt"/>
              </a:endParaRPr>
            </a:p>
            <a:p>
              <a:pPr algn="ctr">
                <a:lnSpc>
                  <a:spcPct val="100000"/>
                </a:lnSpc>
                <a:spcBef>
                  <a:spcPct val="0"/>
                </a:spcBef>
                <a:buFontTx/>
                <a:buNone/>
              </a:pPr>
              <a:r>
                <a:rPr lang="en-US" sz="1400" dirty="0" smtClean="0">
                  <a:solidFill>
                    <a:srgbClr val="003366"/>
                  </a:solidFill>
                  <a:effectLst>
                    <a:outerShdw blurRad="38100" dist="38100" dir="2700000" algn="tl">
                      <a:srgbClr val="C0C0C0"/>
                    </a:outerShdw>
                  </a:effectLst>
                  <a:latin typeface="+mj-lt"/>
                </a:rPr>
                <a:t>Summarize </a:t>
              </a:r>
              <a:r>
                <a:rPr lang="en-US" sz="1400" dirty="0">
                  <a:solidFill>
                    <a:srgbClr val="003366"/>
                  </a:solidFill>
                  <a:effectLst>
                    <a:outerShdw blurRad="38100" dist="38100" dir="2700000" algn="tl">
                      <a:srgbClr val="C0C0C0"/>
                    </a:outerShdw>
                  </a:effectLst>
                  <a:latin typeface="+mj-lt"/>
                </a:rPr>
                <a:t>for action steps</a:t>
              </a:r>
            </a:p>
          </p:txBody>
        </p:sp>
      </p:grpSp>
    </p:spTree>
    <p:extLst>
      <p:ext uri="{BB962C8B-B14F-4D97-AF65-F5344CB8AC3E}">
        <p14:creationId xmlns:p14="http://schemas.microsoft.com/office/powerpoint/2010/main" val="1759653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8904"/>
            <a:ext cx="8562480" cy="576000"/>
          </a:xfrm>
        </p:spPr>
        <p:txBody>
          <a:bodyPr/>
          <a:lstStyle/>
          <a:p>
            <a:r>
              <a:rPr lang="en-US" dirty="0" smtClean="0"/>
              <a:t>Saying “NO”</a:t>
            </a:r>
            <a:endParaRPr lang="en-IN" dirty="0"/>
          </a:p>
        </p:txBody>
      </p:sp>
      <p:grpSp>
        <p:nvGrpSpPr>
          <p:cNvPr id="3" name="Group 4"/>
          <p:cNvGrpSpPr>
            <a:grpSpLocks/>
          </p:cNvGrpSpPr>
          <p:nvPr/>
        </p:nvGrpSpPr>
        <p:grpSpPr bwMode="auto">
          <a:xfrm>
            <a:off x="218364" y="990599"/>
            <a:ext cx="8544636" cy="5341961"/>
            <a:chOff x="336" y="624"/>
            <a:chExt cx="5184" cy="3264"/>
          </a:xfrm>
        </p:grpSpPr>
        <p:sp>
          <p:nvSpPr>
            <p:cNvPr id="4" name="Rectangle 5"/>
            <p:cNvSpPr>
              <a:spLocks noChangeArrowheads="1"/>
            </p:cNvSpPr>
            <p:nvPr/>
          </p:nvSpPr>
          <p:spPr bwMode="auto">
            <a:xfrm>
              <a:off x="336" y="2112"/>
              <a:ext cx="864" cy="1776"/>
            </a:xfrm>
            <a:prstGeom prst="rect">
              <a:avLst/>
            </a:prstGeom>
            <a:blipFill dpi="0" rotWithShape="1">
              <a:blip r:embed="rId3"/>
              <a:srcRect/>
              <a:tile tx="0" ty="0" sx="100000" sy="100000" flip="none" algn="tl"/>
            </a:blipFill>
            <a:ln w="25400" cmpd="thickThin">
              <a:solidFill>
                <a:srgbClr val="336699"/>
              </a:solidFill>
              <a:miter lim="800000"/>
              <a:headEnd/>
              <a:tailEnd/>
            </a:ln>
          </p:spPr>
          <p:txBody>
            <a:bodyPr/>
            <a:lstStyle/>
            <a:p>
              <a:pPr algn="ctr">
                <a:lnSpc>
                  <a:spcPct val="100000"/>
                </a:lnSpc>
                <a:spcBef>
                  <a:spcPct val="0"/>
                </a:spcBef>
                <a:buFontTx/>
                <a:buNone/>
              </a:pPr>
              <a:endParaRPr lang="en-US" sz="1400" dirty="0">
                <a:solidFill>
                  <a:srgbClr val="000066"/>
                </a:solidFill>
                <a:effectLst/>
                <a:latin typeface="+mj-lt"/>
              </a:endParaRPr>
            </a:p>
            <a:p>
              <a:pPr algn="ctr">
                <a:lnSpc>
                  <a:spcPct val="100000"/>
                </a:lnSpc>
                <a:spcBef>
                  <a:spcPct val="0"/>
                </a:spcBef>
                <a:buFontTx/>
                <a:buNone/>
              </a:pPr>
              <a:endParaRPr lang="en-US" sz="1400" dirty="0">
                <a:solidFill>
                  <a:srgbClr val="000066"/>
                </a:solidFill>
                <a:effectLst/>
                <a:latin typeface="+mj-lt"/>
              </a:endParaRPr>
            </a:p>
            <a:p>
              <a:pPr algn="ctr">
                <a:lnSpc>
                  <a:spcPct val="100000"/>
                </a:lnSpc>
                <a:spcBef>
                  <a:spcPct val="0"/>
                </a:spcBef>
                <a:buFontTx/>
                <a:buNone/>
              </a:pPr>
              <a:endParaRPr lang="en-US" sz="1400" dirty="0">
                <a:solidFill>
                  <a:srgbClr val="000066"/>
                </a:solidFill>
                <a:effectLst/>
                <a:latin typeface="+mj-lt"/>
              </a:endParaRPr>
            </a:p>
            <a:p>
              <a:pPr algn="ctr">
                <a:lnSpc>
                  <a:spcPct val="100000"/>
                </a:lnSpc>
                <a:spcBef>
                  <a:spcPct val="0"/>
                </a:spcBef>
                <a:buFontTx/>
                <a:buNone/>
              </a:pPr>
              <a:r>
                <a:rPr lang="en-US" sz="1400" dirty="0" smtClean="0">
                  <a:solidFill>
                    <a:srgbClr val="000066"/>
                  </a:solidFill>
                  <a:effectLst/>
                  <a:latin typeface="+mj-lt"/>
                </a:rPr>
                <a:t>An </a:t>
              </a:r>
              <a:r>
                <a:rPr lang="en-US" sz="1400" dirty="0">
                  <a:solidFill>
                    <a:srgbClr val="000066"/>
                  </a:solidFill>
                  <a:effectLst/>
                  <a:latin typeface="+mj-lt"/>
                </a:rPr>
                <a:t>outright </a:t>
              </a:r>
              <a:r>
                <a:rPr lang="en-US" sz="1400" dirty="0">
                  <a:solidFill>
                    <a:schemeClr val="tx1"/>
                  </a:solidFill>
                  <a:effectLst/>
                  <a:latin typeface="+mj-lt"/>
                </a:rPr>
                <a:t>no, </a:t>
              </a:r>
              <a:r>
                <a:rPr lang="en-US" sz="1400" dirty="0">
                  <a:solidFill>
                    <a:srgbClr val="000066"/>
                  </a:solidFill>
                  <a:effectLst/>
                  <a:latin typeface="+mj-lt"/>
                </a:rPr>
                <a:t>without options. </a:t>
              </a:r>
            </a:p>
            <a:p>
              <a:pPr algn="ctr">
                <a:lnSpc>
                  <a:spcPct val="100000"/>
                </a:lnSpc>
                <a:spcBef>
                  <a:spcPct val="0"/>
                </a:spcBef>
                <a:buFontTx/>
                <a:buNone/>
              </a:pPr>
              <a:endParaRPr lang="en-US" sz="1400" dirty="0">
                <a:solidFill>
                  <a:srgbClr val="000066"/>
                </a:solidFill>
                <a:effectLst/>
                <a:latin typeface="+mj-lt"/>
              </a:endParaRPr>
            </a:p>
            <a:p>
              <a:pPr algn="ctr">
                <a:lnSpc>
                  <a:spcPct val="100000"/>
                </a:lnSpc>
                <a:spcBef>
                  <a:spcPct val="0"/>
                </a:spcBef>
                <a:buFontTx/>
                <a:buNone/>
              </a:pPr>
              <a:r>
                <a:rPr lang="en-US" sz="1400" dirty="0">
                  <a:solidFill>
                    <a:srgbClr val="000066"/>
                  </a:solidFill>
                  <a:effectLst/>
                  <a:latin typeface="+mj-lt"/>
                </a:rPr>
                <a:t>This is your last resort.</a:t>
              </a:r>
            </a:p>
          </p:txBody>
        </p:sp>
        <p:sp>
          <p:nvSpPr>
            <p:cNvPr id="5" name="Rectangle 6" descr="Stationery"/>
            <p:cNvSpPr>
              <a:spLocks noChangeArrowheads="1"/>
            </p:cNvSpPr>
            <p:nvPr/>
          </p:nvSpPr>
          <p:spPr bwMode="auto">
            <a:xfrm>
              <a:off x="336" y="624"/>
              <a:ext cx="864" cy="480"/>
            </a:xfrm>
            <a:prstGeom prst="rect">
              <a:avLst/>
            </a:prstGeom>
            <a:blipFill dpi="0" rotWithShape="1">
              <a:blip r:embed="rId4"/>
              <a:srcRect/>
              <a:tile tx="0" ty="0" sx="100000" sy="100000" flip="none" algn="tl"/>
            </a:blipFill>
            <a:ln w="25400" cmpd="thickThin">
              <a:solidFill>
                <a:srgbClr val="336699"/>
              </a:solidFill>
              <a:miter lim="800000"/>
              <a:headEnd/>
              <a:tailEnd/>
            </a:ln>
          </p:spPr>
          <p:txBody>
            <a:bodyPr/>
            <a:lstStyle/>
            <a:p>
              <a:pPr algn="ctr">
                <a:lnSpc>
                  <a:spcPct val="100000"/>
                </a:lnSpc>
                <a:spcBef>
                  <a:spcPct val="0"/>
                </a:spcBef>
                <a:buFontTx/>
                <a:buNone/>
              </a:pPr>
              <a:endParaRPr lang="en-US" sz="1400" b="1" dirty="0">
                <a:solidFill>
                  <a:srgbClr val="000066"/>
                </a:solidFill>
                <a:effectLst/>
                <a:latin typeface="+mj-lt"/>
              </a:endParaRPr>
            </a:p>
            <a:p>
              <a:pPr algn="ctr">
                <a:lnSpc>
                  <a:spcPct val="100000"/>
                </a:lnSpc>
                <a:spcBef>
                  <a:spcPct val="0"/>
                </a:spcBef>
                <a:buFontTx/>
                <a:buNone/>
              </a:pPr>
              <a:r>
                <a:rPr lang="en-US" sz="1400" b="1" dirty="0" smtClean="0">
                  <a:solidFill>
                    <a:srgbClr val="000066"/>
                  </a:solidFill>
                  <a:effectLst/>
                  <a:latin typeface="+mj-lt"/>
                </a:rPr>
                <a:t>Direct </a:t>
              </a:r>
              <a:r>
                <a:rPr lang="en-US" sz="1400" b="1" dirty="0">
                  <a:solidFill>
                    <a:srgbClr val="000066"/>
                  </a:solidFill>
                  <a:effectLst/>
                  <a:latin typeface="+mj-lt"/>
                </a:rPr>
                <a:t>Refusal</a:t>
              </a:r>
            </a:p>
          </p:txBody>
        </p:sp>
        <p:sp>
          <p:nvSpPr>
            <p:cNvPr id="6" name="Rectangle 7"/>
            <p:cNvSpPr>
              <a:spLocks noChangeArrowheads="1"/>
            </p:cNvSpPr>
            <p:nvPr/>
          </p:nvSpPr>
          <p:spPr bwMode="auto">
            <a:xfrm>
              <a:off x="1200" y="2112"/>
              <a:ext cx="864" cy="1776"/>
            </a:xfrm>
            <a:prstGeom prst="rect">
              <a:avLst/>
            </a:prstGeom>
            <a:blipFill dpi="0" rotWithShape="1">
              <a:blip r:embed="rId3"/>
              <a:srcRect/>
              <a:tile tx="0" ty="0" sx="100000" sy="100000" flip="none" algn="tl"/>
            </a:blipFill>
            <a:ln w="25400" cmpd="thickThin">
              <a:solidFill>
                <a:srgbClr val="336699"/>
              </a:solidFill>
              <a:miter lim="800000"/>
              <a:headEnd/>
              <a:tailEnd/>
            </a:ln>
          </p:spPr>
          <p:txBody>
            <a:bodyPr/>
            <a:lstStyle/>
            <a:p>
              <a:pPr algn="ctr">
                <a:lnSpc>
                  <a:spcPct val="100000"/>
                </a:lnSpc>
                <a:spcBef>
                  <a:spcPct val="0"/>
                </a:spcBef>
                <a:buFontTx/>
                <a:buNone/>
              </a:pPr>
              <a:endParaRPr lang="en-US" sz="1400" dirty="0">
                <a:solidFill>
                  <a:srgbClr val="000066"/>
                </a:solidFill>
                <a:effectLst/>
                <a:latin typeface="+mj-lt"/>
              </a:endParaRPr>
            </a:p>
            <a:p>
              <a:pPr algn="ctr">
                <a:lnSpc>
                  <a:spcPct val="100000"/>
                </a:lnSpc>
                <a:spcBef>
                  <a:spcPct val="0"/>
                </a:spcBef>
                <a:buFontTx/>
                <a:buNone/>
              </a:pPr>
              <a:endParaRPr lang="en-US" sz="1400" dirty="0">
                <a:solidFill>
                  <a:srgbClr val="000066"/>
                </a:solidFill>
                <a:effectLst/>
                <a:latin typeface="+mj-lt"/>
              </a:endParaRPr>
            </a:p>
            <a:p>
              <a:pPr algn="ctr">
                <a:lnSpc>
                  <a:spcPct val="100000"/>
                </a:lnSpc>
                <a:spcBef>
                  <a:spcPct val="0"/>
                </a:spcBef>
                <a:buFontTx/>
                <a:buNone/>
              </a:pPr>
              <a:endParaRPr lang="en-US" sz="1400" dirty="0">
                <a:solidFill>
                  <a:srgbClr val="000066"/>
                </a:solidFill>
                <a:effectLst/>
                <a:latin typeface="+mj-lt"/>
              </a:endParaRPr>
            </a:p>
            <a:p>
              <a:pPr algn="ctr">
                <a:lnSpc>
                  <a:spcPct val="100000"/>
                </a:lnSpc>
                <a:spcBef>
                  <a:spcPct val="0"/>
                </a:spcBef>
                <a:buFontTx/>
                <a:buNone/>
              </a:pPr>
              <a:r>
                <a:rPr lang="en-US" sz="1400" dirty="0" smtClean="0">
                  <a:solidFill>
                    <a:srgbClr val="000066"/>
                  </a:solidFill>
                  <a:effectLst/>
                  <a:latin typeface="+mj-lt"/>
                </a:rPr>
                <a:t>Depending </a:t>
              </a:r>
              <a:r>
                <a:rPr lang="en-US" sz="1400" dirty="0">
                  <a:solidFill>
                    <a:srgbClr val="000066"/>
                  </a:solidFill>
                  <a:effectLst/>
                  <a:latin typeface="+mj-lt"/>
                </a:rPr>
                <a:t>on how much you commit to, this can, in fact,  range from close to a </a:t>
              </a:r>
              <a:r>
                <a:rPr lang="en-US" sz="1400" dirty="0">
                  <a:solidFill>
                    <a:schemeClr val="tx1"/>
                  </a:solidFill>
                  <a:effectLst/>
                  <a:latin typeface="+mj-lt"/>
                </a:rPr>
                <a:t>No</a:t>
              </a:r>
              <a:r>
                <a:rPr lang="en-US" sz="1400" dirty="0">
                  <a:solidFill>
                    <a:srgbClr val="000066"/>
                  </a:solidFill>
                  <a:effectLst/>
                  <a:latin typeface="+mj-lt"/>
                </a:rPr>
                <a:t> to a virtual yes.</a:t>
              </a:r>
            </a:p>
          </p:txBody>
        </p:sp>
        <p:sp>
          <p:nvSpPr>
            <p:cNvPr id="7" name="Rectangle 8" descr="Stationery"/>
            <p:cNvSpPr>
              <a:spLocks noChangeArrowheads="1"/>
            </p:cNvSpPr>
            <p:nvPr/>
          </p:nvSpPr>
          <p:spPr bwMode="auto">
            <a:xfrm>
              <a:off x="1200" y="624"/>
              <a:ext cx="864" cy="480"/>
            </a:xfrm>
            <a:prstGeom prst="rect">
              <a:avLst/>
            </a:prstGeom>
            <a:blipFill dpi="0" rotWithShape="1">
              <a:blip r:embed="rId4"/>
              <a:srcRect/>
              <a:tile tx="0" ty="0" sx="100000" sy="100000" flip="none" algn="tl"/>
            </a:blipFill>
            <a:ln w="25400" cmpd="thickThin">
              <a:solidFill>
                <a:srgbClr val="336699"/>
              </a:solidFill>
              <a:miter lim="800000"/>
              <a:headEnd/>
              <a:tailEnd/>
            </a:ln>
          </p:spPr>
          <p:txBody>
            <a:bodyPr/>
            <a:lstStyle/>
            <a:p>
              <a:pPr algn="ctr">
                <a:lnSpc>
                  <a:spcPct val="100000"/>
                </a:lnSpc>
                <a:spcBef>
                  <a:spcPct val="0"/>
                </a:spcBef>
                <a:buFontTx/>
                <a:buNone/>
              </a:pPr>
              <a:endParaRPr lang="en-US" sz="1400" b="1" dirty="0">
                <a:solidFill>
                  <a:srgbClr val="000066"/>
                </a:solidFill>
                <a:effectLst/>
                <a:latin typeface="+mj-lt"/>
              </a:endParaRPr>
            </a:p>
            <a:p>
              <a:pPr algn="ctr">
                <a:lnSpc>
                  <a:spcPct val="100000"/>
                </a:lnSpc>
                <a:spcBef>
                  <a:spcPct val="0"/>
                </a:spcBef>
                <a:buFontTx/>
                <a:buNone/>
              </a:pPr>
              <a:r>
                <a:rPr lang="en-US" sz="1400" b="1" dirty="0">
                  <a:solidFill>
                    <a:srgbClr val="000066"/>
                  </a:solidFill>
                  <a:effectLst/>
                  <a:latin typeface="+mj-lt"/>
                </a:rPr>
                <a:t>Partially Provision</a:t>
              </a:r>
            </a:p>
          </p:txBody>
        </p:sp>
        <p:sp>
          <p:nvSpPr>
            <p:cNvPr id="8" name="Rectangle 9"/>
            <p:cNvSpPr>
              <a:spLocks noChangeArrowheads="1"/>
            </p:cNvSpPr>
            <p:nvPr/>
          </p:nvSpPr>
          <p:spPr bwMode="auto">
            <a:xfrm>
              <a:off x="2064" y="2112"/>
              <a:ext cx="864" cy="1776"/>
            </a:xfrm>
            <a:prstGeom prst="rect">
              <a:avLst/>
            </a:prstGeom>
            <a:blipFill dpi="0" rotWithShape="1">
              <a:blip r:embed="rId3"/>
              <a:srcRect/>
              <a:tile tx="0" ty="0" sx="100000" sy="100000" flip="none" algn="tl"/>
            </a:blipFill>
            <a:ln w="25400" cmpd="thickThin">
              <a:solidFill>
                <a:srgbClr val="336699"/>
              </a:solidFill>
              <a:miter lim="800000"/>
              <a:headEnd/>
              <a:tailEnd/>
            </a:ln>
          </p:spPr>
          <p:txBody>
            <a:bodyPr/>
            <a:lstStyle/>
            <a:p>
              <a:pPr algn="ctr">
                <a:lnSpc>
                  <a:spcPct val="100000"/>
                </a:lnSpc>
                <a:spcBef>
                  <a:spcPct val="0"/>
                </a:spcBef>
                <a:buFontTx/>
                <a:buNone/>
              </a:pPr>
              <a:endParaRPr lang="en-US" sz="1400" dirty="0">
                <a:solidFill>
                  <a:srgbClr val="000066"/>
                </a:solidFill>
                <a:effectLst/>
                <a:latin typeface="+mj-lt"/>
              </a:endParaRPr>
            </a:p>
            <a:p>
              <a:pPr algn="ctr">
                <a:lnSpc>
                  <a:spcPct val="100000"/>
                </a:lnSpc>
                <a:spcBef>
                  <a:spcPct val="0"/>
                </a:spcBef>
                <a:buFontTx/>
                <a:buNone/>
              </a:pPr>
              <a:endParaRPr lang="en-US" sz="1400" dirty="0">
                <a:solidFill>
                  <a:srgbClr val="000066"/>
                </a:solidFill>
                <a:effectLst/>
                <a:latin typeface="+mj-lt"/>
              </a:endParaRPr>
            </a:p>
            <a:p>
              <a:pPr algn="ctr">
                <a:lnSpc>
                  <a:spcPct val="100000"/>
                </a:lnSpc>
                <a:spcBef>
                  <a:spcPct val="0"/>
                </a:spcBef>
                <a:buFontTx/>
                <a:buNone/>
              </a:pPr>
              <a:endParaRPr lang="en-US" sz="1400" dirty="0">
                <a:solidFill>
                  <a:srgbClr val="000066"/>
                </a:solidFill>
                <a:effectLst/>
                <a:latin typeface="+mj-lt"/>
              </a:endParaRPr>
            </a:p>
            <a:p>
              <a:pPr algn="ctr">
                <a:lnSpc>
                  <a:spcPct val="100000"/>
                </a:lnSpc>
                <a:spcBef>
                  <a:spcPct val="0"/>
                </a:spcBef>
                <a:buFontTx/>
                <a:buNone/>
              </a:pPr>
              <a:r>
                <a:rPr lang="en-US" sz="1400" dirty="0">
                  <a:solidFill>
                    <a:srgbClr val="000066"/>
                  </a:solidFill>
                  <a:effectLst/>
                  <a:latin typeface="+mj-lt"/>
                </a:rPr>
                <a:t>Contracting out refers your client to another provider who may be available or more appropriate as a service provider</a:t>
              </a:r>
            </a:p>
          </p:txBody>
        </p:sp>
        <p:sp>
          <p:nvSpPr>
            <p:cNvPr id="9" name="Rectangle 10" descr="Stationery"/>
            <p:cNvSpPr>
              <a:spLocks noChangeArrowheads="1"/>
            </p:cNvSpPr>
            <p:nvPr/>
          </p:nvSpPr>
          <p:spPr bwMode="auto">
            <a:xfrm>
              <a:off x="2064" y="624"/>
              <a:ext cx="864" cy="480"/>
            </a:xfrm>
            <a:prstGeom prst="rect">
              <a:avLst/>
            </a:prstGeom>
            <a:blipFill dpi="0" rotWithShape="1">
              <a:blip r:embed="rId4"/>
              <a:srcRect/>
              <a:tile tx="0" ty="0" sx="100000" sy="100000" flip="none" algn="tl"/>
            </a:blipFill>
            <a:ln w="25400" cmpd="thickThin">
              <a:solidFill>
                <a:srgbClr val="336699"/>
              </a:solidFill>
              <a:miter lim="800000"/>
              <a:headEnd/>
              <a:tailEnd/>
            </a:ln>
          </p:spPr>
          <p:txBody>
            <a:bodyPr/>
            <a:lstStyle/>
            <a:p>
              <a:pPr algn="ctr">
                <a:lnSpc>
                  <a:spcPct val="100000"/>
                </a:lnSpc>
                <a:spcBef>
                  <a:spcPct val="0"/>
                </a:spcBef>
                <a:buFontTx/>
                <a:buNone/>
              </a:pPr>
              <a:endParaRPr lang="en-US" sz="1400" b="1" dirty="0">
                <a:solidFill>
                  <a:srgbClr val="000066"/>
                </a:solidFill>
                <a:effectLst/>
                <a:latin typeface="+mj-lt"/>
              </a:endParaRPr>
            </a:p>
            <a:p>
              <a:pPr algn="ctr">
                <a:lnSpc>
                  <a:spcPct val="100000"/>
                </a:lnSpc>
                <a:spcBef>
                  <a:spcPct val="0"/>
                </a:spcBef>
                <a:buFontTx/>
                <a:buNone/>
              </a:pPr>
              <a:r>
                <a:rPr lang="en-US" sz="1400" b="1" dirty="0">
                  <a:solidFill>
                    <a:srgbClr val="000066"/>
                  </a:solidFill>
                  <a:effectLst/>
                  <a:latin typeface="+mj-lt"/>
                </a:rPr>
                <a:t>Contract Out</a:t>
              </a:r>
            </a:p>
          </p:txBody>
        </p:sp>
        <p:sp>
          <p:nvSpPr>
            <p:cNvPr id="10" name="Rectangle 11"/>
            <p:cNvSpPr>
              <a:spLocks noChangeArrowheads="1"/>
            </p:cNvSpPr>
            <p:nvPr/>
          </p:nvSpPr>
          <p:spPr bwMode="auto">
            <a:xfrm>
              <a:off x="2928" y="2112"/>
              <a:ext cx="864" cy="1776"/>
            </a:xfrm>
            <a:prstGeom prst="rect">
              <a:avLst/>
            </a:prstGeom>
            <a:blipFill dpi="0" rotWithShape="1">
              <a:blip r:embed="rId3"/>
              <a:srcRect/>
              <a:tile tx="0" ty="0" sx="100000" sy="100000" flip="none" algn="tl"/>
            </a:blipFill>
            <a:ln w="25400" cmpd="thickThin">
              <a:solidFill>
                <a:srgbClr val="336699"/>
              </a:solidFill>
              <a:miter lim="800000"/>
              <a:headEnd/>
              <a:tailEnd/>
            </a:ln>
          </p:spPr>
          <p:txBody>
            <a:bodyPr/>
            <a:lstStyle/>
            <a:p>
              <a:pPr algn="ctr">
                <a:lnSpc>
                  <a:spcPct val="100000"/>
                </a:lnSpc>
                <a:spcBef>
                  <a:spcPct val="0"/>
                </a:spcBef>
                <a:buFontTx/>
                <a:buNone/>
              </a:pPr>
              <a:endParaRPr lang="en-US" sz="1400" dirty="0">
                <a:solidFill>
                  <a:srgbClr val="000066"/>
                </a:solidFill>
                <a:effectLst/>
                <a:latin typeface="+mj-lt"/>
              </a:endParaRPr>
            </a:p>
            <a:p>
              <a:pPr algn="ctr">
                <a:lnSpc>
                  <a:spcPct val="100000"/>
                </a:lnSpc>
                <a:spcBef>
                  <a:spcPct val="0"/>
                </a:spcBef>
                <a:buFontTx/>
                <a:buNone/>
              </a:pPr>
              <a:endParaRPr lang="en-US" sz="1400" dirty="0">
                <a:solidFill>
                  <a:srgbClr val="000066"/>
                </a:solidFill>
                <a:effectLst/>
                <a:latin typeface="+mj-lt"/>
              </a:endParaRPr>
            </a:p>
            <a:p>
              <a:pPr algn="ctr">
                <a:lnSpc>
                  <a:spcPct val="100000"/>
                </a:lnSpc>
                <a:spcBef>
                  <a:spcPct val="0"/>
                </a:spcBef>
                <a:buFontTx/>
                <a:buNone/>
              </a:pPr>
              <a:endParaRPr lang="en-US" sz="1400" dirty="0">
                <a:solidFill>
                  <a:srgbClr val="000066"/>
                </a:solidFill>
                <a:effectLst/>
                <a:latin typeface="+mj-lt"/>
              </a:endParaRPr>
            </a:p>
            <a:p>
              <a:pPr algn="ctr">
                <a:lnSpc>
                  <a:spcPct val="100000"/>
                </a:lnSpc>
                <a:spcBef>
                  <a:spcPct val="0"/>
                </a:spcBef>
                <a:buFontTx/>
                <a:buNone/>
              </a:pPr>
              <a:r>
                <a:rPr lang="en-US" sz="1400" dirty="0">
                  <a:solidFill>
                    <a:srgbClr val="000066"/>
                  </a:solidFill>
                  <a:effectLst/>
                  <a:latin typeface="+mj-lt"/>
                </a:rPr>
                <a:t>Brokering out is a way to service &amp; interface with your client but utilize a third party to actually perform the work for you under your guidance</a:t>
              </a:r>
            </a:p>
          </p:txBody>
        </p:sp>
        <p:sp>
          <p:nvSpPr>
            <p:cNvPr id="11" name="Rectangle 12" descr="Stationery"/>
            <p:cNvSpPr>
              <a:spLocks noChangeArrowheads="1"/>
            </p:cNvSpPr>
            <p:nvPr/>
          </p:nvSpPr>
          <p:spPr bwMode="auto">
            <a:xfrm>
              <a:off x="2928" y="624"/>
              <a:ext cx="864" cy="480"/>
            </a:xfrm>
            <a:prstGeom prst="rect">
              <a:avLst/>
            </a:prstGeom>
            <a:blipFill dpi="0" rotWithShape="1">
              <a:blip r:embed="rId4"/>
              <a:srcRect/>
              <a:tile tx="0" ty="0" sx="100000" sy="100000" flip="none" algn="tl"/>
            </a:blipFill>
            <a:ln w="25400" cmpd="thickThin">
              <a:solidFill>
                <a:srgbClr val="336699"/>
              </a:solidFill>
              <a:miter lim="800000"/>
              <a:headEnd/>
              <a:tailEnd/>
            </a:ln>
          </p:spPr>
          <p:txBody>
            <a:bodyPr/>
            <a:lstStyle/>
            <a:p>
              <a:pPr algn="ctr">
                <a:lnSpc>
                  <a:spcPct val="100000"/>
                </a:lnSpc>
                <a:spcBef>
                  <a:spcPct val="0"/>
                </a:spcBef>
                <a:buFontTx/>
                <a:buNone/>
              </a:pPr>
              <a:endParaRPr lang="en-US" sz="1400" b="1" dirty="0">
                <a:solidFill>
                  <a:srgbClr val="000066"/>
                </a:solidFill>
                <a:effectLst/>
                <a:latin typeface="+mj-lt"/>
              </a:endParaRPr>
            </a:p>
            <a:p>
              <a:pPr algn="ctr">
                <a:lnSpc>
                  <a:spcPct val="100000"/>
                </a:lnSpc>
                <a:spcBef>
                  <a:spcPct val="0"/>
                </a:spcBef>
                <a:buFontTx/>
                <a:buNone/>
              </a:pPr>
              <a:r>
                <a:rPr lang="en-US" sz="1400" b="1" dirty="0" smtClean="0">
                  <a:solidFill>
                    <a:srgbClr val="000066"/>
                  </a:solidFill>
                  <a:effectLst/>
                  <a:latin typeface="+mj-lt"/>
                </a:rPr>
                <a:t>Broker </a:t>
              </a:r>
              <a:r>
                <a:rPr lang="en-US" sz="1400" b="1" dirty="0">
                  <a:solidFill>
                    <a:srgbClr val="000066"/>
                  </a:solidFill>
                  <a:effectLst/>
                  <a:latin typeface="+mj-lt"/>
                </a:rPr>
                <a:t>Out</a:t>
              </a:r>
            </a:p>
          </p:txBody>
        </p:sp>
        <p:sp>
          <p:nvSpPr>
            <p:cNvPr id="12" name="Rectangle 13"/>
            <p:cNvSpPr>
              <a:spLocks noChangeArrowheads="1"/>
            </p:cNvSpPr>
            <p:nvPr/>
          </p:nvSpPr>
          <p:spPr bwMode="auto">
            <a:xfrm>
              <a:off x="3792" y="2112"/>
              <a:ext cx="864" cy="1776"/>
            </a:xfrm>
            <a:prstGeom prst="rect">
              <a:avLst/>
            </a:prstGeom>
            <a:blipFill dpi="0" rotWithShape="1">
              <a:blip r:embed="rId3"/>
              <a:srcRect/>
              <a:tile tx="0" ty="0" sx="100000" sy="100000" flip="none" algn="tl"/>
            </a:blipFill>
            <a:ln w="25400" cmpd="thickThin">
              <a:solidFill>
                <a:srgbClr val="336699"/>
              </a:solidFill>
              <a:miter lim="800000"/>
              <a:headEnd/>
              <a:tailEnd/>
            </a:ln>
          </p:spPr>
          <p:txBody>
            <a:bodyPr/>
            <a:lstStyle/>
            <a:p>
              <a:pPr algn="ctr">
                <a:lnSpc>
                  <a:spcPct val="100000"/>
                </a:lnSpc>
                <a:spcBef>
                  <a:spcPct val="0"/>
                </a:spcBef>
                <a:buFontTx/>
                <a:buNone/>
              </a:pPr>
              <a:endParaRPr lang="en-US" sz="1400" dirty="0">
                <a:solidFill>
                  <a:srgbClr val="000066"/>
                </a:solidFill>
                <a:effectLst/>
                <a:latin typeface="+mj-lt"/>
              </a:endParaRPr>
            </a:p>
            <a:p>
              <a:pPr algn="ctr">
                <a:lnSpc>
                  <a:spcPct val="100000"/>
                </a:lnSpc>
                <a:spcBef>
                  <a:spcPct val="0"/>
                </a:spcBef>
                <a:buFontTx/>
                <a:buNone/>
              </a:pPr>
              <a:endParaRPr lang="en-US" sz="1400" dirty="0">
                <a:solidFill>
                  <a:srgbClr val="000066"/>
                </a:solidFill>
                <a:effectLst/>
                <a:latin typeface="+mj-lt"/>
              </a:endParaRPr>
            </a:p>
            <a:p>
              <a:pPr algn="ctr">
                <a:lnSpc>
                  <a:spcPct val="100000"/>
                </a:lnSpc>
                <a:spcBef>
                  <a:spcPct val="0"/>
                </a:spcBef>
                <a:buFontTx/>
                <a:buNone/>
              </a:pPr>
              <a:endParaRPr lang="en-US" sz="1400" dirty="0">
                <a:solidFill>
                  <a:srgbClr val="000066"/>
                </a:solidFill>
                <a:effectLst/>
                <a:latin typeface="+mj-lt"/>
              </a:endParaRPr>
            </a:p>
            <a:p>
              <a:pPr algn="ctr">
                <a:lnSpc>
                  <a:spcPct val="100000"/>
                </a:lnSpc>
                <a:spcBef>
                  <a:spcPct val="0"/>
                </a:spcBef>
                <a:buFontTx/>
                <a:buNone/>
              </a:pPr>
              <a:r>
                <a:rPr lang="en-US" sz="1400" dirty="0" smtClean="0">
                  <a:solidFill>
                    <a:srgbClr val="000066"/>
                  </a:solidFill>
                  <a:effectLst/>
                  <a:latin typeface="+mj-lt"/>
                </a:rPr>
                <a:t>Be </a:t>
              </a:r>
              <a:r>
                <a:rPr lang="en-US" sz="1400" dirty="0">
                  <a:solidFill>
                    <a:srgbClr val="000066"/>
                  </a:solidFill>
                  <a:effectLst/>
                  <a:latin typeface="+mj-lt"/>
                </a:rPr>
                <a:t>careful if you use this option because you are, in fact, saying a future yes.</a:t>
              </a:r>
            </a:p>
          </p:txBody>
        </p:sp>
        <p:sp>
          <p:nvSpPr>
            <p:cNvPr id="13" name="Rectangle 14" descr="Stationery"/>
            <p:cNvSpPr>
              <a:spLocks noChangeArrowheads="1"/>
            </p:cNvSpPr>
            <p:nvPr/>
          </p:nvSpPr>
          <p:spPr bwMode="auto">
            <a:xfrm>
              <a:off x="3792" y="624"/>
              <a:ext cx="864" cy="480"/>
            </a:xfrm>
            <a:prstGeom prst="rect">
              <a:avLst/>
            </a:prstGeom>
            <a:blipFill dpi="0" rotWithShape="1">
              <a:blip r:embed="rId4"/>
              <a:srcRect/>
              <a:tile tx="0" ty="0" sx="100000" sy="100000" flip="none" algn="tl"/>
            </a:blipFill>
            <a:ln w="25400" cmpd="thickThin">
              <a:solidFill>
                <a:srgbClr val="336699"/>
              </a:solidFill>
              <a:miter lim="800000"/>
              <a:headEnd/>
              <a:tailEnd/>
            </a:ln>
          </p:spPr>
          <p:txBody>
            <a:bodyPr/>
            <a:lstStyle/>
            <a:p>
              <a:pPr algn="ctr">
                <a:lnSpc>
                  <a:spcPct val="100000"/>
                </a:lnSpc>
                <a:spcBef>
                  <a:spcPct val="0"/>
                </a:spcBef>
                <a:buFontTx/>
                <a:buNone/>
              </a:pPr>
              <a:endParaRPr lang="en-US" sz="1400" b="1" dirty="0">
                <a:solidFill>
                  <a:srgbClr val="000066"/>
                </a:solidFill>
                <a:effectLst/>
                <a:latin typeface="+mj-lt"/>
              </a:endParaRPr>
            </a:p>
            <a:p>
              <a:pPr algn="ctr">
                <a:lnSpc>
                  <a:spcPct val="100000"/>
                </a:lnSpc>
                <a:spcBef>
                  <a:spcPct val="0"/>
                </a:spcBef>
                <a:buFontTx/>
                <a:buNone/>
              </a:pPr>
              <a:r>
                <a:rPr lang="en-US" sz="1400" b="1" dirty="0">
                  <a:solidFill>
                    <a:srgbClr val="000066"/>
                  </a:solidFill>
                  <a:effectLst/>
                  <a:latin typeface="+mj-lt"/>
                </a:rPr>
                <a:t>Deferral</a:t>
              </a:r>
            </a:p>
          </p:txBody>
        </p:sp>
        <p:sp>
          <p:nvSpPr>
            <p:cNvPr id="14" name="Rectangle 15"/>
            <p:cNvSpPr>
              <a:spLocks noChangeArrowheads="1"/>
            </p:cNvSpPr>
            <p:nvPr/>
          </p:nvSpPr>
          <p:spPr bwMode="auto">
            <a:xfrm>
              <a:off x="4656" y="2112"/>
              <a:ext cx="864" cy="1776"/>
            </a:xfrm>
            <a:prstGeom prst="rect">
              <a:avLst/>
            </a:prstGeom>
            <a:blipFill dpi="0" rotWithShape="1">
              <a:blip r:embed="rId3"/>
              <a:srcRect/>
              <a:tile tx="0" ty="0" sx="100000" sy="100000" flip="none" algn="tl"/>
            </a:blipFill>
            <a:ln w="25400" cmpd="thickThin">
              <a:solidFill>
                <a:srgbClr val="336699"/>
              </a:solidFill>
              <a:miter lim="800000"/>
              <a:headEnd/>
              <a:tailEnd/>
            </a:ln>
          </p:spPr>
          <p:txBody>
            <a:bodyPr/>
            <a:lstStyle/>
            <a:p>
              <a:pPr algn="ctr">
                <a:lnSpc>
                  <a:spcPct val="100000"/>
                </a:lnSpc>
                <a:spcBef>
                  <a:spcPct val="0"/>
                </a:spcBef>
                <a:buFontTx/>
                <a:buNone/>
              </a:pPr>
              <a:endParaRPr lang="en-US" sz="1400" dirty="0">
                <a:solidFill>
                  <a:srgbClr val="000066"/>
                </a:solidFill>
                <a:effectLst/>
                <a:latin typeface="+mj-lt"/>
              </a:endParaRPr>
            </a:p>
            <a:p>
              <a:pPr algn="ctr">
                <a:lnSpc>
                  <a:spcPct val="100000"/>
                </a:lnSpc>
                <a:spcBef>
                  <a:spcPct val="0"/>
                </a:spcBef>
                <a:buFontTx/>
                <a:buNone/>
              </a:pPr>
              <a:endParaRPr lang="en-US" sz="1400" dirty="0">
                <a:solidFill>
                  <a:srgbClr val="000066"/>
                </a:solidFill>
                <a:effectLst/>
                <a:latin typeface="+mj-lt"/>
              </a:endParaRPr>
            </a:p>
            <a:p>
              <a:pPr algn="ctr">
                <a:lnSpc>
                  <a:spcPct val="100000"/>
                </a:lnSpc>
                <a:spcBef>
                  <a:spcPct val="0"/>
                </a:spcBef>
                <a:buFontTx/>
                <a:buNone/>
              </a:pPr>
              <a:endParaRPr lang="en-US" sz="1400" dirty="0">
                <a:solidFill>
                  <a:srgbClr val="000066"/>
                </a:solidFill>
                <a:effectLst/>
                <a:latin typeface="+mj-lt"/>
              </a:endParaRPr>
            </a:p>
            <a:p>
              <a:pPr algn="ctr">
                <a:lnSpc>
                  <a:spcPct val="100000"/>
                </a:lnSpc>
                <a:spcBef>
                  <a:spcPct val="0"/>
                </a:spcBef>
                <a:buFontTx/>
                <a:buNone/>
              </a:pPr>
              <a:r>
                <a:rPr lang="en-US" sz="1400" dirty="0" smtClean="0">
                  <a:solidFill>
                    <a:srgbClr val="000066"/>
                  </a:solidFill>
                  <a:effectLst/>
                  <a:latin typeface="+mj-lt"/>
                </a:rPr>
                <a:t>With </a:t>
              </a:r>
              <a:r>
                <a:rPr lang="en-US" sz="1400" dirty="0">
                  <a:solidFill>
                    <a:srgbClr val="000066"/>
                  </a:solidFill>
                  <a:effectLst/>
                  <a:latin typeface="+mj-lt"/>
                </a:rPr>
                <a:t>source resources, helping your clients to help themselves may be a good long term strategy</a:t>
              </a:r>
            </a:p>
          </p:txBody>
        </p:sp>
        <p:sp>
          <p:nvSpPr>
            <p:cNvPr id="15" name="Rectangle 16" descr="Stationery"/>
            <p:cNvSpPr>
              <a:spLocks noChangeArrowheads="1"/>
            </p:cNvSpPr>
            <p:nvPr/>
          </p:nvSpPr>
          <p:spPr bwMode="auto">
            <a:xfrm>
              <a:off x="4656" y="624"/>
              <a:ext cx="864" cy="480"/>
            </a:xfrm>
            <a:prstGeom prst="rect">
              <a:avLst/>
            </a:prstGeom>
            <a:blipFill dpi="0" rotWithShape="1">
              <a:blip r:embed="rId4"/>
              <a:srcRect/>
              <a:tile tx="0" ty="0" sx="100000" sy="100000" flip="none" algn="tl"/>
            </a:blipFill>
            <a:ln w="25400" cmpd="thickThin">
              <a:solidFill>
                <a:srgbClr val="336699"/>
              </a:solidFill>
              <a:miter lim="800000"/>
              <a:headEnd/>
              <a:tailEnd/>
            </a:ln>
          </p:spPr>
          <p:txBody>
            <a:bodyPr/>
            <a:lstStyle/>
            <a:p>
              <a:pPr algn="ctr">
                <a:lnSpc>
                  <a:spcPct val="100000"/>
                </a:lnSpc>
                <a:spcBef>
                  <a:spcPct val="0"/>
                </a:spcBef>
                <a:buFontTx/>
                <a:buNone/>
              </a:pPr>
              <a:endParaRPr lang="en-US" sz="1400" b="1" dirty="0">
                <a:solidFill>
                  <a:srgbClr val="000066"/>
                </a:solidFill>
                <a:effectLst/>
                <a:latin typeface="+mj-lt"/>
              </a:endParaRPr>
            </a:p>
            <a:p>
              <a:pPr algn="ctr">
                <a:lnSpc>
                  <a:spcPct val="100000"/>
                </a:lnSpc>
                <a:spcBef>
                  <a:spcPct val="0"/>
                </a:spcBef>
                <a:buFontTx/>
                <a:buNone/>
              </a:pPr>
              <a:r>
                <a:rPr lang="en-US" sz="1400" b="1" dirty="0" smtClean="0">
                  <a:solidFill>
                    <a:srgbClr val="000066"/>
                  </a:solidFill>
                  <a:effectLst/>
                  <a:latin typeface="+mj-lt"/>
                </a:rPr>
                <a:t>Coaching</a:t>
              </a:r>
              <a:endParaRPr lang="en-US" sz="1400" b="1" dirty="0">
                <a:solidFill>
                  <a:srgbClr val="000066"/>
                </a:solidFill>
                <a:effectLst/>
                <a:latin typeface="+mj-lt"/>
              </a:endParaRPr>
            </a:p>
          </p:txBody>
        </p:sp>
        <p:sp>
          <p:nvSpPr>
            <p:cNvPr id="16" name="Rectangle 17"/>
            <p:cNvSpPr>
              <a:spLocks noChangeArrowheads="1"/>
            </p:cNvSpPr>
            <p:nvPr/>
          </p:nvSpPr>
          <p:spPr bwMode="auto">
            <a:xfrm>
              <a:off x="4656" y="1104"/>
              <a:ext cx="864" cy="1008"/>
            </a:xfrm>
            <a:prstGeom prst="rect">
              <a:avLst/>
            </a:prstGeom>
            <a:blipFill dpi="0" rotWithShape="1">
              <a:blip r:embed="rId3"/>
              <a:srcRect/>
              <a:tile tx="0" ty="0" sx="100000" sy="100000" flip="none" algn="tl"/>
            </a:blipFill>
            <a:ln w="25400" cmpd="thickThin">
              <a:solidFill>
                <a:srgbClr val="336699"/>
              </a:solidFill>
              <a:miter lim="800000"/>
              <a:headEnd/>
              <a:tailEnd/>
            </a:ln>
          </p:spPr>
          <p:txBody>
            <a:bodyPr/>
            <a:lstStyle/>
            <a:p>
              <a:pPr algn="ctr">
                <a:lnSpc>
                  <a:spcPct val="100000"/>
                </a:lnSpc>
                <a:spcBef>
                  <a:spcPct val="0"/>
                </a:spcBef>
                <a:buFontTx/>
                <a:buNone/>
              </a:pPr>
              <a:endParaRPr lang="en-US" sz="1400" i="1" dirty="0">
                <a:solidFill>
                  <a:schemeClr val="tx1"/>
                </a:solidFill>
                <a:effectLst/>
                <a:latin typeface="+mj-lt"/>
              </a:endParaRPr>
            </a:p>
            <a:p>
              <a:pPr algn="ctr">
                <a:lnSpc>
                  <a:spcPct val="100000"/>
                </a:lnSpc>
                <a:spcBef>
                  <a:spcPct val="0"/>
                </a:spcBef>
                <a:buFontTx/>
                <a:buNone/>
              </a:pPr>
              <a:endParaRPr lang="en-US" sz="1400" i="1" dirty="0">
                <a:solidFill>
                  <a:schemeClr val="tx1"/>
                </a:solidFill>
                <a:effectLst/>
                <a:latin typeface="+mj-lt"/>
              </a:endParaRPr>
            </a:p>
            <a:p>
              <a:pPr algn="ctr">
                <a:lnSpc>
                  <a:spcPct val="100000"/>
                </a:lnSpc>
                <a:spcBef>
                  <a:spcPct val="0"/>
                </a:spcBef>
                <a:buFontTx/>
                <a:buNone/>
              </a:pPr>
              <a:r>
                <a:rPr lang="en-US" sz="1400" i="1" dirty="0" smtClean="0">
                  <a:solidFill>
                    <a:schemeClr val="tx1"/>
                  </a:solidFill>
                  <a:effectLst/>
                  <a:latin typeface="+mj-lt"/>
                </a:rPr>
                <a:t>“</a:t>
              </a:r>
              <a:r>
                <a:rPr lang="en-US" sz="1400" i="1" dirty="0">
                  <a:solidFill>
                    <a:schemeClr val="tx1"/>
                  </a:solidFill>
                  <a:effectLst/>
                  <a:latin typeface="+mj-lt"/>
                </a:rPr>
                <a:t>I can help you or your people to do it”</a:t>
              </a:r>
            </a:p>
          </p:txBody>
        </p:sp>
        <p:sp>
          <p:nvSpPr>
            <p:cNvPr id="17" name="Rectangle 18"/>
            <p:cNvSpPr>
              <a:spLocks noChangeArrowheads="1"/>
            </p:cNvSpPr>
            <p:nvPr/>
          </p:nvSpPr>
          <p:spPr bwMode="auto">
            <a:xfrm>
              <a:off x="3792" y="1104"/>
              <a:ext cx="864" cy="1008"/>
            </a:xfrm>
            <a:prstGeom prst="rect">
              <a:avLst/>
            </a:prstGeom>
            <a:blipFill dpi="0" rotWithShape="1">
              <a:blip r:embed="rId3"/>
              <a:srcRect/>
              <a:tile tx="0" ty="0" sx="100000" sy="100000" flip="none" algn="tl"/>
            </a:blipFill>
            <a:ln w="25400" cmpd="thickThin">
              <a:solidFill>
                <a:srgbClr val="336699"/>
              </a:solidFill>
              <a:miter lim="800000"/>
              <a:headEnd/>
              <a:tailEnd/>
            </a:ln>
          </p:spPr>
          <p:txBody>
            <a:bodyPr/>
            <a:lstStyle/>
            <a:p>
              <a:pPr algn="ctr">
                <a:lnSpc>
                  <a:spcPct val="100000"/>
                </a:lnSpc>
                <a:spcBef>
                  <a:spcPct val="0"/>
                </a:spcBef>
                <a:buFontTx/>
                <a:buNone/>
              </a:pPr>
              <a:r>
                <a:rPr lang="en-US" sz="1400" i="1" dirty="0" smtClean="0">
                  <a:solidFill>
                    <a:schemeClr val="tx1"/>
                  </a:solidFill>
                  <a:effectLst/>
                  <a:latin typeface="+mj-lt"/>
                </a:rPr>
                <a:t>“</a:t>
              </a:r>
              <a:r>
                <a:rPr lang="en-US" sz="1400" i="1" dirty="0">
                  <a:solidFill>
                    <a:schemeClr val="tx1"/>
                  </a:solidFill>
                  <a:effectLst/>
                  <a:latin typeface="+mj-lt"/>
                </a:rPr>
                <a:t>I can’t do it now, but later”</a:t>
              </a:r>
            </a:p>
            <a:p>
              <a:pPr algn="ctr">
                <a:lnSpc>
                  <a:spcPct val="100000"/>
                </a:lnSpc>
                <a:spcBef>
                  <a:spcPct val="0"/>
                </a:spcBef>
                <a:buFontTx/>
                <a:buNone/>
              </a:pPr>
              <a:endParaRPr lang="en-US" sz="1400" i="1" dirty="0">
                <a:solidFill>
                  <a:schemeClr val="tx1"/>
                </a:solidFill>
                <a:effectLst/>
                <a:latin typeface="+mj-lt"/>
              </a:endParaRPr>
            </a:p>
            <a:p>
              <a:pPr algn="ctr">
                <a:lnSpc>
                  <a:spcPct val="100000"/>
                </a:lnSpc>
                <a:spcBef>
                  <a:spcPct val="0"/>
                </a:spcBef>
                <a:buFontTx/>
                <a:buNone/>
              </a:pPr>
              <a:endParaRPr lang="en-US" sz="1400" i="1" dirty="0">
                <a:solidFill>
                  <a:schemeClr val="tx1"/>
                </a:solidFill>
                <a:effectLst/>
                <a:latin typeface="+mj-lt"/>
              </a:endParaRPr>
            </a:p>
            <a:p>
              <a:pPr algn="ctr">
                <a:lnSpc>
                  <a:spcPct val="100000"/>
                </a:lnSpc>
                <a:spcBef>
                  <a:spcPct val="0"/>
                </a:spcBef>
                <a:buFontTx/>
                <a:buNone/>
              </a:pPr>
              <a:r>
                <a:rPr lang="en-US" sz="1400" i="1" dirty="0">
                  <a:solidFill>
                    <a:schemeClr val="tx1"/>
                  </a:solidFill>
                  <a:effectLst/>
                  <a:latin typeface="+mj-lt"/>
                </a:rPr>
                <a:t>“I can do part now and part later”</a:t>
              </a:r>
            </a:p>
          </p:txBody>
        </p:sp>
        <p:sp>
          <p:nvSpPr>
            <p:cNvPr id="18" name="Rectangle 19"/>
            <p:cNvSpPr>
              <a:spLocks noChangeArrowheads="1"/>
            </p:cNvSpPr>
            <p:nvPr/>
          </p:nvSpPr>
          <p:spPr bwMode="auto">
            <a:xfrm>
              <a:off x="2928" y="1104"/>
              <a:ext cx="864" cy="1008"/>
            </a:xfrm>
            <a:prstGeom prst="rect">
              <a:avLst/>
            </a:prstGeom>
            <a:blipFill dpi="0" rotWithShape="1">
              <a:blip r:embed="rId3"/>
              <a:srcRect/>
              <a:tile tx="0" ty="0" sx="100000" sy="100000" flip="none" algn="tl"/>
            </a:blipFill>
            <a:ln w="25400" cmpd="thickThin">
              <a:solidFill>
                <a:srgbClr val="336699"/>
              </a:solidFill>
              <a:miter lim="800000"/>
              <a:headEnd/>
              <a:tailEnd/>
            </a:ln>
          </p:spPr>
          <p:txBody>
            <a:bodyPr/>
            <a:lstStyle/>
            <a:p>
              <a:pPr algn="ctr">
                <a:lnSpc>
                  <a:spcPct val="100000"/>
                </a:lnSpc>
                <a:spcBef>
                  <a:spcPct val="0"/>
                </a:spcBef>
                <a:buFontTx/>
                <a:buNone/>
              </a:pPr>
              <a:endParaRPr lang="en-US" sz="1400" i="1" dirty="0">
                <a:solidFill>
                  <a:schemeClr val="tx1"/>
                </a:solidFill>
                <a:effectLst/>
                <a:latin typeface="+mj-lt"/>
              </a:endParaRPr>
            </a:p>
            <a:p>
              <a:pPr algn="ctr">
                <a:lnSpc>
                  <a:spcPct val="100000"/>
                </a:lnSpc>
                <a:spcBef>
                  <a:spcPct val="0"/>
                </a:spcBef>
                <a:buFontTx/>
                <a:buNone/>
              </a:pPr>
              <a:r>
                <a:rPr lang="en-US" sz="1400" i="1" dirty="0" smtClean="0">
                  <a:solidFill>
                    <a:schemeClr val="tx1"/>
                  </a:solidFill>
                  <a:effectLst/>
                  <a:latin typeface="+mj-lt"/>
                </a:rPr>
                <a:t>“</a:t>
              </a:r>
              <a:r>
                <a:rPr lang="en-US" sz="1400" i="1" dirty="0">
                  <a:solidFill>
                    <a:schemeClr val="tx1"/>
                  </a:solidFill>
                  <a:effectLst/>
                  <a:latin typeface="+mj-lt"/>
                </a:rPr>
                <a:t>I will find someone who does high quality work, and will coach or work with him / her”</a:t>
              </a:r>
            </a:p>
          </p:txBody>
        </p:sp>
        <p:sp>
          <p:nvSpPr>
            <p:cNvPr id="19" name="Rectangle 20"/>
            <p:cNvSpPr>
              <a:spLocks noChangeArrowheads="1"/>
            </p:cNvSpPr>
            <p:nvPr/>
          </p:nvSpPr>
          <p:spPr bwMode="auto">
            <a:xfrm>
              <a:off x="2064" y="1104"/>
              <a:ext cx="864" cy="1008"/>
            </a:xfrm>
            <a:prstGeom prst="rect">
              <a:avLst/>
            </a:prstGeom>
            <a:blipFill dpi="0" rotWithShape="1">
              <a:blip r:embed="rId3"/>
              <a:srcRect/>
              <a:tile tx="0" ty="0" sx="100000" sy="100000" flip="none" algn="tl"/>
            </a:blipFill>
            <a:ln w="25400" cmpd="thickThin">
              <a:solidFill>
                <a:srgbClr val="336699"/>
              </a:solidFill>
              <a:miter lim="800000"/>
              <a:headEnd/>
              <a:tailEnd/>
            </a:ln>
          </p:spPr>
          <p:txBody>
            <a:bodyPr/>
            <a:lstStyle/>
            <a:p>
              <a:pPr algn="ctr">
                <a:lnSpc>
                  <a:spcPct val="100000"/>
                </a:lnSpc>
                <a:spcBef>
                  <a:spcPct val="0"/>
                </a:spcBef>
                <a:buFontTx/>
                <a:buNone/>
              </a:pPr>
              <a:endParaRPr lang="en-US" sz="1400" i="1" dirty="0">
                <a:solidFill>
                  <a:schemeClr val="tx1"/>
                </a:solidFill>
                <a:effectLst/>
                <a:latin typeface="+mj-lt"/>
              </a:endParaRPr>
            </a:p>
            <a:p>
              <a:pPr algn="ctr">
                <a:lnSpc>
                  <a:spcPct val="100000"/>
                </a:lnSpc>
                <a:spcBef>
                  <a:spcPct val="0"/>
                </a:spcBef>
                <a:buFontTx/>
                <a:buNone/>
              </a:pPr>
              <a:endParaRPr lang="en-US" sz="1400" i="1" dirty="0">
                <a:solidFill>
                  <a:schemeClr val="tx1"/>
                </a:solidFill>
                <a:effectLst/>
                <a:latin typeface="+mj-lt"/>
              </a:endParaRPr>
            </a:p>
            <a:p>
              <a:pPr algn="ctr">
                <a:lnSpc>
                  <a:spcPct val="100000"/>
                </a:lnSpc>
                <a:spcBef>
                  <a:spcPct val="0"/>
                </a:spcBef>
                <a:buFontTx/>
                <a:buNone/>
              </a:pPr>
              <a:r>
                <a:rPr lang="en-US" sz="1400" i="1" dirty="0" smtClean="0">
                  <a:solidFill>
                    <a:schemeClr val="tx1"/>
                  </a:solidFill>
                  <a:effectLst/>
                  <a:latin typeface="+mj-lt"/>
                </a:rPr>
                <a:t>“</a:t>
              </a:r>
              <a:r>
                <a:rPr lang="en-US" sz="1400" i="1" dirty="0">
                  <a:solidFill>
                    <a:schemeClr val="tx1"/>
                  </a:solidFill>
                  <a:effectLst/>
                  <a:latin typeface="+mj-lt"/>
                </a:rPr>
                <a:t>I will give you some names of people you can contact”</a:t>
              </a:r>
            </a:p>
          </p:txBody>
        </p:sp>
        <p:sp>
          <p:nvSpPr>
            <p:cNvPr id="20" name="Rectangle 21"/>
            <p:cNvSpPr>
              <a:spLocks noChangeArrowheads="1"/>
            </p:cNvSpPr>
            <p:nvPr/>
          </p:nvSpPr>
          <p:spPr bwMode="auto">
            <a:xfrm>
              <a:off x="336" y="1104"/>
              <a:ext cx="864" cy="1008"/>
            </a:xfrm>
            <a:prstGeom prst="rect">
              <a:avLst/>
            </a:prstGeom>
            <a:blipFill dpi="0" rotWithShape="1">
              <a:blip r:embed="rId3"/>
              <a:srcRect/>
              <a:tile tx="0" ty="0" sx="100000" sy="100000" flip="none" algn="tl"/>
            </a:blipFill>
            <a:ln w="25400" cmpd="thickThin">
              <a:solidFill>
                <a:srgbClr val="336699"/>
              </a:solidFill>
              <a:miter lim="800000"/>
              <a:headEnd/>
              <a:tailEnd/>
            </a:ln>
          </p:spPr>
          <p:txBody>
            <a:bodyPr/>
            <a:lstStyle/>
            <a:p>
              <a:pPr algn="ctr">
                <a:lnSpc>
                  <a:spcPct val="100000"/>
                </a:lnSpc>
                <a:spcBef>
                  <a:spcPct val="0"/>
                </a:spcBef>
                <a:buFontTx/>
                <a:buNone/>
              </a:pPr>
              <a:endParaRPr lang="en-US" sz="1400" i="1" dirty="0">
                <a:solidFill>
                  <a:schemeClr val="tx1"/>
                </a:solidFill>
                <a:effectLst/>
                <a:latin typeface="+mj-lt"/>
              </a:endParaRPr>
            </a:p>
            <a:p>
              <a:pPr algn="ctr">
                <a:lnSpc>
                  <a:spcPct val="100000"/>
                </a:lnSpc>
                <a:spcBef>
                  <a:spcPct val="0"/>
                </a:spcBef>
                <a:buFontTx/>
                <a:buNone/>
              </a:pPr>
              <a:endParaRPr lang="en-US" sz="1400" i="1" dirty="0">
                <a:solidFill>
                  <a:schemeClr val="tx1"/>
                </a:solidFill>
                <a:effectLst/>
                <a:latin typeface="+mj-lt"/>
              </a:endParaRPr>
            </a:p>
            <a:p>
              <a:pPr algn="ctr">
                <a:lnSpc>
                  <a:spcPct val="100000"/>
                </a:lnSpc>
                <a:spcBef>
                  <a:spcPct val="0"/>
                </a:spcBef>
                <a:buFontTx/>
                <a:buNone/>
              </a:pPr>
              <a:endParaRPr lang="en-US" sz="1400" i="1" dirty="0">
                <a:solidFill>
                  <a:schemeClr val="tx1"/>
                </a:solidFill>
                <a:effectLst/>
                <a:latin typeface="+mj-lt"/>
              </a:endParaRPr>
            </a:p>
            <a:p>
              <a:pPr algn="ctr">
                <a:lnSpc>
                  <a:spcPct val="100000"/>
                </a:lnSpc>
                <a:spcBef>
                  <a:spcPct val="0"/>
                </a:spcBef>
                <a:buFontTx/>
                <a:buNone/>
              </a:pPr>
              <a:r>
                <a:rPr lang="en-US" sz="1400" i="1" dirty="0" smtClean="0">
                  <a:solidFill>
                    <a:schemeClr val="tx1"/>
                  </a:solidFill>
                  <a:effectLst/>
                  <a:latin typeface="+mj-lt"/>
                </a:rPr>
                <a:t>“</a:t>
              </a:r>
              <a:r>
                <a:rPr lang="en-US" sz="1400" i="1" dirty="0">
                  <a:solidFill>
                    <a:schemeClr val="tx1"/>
                  </a:solidFill>
                  <a:effectLst/>
                  <a:latin typeface="+mj-lt"/>
                </a:rPr>
                <a:t>NO”</a:t>
              </a:r>
            </a:p>
          </p:txBody>
        </p:sp>
        <p:sp>
          <p:nvSpPr>
            <p:cNvPr id="21" name="Rectangle 22"/>
            <p:cNvSpPr>
              <a:spLocks noChangeArrowheads="1"/>
            </p:cNvSpPr>
            <p:nvPr/>
          </p:nvSpPr>
          <p:spPr bwMode="auto">
            <a:xfrm>
              <a:off x="1200" y="1104"/>
              <a:ext cx="864" cy="1008"/>
            </a:xfrm>
            <a:prstGeom prst="rect">
              <a:avLst/>
            </a:prstGeom>
            <a:blipFill dpi="0" rotWithShape="1">
              <a:blip r:embed="rId3"/>
              <a:srcRect/>
              <a:tile tx="0" ty="0" sx="100000" sy="100000" flip="none" algn="tl"/>
            </a:blipFill>
            <a:ln w="25400" cmpd="thickThin">
              <a:solidFill>
                <a:srgbClr val="336699"/>
              </a:solidFill>
              <a:miter lim="800000"/>
              <a:headEnd/>
              <a:tailEnd/>
            </a:ln>
          </p:spPr>
          <p:txBody>
            <a:bodyPr/>
            <a:lstStyle/>
            <a:p>
              <a:pPr algn="ctr">
                <a:lnSpc>
                  <a:spcPct val="100000"/>
                </a:lnSpc>
                <a:spcBef>
                  <a:spcPct val="0"/>
                </a:spcBef>
                <a:buFontTx/>
                <a:buNone/>
              </a:pPr>
              <a:endParaRPr lang="en-US" sz="1400" i="1" dirty="0">
                <a:solidFill>
                  <a:schemeClr val="tx1"/>
                </a:solidFill>
                <a:effectLst/>
                <a:latin typeface="+mj-lt"/>
              </a:endParaRPr>
            </a:p>
            <a:p>
              <a:pPr algn="ctr">
                <a:lnSpc>
                  <a:spcPct val="100000"/>
                </a:lnSpc>
                <a:spcBef>
                  <a:spcPct val="0"/>
                </a:spcBef>
                <a:buFontTx/>
                <a:buNone/>
              </a:pPr>
              <a:endParaRPr lang="en-US" sz="1400" i="1" dirty="0">
                <a:solidFill>
                  <a:schemeClr val="tx1"/>
                </a:solidFill>
                <a:effectLst/>
                <a:latin typeface="+mj-lt"/>
              </a:endParaRPr>
            </a:p>
            <a:p>
              <a:pPr algn="ctr">
                <a:lnSpc>
                  <a:spcPct val="100000"/>
                </a:lnSpc>
                <a:spcBef>
                  <a:spcPct val="0"/>
                </a:spcBef>
                <a:buFontTx/>
                <a:buNone/>
              </a:pPr>
              <a:endParaRPr lang="en-US" sz="1400" i="1" dirty="0">
                <a:solidFill>
                  <a:schemeClr val="tx1"/>
                </a:solidFill>
                <a:effectLst/>
                <a:latin typeface="+mj-lt"/>
              </a:endParaRPr>
            </a:p>
            <a:p>
              <a:pPr algn="ctr">
                <a:lnSpc>
                  <a:spcPct val="100000"/>
                </a:lnSpc>
                <a:spcBef>
                  <a:spcPct val="0"/>
                </a:spcBef>
                <a:buFontTx/>
                <a:buNone/>
              </a:pPr>
              <a:r>
                <a:rPr lang="en-US" sz="1400" i="1" dirty="0" smtClean="0">
                  <a:solidFill>
                    <a:schemeClr val="tx1"/>
                  </a:solidFill>
                  <a:effectLst/>
                  <a:latin typeface="+mj-lt"/>
                </a:rPr>
                <a:t>“</a:t>
              </a:r>
              <a:r>
                <a:rPr lang="en-US" sz="1400" i="1" dirty="0">
                  <a:solidFill>
                    <a:schemeClr val="tx1"/>
                  </a:solidFill>
                  <a:effectLst/>
                  <a:latin typeface="+mj-lt"/>
                </a:rPr>
                <a:t>I will do part of it”</a:t>
              </a:r>
            </a:p>
          </p:txBody>
        </p:sp>
      </p:grpSp>
    </p:spTree>
    <p:extLst>
      <p:ext uri="{BB962C8B-B14F-4D97-AF65-F5344CB8AC3E}">
        <p14:creationId xmlns:p14="http://schemas.microsoft.com/office/powerpoint/2010/main" val="1759653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8904"/>
            <a:ext cx="8562480" cy="576000"/>
          </a:xfrm>
        </p:spPr>
        <p:txBody>
          <a:bodyPr/>
          <a:lstStyle/>
          <a:p>
            <a:pPr>
              <a:tabLst>
                <a:tab pos="2425700" algn="l"/>
              </a:tabLst>
            </a:pPr>
            <a:r>
              <a:rPr lang="en-US" dirty="0" smtClean="0"/>
              <a:t>Course Content</a:t>
            </a:r>
            <a:endParaRPr lang="en-IN" dirty="0"/>
          </a:p>
        </p:txBody>
      </p:sp>
      <p:sp>
        <p:nvSpPr>
          <p:cNvPr id="3" name="Rectangle 2"/>
          <p:cNvSpPr/>
          <p:nvPr/>
        </p:nvSpPr>
        <p:spPr>
          <a:xfrm>
            <a:off x="609600" y="533400"/>
            <a:ext cx="7315200" cy="6352508"/>
          </a:xfrm>
          <a:prstGeom prst="rect">
            <a:avLst/>
          </a:prstGeom>
        </p:spPr>
        <p:txBody>
          <a:bodyPr wrap="square">
            <a:spAutoFit/>
          </a:bodyPr>
          <a:lstStyle/>
          <a:p>
            <a:pPr marL="533400" indent="-533400">
              <a:lnSpc>
                <a:spcPct val="160000"/>
              </a:lnSpc>
              <a:buBlip>
                <a:blip r:embed="rId3"/>
              </a:buBlip>
            </a:pPr>
            <a:r>
              <a:rPr lang="en-US" dirty="0" smtClean="0">
                <a:solidFill>
                  <a:srgbClr val="000000"/>
                </a:solidFill>
                <a:cs typeface="Times New Roman" pitchFamily="18" charset="0"/>
              </a:rPr>
              <a:t>Introduction &amp; Importance</a:t>
            </a:r>
          </a:p>
          <a:p>
            <a:pPr marL="1200150" lvl="2" indent="-285750">
              <a:buFont typeface="Arial" panose="020B0604020202020204" pitchFamily="34" charset="0"/>
              <a:buChar char="•"/>
            </a:pPr>
            <a:r>
              <a:rPr lang="en-IN" altLang="en-US" dirty="0" smtClean="0"/>
              <a:t> Why </a:t>
            </a:r>
            <a:r>
              <a:rPr lang="en-IN" altLang="en-US" dirty="0"/>
              <a:t>Telephone?</a:t>
            </a:r>
          </a:p>
          <a:p>
            <a:pPr marL="1200150" lvl="2" indent="-285750">
              <a:buFont typeface="Arial" panose="020B0604020202020204" pitchFamily="34" charset="0"/>
              <a:buChar char="•"/>
            </a:pPr>
            <a:r>
              <a:rPr lang="en-IN" altLang="en-US" dirty="0" smtClean="0"/>
              <a:t> Telephonic </a:t>
            </a:r>
            <a:r>
              <a:rPr lang="en-IN" altLang="en-US" dirty="0"/>
              <a:t>Impression</a:t>
            </a:r>
          </a:p>
          <a:p>
            <a:pPr marL="1200150" lvl="2" indent="-285750">
              <a:buFont typeface="Arial" panose="020B0604020202020204" pitchFamily="34" charset="0"/>
              <a:buChar char="•"/>
            </a:pPr>
            <a:r>
              <a:rPr lang="en-IN" altLang="en-US" dirty="0" smtClean="0"/>
              <a:t> Qualities </a:t>
            </a:r>
            <a:r>
              <a:rPr lang="en-IN" altLang="en-US" dirty="0"/>
              <a:t>of  a Good Voice</a:t>
            </a:r>
          </a:p>
          <a:p>
            <a:pPr marL="533400" indent="-533400">
              <a:lnSpc>
                <a:spcPct val="160000"/>
              </a:lnSpc>
              <a:buBlip>
                <a:blip r:embed="rId3"/>
              </a:buBlip>
            </a:pPr>
            <a:r>
              <a:rPr lang="en-IN" dirty="0" smtClean="0">
                <a:solidFill>
                  <a:srgbClr val="000000"/>
                </a:solidFill>
                <a:cs typeface="Times New Roman" pitchFamily="18" charset="0"/>
              </a:rPr>
              <a:t>Calling Process/</a:t>
            </a:r>
            <a:r>
              <a:rPr lang="en-IN" dirty="0">
                <a:solidFill>
                  <a:srgbClr val="000000"/>
                </a:solidFill>
                <a:cs typeface="Times New Roman" pitchFamily="18" charset="0"/>
              </a:rPr>
              <a:t>Structure of Business </a:t>
            </a:r>
            <a:r>
              <a:rPr lang="en-IN" dirty="0" smtClean="0">
                <a:solidFill>
                  <a:srgbClr val="000000"/>
                </a:solidFill>
                <a:cs typeface="Times New Roman" pitchFamily="18" charset="0"/>
              </a:rPr>
              <a:t>Calls</a:t>
            </a:r>
          </a:p>
          <a:p>
            <a:pPr marL="1257300" lvl="2" indent="-342900">
              <a:buFont typeface="Arial" panose="020B0604020202020204" pitchFamily="34" charset="0"/>
              <a:buChar char="•"/>
            </a:pPr>
            <a:r>
              <a:rPr lang="en-IN" altLang="en-US" dirty="0"/>
              <a:t>Requisites for Effective Telephonic Conversation</a:t>
            </a:r>
          </a:p>
          <a:p>
            <a:pPr marL="1257300" lvl="2" indent="-342900">
              <a:buFont typeface="Arial" panose="020B0604020202020204" pitchFamily="34" charset="0"/>
              <a:buChar char="•"/>
            </a:pPr>
            <a:r>
              <a:rPr lang="en-IN" altLang="en-US" dirty="0"/>
              <a:t>Telephonic Calls – Framework</a:t>
            </a:r>
          </a:p>
          <a:p>
            <a:pPr marL="1257300" lvl="2" indent="-342900">
              <a:buFont typeface="Arial" panose="020B0604020202020204" pitchFamily="34" charset="0"/>
              <a:buChar char="•"/>
            </a:pPr>
            <a:r>
              <a:rPr lang="en-IN" altLang="en-US" dirty="0"/>
              <a:t>Structure of Business Calls </a:t>
            </a:r>
          </a:p>
          <a:p>
            <a:pPr marL="1257300" lvl="2" indent="-342900">
              <a:buFont typeface="Arial" panose="020B0604020202020204" pitchFamily="34" charset="0"/>
              <a:buChar char="•"/>
            </a:pPr>
            <a:r>
              <a:rPr lang="en-IN" altLang="en-US" dirty="0"/>
              <a:t>Follow Up on your </a:t>
            </a:r>
            <a:r>
              <a:rPr lang="en-IN" altLang="en-US" dirty="0" smtClean="0"/>
              <a:t>Calls</a:t>
            </a:r>
            <a:endParaRPr lang="en-IN" altLang="en-US" dirty="0"/>
          </a:p>
          <a:p>
            <a:pPr marL="533400" indent="-533400">
              <a:lnSpc>
                <a:spcPct val="160000"/>
              </a:lnSpc>
              <a:buBlip>
                <a:blip r:embed="rId3"/>
              </a:buBlip>
            </a:pPr>
            <a:r>
              <a:rPr lang="en-IN" dirty="0" smtClean="0">
                <a:solidFill>
                  <a:srgbClr val="000000"/>
                </a:solidFill>
                <a:cs typeface="Times New Roman" pitchFamily="18" charset="0"/>
              </a:rPr>
              <a:t>Do’s &amp; Don’ts</a:t>
            </a:r>
          </a:p>
          <a:p>
            <a:pPr marL="533400" indent="-533400">
              <a:lnSpc>
                <a:spcPct val="160000"/>
              </a:lnSpc>
              <a:buBlip>
                <a:blip r:embed="rId3"/>
              </a:buBlip>
            </a:pPr>
            <a:r>
              <a:rPr lang="en-IN" dirty="0" smtClean="0">
                <a:solidFill>
                  <a:srgbClr val="000000"/>
                </a:solidFill>
                <a:cs typeface="Times New Roman" pitchFamily="18" charset="0"/>
              </a:rPr>
              <a:t>Challenges</a:t>
            </a:r>
          </a:p>
          <a:p>
            <a:pPr marL="1257300" lvl="2" indent="-342900">
              <a:buFont typeface="Arial" panose="020B0604020202020204" pitchFamily="34" charset="0"/>
              <a:buChar char="•"/>
            </a:pPr>
            <a:r>
              <a:rPr lang="en-IN" altLang="en-US" dirty="0" smtClean="0"/>
              <a:t>Handling </a:t>
            </a:r>
            <a:r>
              <a:rPr lang="en-IN" altLang="en-US" dirty="0"/>
              <a:t>Furious Calls</a:t>
            </a:r>
          </a:p>
          <a:p>
            <a:pPr marL="1257300" lvl="2" indent="-342900">
              <a:buFont typeface="Arial" panose="020B0604020202020204" pitchFamily="34" charset="0"/>
              <a:buChar char="•"/>
            </a:pPr>
            <a:r>
              <a:rPr lang="en-IN" altLang="en-US" dirty="0"/>
              <a:t>Voicing Opinions on Calls</a:t>
            </a:r>
          </a:p>
          <a:p>
            <a:pPr marL="1257300" lvl="2" indent="-342900">
              <a:buFont typeface="Arial" panose="020B0604020202020204" pitchFamily="34" charset="0"/>
              <a:buChar char="•"/>
            </a:pPr>
            <a:r>
              <a:rPr lang="en-IN" altLang="en-US" dirty="0"/>
              <a:t>Saying “No”</a:t>
            </a:r>
          </a:p>
          <a:p>
            <a:pPr marL="533400" indent="-533400">
              <a:lnSpc>
                <a:spcPct val="160000"/>
              </a:lnSpc>
              <a:buBlip>
                <a:blip r:embed="rId3"/>
              </a:buBlip>
            </a:pPr>
            <a:r>
              <a:rPr lang="en-IN" dirty="0" smtClean="0">
                <a:solidFill>
                  <a:srgbClr val="000000"/>
                </a:solidFill>
                <a:cs typeface="Times New Roman" pitchFamily="18" charset="0"/>
              </a:rPr>
              <a:t>General</a:t>
            </a:r>
          </a:p>
          <a:p>
            <a:pPr marL="1257300" lvl="2" indent="-342900">
              <a:buFont typeface="Arial" panose="020B0604020202020204" pitchFamily="34" charset="0"/>
              <a:buChar char="•"/>
            </a:pPr>
            <a:r>
              <a:rPr lang="en-IN" altLang="en-US" dirty="0"/>
              <a:t>Mobile Phone Etiquettes In Office</a:t>
            </a:r>
          </a:p>
          <a:p>
            <a:pPr marL="1257300" lvl="2" indent="-342900">
              <a:buFont typeface="Arial" panose="020B0604020202020204" pitchFamily="34" charset="0"/>
              <a:buChar char="•"/>
            </a:pPr>
            <a:r>
              <a:rPr lang="en-IN" altLang="en-US" dirty="0"/>
              <a:t>Taking Calls For Others</a:t>
            </a:r>
          </a:p>
          <a:p>
            <a:pPr marL="1257300" lvl="2" indent="-342900">
              <a:buFont typeface="Arial" panose="020B0604020202020204" pitchFamily="34" charset="0"/>
              <a:buChar char="•"/>
            </a:pPr>
            <a:r>
              <a:rPr lang="en-IN" altLang="en-US" dirty="0"/>
              <a:t>Leaving Messages</a:t>
            </a:r>
          </a:p>
          <a:p>
            <a:pPr>
              <a:lnSpc>
                <a:spcPct val="160000"/>
              </a:lnSpc>
            </a:pPr>
            <a:endParaRPr lang="en-IN" dirty="0" smtClean="0">
              <a:solidFill>
                <a:srgbClr val="000000"/>
              </a:solidFill>
              <a:cs typeface="Times New Roman" pitchFamily="18" charset="0"/>
            </a:endParaRPr>
          </a:p>
        </p:txBody>
      </p:sp>
    </p:spTree>
    <p:extLst>
      <p:ext uri="{BB962C8B-B14F-4D97-AF65-F5344CB8AC3E}">
        <p14:creationId xmlns:p14="http://schemas.microsoft.com/office/powerpoint/2010/main" val="11666843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IN" dirty="0" smtClean="0"/>
              <a:t>Telephonic Etiquettes</a:t>
            </a:r>
            <a:br>
              <a:rPr lang="en-IN" dirty="0" smtClean="0"/>
            </a:br>
            <a:r>
              <a:rPr lang="en-IN" sz="2000" dirty="0"/>
              <a:t> </a:t>
            </a:r>
            <a:r>
              <a:rPr lang="en-IN" sz="2000" dirty="0" smtClean="0"/>
              <a:t>                       to be followed in general…</a:t>
            </a:r>
            <a:r>
              <a:rPr lang="en-IN" dirty="0"/>
              <a:t/>
            </a:r>
            <a:br>
              <a:rPr lang="en-IN" dirty="0"/>
            </a:br>
            <a:r>
              <a:rPr lang="en-IN" dirty="0" smtClean="0"/>
              <a:t> </a:t>
            </a:r>
            <a:endParaRPr lang="en-IN" dirty="0"/>
          </a:p>
        </p:txBody>
      </p:sp>
      <p:sp>
        <p:nvSpPr>
          <p:cNvPr id="5" name="Subtitle 4"/>
          <p:cNvSpPr>
            <a:spLocks noGrp="1"/>
          </p:cNvSpPr>
          <p:nvPr>
            <p:ph type="subTitle" idx="1"/>
          </p:nvPr>
        </p:nvSpPr>
        <p:spPr>
          <a:xfrm>
            <a:off x="469231" y="2743200"/>
            <a:ext cx="8001001" cy="2167856"/>
          </a:xfrm>
        </p:spPr>
        <p:txBody>
          <a:bodyPr/>
          <a:lstStyle/>
          <a:p>
            <a:pPr marL="342900" indent="-342900">
              <a:buFont typeface="Arial" panose="020B0604020202020204" pitchFamily="34" charset="0"/>
              <a:buChar char="•"/>
            </a:pPr>
            <a:r>
              <a:rPr lang="en-IN" altLang="en-US" dirty="0" smtClean="0"/>
              <a:t>Mobile Phone Etiquettes In Office</a:t>
            </a:r>
            <a:endParaRPr lang="en-IN" altLang="en-US" dirty="0"/>
          </a:p>
          <a:p>
            <a:pPr marL="342900" indent="-342900">
              <a:buFont typeface="Arial" panose="020B0604020202020204" pitchFamily="34" charset="0"/>
              <a:buChar char="•"/>
            </a:pPr>
            <a:r>
              <a:rPr lang="en-IN" altLang="en-US" dirty="0" smtClean="0"/>
              <a:t>Taking Calls For Others</a:t>
            </a:r>
          </a:p>
          <a:p>
            <a:pPr marL="342900" indent="-342900">
              <a:buFont typeface="Arial" panose="020B0604020202020204" pitchFamily="34" charset="0"/>
              <a:buChar char="•"/>
            </a:pPr>
            <a:r>
              <a:rPr lang="en-IN" altLang="en-US" dirty="0" smtClean="0"/>
              <a:t>Leaving Messages</a:t>
            </a:r>
          </a:p>
          <a:p>
            <a:pPr marL="342900" indent="-342900">
              <a:buFont typeface="Arial" panose="020B0604020202020204" pitchFamily="34" charset="0"/>
              <a:buChar char="•"/>
            </a:pPr>
            <a:endParaRPr lang="en-IN" altLang="en-US" dirty="0"/>
          </a:p>
          <a:p>
            <a:pPr marL="342900" indent="-342900">
              <a:buFont typeface="Arial" panose="020B0604020202020204" pitchFamily="34" charset="0"/>
              <a:buChar char="•"/>
            </a:pPr>
            <a:endParaRPr lang="en-IN" altLang="en-US" dirty="0" smtClean="0"/>
          </a:p>
          <a:p>
            <a:endParaRPr lang="en-IN" altLang="en-US" dirty="0"/>
          </a:p>
          <a:p>
            <a:endParaRPr lang="en-IN" dirty="0"/>
          </a:p>
        </p:txBody>
      </p:sp>
    </p:spTree>
    <p:extLst>
      <p:ext uri="{BB962C8B-B14F-4D97-AF65-F5344CB8AC3E}">
        <p14:creationId xmlns:p14="http://schemas.microsoft.com/office/powerpoint/2010/main" val="31843230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96900" y="1143000"/>
            <a:ext cx="7023100" cy="4081117"/>
          </a:xfrm>
          <a:prstGeom prst="rect">
            <a:avLst/>
          </a:prstGeom>
        </p:spPr>
        <p:txBody>
          <a:bodyPr wrap="square">
            <a:spAutoFit/>
          </a:bodyPr>
          <a:lstStyle/>
          <a:p>
            <a:pPr marL="533400" indent="-533400">
              <a:lnSpc>
                <a:spcPct val="160000"/>
              </a:lnSpc>
              <a:buBlip>
                <a:blip r:embed="rId3"/>
              </a:buBlip>
            </a:pPr>
            <a:r>
              <a:rPr lang="en-IN" dirty="0">
                <a:solidFill>
                  <a:srgbClr val="000000"/>
                </a:solidFill>
                <a:cs typeface="Times New Roman" pitchFamily="18" charset="0"/>
              </a:rPr>
              <a:t>Low Phone Ringer</a:t>
            </a:r>
          </a:p>
          <a:p>
            <a:pPr marL="533400" indent="-533400">
              <a:lnSpc>
                <a:spcPct val="160000"/>
              </a:lnSpc>
              <a:buBlip>
                <a:blip r:embed="rId3"/>
              </a:buBlip>
            </a:pPr>
            <a:r>
              <a:rPr lang="en-IN" dirty="0">
                <a:solidFill>
                  <a:srgbClr val="000000"/>
                </a:solidFill>
                <a:cs typeface="Times New Roman" pitchFamily="18" charset="0"/>
              </a:rPr>
              <a:t>Caller Tune inline with Corporate Styles (Office Mobile Numbers)</a:t>
            </a:r>
          </a:p>
          <a:p>
            <a:pPr marL="533400" indent="-533400">
              <a:lnSpc>
                <a:spcPct val="160000"/>
              </a:lnSpc>
              <a:buBlip>
                <a:blip r:embed="rId3"/>
              </a:buBlip>
            </a:pPr>
            <a:r>
              <a:rPr lang="en-IN" dirty="0">
                <a:solidFill>
                  <a:srgbClr val="000000"/>
                </a:solidFill>
                <a:cs typeface="Times New Roman" pitchFamily="18" charset="0"/>
              </a:rPr>
              <a:t>Don’t get lost in local language</a:t>
            </a:r>
          </a:p>
          <a:p>
            <a:pPr marL="533400" indent="-533400">
              <a:lnSpc>
                <a:spcPct val="160000"/>
              </a:lnSpc>
              <a:buBlip>
                <a:blip r:embed="rId3"/>
              </a:buBlip>
            </a:pPr>
            <a:r>
              <a:rPr lang="en-IN" dirty="0">
                <a:solidFill>
                  <a:srgbClr val="000000"/>
                </a:solidFill>
                <a:cs typeface="Times New Roman" pitchFamily="18" charset="0"/>
              </a:rPr>
              <a:t>Don’t laugh loudly</a:t>
            </a:r>
          </a:p>
          <a:p>
            <a:pPr marL="533400" indent="-533400">
              <a:lnSpc>
                <a:spcPct val="160000"/>
              </a:lnSpc>
              <a:buBlip>
                <a:blip r:embed="rId3"/>
              </a:buBlip>
            </a:pPr>
            <a:r>
              <a:rPr lang="en-IN" dirty="0">
                <a:solidFill>
                  <a:srgbClr val="000000"/>
                </a:solidFill>
                <a:cs typeface="Times New Roman" pitchFamily="18" charset="0"/>
              </a:rPr>
              <a:t>During Meetings – Switch Off / Vibrate Mode</a:t>
            </a:r>
          </a:p>
          <a:p>
            <a:pPr marL="533400" indent="-533400">
              <a:lnSpc>
                <a:spcPct val="160000"/>
              </a:lnSpc>
              <a:buBlip>
                <a:blip r:embed="rId3"/>
              </a:buBlip>
            </a:pPr>
            <a:r>
              <a:rPr lang="en-IN" dirty="0">
                <a:solidFill>
                  <a:srgbClr val="000000"/>
                </a:solidFill>
                <a:cs typeface="Times New Roman" pitchFamily="18" charset="0"/>
              </a:rPr>
              <a:t>Take Permissions during meetings / discussions</a:t>
            </a:r>
          </a:p>
          <a:p>
            <a:pPr marL="533400" indent="-533400">
              <a:lnSpc>
                <a:spcPct val="160000"/>
              </a:lnSpc>
              <a:buBlip>
                <a:blip r:embed="rId3"/>
              </a:buBlip>
            </a:pPr>
            <a:r>
              <a:rPr lang="en-IN" dirty="0">
                <a:solidFill>
                  <a:srgbClr val="000000"/>
                </a:solidFill>
                <a:cs typeface="Times New Roman" pitchFamily="18" charset="0"/>
              </a:rPr>
              <a:t>No calls in organizational gatherings</a:t>
            </a:r>
          </a:p>
          <a:p>
            <a:pPr marL="533400" indent="-533400">
              <a:lnSpc>
                <a:spcPct val="160000"/>
              </a:lnSpc>
              <a:buBlip>
                <a:blip r:embed="rId3"/>
              </a:buBlip>
            </a:pPr>
            <a:r>
              <a:rPr lang="en-IN" dirty="0">
                <a:solidFill>
                  <a:srgbClr val="000000"/>
                </a:solidFill>
                <a:cs typeface="Times New Roman" pitchFamily="18" charset="0"/>
              </a:rPr>
              <a:t>Don’t leave on your desk</a:t>
            </a:r>
          </a:p>
          <a:p>
            <a:pPr marL="533400" indent="-533400">
              <a:lnSpc>
                <a:spcPct val="160000"/>
              </a:lnSpc>
              <a:buBlip>
                <a:blip r:embed="rId3"/>
              </a:buBlip>
            </a:pPr>
            <a:r>
              <a:rPr lang="en-IN" dirty="0">
                <a:solidFill>
                  <a:srgbClr val="000000"/>
                </a:solidFill>
                <a:cs typeface="Times New Roman" pitchFamily="18" charset="0"/>
              </a:rPr>
              <a:t>Be brief</a:t>
            </a:r>
          </a:p>
        </p:txBody>
      </p:sp>
      <p:sp>
        <p:nvSpPr>
          <p:cNvPr id="6" name="Rectangle 5"/>
          <p:cNvSpPr/>
          <p:nvPr/>
        </p:nvSpPr>
        <p:spPr>
          <a:xfrm>
            <a:off x="386802" y="228600"/>
            <a:ext cx="5632376" cy="538609"/>
          </a:xfrm>
          <a:prstGeom prst="rect">
            <a:avLst/>
          </a:prstGeom>
        </p:spPr>
        <p:txBody>
          <a:bodyPr wrap="none">
            <a:spAutoFit/>
          </a:bodyPr>
          <a:lstStyle/>
          <a:p>
            <a:pPr>
              <a:spcBef>
                <a:spcPct val="0"/>
              </a:spcBef>
            </a:pPr>
            <a:r>
              <a:rPr lang="en-IN" altLang="en-US" sz="2900" b="1" dirty="0">
                <a:solidFill>
                  <a:schemeClr val="tx1">
                    <a:lumMod val="75000"/>
                    <a:lumOff val="25000"/>
                  </a:schemeClr>
                </a:solidFill>
                <a:latin typeface="+mj-lt"/>
                <a:ea typeface="+mj-ea"/>
                <a:cs typeface="+mj-cs"/>
              </a:rPr>
              <a:t>Mobile Phone Etiquettes I</a:t>
            </a:r>
            <a:r>
              <a:rPr lang="en-IN" altLang="en-US" sz="2900" b="1" dirty="0" smtClean="0">
                <a:solidFill>
                  <a:schemeClr val="tx1">
                    <a:lumMod val="75000"/>
                    <a:lumOff val="25000"/>
                  </a:schemeClr>
                </a:solidFill>
                <a:latin typeface="+mj-lt"/>
                <a:ea typeface="+mj-ea"/>
                <a:cs typeface="+mj-cs"/>
              </a:rPr>
              <a:t>n </a:t>
            </a:r>
            <a:r>
              <a:rPr lang="en-IN" altLang="en-US" sz="2900" b="1" dirty="0">
                <a:solidFill>
                  <a:schemeClr val="tx1">
                    <a:lumMod val="75000"/>
                    <a:lumOff val="25000"/>
                  </a:schemeClr>
                </a:solidFill>
                <a:latin typeface="+mj-lt"/>
                <a:ea typeface="+mj-ea"/>
                <a:cs typeface="+mj-cs"/>
              </a:rPr>
              <a:t>Office…</a:t>
            </a:r>
            <a:endParaRPr lang="en-US" sz="2900" b="1" dirty="0">
              <a:solidFill>
                <a:schemeClr val="tx1">
                  <a:lumMod val="75000"/>
                  <a:lumOff val="25000"/>
                </a:schemeClr>
              </a:solidFill>
              <a:latin typeface="+mj-lt"/>
              <a:ea typeface="+mj-ea"/>
              <a:cs typeface="+mj-cs"/>
            </a:endParaRPr>
          </a:p>
        </p:txBody>
      </p:sp>
      <p:pic>
        <p:nvPicPr>
          <p:cNvPr id="7" name="Picture 5" descr="no-cell-phone-sign"/>
          <p:cNvPicPr>
            <a:picLocks noChangeAspect="1" noChangeArrowheads="1"/>
          </p:cNvPicPr>
          <p:nvPr/>
        </p:nvPicPr>
        <p:blipFill>
          <a:blip r:embed="rId4" cstate="print"/>
          <a:srcRect/>
          <a:stretch>
            <a:fillRect/>
          </a:stretch>
        </p:blipFill>
        <p:spPr bwMode="auto">
          <a:xfrm>
            <a:off x="7035800" y="3657600"/>
            <a:ext cx="2057400" cy="2752421"/>
          </a:xfrm>
          <a:prstGeom prst="rect">
            <a:avLst/>
          </a:prstGeom>
          <a:solidFill>
            <a:schemeClr val="tx1"/>
          </a:solidFill>
          <a:ln w="57150" cmpd="thickThin">
            <a:solidFill>
              <a:schemeClr val="tx1"/>
            </a:solidFill>
            <a:miter lim="800000"/>
            <a:headEnd/>
            <a:tailEnd/>
          </a:ln>
        </p:spPr>
      </p:pic>
    </p:spTree>
    <p:extLst>
      <p:ext uri="{BB962C8B-B14F-4D97-AF65-F5344CB8AC3E}">
        <p14:creationId xmlns:p14="http://schemas.microsoft.com/office/powerpoint/2010/main" val="1759653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8904"/>
            <a:ext cx="8562480" cy="576000"/>
          </a:xfrm>
        </p:spPr>
        <p:txBody>
          <a:bodyPr/>
          <a:lstStyle/>
          <a:p>
            <a:r>
              <a:rPr lang="en-IN" altLang="en-US" dirty="0"/>
              <a:t>Taking Calls </a:t>
            </a:r>
            <a:r>
              <a:rPr lang="en-IN" altLang="en-US" dirty="0" smtClean="0"/>
              <a:t>For </a:t>
            </a:r>
            <a:r>
              <a:rPr lang="en-IN" altLang="en-US" dirty="0"/>
              <a:t>O</a:t>
            </a:r>
            <a:r>
              <a:rPr lang="en-IN" altLang="en-US" dirty="0" smtClean="0"/>
              <a:t>thers</a:t>
            </a:r>
            <a:endParaRPr lang="en-IN" dirty="0"/>
          </a:p>
        </p:txBody>
      </p:sp>
      <p:sp>
        <p:nvSpPr>
          <p:cNvPr id="3" name="Rectangle 2"/>
          <p:cNvSpPr/>
          <p:nvPr/>
        </p:nvSpPr>
        <p:spPr>
          <a:xfrm>
            <a:off x="609600" y="838200"/>
            <a:ext cx="7620000" cy="4819781"/>
          </a:xfrm>
          <a:prstGeom prst="rect">
            <a:avLst/>
          </a:prstGeom>
        </p:spPr>
        <p:txBody>
          <a:bodyPr wrap="square">
            <a:spAutoFit/>
          </a:bodyPr>
          <a:lstStyle/>
          <a:p>
            <a:pPr marL="533400" indent="-533400">
              <a:lnSpc>
                <a:spcPct val="160000"/>
              </a:lnSpc>
              <a:buBlip>
                <a:blip r:embed="rId3"/>
              </a:buBlip>
            </a:pPr>
            <a:r>
              <a:rPr lang="en-US" sz="1600" dirty="0">
                <a:solidFill>
                  <a:srgbClr val="000000"/>
                </a:solidFill>
                <a:cs typeface="Times New Roman" pitchFamily="18" charset="0"/>
              </a:rPr>
              <a:t>Identify yourself and the person for whom you are answering</a:t>
            </a:r>
          </a:p>
          <a:p>
            <a:pPr marL="533400" indent="-533400">
              <a:lnSpc>
                <a:spcPct val="160000"/>
              </a:lnSpc>
              <a:buBlip>
                <a:blip r:embed="rId3"/>
              </a:buBlip>
            </a:pPr>
            <a:r>
              <a:rPr lang="en-US" sz="1600" dirty="0">
                <a:solidFill>
                  <a:srgbClr val="000000"/>
                </a:solidFill>
                <a:cs typeface="Times New Roman" pitchFamily="18" charset="0"/>
              </a:rPr>
              <a:t>Offer assistance in the absence of others</a:t>
            </a:r>
          </a:p>
          <a:p>
            <a:pPr marL="533400" indent="-533400">
              <a:lnSpc>
                <a:spcPct val="160000"/>
              </a:lnSpc>
              <a:buNone/>
            </a:pPr>
            <a:r>
              <a:rPr lang="en-US" sz="1600" dirty="0">
                <a:solidFill>
                  <a:srgbClr val="000000"/>
                </a:solidFill>
                <a:cs typeface="Times New Roman" pitchFamily="18" charset="0"/>
              </a:rPr>
              <a:t>	e.g. "She is not in today, perhaps I can be of assistance“</a:t>
            </a:r>
          </a:p>
          <a:p>
            <a:pPr marL="533400" indent="-533400">
              <a:lnSpc>
                <a:spcPct val="160000"/>
              </a:lnSpc>
              <a:buBlip>
                <a:blip r:embed="rId3"/>
              </a:buBlip>
            </a:pPr>
            <a:r>
              <a:rPr lang="en-US" sz="1600" dirty="0">
                <a:solidFill>
                  <a:srgbClr val="000000"/>
                </a:solidFill>
                <a:cs typeface="Times New Roman" pitchFamily="18" charset="0"/>
              </a:rPr>
              <a:t>Do not make commitments for others</a:t>
            </a:r>
          </a:p>
          <a:p>
            <a:pPr marL="533400" indent="-533400">
              <a:lnSpc>
                <a:spcPct val="160000"/>
              </a:lnSpc>
              <a:buBlip>
                <a:blip r:embed="rId3"/>
              </a:buBlip>
            </a:pPr>
            <a:r>
              <a:rPr lang="en-US" sz="1600" dirty="0">
                <a:solidFill>
                  <a:srgbClr val="000000"/>
                </a:solidFill>
                <a:cs typeface="Times New Roman" pitchFamily="18" charset="0"/>
              </a:rPr>
              <a:t>Note accurately &amp; legible messages with details of</a:t>
            </a:r>
          </a:p>
          <a:p>
            <a:pPr marL="933450" lvl="2" indent="-533400">
              <a:lnSpc>
                <a:spcPct val="160000"/>
              </a:lnSpc>
              <a:buBlip>
                <a:blip r:embed="rId3"/>
              </a:buBlip>
            </a:pPr>
            <a:r>
              <a:rPr lang="en-US" sz="1600" dirty="0"/>
              <a:t>Best number (and an alternate)</a:t>
            </a:r>
          </a:p>
          <a:p>
            <a:pPr marL="933450" lvl="2" indent="-533400">
              <a:lnSpc>
                <a:spcPct val="160000"/>
              </a:lnSpc>
              <a:buBlip>
                <a:blip r:embed="rId3"/>
              </a:buBlip>
            </a:pPr>
            <a:r>
              <a:rPr lang="en-US" sz="1600" dirty="0">
                <a:solidFill>
                  <a:srgbClr val="000000"/>
                </a:solidFill>
                <a:cs typeface="Times New Roman" pitchFamily="18" charset="0"/>
              </a:rPr>
              <a:t>Time &amp; date</a:t>
            </a:r>
          </a:p>
          <a:p>
            <a:pPr marL="933450" lvl="2" indent="-533400">
              <a:lnSpc>
                <a:spcPct val="160000"/>
              </a:lnSpc>
              <a:buBlip>
                <a:blip r:embed="rId3"/>
              </a:buBlip>
            </a:pPr>
            <a:r>
              <a:rPr lang="en-US" sz="1600" dirty="0">
                <a:solidFill>
                  <a:srgbClr val="000000"/>
                </a:solidFill>
                <a:cs typeface="Times New Roman" pitchFamily="18" charset="0"/>
              </a:rPr>
              <a:t>Reason for call</a:t>
            </a:r>
          </a:p>
          <a:p>
            <a:pPr marL="933450" lvl="2" indent="-533400">
              <a:lnSpc>
                <a:spcPct val="160000"/>
              </a:lnSpc>
              <a:buBlip>
                <a:blip r:embed="rId3"/>
              </a:buBlip>
            </a:pPr>
            <a:r>
              <a:rPr lang="en-US" sz="1600" dirty="0">
                <a:solidFill>
                  <a:srgbClr val="000000"/>
                </a:solidFill>
                <a:cs typeface="Times New Roman" pitchFamily="18" charset="0"/>
              </a:rPr>
              <a:t>Urgency</a:t>
            </a:r>
          </a:p>
          <a:p>
            <a:pPr marL="933450" lvl="2" indent="-533400">
              <a:lnSpc>
                <a:spcPct val="160000"/>
              </a:lnSpc>
              <a:buBlip>
                <a:blip r:embed="rId3"/>
              </a:buBlip>
            </a:pPr>
            <a:r>
              <a:rPr lang="en-US" sz="1600" dirty="0">
                <a:solidFill>
                  <a:srgbClr val="000000"/>
                </a:solidFill>
                <a:cs typeface="Times New Roman" pitchFamily="18" charset="0"/>
              </a:rPr>
              <a:t>Company represented (if any)</a:t>
            </a:r>
          </a:p>
          <a:p>
            <a:pPr marL="933450" lvl="2" indent="-533400">
              <a:lnSpc>
                <a:spcPct val="160000"/>
              </a:lnSpc>
              <a:buBlip>
                <a:blip r:embed="rId3"/>
              </a:buBlip>
            </a:pPr>
            <a:r>
              <a:rPr lang="en-US" sz="1600" dirty="0">
                <a:solidFill>
                  <a:srgbClr val="000000"/>
                </a:solidFill>
                <a:cs typeface="Times New Roman" pitchFamily="18" charset="0"/>
              </a:rPr>
              <a:t>The best time to reach them</a:t>
            </a:r>
          </a:p>
          <a:p>
            <a:pPr marL="933450" lvl="2" indent="-533400">
              <a:lnSpc>
                <a:spcPct val="160000"/>
              </a:lnSpc>
              <a:buBlip>
                <a:blip r:embed="rId3"/>
              </a:buBlip>
            </a:pPr>
            <a:r>
              <a:rPr lang="en-US" sz="1600" dirty="0">
                <a:solidFill>
                  <a:srgbClr val="000000"/>
                </a:solidFill>
                <a:cs typeface="Times New Roman" pitchFamily="18" charset="0"/>
              </a:rPr>
              <a:t>Any other pertinent information</a:t>
            </a:r>
            <a:endParaRPr lang="en-US" dirty="0"/>
          </a:p>
        </p:txBody>
      </p:sp>
      <p:pic>
        <p:nvPicPr>
          <p:cNvPr id="4" name="Picture 5" descr="SuperStock_1569R-9022747"/>
          <p:cNvPicPr>
            <a:picLocks noChangeAspect="1" noChangeArrowheads="1"/>
          </p:cNvPicPr>
          <p:nvPr/>
        </p:nvPicPr>
        <p:blipFill>
          <a:blip r:embed="rId4"/>
          <a:srcRect/>
          <a:stretch>
            <a:fillRect/>
          </a:stretch>
        </p:blipFill>
        <p:spPr bwMode="auto">
          <a:xfrm>
            <a:off x="5746750" y="4075563"/>
            <a:ext cx="3333750" cy="2228850"/>
          </a:xfrm>
          <a:prstGeom prst="rect">
            <a:avLst/>
          </a:prstGeom>
          <a:solidFill>
            <a:schemeClr val="tx1"/>
          </a:solidFill>
          <a:ln w="57150" cmpd="thickThin">
            <a:solidFill>
              <a:schemeClr val="tx1"/>
            </a:solidFill>
            <a:miter lim="800000"/>
            <a:headEnd/>
            <a:tailEnd/>
          </a:ln>
        </p:spPr>
      </p:pic>
    </p:spTree>
    <p:extLst>
      <p:ext uri="{BB962C8B-B14F-4D97-AF65-F5344CB8AC3E}">
        <p14:creationId xmlns:p14="http://schemas.microsoft.com/office/powerpoint/2010/main" val="1759653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8904"/>
            <a:ext cx="8562480" cy="576000"/>
          </a:xfrm>
        </p:spPr>
        <p:txBody>
          <a:bodyPr/>
          <a:lstStyle/>
          <a:p>
            <a:r>
              <a:rPr lang="en-US" dirty="0" smtClean="0"/>
              <a:t>Leaving Messages</a:t>
            </a:r>
            <a:endParaRPr lang="en-IN" dirty="0"/>
          </a:p>
        </p:txBody>
      </p:sp>
      <p:sp>
        <p:nvSpPr>
          <p:cNvPr id="3" name="Rectangle 2"/>
          <p:cNvSpPr/>
          <p:nvPr/>
        </p:nvSpPr>
        <p:spPr>
          <a:xfrm>
            <a:off x="609600" y="945243"/>
            <a:ext cx="7239000" cy="3637919"/>
          </a:xfrm>
          <a:prstGeom prst="rect">
            <a:avLst/>
          </a:prstGeom>
        </p:spPr>
        <p:txBody>
          <a:bodyPr wrap="square">
            <a:spAutoFit/>
          </a:bodyPr>
          <a:lstStyle/>
          <a:p>
            <a:pPr marL="533400" indent="-533400">
              <a:lnSpc>
                <a:spcPct val="160000"/>
              </a:lnSpc>
              <a:buBlip>
                <a:blip r:embed="rId3"/>
              </a:buBlip>
            </a:pPr>
            <a:r>
              <a:rPr lang="en-IN" dirty="0">
                <a:solidFill>
                  <a:srgbClr val="000000"/>
                </a:solidFill>
                <a:cs typeface="Times New Roman" pitchFamily="18" charset="0"/>
              </a:rPr>
              <a:t>Speak slowly &amp; discretely</a:t>
            </a:r>
          </a:p>
          <a:p>
            <a:pPr marL="533400" indent="-533400">
              <a:lnSpc>
                <a:spcPct val="160000"/>
              </a:lnSpc>
              <a:buBlip>
                <a:blip r:embed="rId3"/>
              </a:buBlip>
            </a:pPr>
            <a:r>
              <a:rPr lang="en-IN" dirty="0">
                <a:solidFill>
                  <a:srgbClr val="000000"/>
                </a:solidFill>
                <a:cs typeface="Times New Roman" pitchFamily="18" charset="0"/>
              </a:rPr>
              <a:t>Identify your name – pronounce your name clearly</a:t>
            </a:r>
          </a:p>
          <a:p>
            <a:pPr marL="533400" indent="-533400">
              <a:lnSpc>
                <a:spcPct val="160000"/>
              </a:lnSpc>
              <a:buBlip>
                <a:blip r:embed="rId3"/>
              </a:buBlip>
            </a:pPr>
            <a:r>
              <a:rPr lang="en-IN" dirty="0">
                <a:solidFill>
                  <a:srgbClr val="000000"/>
                </a:solidFill>
                <a:cs typeface="Times New Roman" pitchFamily="18" charset="0"/>
              </a:rPr>
              <a:t>Give your company name, designation &amp; why you are calling</a:t>
            </a:r>
          </a:p>
          <a:p>
            <a:pPr marL="533400" indent="-533400">
              <a:lnSpc>
                <a:spcPct val="160000"/>
              </a:lnSpc>
              <a:buBlip>
                <a:blip r:embed="rId3"/>
              </a:buBlip>
            </a:pPr>
            <a:r>
              <a:rPr lang="en-IN" dirty="0">
                <a:solidFill>
                  <a:srgbClr val="000000"/>
                </a:solidFill>
                <a:cs typeface="Times New Roman" pitchFamily="18" charset="0"/>
              </a:rPr>
              <a:t>Keep your message short &amp; simple</a:t>
            </a:r>
          </a:p>
          <a:p>
            <a:pPr marL="533400" indent="-533400">
              <a:lnSpc>
                <a:spcPct val="160000"/>
              </a:lnSpc>
              <a:buBlip>
                <a:blip r:embed="rId3"/>
              </a:buBlip>
            </a:pPr>
            <a:r>
              <a:rPr lang="en-IN" dirty="0">
                <a:solidFill>
                  <a:srgbClr val="000000"/>
                </a:solidFill>
                <a:cs typeface="Times New Roman" pitchFamily="18" charset="0"/>
              </a:rPr>
              <a:t>Let them know when to call you back</a:t>
            </a:r>
          </a:p>
          <a:p>
            <a:pPr marL="533400" indent="-533400">
              <a:lnSpc>
                <a:spcPct val="160000"/>
              </a:lnSpc>
              <a:buBlip>
                <a:blip r:embed="rId3"/>
              </a:buBlip>
            </a:pPr>
            <a:r>
              <a:rPr lang="en-IN" dirty="0">
                <a:solidFill>
                  <a:srgbClr val="000000"/>
                </a:solidFill>
                <a:cs typeface="Times New Roman" pitchFamily="18" charset="0"/>
              </a:rPr>
              <a:t>Slow down when saying your telephone number</a:t>
            </a:r>
          </a:p>
          <a:p>
            <a:pPr marL="533400" indent="-533400">
              <a:lnSpc>
                <a:spcPct val="160000"/>
              </a:lnSpc>
              <a:buBlip>
                <a:blip r:embed="rId3"/>
              </a:buBlip>
            </a:pPr>
            <a:r>
              <a:rPr lang="en-IN" dirty="0">
                <a:solidFill>
                  <a:srgbClr val="000000"/>
                </a:solidFill>
                <a:cs typeface="Times New Roman" pitchFamily="18" charset="0"/>
              </a:rPr>
              <a:t>Avoid ‘filler sounds’</a:t>
            </a:r>
          </a:p>
          <a:p>
            <a:pPr marL="533400" indent="-533400">
              <a:lnSpc>
                <a:spcPct val="160000"/>
              </a:lnSpc>
              <a:buBlip>
                <a:blip r:embed="rId3"/>
              </a:buBlip>
            </a:pPr>
            <a:r>
              <a:rPr lang="en-IN" dirty="0">
                <a:solidFill>
                  <a:srgbClr val="000000"/>
                </a:solidFill>
                <a:cs typeface="Times New Roman" pitchFamily="18" charset="0"/>
              </a:rPr>
              <a:t>Always sound professional</a:t>
            </a:r>
          </a:p>
        </p:txBody>
      </p:sp>
      <p:pic>
        <p:nvPicPr>
          <p:cNvPr id="4" name="Picture 7" descr="22970091"/>
          <p:cNvPicPr>
            <a:picLocks noChangeAspect="1" noChangeArrowheads="1"/>
          </p:cNvPicPr>
          <p:nvPr/>
        </p:nvPicPr>
        <p:blipFill>
          <a:blip r:embed="rId4"/>
          <a:srcRect/>
          <a:stretch>
            <a:fillRect/>
          </a:stretch>
        </p:blipFill>
        <p:spPr bwMode="auto">
          <a:xfrm>
            <a:off x="5585664" y="4495800"/>
            <a:ext cx="3532936" cy="1963761"/>
          </a:xfrm>
          <a:prstGeom prst="rect">
            <a:avLst/>
          </a:prstGeom>
          <a:solidFill>
            <a:schemeClr val="tx1"/>
          </a:solidFill>
          <a:ln w="57150" cmpd="thickThin">
            <a:solidFill>
              <a:schemeClr val="tx1"/>
            </a:solidFill>
            <a:miter lim="800000"/>
            <a:headEnd/>
            <a:tailEnd/>
          </a:ln>
        </p:spPr>
      </p:pic>
    </p:spTree>
    <p:extLst>
      <p:ext uri="{BB962C8B-B14F-4D97-AF65-F5344CB8AC3E}">
        <p14:creationId xmlns:p14="http://schemas.microsoft.com/office/powerpoint/2010/main" val="1759653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8904"/>
            <a:ext cx="8562480" cy="576000"/>
          </a:xfrm>
        </p:spPr>
        <p:txBody>
          <a:bodyPr/>
          <a:lstStyle/>
          <a:p>
            <a:r>
              <a:rPr lang="en-US" dirty="0" smtClean="0"/>
              <a:t>Lets Recap</a:t>
            </a:r>
            <a:endParaRPr lang="en-IN" dirty="0"/>
          </a:p>
        </p:txBody>
      </p:sp>
      <p:sp>
        <p:nvSpPr>
          <p:cNvPr id="3" name="Rectangle 2"/>
          <p:cNvSpPr/>
          <p:nvPr/>
        </p:nvSpPr>
        <p:spPr>
          <a:xfrm>
            <a:off x="609600" y="533400"/>
            <a:ext cx="7315200" cy="6352508"/>
          </a:xfrm>
          <a:prstGeom prst="rect">
            <a:avLst/>
          </a:prstGeom>
        </p:spPr>
        <p:txBody>
          <a:bodyPr wrap="square">
            <a:spAutoFit/>
          </a:bodyPr>
          <a:lstStyle/>
          <a:p>
            <a:pPr marL="533400" indent="-533400">
              <a:lnSpc>
                <a:spcPct val="160000"/>
              </a:lnSpc>
              <a:buBlip>
                <a:blip r:embed="rId3"/>
              </a:buBlip>
            </a:pPr>
            <a:r>
              <a:rPr lang="en-US" dirty="0" smtClean="0">
                <a:solidFill>
                  <a:srgbClr val="000000"/>
                </a:solidFill>
                <a:cs typeface="Times New Roman" pitchFamily="18" charset="0"/>
              </a:rPr>
              <a:t>Introduction &amp; Importance</a:t>
            </a:r>
          </a:p>
          <a:p>
            <a:pPr marL="1200150" lvl="2" indent="-285750">
              <a:buFont typeface="Arial" panose="020B0604020202020204" pitchFamily="34" charset="0"/>
              <a:buChar char="•"/>
            </a:pPr>
            <a:r>
              <a:rPr lang="en-IN" altLang="en-US" dirty="0" smtClean="0"/>
              <a:t> Why </a:t>
            </a:r>
            <a:r>
              <a:rPr lang="en-IN" altLang="en-US" dirty="0"/>
              <a:t>Telephone?</a:t>
            </a:r>
          </a:p>
          <a:p>
            <a:pPr marL="1200150" lvl="2" indent="-285750">
              <a:buFont typeface="Arial" panose="020B0604020202020204" pitchFamily="34" charset="0"/>
              <a:buChar char="•"/>
            </a:pPr>
            <a:r>
              <a:rPr lang="en-IN" altLang="en-US" dirty="0" smtClean="0"/>
              <a:t> Telephonic </a:t>
            </a:r>
            <a:r>
              <a:rPr lang="en-IN" altLang="en-US" dirty="0"/>
              <a:t>Impression</a:t>
            </a:r>
          </a:p>
          <a:p>
            <a:pPr marL="1200150" lvl="2" indent="-285750">
              <a:buFont typeface="Arial" panose="020B0604020202020204" pitchFamily="34" charset="0"/>
              <a:buChar char="•"/>
            </a:pPr>
            <a:r>
              <a:rPr lang="en-IN" altLang="en-US" dirty="0" smtClean="0"/>
              <a:t> Qualities </a:t>
            </a:r>
            <a:r>
              <a:rPr lang="en-IN" altLang="en-US" dirty="0"/>
              <a:t>of  a Good Voice</a:t>
            </a:r>
          </a:p>
          <a:p>
            <a:pPr marL="533400" indent="-533400">
              <a:lnSpc>
                <a:spcPct val="160000"/>
              </a:lnSpc>
              <a:buBlip>
                <a:blip r:embed="rId3"/>
              </a:buBlip>
            </a:pPr>
            <a:r>
              <a:rPr lang="en-IN" dirty="0" smtClean="0">
                <a:solidFill>
                  <a:srgbClr val="000000"/>
                </a:solidFill>
                <a:cs typeface="Times New Roman" pitchFamily="18" charset="0"/>
              </a:rPr>
              <a:t>Calling Process/</a:t>
            </a:r>
            <a:r>
              <a:rPr lang="en-IN" dirty="0">
                <a:solidFill>
                  <a:srgbClr val="000000"/>
                </a:solidFill>
                <a:cs typeface="Times New Roman" pitchFamily="18" charset="0"/>
              </a:rPr>
              <a:t>Structure of Business </a:t>
            </a:r>
            <a:r>
              <a:rPr lang="en-IN" dirty="0" smtClean="0">
                <a:solidFill>
                  <a:srgbClr val="000000"/>
                </a:solidFill>
                <a:cs typeface="Times New Roman" pitchFamily="18" charset="0"/>
              </a:rPr>
              <a:t>Calls</a:t>
            </a:r>
          </a:p>
          <a:p>
            <a:pPr marL="1257300" lvl="2" indent="-342900">
              <a:buFont typeface="Arial" panose="020B0604020202020204" pitchFamily="34" charset="0"/>
              <a:buChar char="•"/>
            </a:pPr>
            <a:r>
              <a:rPr lang="en-IN" altLang="en-US" dirty="0"/>
              <a:t>Requisites for Effective Telephonic Conversation</a:t>
            </a:r>
          </a:p>
          <a:p>
            <a:pPr marL="1257300" lvl="2" indent="-342900">
              <a:buFont typeface="Arial" panose="020B0604020202020204" pitchFamily="34" charset="0"/>
              <a:buChar char="•"/>
            </a:pPr>
            <a:r>
              <a:rPr lang="en-IN" altLang="en-US" dirty="0"/>
              <a:t>Telephonic Calls – Framework</a:t>
            </a:r>
          </a:p>
          <a:p>
            <a:pPr marL="1257300" lvl="2" indent="-342900">
              <a:buFont typeface="Arial" panose="020B0604020202020204" pitchFamily="34" charset="0"/>
              <a:buChar char="•"/>
            </a:pPr>
            <a:r>
              <a:rPr lang="en-IN" altLang="en-US" dirty="0"/>
              <a:t>Structure of Business Calls </a:t>
            </a:r>
          </a:p>
          <a:p>
            <a:pPr marL="1257300" lvl="2" indent="-342900">
              <a:buFont typeface="Arial" panose="020B0604020202020204" pitchFamily="34" charset="0"/>
              <a:buChar char="•"/>
            </a:pPr>
            <a:r>
              <a:rPr lang="en-IN" altLang="en-US" dirty="0"/>
              <a:t>Follow Up on your </a:t>
            </a:r>
            <a:r>
              <a:rPr lang="en-IN" altLang="en-US" dirty="0" smtClean="0"/>
              <a:t>Calls</a:t>
            </a:r>
            <a:endParaRPr lang="en-IN" altLang="en-US" dirty="0"/>
          </a:p>
          <a:p>
            <a:pPr marL="533400" indent="-533400">
              <a:lnSpc>
                <a:spcPct val="160000"/>
              </a:lnSpc>
              <a:buBlip>
                <a:blip r:embed="rId3"/>
              </a:buBlip>
            </a:pPr>
            <a:r>
              <a:rPr lang="en-IN" dirty="0" smtClean="0">
                <a:solidFill>
                  <a:srgbClr val="000000"/>
                </a:solidFill>
                <a:cs typeface="Times New Roman" pitchFamily="18" charset="0"/>
              </a:rPr>
              <a:t>Do’s &amp; Don’ts</a:t>
            </a:r>
          </a:p>
          <a:p>
            <a:pPr marL="533400" indent="-533400">
              <a:lnSpc>
                <a:spcPct val="160000"/>
              </a:lnSpc>
              <a:buBlip>
                <a:blip r:embed="rId3"/>
              </a:buBlip>
            </a:pPr>
            <a:r>
              <a:rPr lang="en-IN" dirty="0" smtClean="0">
                <a:solidFill>
                  <a:srgbClr val="000000"/>
                </a:solidFill>
                <a:cs typeface="Times New Roman" pitchFamily="18" charset="0"/>
              </a:rPr>
              <a:t>Challenges</a:t>
            </a:r>
          </a:p>
          <a:p>
            <a:pPr marL="1257300" lvl="2" indent="-342900">
              <a:buFont typeface="Arial" panose="020B0604020202020204" pitchFamily="34" charset="0"/>
              <a:buChar char="•"/>
            </a:pPr>
            <a:r>
              <a:rPr lang="en-IN" altLang="en-US" dirty="0" smtClean="0"/>
              <a:t>Handling </a:t>
            </a:r>
            <a:r>
              <a:rPr lang="en-IN" altLang="en-US" dirty="0"/>
              <a:t>Furious Calls</a:t>
            </a:r>
          </a:p>
          <a:p>
            <a:pPr marL="1257300" lvl="2" indent="-342900">
              <a:buFont typeface="Arial" panose="020B0604020202020204" pitchFamily="34" charset="0"/>
              <a:buChar char="•"/>
            </a:pPr>
            <a:r>
              <a:rPr lang="en-IN" altLang="en-US" dirty="0"/>
              <a:t>Voicing Opinions on Calls</a:t>
            </a:r>
          </a:p>
          <a:p>
            <a:pPr marL="1257300" lvl="2" indent="-342900">
              <a:buFont typeface="Arial" panose="020B0604020202020204" pitchFamily="34" charset="0"/>
              <a:buChar char="•"/>
            </a:pPr>
            <a:r>
              <a:rPr lang="en-IN" altLang="en-US" dirty="0"/>
              <a:t>Saying “No”</a:t>
            </a:r>
          </a:p>
          <a:p>
            <a:pPr marL="533400" indent="-533400">
              <a:lnSpc>
                <a:spcPct val="160000"/>
              </a:lnSpc>
              <a:buBlip>
                <a:blip r:embed="rId3"/>
              </a:buBlip>
            </a:pPr>
            <a:r>
              <a:rPr lang="en-IN" dirty="0" smtClean="0">
                <a:solidFill>
                  <a:srgbClr val="000000"/>
                </a:solidFill>
                <a:cs typeface="Times New Roman" pitchFamily="18" charset="0"/>
              </a:rPr>
              <a:t>General</a:t>
            </a:r>
          </a:p>
          <a:p>
            <a:pPr marL="1257300" lvl="2" indent="-342900">
              <a:buFont typeface="Arial" panose="020B0604020202020204" pitchFamily="34" charset="0"/>
              <a:buChar char="•"/>
            </a:pPr>
            <a:r>
              <a:rPr lang="en-IN" altLang="en-US" dirty="0"/>
              <a:t>Mobile Phone Etiquettes In Office</a:t>
            </a:r>
          </a:p>
          <a:p>
            <a:pPr marL="1257300" lvl="2" indent="-342900">
              <a:buFont typeface="Arial" panose="020B0604020202020204" pitchFamily="34" charset="0"/>
              <a:buChar char="•"/>
            </a:pPr>
            <a:r>
              <a:rPr lang="en-IN" altLang="en-US" dirty="0"/>
              <a:t>Taking Calls For Others</a:t>
            </a:r>
          </a:p>
          <a:p>
            <a:pPr marL="1257300" lvl="2" indent="-342900">
              <a:buFont typeface="Arial" panose="020B0604020202020204" pitchFamily="34" charset="0"/>
              <a:buChar char="•"/>
            </a:pPr>
            <a:r>
              <a:rPr lang="en-IN" altLang="en-US" dirty="0"/>
              <a:t>Leaving Messages</a:t>
            </a:r>
          </a:p>
          <a:p>
            <a:pPr>
              <a:lnSpc>
                <a:spcPct val="160000"/>
              </a:lnSpc>
            </a:pPr>
            <a:endParaRPr lang="en-IN" dirty="0" smtClean="0">
              <a:solidFill>
                <a:srgbClr val="000000"/>
              </a:solidFill>
              <a:cs typeface="Times New Roman" pitchFamily="18" charset="0"/>
            </a:endParaRPr>
          </a:p>
        </p:txBody>
      </p:sp>
    </p:spTree>
    <p:extLst>
      <p:ext uri="{BB962C8B-B14F-4D97-AF65-F5344CB8AC3E}">
        <p14:creationId xmlns:p14="http://schemas.microsoft.com/office/powerpoint/2010/main" val="1759653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8904"/>
            <a:ext cx="8562480" cy="576000"/>
          </a:xfrm>
        </p:spPr>
        <p:txBody>
          <a:bodyPr/>
          <a:lstStyle/>
          <a:p>
            <a:r>
              <a:rPr lang="en-US" altLang="en-US" dirty="0"/>
              <a:t>Time for your views… </a:t>
            </a:r>
            <a:endParaRPr lang="en-IN" dirty="0"/>
          </a:p>
        </p:txBody>
      </p:sp>
      <p:pic>
        <p:nvPicPr>
          <p:cNvPr id="3" name="Picture 2" descr="Suggestions"/>
          <p:cNvPicPr>
            <a:picLocks noChangeAspect="1" noChangeArrowheads="1"/>
          </p:cNvPicPr>
          <p:nvPr/>
        </p:nvPicPr>
        <p:blipFill>
          <a:blip r:embed="rId3"/>
          <a:srcRect/>
          <a:stretch>
            <a:fillRect/>
          </a:stretch>
        </p:blipFill>
        <p:spPr bwMode="auto">
          <a:xfrm>
            <a:off x="0" y="762000"/>
            <a:ext cx="9144000" cy="5515970"/>
          </a:xfrm>
          <a:prstGeom prst="rect">
            <a:avLst/>
          </a:prstGeom>
          <a:noFill/>
        </p:spPr>
      </p:pic>
    </p:spTree>
    <p:extLst>
      <p:ext uri="{BB962C8B-B14F-4D97-AF65-F5344CB8AC3E}">
        <p14:creationId xmlns:p14="http://schemas.microsoft.com/office/powerpoint/2010/main" val="1759653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81000" y="2514600"/>
            <a:ext cx="8534400" cy="3276600"/>
          </a:xfrm>
        </p:spPr>
        <p:txBody>
          <a:bodyPr>
            <a:noAutofit/>
          </a:bodyPr>
          <a:lstStyle/>
          <a:p>
            <a:pPr marL="0" indent="0" algn="ctr">
              <a:buNone/>
            </a:pPr>
            <a:r>
              <a:rPr lang="en-US" sz="4000" b="1" dirty="0" smtClean="0"/>
              <a:t>Thank You</a:t>
            </a:r>
          </a:p>
        </p:txBody>
      </p:sp>
    </p:spTree>
    <p:extLst>
      <p:ext uri="{BB962C8B-B14F-4D97-AF65-F5344CB8AC3E}">
        <p14:creationId xmlns:p14="http://schemas.microsoft.com/office/powerpoint/2010/main" val="11097360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IN" dirty="0" smtClean="0"/>
              <a:t/>
            </a:r>
            <a:br>
              <a:rPr lang="en-IN" dirty="0" smtClean="0"/>
            </a:br>
            <a:r>
              <a:rPr lang="en-IN" dirty="0" smtClean="0"/>
              <a:t> </a:t>
            </a:r>
            <a:endParaRPr lang="en-IN" dirty="0"/>
          </a:p>
        </p:txBody>
      </p:sp>
      <p:sp>
        <p:nvSpPr>
          <p:cNvPr id="5" name="Subtitle 4"/>
          <p:cNvSpPr>
            <a:spLocks noGrp="1"/>
          </p:cNvSpPr>
          <p:nvPr>
            <p:ph type="body" sz="quarter" idx="10"/>
          </p:nvPr>
        </p:nvSpPr>
        <p:spPr/>
        <p:txBody>
          <a:bodyPr/>
          <a:lstStyle/>
          <a:p>
            <a:pPr marL="342900" indent="-342900">
              <a:buFont typeface="Arial" panose="020B0604020202020204" pitchFamily="34" charset="0"/>
              <a:buChar char="•"/>
            </a:pPr>
            <a:endParaRPr lang="en-IN" altLang="en-US" dirty="0" smtClean="0"/>
          </a:p>
          <a:p>
            <a:pPr marL="0" indent="0">
              <a:buNone/>
            </a:pPr>
            <a:r>
              <a:rPr lang="en-IN" sz="2800" b="1" dirty="0" smtClean="0"/>
              <a:t>	</a:t>
            </a:r>
            <a:r>
              <a:rPr lang="en-IN" sz="4000" b="1" dirty="0" smtClean="0"/>
              <a:t>Telephone </a:t>
            </a:r>
            <a:r>
              <a:rPr lang="en-IN" sz="4000" b="1" dirty="0"/>
              <a:t>Etiquettes</a:t>
            </a:r>
            <a:r>
              <a:rPr lang="en-IN" dirty="0"/>
              <a:t/>
            </a:r>
            <a:br>
              <a:rPr lang="en-IN" dirty="0"/>
            </a:br>
            <a:r>
              <a:rPr lang="en-IN" dirty="0"/>
              <a:t>                        </a:t>
            </a:r>
            <a:r>
              <a:rPr lang="en-IN" dirty="0" smtClean="0"/>
              <a:t>Introduction &amp; Importance…</a:t>
            </a:r>
            <a:r>
              <a:rPr lang="en-IN" dirty="0"/>
              <a:t/>
            </a:r>
            <a:br>
              <a:rPr lang="en-IN" dirty="0"/>
            </a:br>
            <a:endParaRPr lang="en-IN" altLang="en-US" dirty="0" smtClean="0"/>
          </a:p>
          <a:p>
            <a:pPr lvl="1">
              <a:buFont typeface="Wingdings" panose="05000000000000000000" pitchFamily="2" charset="2"/>
              <a:buChar char="§"/>
            </a:pPr>
            <a:r>
              <a:rPr lang="en-IN" altLang="en-US" sz="1800" dirty="0" smtClean="0"/>
              <a:t>Why Telephone?</a:t>
            </a:r>
          </a:p>
          <a:p>
            <a:pPr lvl="1">
              <a:buFont typeface="Wingdings" panose="05000000000000000000" pitchFamily="2" charset="2"/>
              <a:buChar char="§"/>
            </a:pPr>
            <a:r>
              <a:rPr lang="en-IN" altLang="en-US" sz="1800" dirty="0" smtClean="0"/>
              <a:t>Telephonic Impression</a:t>
            </a:r>
            <a:endParaRPr lang="en-IN" altLang="en-US" sz="1800" dirty="0"/>
          </a:p>
          <a:p>
            <a:pPr lvl="1">
              <a:buFont typeface="Wingdings" panose="05000000000000000000" pitchFamily="2" charset="2"/>
              <a:buChar char="§"/>
            </a:pPr>
            <a:r>
              <a:rPr lang="en-IN" altLang="en-US" sz="1800" dirty="0" smtClean="0"/>
              <a:t>Qualities of  a Good Voice</a:t>
            </a:r>
          </a:p>
          <a:p>
            <a:pPr lvl="1">
              <a:buFont typeface="Wingdings" panose="05000000000000000000" pitchFamily="2" charset="2"/>
              <a:buChar char="§"/>
            </a:pPr>
            <a:endParaRPr lang="en-IN" altLang="en-US" sz="1800" dirty="0" smtClean="0"/>
          </a:p>
          <a:p>
            <a:pPr lvl="1">
              <a:buFont typeface="Wingdings" panose="05000000000000000000" pitchFamily="2" charset="2"/>
              <a:buChar char="§"/>
            </a:pPr>
            <a:endParaRPr lang="en-IN" altLang="en-US" sz="1800" dirty="0"/>
          </a:p>
          <a:p>
            <a:pPr lvl="1">
              <a:buFont typeface="Wingdings" panose="05000000000000000000" pitchFamily="2" charset="2"/>
              <a:buChar char="§"/>
            </a:pPr>
            <a:endParaRPr lang="en-IN" dirty="0"/>
          </a:p>
        </p:txBody>
      </p:sp>
    </p:spTree>
    <p:extLst>
      <p:ext uri="{BB962C8B-B14F-4D97-AF65-F5344CB8AC3E}">
        <p14:creationId xmlns:p14="http://schemas.microsoft.com/office/powerpoint/2010/main" val="247891624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0104"/>
            <a:ext cx="8562480" cy="633600"/>
          </a:xfrm>
        </p:spPr>
        <p:txBody>
          <a:bodyPr/>
          <a:lstStyle/>
          <a:p>
            <a:r>
              <a:rPr lang="en-US" altLang="en-US" dirty="0"/>
              <a:t>Why Telephone???</a:t>
            </a:r>
            <a:endParaRPr lang="en-IN" dirty="0"/>
          </a:p>
        </p:txBody>
      </p:sp>
      <p:sp>
        <p:nvSpPr>
          <p:cNvPr id="4" name="Rectangle 3"/>
          <p:cNvSpPr/>
          <p:nvPr/>
        </p:nvSpPr>
        <p:spPr>
          <a:xfrm>
            <a:off x="492990" y="362278"/>
            <a:ext cx="8270009" cy="4893647"/>
          </a:xfrm>
          <a:prstGeom prst="rect">
            <a:avLst/>
          </a:prstGeom>
        </p:spPr>
        <p:txBody>
          <a:bodyPr wrap="square">
            <a:spAutoFit/>
          </a:bodyPr>
          <a:lstStyle/>
          <a:p>
            <a:r>
              <a:rPr lang="en-US" dirty="0"/>
              <a:t/>
            </a:r>
            <a:br>
              <a:rPr lang="en-US" dirty="0"/>
            </a:br>
            <a:endParaRPr lang="en-US" dirty="0" smtClean="0"/>
          </a:p>
          <a:p>
            <a:pPr marL="533400" indent="-533400">
              <a:lnSpc>
                <a:spcPct val="160000"/>
              </a:lnSpc>
              <a:buBlip>
                <a:blip r:embed="rId3"/>
              </a:buBlip>
            </a:pPr>
            <a:r>
              <a:rPr lang="en-IN" sz="2000" dirty="0">
                <a:solidFill>
                  <a:srgbClr val="000000"/>
                </a:solidFill>
                <a:cs typeface="Times New Roman" pitchFamily="18" charset="0"/>
              </a:rPr>
              <a:t>Personalized Form of Communication</a:t>
            </a:r>
          </a:p>
          <a:p>
            <a:pPr marL="533400" indent="-533400">
              <a:lnSpc>
                <a:spcPct val="160000"/>
              </a:lnSpc>
              <a:buBlip>
                <a:blip r:embed="rId3"/>
              </a:buBlip>
            </a:pPr>
            <a:r>
              <a:rPr lang="en-IN" sz="2000" dirty="0">
                <a:solidFill>
                  <a:srgbClr val="000000"/>
                </a:solidFill>
                <a:cs typeface="Times New Roman" pitchFamily="18" charset="0"/>
              </a:rPr>
              <a:t>Easier &amp; faster rapport building with the receiver</a:t>
            </a:r>
          </a:p>
          <a:p>
            <a:pPr marL="533400" indent="-533400">
              <a:lnSpc>
                <a:spcPct val="160000"/>
              </a:lnSpc>
              <a:buBlip>
                <a:blip r:embed="rId3"/>
              </a:buBlip>
            </a:pPr>
            <a:r>
              <a:rPr lang="en-IN" sz="2000" dirty="0">
                <a:solidFill>
                  <a:srgbClr val="000000"/>
                </a:solidFill>
                <a:cs typeface="Times New Roman" pitchFamily="18" charset="0"/>
              </a:rPr>
              <a:t>Immediate feedback from the other end</a:t>
            </a:r>
          </a:p>
          <a:p>
            <a:pPr marL="533400" indent="-533400">
              <a:lnSpc>
                <a:spcPct val="160000"/>
              </a:lnSpc>
              <a:buBlip>
                <a:blip r:embed="rId3"/>
              </a:buBlip>
            </a:pPr>
            <a:r>
              <a:rPr lang="en-IN" sz="2000" dirty="0">
                <a:solidFill>
                  <a:srgbClr val="000000"/>
                </a:solidFill>
                <a:cs typeface="Times New Roman" pitchFamily="18" charset="0"/>
              </a:rPr>
              <a:t>Adequate amount of information conveyed</a:t>
            </a:r>
          </a:p>
          <a:p>
            <a:pPr marL="533400" indent="-533400">
              <a:lnSpc>
                <a:spcPct val="160000"/>
              </a:lnSpc>
              <a:buBlip>
                <a:blip r:embed="rId3"/>
              </a:buBlip>
            </a:pPr>
            <a:r>
              <a:rPr lang="en-IN" sz="2000" dirty="0">
                <a:solidFill>
                  <a:srgbClr val="000000"/>
                </a:solidFill>
                <a:cs typeface="Times New Roman" pitchFamily="18" charset="0"/>
              </a:rPr>
              <a:t>Control over delivery of </a:t>
            </a:r>
            <a:r>
              <a:rPr lang="en-IN" sz="2000" dirty="0" smtClean="0">
                <a:solidFill>
                  <a:srgbClr val="000000"/>
                </a:solidFill>
                <a:cs typeface="Times New Roman" pitchFamily="18" charset="0"/>
              </a:rPr>
              <a:t>message</a:t>
            </a:r>
          </a:p>
          <a:p>
            <a:pPr marL="533400" indent="-533400">
              <a:lnSpc>
                <a:spcPct val="160000"/>
              </a:lnSpc>
              <a:buBlip>
                <a:blip r:embed="rId3"/>
              </a:buBlip>
            </a:pPr>
            <a:r>
              <a:rPr lang="en-IN" sz="2000" dirty="0"/>
              <a:t>Scenarios/situations in which you would prefer Telephonic conversation instead of an email conversation…</a:t>
            </a:r>
          </a:p>
          <a:p>
            <a:pPr>
              <a:lnSpc>
                <a:spcPct val="160000"/>
              </a:lnSpc>
            </a:pPr>
            <a:endParaRPr lang="en-US" sz="2000" dirty="0">
              <a:solidFill>
                <a:srgbClr val="000000"/>
              </a:solidFill>
              <a:cs typeface="Times New Roman" pitchFamily="18" charset="0"/>
            </a:endParaRPr>
          </a:p>
          <a:p>
            <a:endParaRPr lang="en-US" sz="2000" dirty="0" smtClean="0"/>
          </a:p>
        </p:txBody>
      </p:sp>
      <p:pic>
        <p:nvPicPr>
          <p:cNvPr id="5" name="Picture 6" descr="skd237335sdc_4"/>
          <p:cNvPicPr>
            <a:picLocks noChangeAspect="1" noChangeArrowheads="1"/>
          </p:cNvPicPr>
          <p:nvPr/>
        </p:nvPicPr>
        <p:blipFill>
          <a:blip r:embed="rId4"/>
          <a:srcRect/>
          <a:stretch>
            <a:fillRect/>
          </a:stretch>
        </p:blipFill>
        <p:spPr bwMode="auto">
          <a:xfrm>
            <a:off x="6172200" y="4114800"/>
            <a:ext cx="2895600" cy="2286000"/>
          </a:xfrm>
          <a:prstGeom prst="rect">
            <a:avLst/>
          </a:prstGeom>
          <a:solidFill>
            <a:schemeClr val="tx1"/>
          </a:solidFill>
          <a:ln w="57150" cmpd="thickThin">
            <a:solidFill>
              <a:schemeClr val="tx1"/>
            </a:solidFill>
            <a:miter lim="800000"/>
            <a:headEnd/>
            <a:tailEnd/>
          </a:ln>
        </p:spPr>
      </p:pic>
    </p:spTree>
    <p:extLst>
      <p:ext uri="{BB962C8B-B14F-4D97-AF65-F5344CB8AC3E}">
        <p14:creationId xmlns:p14="http://schemas.microsoft.com/office/powerpoint/2010/main" val="10220642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8904"/>
            <a:ext cx="8562480" cy="576000"/>
          </a:xfrm>
        </p:spPr>
        <p:txBody>
          <a:bodyPr/>
          <a:lstStyle/>
          <a:p>
            <a:r>
              <a:rPr lang="en-IN" altLang="en-US" dirty="0"/>
              <a:t>Did you know??</a:t>
            </a:r>
            <a:endParaRPr lang="en-IN" dirty="0"/>
          </a:p>
        </p:txBody>
      </p:sp>
      <p:sp>
        <p:nvSpPr>
          <p:cNvPr id="3" name="Rectangle 2"/>
          <p:cNvSpPr/>
          <p:nvPr/>
        </p:nvSpPr>
        <p:spPr>
          <a:xfrm>
            <a:off x="317500" y="1130300"/>
            <a:ext cx="8369300" cy="2062103"/>
          </a:xfrm>
          <a:prstGeom prst="rect">
            <a:avLst/>
          </a:prstGeom>
        </p:spPr>
        <p:txBody>
          <a:bodyPr wrap="square">
            <a:spAutoFit/>
          </a:bodyPr>
          <a:lstStyle/>
          <a:p>
            <a:pPr>
              <a:lnSpc>
                <a:spcPct val="160000"/>
              </a:lnSpc>
            </a:pPr>
            <a:r>
              <a:rPr lang="en-IN" sz="2000" dirty="0" smtClean="0">
                <a:solidFill>
                  <a:srgbClr val="000000"/>
                </a:solidFill>
                <a:cs typeface="Times New Roman" pitchFamily="18" charset="0"/>
              </a:rPr>
              <a:t>The impression/feeling the receiver gets in telephonic  conversation:</a:t>
            </a:r>
          </a:p>
          <a:p>
            <a:pPr marL="533400" indent="-533400">
              <a:lnSpc>
                <a:spcPct val="160000"/>
              </a:lnSpc>
              <a:buBlip>
                <a:blip r:embed="rId3"/>
              </a:buBlip>
            </a:pPr>
            <a:r>
              <a:rPr lang="en-IN" sz="2000" dirty="0" smtClean="0">
                <a:solidFill>
                  <a:srgbClr val="000000"/>
                </a:solidFill>
                <a:cs typeface="Times New Roman" pitchFamily="18" charset="0"/>
              </a:rPr>
              <a:t>Conveyed </a:t>
            </a:r>
            <a:r>
              <a:rPr lang="en-IN" sz="2000" dirty="0">
                <a:solidFill>
                  <a:srgbClr val="000000"/>
                </a:solidFill>
                <a:cs typeface="Times New Roman" pitchFamily="18" charset="0"/>
              </a:rPr>
              <a:t>by words </a:t>
            </a:r>
            <a:r>
              <a:rPr lang="en-IN" sz="2000" dirty="0" smtClean="0">
                <a:solidFill>
                  <a:srgbClr val="000000"/>
                </a:solidFill>
                <a:cs typeface="Times New Roman" pitchFamily="18" charset="0"/>
              </a:rPr>
              <a:t>= 20%</a:t>
            </a:r>
            <a:endParaRPr lang="en-IN" sz="2000" dirty="0">
              <a:solidFill>
                <a:srgbClr val="000000"/>
              </a:solidFill>
              <a:cs typeface="Times New Roman" pitchFamily="18" charset="0"/>
            </a:endParaRPr>
          </a:p>
          <a:p>
            <a:pPr marL="533400" indent="-533400">
              <a:lnSpc>
                <a:spcPct val="160000"/>
              </a:lnSpc>
              <a:buBlip>
                <a:blip r:embed="rId3"/>
              </a:buBlip>
            </a:pPr>
            <a:r>
              <a:rPr lang="en-IN" sz="2000" dirty="0">
                <a:solidFill>
                  <a:srgbClr val="000000"/>
                </a:solidFill>
                <a:cs typeface="Times New Roman" pitchFamily="18" charset="0"/>
              </a:rPr>
              <a:t>How you speak – tone, </a:t>
            </a:r>
            <a:r>
              <a:rPr lang="en-IN" sz="2000" dirty="0" smtClean="0">
                <a:solidFill>
                  <a:srgbClr val="000000"/>
                </a:solidFill>
                <a:cs typeface="Times New Roman" pitchFamily="18" charset="0"/>
              </a:rPr>
              <a:t>volume… </a:t>
            </a:r>
            <a:r>
              <a:rPr lang="en-IN" sz="2000" dirty="0">
                <a:solidFill>
                  <a:srgbClr val="000000"/>
                </a:solidFill>
                <a:cs typeface="Times New Roman" pitchFamily="18" charset="0"/>
              </a:rPr>
              <a:t>= </a:t>
            </a:r>
            <a:r>
              <a:rPr lang="en-IN" sz="2000" dirty="0" smtClean="0">
                <a:solidFill>
                  <a:srgbClr val="000000"/>
                </a:solidFill>
                <a:cs typeface="Times New Roman" pitchFamily="18" charset="0"/>
              </a:rPr>
              <a:t>30%	</a:t>
            </a:r>
          </a:p>
          <a:p>
            <a:pPr marL="533400" indent="-533400">
              <a:lnSpc>
                <a:spcPct val="160000"/>
              </a:lnSpc>
              <a:buBlip>
                <a:blip r:embed="rId3"/>
              </a:buBlip>
            </a:pPr>
            <a:r>
              <a:rPr lang="en-IN" sz="2000" dirty="0" smtClean="0">
                <a:solidFill>
                  <a:srgbClr val="000000"/>
                </a:solidFill>
                <a:cs typeface="Times New Roman" pitchFamily="18" charset="0"/>
              </a:rPr>
              <a:t>Body Language  = 50%</a:t>
            </a:r>
          </a:p>
        </p:txBody>
      </p:sp>
      <p:grpSp>
        <p:nvGrpSpPr>
          <p:cNvPr id="5" name="Group 16"/>
          <p:cNvGrpSpPr>
            <a:grpSpLocks/>
          </p:cNvGrpSpPr>
          <p:nvPr/>
        </p:nvGrpSpPr>
        <p:grpSpPr bwMode="auto">
          <a:xfrm>
            <a:off x="850232" y="3886200"/>
            <a:ext cx="7239000" cy="1903413"/>
            <a:chOff x="768" y="2592"/>
            <a:chExt cx="4332" cy="1199"/>
          </a:xfrm>
        </p:grpSpPr>
        <p:pic>
          <p:nvPicPr>
            <p:cNvPr id="6" name="Picture 17"/>
            <p:cNvPicPr>
              <a:picLocks noChangeAspect="1" noChangeArrowheads="1"/>
            </p:cNvPicPr>
            <p:nvPr/>
          </p:nvPicPr>
          <p:blipFill>
            <a:blip r:embed="rId4"/>
            <a:srcRect/>
            <a:stretch>
              <a:fillRect/>
            </a:stretch>
          </p:blipFill>
          <p:spPr bwMode="auto">
            <a:xfrm>
              <a:off x="4176" y="2592"/>
              <a:ext cx="924" cy="1192"/>
            </a:xfrm>
            <a:prstGeom prst="rect">
              <a:avLst/>
            </a:prstGeom>
            <a:noFill/>
            <a:ln w="9525">
              <a:noFill/>
              <a:round/>
              <a:headEnd/>
              <a:tailEnd/>
            </a:ln>
            <a:effectLst/>
          </p:spPr>
        </p:pic>
        <p:pic>
          <p:nvPicPr>
            <p:cNvPr id="7" name="Picture 18"/>
            <p:cNvPicPr>
              <a:picLocks noChangeAspect="1" noChangeArrowheads="1"/>
            </p:cNvPicPr>
            <p:nvPr/>
          </p:nvPicPr>
          <p:blipFill>
            <a:blip r:embed="rId5"/>
            <a:srcRect/>
            <a:stretch>
              <a:fillRect/>
            </a:stretch>
          </p:blipFill>
          <p:spPr bwMode="auto">
            <a:xfrm>
              <a:off x="2736" y="2976"/>
              <a:ext cx="649" cy="672"/>
            </a:xfrm>
            <a:prstGeom prst="rect">
              <a:avLst/>
            </a:prstGeom>
            <a:noFill/>
            <a:ln w="9525">
              <a:noFill/>
              <a:round/>
              <a:headEnd/>
              <a:tailEnd/>
            </a:ln>
            <a:effectLst/>
          </p:spPr>
        </p:pic>
        <p:pic>
          <p:nvPicPr>
            <p:cNvPr id="8" name="Picture 19"/>
            <p:cNvPicPr>
              <a:picLocks noChangeAspect="1" noChangeArrowheads="1"/>
            </p:cNvPicPr>
            <p:nvPr/>
          </p:nvPicPr>
          <p:blipFill>
            <a:blip r:embed="rId6"/>
            <a:srcRect/>
            <a:stretch>
              <a:fillRect/>
            </a:stretch>
          </p:blipFill>
          <p:spPr bwMode="auto">
            <a:xfrm>
              <a:off x="768" y="2640"/>
              <a:ext cx="996" cy="1151"/>
            </a:xfrm>
            <a:prstGeom prst="rect">
              <a:avLst/>
            </a:prstGeom>
            <a:noFill/>
            <a:ln w="9525">
              <a:noFill/>
              <a:round/>
              <a:headEnd/>
              <a:tailEnd/>
            </a:ln>
            <a:effectLst/>
          </p:spPr>
        </p:pic>
        <p:sp>
          <p:nvSpPr>
            <p:cNvPr id="9" name="Line 20"/>
            <p:cNvSpPr>
              <a:spLocks noChangeShapeType="1"/>
            </p:cNvSpPr>
            <p:nvPr/>
          </p:nvSpPr>
          <p:spPr bwMode="auto">
            <a:xfrm>
              <a:off x="1872" y="3312"/>
              <a:ext cx="768" cy="1"/>
            </a:xfrm>
            <a:prstGeom prst="line">
              <a:avLst/>
            </a:prstGeom>
            <a:noFill/>
            <a:ln w="12600">
              <a:solidFill>
                <a:srgbClr val="FFFFFF"/>
              </a:solidFill>
              <a:miter lim="800000"/>
              <a:headEnd/>
              <a:tailEnd/>
            </a:ln>
            <a:effectLst/>
          </p:spPr>
          <p:txBody>
            <a:bodyPr/>
            <a:lstStyle/>
            <a:p>
              <a:endParaRPr lang="en-US" dirty="0"/>
            </a:p>
          </p:txBody>
        </p:sp>
        <p:sp>
          <p:nvSpPr>
            <p:cNvPr id="10" name="Line 21"/>
            <p:cNvSpPr>
              <a:spLocks noChangeShapeType="1"/>
            </p:cNvSpPr>
            <p:nvPr/>
          </p:nvSpPr>
          <p:spPr bwMode="auto">
            <a:xfrm>
              <a:off x="3408" y="3312"/>
              <a:ext cx="768" cy="1"/>
            </a:xfrm>
            <a:prstGeom prst="line">
              <a:avLst/>
            </a:prstGeom>
            <a:noFill/>
            <a:ln w="12600">
              <a:solidFill>
                <a:srgbClr val="FFFFFF"/>
              </a:solidFill>
              <a:miter lim="800000"/>
              <a:headEnd/>
              <a:tailEnd/>
            </a:ln>
            <a:effectLst/>
          </p:spPr>
          <p:txBody>
            <a:bodyPr/>
            <a:lstStyle/>
            <a:p>
              <a:endParaRPr lang="en-US" dirty="0"/>
            </a:p>
          </p:txBody>
        </p:sp>
      </p:grpSp>
    </p:spTree>
    <p:extLst>
      <p:ext uri="{BB962C8B-B14F-4D97-AF65-F5344CB8AC3E}">
        <p14:creationId xmlns:p14="http://schemas.microsoft.com/office/powerpoint/2010/main" val="2475234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520699" y="977900"/>
            <a:ext cx="7315200" cy="3785652"/>
          </a:xfrm>
          <a:prstGeom prst="rect">
            <a:avLst/>
          </a:prstGeom>
          <a:noFill/>
          <a:ln w="9525">
            <a:noFill/>
            <a:miter lim="800000"/>
            <a:headEnd/>
            <a:tailEnd/>
          </a:ln>
        </p:spPr>
        <p:txBody>
          <a:bodyPr wrap="square">
            <a:spAutoFit/>
          </a:bodyPr>
          <a:lstStyle/>
          <a:p>
            <a:pPr marL="533400" indent="-533400" fontAlgn="base">
              <a:lnSpc>
                <a:spcPct val="160000"/>
              </a:lnSpc>
              <a:spcBef>
                <a:spcPct val="20000"/>
              </a:spcBef>
              <a:spcAft>
                <a:spcPct val="0"/>
              </a:spcAft>
              <a:buBlip>
                <a:blip r:embed="rId3"/>
              </a:buBlip>
            </a:pPr>
            <a:r>
              <a:rPr lang="en-GB" sz="2000" b="1" dirty="0">
                <a:solidFill>
                  <a:srgbClr val="000000"/>
                </a:solidFill>
                <a:cs typeface="Times New Roman" pitchFamily="18" charset="0"/>
              </a:rPr>
              <a:t>Alertness : </a:t>
            </a:r>
            <a:r>
              <a:rPr lang="en-GB" sz="2000" dirty="0">
                <a:solidFill>
                  <a:srgbClr val="000000"/>
                </a:solidFill>
                <a:cs typeface="Times New Roman" pitchFamily="18" charset="0"/>
              </a:rPr>
              <a:t>Show that you are wide awake, ready to help</a:t>
            </a:r>
          </a:p>
          <a:p>
            <a:pPr marL="533400" indent="-533400" fontAlgn="base">
              <a:lnSpc>
                <a:spcPct val="160000"/>
              </a:lnSpc>
              <a:spcBef>
                <a:spcPct val="20000"/>
              </a:spcBef>
              <a:spcAft>
                <a:spcPct val="0"/>
              </a:spcAft>
              <a:buBlip>
                <a:blip r:embed="rId3"/>
              </a:buBlip>
            </a:pPr>
            <a:r>
              <a:rPr lang="en-GB" sz="2000" b="1" dirty="0">
                <a:solidFill>
                  <a:srgbClr val="000000"/>
                </a:solidFill>
                <a:cs typeface="Times New Roman" pitchFamily="18" charset="0"/>
              </a:rPr>
              <a:t>Expressions : </a:t>
            </a:r>
            <a:r>
              <a:rPr lang="en-GB" sz="2000" dirty="0">
                <a:solidFill>
                  <a:srgbClr val="000000"/>
                </a:solidFill>
                <a:cs typeface="Times New Roman" pitchFamily="18" charset="0"/>
              </a:rPr>
              <a:t>Talk at a moderate rate and volume, vary the tone of your voice</a:t>
            </a:r>
          </a:p>
          <a:p>
            <a:pPr marL="533400" indent="-533400" fontAlgn="base">
              <a:lnSpc>
                <a:spcPct val="160000"/>
              </a:lnSpc>
              <a:spcBef>
                <a:spcPct val="20000"/>
              </a:spcBef>
              <a:spcAft>
                <a:spcPct val="0"/>
              </a:spcAft>
              <a:buBlip>
                <a:blip r:embed="rId3"/>
              </a:buBlip>
            </a:pPr>
            <a:r>
              <a:rPr lang="en-GB" sz="2000" b="1" dirty="0">
                <a:solidFill>
                  <a:srgbClr val="000000"/>
                </a:solidFill>
                <a:cs typeface="Times New Roman" pitchFamily="18" charset="0"/>
              </a:rPr>
              <a:t>Naturalness : </a:t>
            </a:r>
            <a:r>
              <a:rPr lang="en-GB" sz="2000" dirty="0">
                <a:solidFill>
                  <a:srgbClr val="000000"/>
                </a:solidFill>
                <a:cs typeface="Times New Roman" pitchFamily="18" charset="0"/>
              </a:rPr>
              <a:t>Use simple language, avoid technical jargons and slang</a:t>
            </a:r>
          </a:p>
          <a:p>
            <a:pPr marL="533400" indent="-533400" fontAlgn="base">
              <a:lnSpc>
                <a:spcPct val="160000"/>
              </a:lnSpc>
              <a:spcBef>
                <a:spcPct val="20000"/>
              </a:spcBef>
              <a:spcAft>
                <a:spcPct val="0"/>
              </a:spcAft>
              <a:buBlip>
                <a:blip r:embed="rId3"/>
              </a:buBlip>
            </a:pPr>
            <a:r>
              <a:rPr lang="en-GB" sz="2000" b="1" dirty="0">
                <a:solidFill>
                  <a:srgbClr val="000000"/>
                </a:solidFill>
                <a:cs typeface="Times New Roman" pitchFamily="18" charset="0"/>
              </a:rPr>
              <a:t>Pleasantness : </a:t>
            </a:r>
            <a:r>
              <a:rPr lang="en-GB" sz="2000" dirty="0">
                <a:solidFill>
                  <a:srgbClr val="000000"/>
                </a:solidFill>
                <a:cs typeface="Times New Roman" pitchFamily="18" charset="0"/>
              </a:rPr>
              <a:t>Put a smile in your voice and sound welcoming</a:t>
            </a:r>
          </a:p>
          <a:p>
            <a:pPr marL="533400" indent="-533400" fontAlgn="base">
              <a:lnSpc>
                <a:spcPct val="160000"/>
              </a:lnSpc>
              <a:spcBef>
                <a:spcPct val="20000"/>
              </a:spcBef>
              <a:spcAft>
                <a:spcPct val="0"/>
              </a:spcAft>
              <a:buBlip>
                <a:blip r:embed="rId3"/>
              </a:buBlip>
            </a:pPr>
            <a:r>
              <a:rPr lang="en-GB" sz="2000" b="1" dirty="0">
                <a:solidFill>
                  <a:srgbClr val="000000"/>
                </a:solidFill>
                <a:cs typeface="Times New Roman" pitchFamily="18" charset="0"/>
              </a:rPr>
              <a:t>Distinctness : </a:t>
            </a:r>
            <a:r>
              <a:rPr lang="en-GB" sz="2000" dirty="0">
                <a:solidFill>
                  <a:srgbClr val="000000"/>
                </a:solidFill>
                <a:cs typeface="Times New Roman" pitchFamily="18" charset="0"/>
              </a:rPr>
              <a:t>Speak clearly and concisely</a:t>
            </a:r>
          </a:p>
        </p:txBody>
      </p:sp>
      <p:sp>
        <p:nvSpPr>
          <p:cNvPr id="5" name="Rectangle 4"/>
          <p:cNvSpPr/>
          <p:nvPr/>
        </p:nvSpPr>
        <p:spPr>
          <a:xfrm>
            <a:off x="182884" y="70991"/>
            <a:ext cx="5608315" cy="984885"/>
          </a:xfrm>
          <a:prstGeom prst="rect">
            <a:avLst/>
          </a:prstGeom>
        </p:spPr>
        <p:txBody>
          <a:bodyPr wrap="square">
            <a:spAutoFit/>
          </a:bodyPr>
          <a:lstStyle/>
          <a:p>
            <a:pPr>
              <a:spcBef>
                <a:spcPct val="0"/>
              </a:spcBef>
            </a:pPr>
            <a:r>
              <a:rPr lang="en-GB" altLang="en-US" sz="2900" b="1" dirty="0">
                <a:solidFill>
                  <a:schemeClr val="tx1">
                    <a:lumMod val="75000"/>
                    <a:lumOff val="25000"/>
                  </a:schemeClr>
                </a:solidFill>
                <a:latin typeface="+mj-lt"/>
                <a:ea typeface="+mj-ea"/>
                <a:cs typeface="+mj-cs"/>
              </a:rPr>
              <a:t>Qualities of a good voice</a:t>
            </a:r>
            <a:r>
              <a:rPr lang="en-US" sz="2900" b="1" dirty="0">
                <a:solidFill>
                  <a:schemeClr val="tx1">
                    <a:lumMod val="75000"/>
                    <a:lumOff val="25000"/>
                  </a:schemeClr>
                </a:solidFill>
                <a:latin typeface="+mj-lt"/>
                <a:ea typeface="+mj-ea"/>
                <a:cs typeface="+mj-cs"/>
              </a:rPr>
              <a:t/>
            </a:r>
            <a:br>
              <a:rPr lang="en-US" sz="2900" b="1" dirty="0">
                <a:solidFill>
                  <a:schemeClr val="tx1">
                    <a:lumMod val="75000"/>
                    <a:lumOff val="25000"/>
                  </a:schemeClr>
                </a:solidFill>
                <a:latin typeface="+mj-lt"/>
                <a:ea typeface="+mj-ea"/>
                <a:cs typeface="+mj-cs"/>
              </a:rPr>
            </a:br>
            <a:endParaRPr lang="en-US" sz="2900" b="1" dirty="0">
              <a:solidFill>
                <a:schemeClr val="tx1">
                  <a:lumMod val="75000"/>
                  <a:lumOff val="25000"/>
                </a:schemeClr>
              </a:solidFill>
              <a:latin typeface="+mj-lt"/>
              <a:ea typeface="+mj-ea"/>
              <a:cs typeface="+mj-cs"/>
            </a:endParaRPr>
          </a:p>
        </p:txBody>
      </p:sp>
      <p:pic>
        <p:nvPicPr>
          <p:cNvPr id="7" name="Picture 12"/>
          <p:cNvPicPr>
            <a:picLocks noChangeAspect="1" noChangeArrowheads="1"/>
          </p:cNvPicPr>
          <p:nvPr/>
        </p:nvPicPr>
        <p:blipFill>
          <a:blip r:embed="rId4" cstate="print"/>
          <a:srcRect/>
          <a:stretch>
            <a:fillRect/>
          </a:stretch>
        </p:blipFill>
        <p:spPr bwMode="auto">
          <a:xfrm>
            <a:off x="7320894" y="4419600"/>
            <a:ext cx="1823106" cy="2050994"/>
          </a:xfrm>
          <a:prstGeom prst="rect">
            <a:avLst/>
          </a:prstGeom>
          <a:noFill/>
          <a:ln w="9525">
            <a:noFill/>
            <a:round/>
            <a:headEnd/>
            <a:tailEnd/>
          </a:ln>
          <a:effectLst/>
        </p:spPr>
      </p:pic>
    </p:spTree>
    <p:extLst>
      <p:ext uri="{BB962C8B-B14F-4D97-AF65-F5344CB8AC3E}">
        <p14:creationId xmlns:p14="http://schemas.microsoft.com/office/powerpoint/2010/main" val="24635186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IN" dirty="0" smtClean="0"/>
              <a:t>Telephonic Etiquettes</a:t>
            </a:r>
            <a:br>
              <a:rPr lang="en-IN" dirty="0" smtClean="0"/>
            </a:br>
            <a:r>
              <a:rPr lang="en-IN" sz="2000" dirty="0"/>
              <a:t> </a:t>
            </a:r>
            <a:r>
              <a:rPr lang="en-IN" sz="2000" dirty="0" smtClean="0"/>
              <a:t>                       to </a:t>
            </a:r>
            <a:r>
              <a:rPr lang="en-IN" sz="2000" dirty="0"/>
              <a:t>be followed for calling process…</a:t>
            </a:r>
            <a:r>
              <a:rPr lang="en-IN" dirty="0"/>
              <a:t/>
            </a:r>
            <a:br>
              <a:rPr lang="en-IN" dirty="0"/>
            </a:br>
            <a:r>
              <a:rPr lang="en-IN" dirty="0" smtClean="0"/>
              <a:t> </a:t>
            </a:r>
            <a:endParaRPr lang="en-IN" dirty="0"/>
          </a:p>
        </p:txBody>
      </p:sp>
      <p:sp>
        <p:nvSpPr>
          <p:cNvPr id="5" name="Subtitle 4"/>
          <p:cNvSpPr>
            <a:spLocks noGrp="1"/>
          </p:cNvSpPr>
          <p:nvPr>
            <p:ph type="subTitle" idx="1"/>
          </p:nvPr>
        </p:nvSpPr>
        <p:spPr>
          <a:xfrm>
            <a:off x="469231" y="2743200"/>
            <a:ext cx="8001001" cy="2167856"/>
          </a:xfrm>
        </p:spPr>
        <p:txBody>
          <a:bodyPr/>
          <a:lstStyle/>
          <a:p>
            <a:pPr marL="342900" indent="-342900">
              <a:buFont typeface="Arial" panose="020B0604020202020204" pitchFamily="34" charset="0"/>
              <a:buChar char="•"/>
            </a:pPr>
            <a:r>
              <a:rPr lang="en-IN" altLang="en-US" dirty="0" smtClean="0"/>
              <a:t>Requisites </a:t>
            </a:r>
            <a:r>
              <a:rPr lang="en-IN" altLang="en-US" dirty="0"/>
              <a:t>for Effective Telephonic Conversation</a:t>
            </a:r>
          </a:p>
          <a:p>
            <a:pPr marL="342900" indent="-342900">
              <a:buFont typeface="Arial" panose="020B0604020202020204" pitchFamily="34" charset="0"/>
              <a:buChar char="•"/>
            </a:pPr>
            <a:r>
              <a:rPr lang="en-IN" altLang="en-US" dirty="0"/>
              <a:t>Telephonic Calls – Framework</a:t>
            </a:r>
          </a:p>
          <a:p>
            <a:pPr marL="342900" indent="-342900">
              <a:buFont typeface="Arial" panose="020B0604020202020204" pitchFamily="34" charset="0"/>
              <a:buChar char="•"/>
            </a:pPr>
            <a:r>
              <a:rPr lang="en-IN" altLang="en-US" dirty="0"/>
              <a:t>Structure of Business Calls </a:t>
            </a:r>
            <a:endParaRPr lang="en-IN" altLang="en-US" dirty="0" smtClean="0"/>
          </a:p>
          <a:p>
            <a:pPr marL="342900" indent="-342900">
              <a:buFont typeface="Arial" panose="020B0604020202020204" pitchFamily="34" charset="0"/>
              <a:buChar char="•"/>
            </a:pPr>
            <a:r>
              <a:rPr lang="en-IN" altLang="en-US" dirty="0" smtClean="0"/>
              <a:t>Follow Up on your Calls</a:t>
            </a:r>
            <a:endParaRPr lang="en-IN" altLang="en-US" dirty="0"/>
          </a:p>
          <a:p>
            <a:endParaRPr lang="en-IN" dirty="0"/>
          </a:p>
        </p:txBody>
      </p:sp>
    </p:spTree>
    <p:extLst>
      <p:ext uri="{BB962C8B-B14F-4D97-AF65-F5344CB8AC3E}">
        <p14:creationId xmlns:p14="http://schemas.microsoft.com/office/powerpoint/2010/main" val="29056630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8904"/>
            <a:ext cx="8562480" cy="576000"/>
          </a:xfrm>
        </p:spPr>
        <p:txBody>
          <a:bodyPr/>
          <a:lstStyle/>
          <a:p>
            <a:r>
              <a:rPr lang="en-IN" altLang="en-US" dirty="0"/>
              <a:t>Requisites for Effective Telephonic Conversation</a:t>
            </a:r>
            <a:endParaRPr lang="en-IN" dirty="0"/>
          </a:p>
        </p:txBody>
      </p:sp>
      <p:sp>
        <p:nvSpPr>
          <p:cNvPr id="4" name="Rectangle 3"/>
          <p:cNvSpPr/>
          <p:nvPr/>
        </p:nvSpPr>
        <p:spPr>
          <a:xfrm>
            <a:off x="457200" y="1066800"/>
            <a:ext cx="8445500" cy="2308324"/>
          </a:xfrm>
          <a:prstGeom prst="rect">
            <a:avLst/>
          </a:prstGeom>
        </p:spPr>
        <p:txBody>
          <a:bodyPr wrap="square">
            <a:spAutoFit/>
          </a:bodyPr>
          <a:lstStyle/>
          <a:p>
            <a:pPr marL="533400" indent="-533400">
              <a:lnSpc>
                <a:spcPct val="200000"/>
              </a:lnSpc>
              <a:buBlip>
                <a:blip r:embed="rId3"/>
              </a:buBlip>
            </a:pPr>
            <a:r>
              <a:rPr lang="en-IN" sz="2400" dirty="0" smtClean="0">
                <a:solidFill>
                  <a:srgbClr val="000000"/>
                </a:solidFill>
                <a:cs typeface="Times New Roman" pitchFamily="18" charset="0"/>
              </a:rPr>
              <a:t>Physical </a:t>
            </a:r>
            <a:r>
              <a:rPr lang="en-IN" sz="2400" dirty="0">
                <a:solidFill>
                  <a:srgbClr val="000000"/>
                </a:solidFill>
                <a:cs typeface="Times New Roman" pitchFamily="18" charset="0"/>
              </a:rPr>
              <a:t>preparation of the call</a:t>
            </a:r>
          </a:p>
          <a:p>
            <a:pPr marL="533400" indent="-533400">
              <a:lnSpc>
                <a:spcPct val="200000"/>
              </a:lnSpc>
              <a:buBlip>
                <a:blip r:embed="rId3"/>
              </a:buBlip>
            </a:pPr>
            <a:r>
              <a:rPr lang="en-IN" sz="2400" dirty="0">
                <a:solidFill>
                  <a:srgbClr val="000000"/>
                </a:solidFill>
                <a:cs typeface="Times New Roman" pitchFamily="18" charset="0"/>
              </a:rPr>
              <a:t>Preparation of information for the call</a:t>
            </a:r>
          </a:p>
          <a:p>
            <a:pPr marL="533400" indent="-533400">
              <a:lnSpc>
                <a:spcPct val="200000"/>
              </a:lnSpc>
              <a:buBlip>
                <a:blip r:embed="rId3"/>
              </a:buBlip>
            </a:pPr>
            <a:r>
              <a:rPr lang="en-IN" sz="2400" dirty="0" smtClean="0">
                <a:solidFill>
                  <a:srgbClr val="000000"/>
                </a:solidFill>
                <a:cs typeface="Times New Roman" pitchFamily="18" charset="0"/>
              </a:rPr>
              <a:t>Mental &amp; Emotional </a:t>
            </a:r>
            <a:r>
              <a:rPr lang="en-IN" sz="2400" dirty="0">
                <a:solidFill>
                  <a:srgbClr val="000000"/>
                </a:solidFill>
                <a:cs typeface="Times New Roman" pitchFamily="18" charset="0"/>
              </a:rPr>
              <a:t>preparation for the call</a:t>
            </a:r>
            <a:endParaRPr lang="en-US" sz="2400" dirty="0">
              <a:solidFill>
                <a:srgbClr val="000000"/>
              </a:solidFill>
              <a:cs typeface="Times New Roman" pitchFamily="18" charset="0"/>
            </a:endParaRPr>
          </a:p>
        </p:txBody>
      </p:sp>
      <p:sp>
        <p:nvSpPr>
          <p:cNvPr id="6" name="Text Box 7"/>
          <p:cNvSpPr txBox="1">
            <a:spLocks noChangeArrowheads="1"/>
          </p:cNvSpPr>
          <p:nvPr/>
        </p:nvSpPr>
        <p:spPr bwMode="auto">
          <a:xfrm>
            <a:off x="1295400" y="4419600"/>
            <a:ext cx="4800600" cy="1323439"/>
          </a:xfrm>
          <a:prstGeom prst="rect">
            <a:avLst/>
          </a:prstGeom>
          <a:noFill/>
          <a:ln w="76200" cmpd="thinThick" algn="ctr">
            <a:noFill/>
            <a:miter lim="800000"/>
            <a:headEnd/>
            <a:tailEnd/>
          </a:ln>
          <a:effectLst/>
        </p:spPr>
        <p:txBody>
          <a:bodyPr>
            <a:spAutoFit/>
          </a:bodyPr>
          <a:lstStyle/>
          <a:p>
            <a:pPr marL="533400" indent="-533400" algn="ctr">
              <a:spcBef>
                <a:spcPct val="50000"/>
              </a:spcBef>
              <a:buFont typeface="Wingdings" pitchFamily="2" charset="2"/>
              <a:buNone/>
            </a:pPr>
            <a:r>
              <a:rPr lang="en-US" sz="2000" b="1" i="1" dirty="0">
                <a:effectLst>
                  <a:outerShdw blurRad="38100" dist="38100" dir="2700000" algn="tl">
                    <a:srgbClr val="C0C0C0"/>
                  </a:outerShdw>
                </a:effectLst>
                <a:latin typeface="+mj-lt"/>
              </a:rPr>
              <a:t>In Short …..just remember …..</a:t>
            </a:r>
          </a:p>
          <a:p>
            <a:pPr marL="533400" indent="-533400" algn="ctr">
              <a:spcBef>
                <a:spcPct val="50000"/>
              </a:spcBef>
              <a:buFont typeface="Wingdings" pitchFamily="2" charset="2"/>
              <a:buNone/>
            </a:pPr>
            <a:r>
              <a:rPr lang="en-US" sz="2000" b="1" i="1" dirty="0">
                <a:effectLst>
                  <a:outerShdw blurRad="38100" dist="38100" dir="2700000" algn="tl">
                    <a:srgbClr val="C0C0C0"/>
                  </a:outerShdw>
                </a:effectLst>
                <a:latin typeface="+mj-lt"/>
              </a:rPr>
              <a:t>“ The 3 Ps”</a:t>
            </a:r>
          </a:p>
          <a:p>
            <a:pPr marL="533400" indent="-533400" algn="ctr">
              <a:spcBef>
                <a:spcPct val="50000"/>
              </a:spcBef>
              <a:buFont typeface="Wingdings" pitchFamily="2" charset="2"/>
              <a:buNone/>
            </a:pPr>
            <a:r>
              <a:rPr lang="en-US" sz="2000" b="1" i="1" dirty="0">
                <a:effectLst>
                  <a:outerShdw blurRad="38100" dist="38100" dir="2700000" algn="tl">
                    <a:srgbClr val="C0C0C0"/>
                  </a:outerShdw>
                </a:effectLst>
                <a:latin typeface="+mj-lt"/>
              </a:rPr>
              <a:t>Plan – Prepare - Process</a:t>
            </a:r>
          </a:p>
        </p:txBody>
      </p:sp>
      <p:pic>
        <p:nvPicPr>
          <p:cNvPr id="7" name="Picture 6"/>
          <p:cNvPicPr>
            <a:picLocks noChangeAspect="1" noChangeArrowheads="1"/>
          </p:cNvPicPr>
          <p:nvPr/>
        </p:nvPicPr>
        <p:blipFill>
          <a:blip r:embed="rId4" cstate="print"/>
          <a:srcRect/>
          <a:stretch>
            <a:fillRect/>
          </a:stretch>
        </p:blipFill>
        <p:spPr bwMode="auto">
          <a:xfrm>
            <a:off x="6406698" y="4238963"/>
            <a:ext cx="2699202" cy="2091519"/>
          </a:xfrm>
          <a:prstGeom prst="rect">
            <a:avLst/>
          </a:prstGeom>
          <a:solidFill>
            <a:schemeClr val="tx1"/>
          </a:solidFill>
          <a:ln w="57150" cmpd="thickThin">
            <a:solidFill>
              <a:schemeClr val="tx1"/>
            </a:solidFill>
            <a:round/>
            <a:headEnd/>
            <a:tailEnd/>
          </a:ln>
          <a:effectLst/>
        </p:spPr>
      </p:pic>
    </p:spTree>
    <p:extLst>
      <p:ext uri="{BB962C8B-B14F-4D97-AF65-F5344CB8AC3E}">
        <p14:creationId xmlns:p14="http://schemas.microsoft.com/office/powerpoint/2010/main" val="10220642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par>
                          <p:cTn id="8" fill="hold">
                            <p:stCondLst>
                              <p:cond delay="500"/>
                            </p:stCondLst>
                            <p:childTnLst>
                              <p:par>
                                <p:cTn id="9" presetID="5" presetClass="entr" presetSubtype="1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checkerboard(across)">
                                      <p:cBhvr>
                                        <p:cTn id="11"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8904"/>
            <a:ext cx="8562480" cy="576000"/>
          </a:xfrm>
        </p:spPr>
        <p:txBody>
          <a:bodyPr/>
          <a:lstStyle/>
          <a:p>
            <a:r>
              <a:rPr lang="en-IN" altLang="en-US" dirty="0"/>
              <a:t>Telephonic Calls – Framework</a:t>
            </a:r>
            <a:endParaRPr lang="en-IN" dirty="0"/>
          </a:p>
        </p:txBody>
      </p:sp>
      <p:sp>
        <p:nvSpPr>
          <p:cNvPr id="5" name="Rectangle 4"/>
          <p:cNvSpPr/>
          <p:nvPr/>
        </p:nvSpPr>
        <p:spPr>
          <a:xfrm>
            <a:off x="914400" y="1143000"/>
            <a:ext cx="6705600" cy="3416320"/>
          </a:xfrm>
          <a:prstGeom prst="rect">
            <a:avLst/>
          </a:prstGeom>
        </p:spPr>
        <p:txBody>
          <a:bodyPr wrap="square">
            <a:spAutoFit/>
          </a:bodyPr>
          <a:lstStyle/>
          <a:p>
            <a:pPr marL="533400" indent="-533400">
              <a:lnSpc>
                <a:spcPct val="200000"/>
              </a:lnSpc>
              <a:buBlip>
                <a:blip r:embed="rId3"/>
              </a:buBlip>
            </a:pPr>
            <a:r>
              <a:rPr lang="en-IN" dirty="0">
                <a:solidFill>
                  <a:srgbClr val="000000"/>
                </a:solidFill>
                <a:cs typeface="Times New Roman" pitchFamily="18" charset="0"/>
              </a:rPr>
              <a:t>Greeting</a:t>
            </a:r>
          </a:p>
          <a:p>
            <a:pPr marL="533400" indent="-533400">
              <a:lnSpc>
                <a:spcPct val="200000"/>
              </a:lnSpc>
              <a:buBlip>
                <a:blip r:embed="rId3"/>
              </a:buBlip>
            </a:pPr>
            <a:r>
              <a:rPr lang="en-IN" dirty="0">
                <a:solidFill>
                  <a:srgbClr val="000000"/>
                </a:solidFill>
                <a:cs typeface="Times New Roman" pitchFamily="18" charset="0"/>
              </a:rPr>
              <a:t>Establish Identity</a:t>
            </a:r>
          </a:p>
          <a:p>
            <a:pPr marL="533400" indent="-533400">
              <a:lnSpc>
                <a:spcPct val="200000"/>
              </a:lnSpc>
              <a:buBlip>
                <a:blip r:embed="rId3"/>
              </a:buBlip>
            </a:pPr>
            <a:r>
              <a:rPr lang="en-IN" dirty="0">
                <a:solidFill>
                  <a:srgbClr val="000000"/>
                </a:solidFill>
                <a:cs typeface="Times New Roman" pitchFamily="18" charset="0"/>
              </a:rPr>
              <a:t>Stating Purpose</a:t>
            </a:r>
          </a:p>
          <a:p>
            <a:pPr marL="533400" indent="-533400">
              <a:lnSpc>
                <a:spcPct val="200000"/>
              </a:lnSpc>
              <a:buBlip>
                <a:blip r:embed="rId3"/>
              </a:buBlip>
            </a:pPr>
            <a:r>
              <a:rPr lang="en-IN" dirty="0">
                <a:solidFill>
                  <a:srgbClr val="000000"/>
                </a:solidFill>
                <a:cs typeface="Times New Roman" pitchFamily="18" charset="0"/>
              </a:rPr>
              <a:t>Exchanging Information / Probing – Supporting</a:t>
            </a:r>
          </a:p>
          <a:p>
            <a:pPr marL="533400" indent="-533400">
              <a:lnSpc>
                <a:spcPct val="200000"/>
              </a:lnSpc>
              <a:buBlip>
                <a:blip r:embed="rId3"/>
              </a:buBlip>
            </a:pPr>
            <a:r>
              <a:rPr lang="en-IN" dirty="0">
                <a:solidFill>
                  <a:srgbClr val="000000"/>
                </a:solidFill>
                <a:cs typeface="Times New Roman" pitchFamily="18" charset="0"/>
              </a:rPr>
              <a:t>Pre Closing Courtesy</a:t>
            </a:r>
          </a:p>
          <a:p>
            <a:pPr marL="533400" indent="-533400">
              <a:lnSpc>
                <a:spcPct val="200000"/>
              </a:lnSpc>
              <a:buBlip>
                <a:blip r:embed="rId3"/>
              </a:buBlip>
            </a:pPr>
            <a:r>
              <a:rPr lang="en-IN" dirty="0">
                <a:solidFill>
                  <a:srgbClr val="000000"/>
                </a:solidFill>
                <a:cs typeface="Times New Roman" pitchFamily="18" charset="0"/>
              </a:rPr>
              <a:t>Closing with Action</a:t>
            </a:r>
            <a:endParaRPr lang="en-US" dirty="0">
              <a:solidFill>
                <a:srgbClr val="000000"/>
              </a:solidFill>
              <a:cs typeface="Times New Roman" pitchFamily="18" charset="0"/>
            </a:endParaRPr>
          </a:p>
        </p:txBody>
      </p:sp>
      <p:pic>
        <p:nvPicPr>
          <p:cNvPr id="6" name="Picture 6"/>
          <p:cNvPicPr>
            <a:picLocks noChangeAspect="1" noChangeArrowheads="1"/>
          </p:cNvPicPr>
          <p:nvPr/>
        </p:nvPicPr>
        <p:blipFill>
          <a:blip r:embed="rId4" cstate="print"/>
          <a:srcRect/>
          <a:stretch>
            <a:fillRect/>
          </a:stretch>
        </p:blipFill>
        <p:spPr bwMode="auto">
          <a:xfrm>
            <a:off x="6742112" y="2362200"/>
            <a:ext cx="2338388" cy="3962400"/>
          </a:xfrm>
          <a:prstGeom prst="rect">
            <a:avLst/>
          </a:prstGeom>
          <a:solidFill>
            <a:schemeClr val="tx1"/>
          </a:solidFill>
          <a:ln w="57150" cmpd="thickThin">
            <a:solidFill>
              <a:schemeClr val="tx1"/>
            </a:solidFill>
            <a:round/>
            <a:headEnd/>
            <a:tailEnd/>
          </a:ln>
          <a:effectLst/>
        </p:spPr>
      </p:pic>
    </p:spTree>
    <p:extLst>
      <p:ext uri="{BB962C8B-B14F-4D97-AF65-F5344CB8AC3E}">
        <p14:creationId xmlns:p14="http://schemas.microsoft.com/office/powerpoint/2010/main" val="25996249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d630d3424b45257b222d3c7c19222ca7358d62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9724</TotalTime>
  <Words>1221</Words>
  <Application>Microsoft Office PowerPoint</Application>
  <PresentationFormat>On-screen Show (4:3)</PresentationFormat>
  <Paragraphs>337</Paragraphs>
  <Slides>26</Slides>
  <Notes>22</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Telephone Etiquettes</vt:lpstr>
      <vt:lpstr>Course Content</vt:lpstr>
      <vt:lpstr>  </vt:lpstr>
      <vt:lpstr>Why Telephone???</vt:lpstr>
      <vt:lpstr>Did you know??</vt:lpstr>
      <vt:lpstr>PowerPoint Presentation</vt:lpstr>
      <vt:lpstr>Telephonic Etiquettes                         to be followed for calling process…  </vt:lpstr>
      <vt:lpstr>Requisites for Effective Telephonic Conversation</vt:lpstr>
      <vt:lpstr>Telephonic Calls – Framework</vt:lpstr>
      <vt:lpstr>Structure of Business Calls (1/2)</vt:lpstr>
      <vt:lpstr>Structure of Business Calls (2/2)</vt:lpstr>
      <vt:lpstr>Follow Up on your calls</vt:lpstr>
      <vt:lpstr> Telephonic Etiquettes                         to be followed for calling process… </vt:lpstr>
      <vt:lpstr>Dos…</vt:lpstr>
      <vt:lpstr>Don'ts…</vt:lpstr>
      <vt:lpstr>Telephonic Etiquettes                         challenges…  </vt:lpstr>
      <vt:lpstr>Handling Furious Calls</vt:lpstr>
      <vt:lpstr>Voicing Opinions on Calls….</vt:lpstr>
      <vt:lpstr>Saying “NO”</vt:lpstr>
      <vt:lpstr>Telephonic Etiquettes                         to be followed in general…  </vt:lpstr>
      <vt:lpstr>PowerPoint Presentation</vt:lpstr>
      <vt:lpstr>Taking Calls For Others</vt:lpstr>
      <vt:lpstr>Leaving Messages</vt:lpstr>
      <vt:lpstr>Lets Recap</vt:lpstr>
      <vt:lpstr>Time for your views…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Anita Kanoje</dc:creator>
  <cp:lastModifiedBy>Namrata Marathe</cp:lastModifiedBy>
  <cp:revision>281</cp:revision>
  <dcterms:created xsi:type="dcterms:W3CDTF">2012-01-13T06:17:37Z</dcterms:created>
  <dcterms:modified xsi:type="dcterms:W3CDTF">2014-12-21T06:01:29Z</dcterms:modified>
</cp:coreProperties>
</file>