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66" r:id="rId2"/>
    <p:sldId id="342" r:id="rId3"/>
    <p:sldId id="324" r:id="rId4"/>
    <p:sldId id="412" r:id="rId5"/>
    <p:sldId id="359" r:id="rId6"/>
    <p:sldId id="413" r:id="rId7"/>
    <p:sldId id="325" r:id="rId8"/>
    <p:sldId id="416" r:id="rId9"/>
    <p:sldId id="360" r:id="rId10"/>
    <p:sldId id="326" r:id="rId11"/>
    <p:sldId id="361" r:id="rId12"/>
    <p:sldId id="327" r:id="rId13"/>
    <p:sldId id="391" r:id="rId14"/>
    <p:sldId id="417" r:id="rId15"/>
    <p:sldId id="392" r:id="rId16"/>
    <p:sldId id="393" r:id="rId17"/>
    <p:sldId id="394" r:id="rId18"/>
    <p:sldId id="395" r:id="rId19"/>
    <p:sldId id="335" r:id="rId20"/>
    <p:sldId id="418" r:id="rId21"/>
    <p:sldId id="358" r:id="rId22"/>
    <p:sldId id="397" r:id="rId23"/>
    <p:sldId id="398" r:id="rId24"/>
    <p:sldId id="399" r:id="rId25"/>
    <p:sldId id="419" r:id="rId26"/>
    <p:sldId id="400" r:id="rId27"/>
    <p:sldId id="401" r:id="rId28"/>
    <p:sldId id="420" r:id="rId29"/>
    <p:sldId id="33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0AA"/>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7" autoAdjust="0"/>
    <p:restoredTop sz="98704" autoAdjust="0"/>
  </p:normalViewPr>
  <p:slideViewPr>
    <p:cSldViewPr snapToGrid="0">
      <p:cViewPr>
        <p:scale>
          <a:sx n="60" d="100"/>
          <a:sy n="60" d="100"/>
        </p:scale>
        <p:origin x="-1662" y="-3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4DFE7C-DCBE-4893-B9EF-4BBD6C3D54CB}" type="doc">
      <dgm:prSet loTypeId="urn:microsoft.com/office/officeart/2005/8/layout/pyramid1" loCatId="pyramid" qsTypeId="urn:microsoft.com/office/officeart/2005/8/quickstyle/simple1" qsCatId="simple" csTypeId="urn:microsoft.com/office/officeart/2005/8/colors/accent1_2" csCatId="accent1" phldr="1"/>
      <dgm:spPr/>
    </dgm:pt>
    <dgm:pt modelId="{54A81999-DFBF-4F75-A918-A74EB6E90EEE}" type="pres">
      <dgm:prSet presAssocID="{434DFE7C-DCBE-4893-B9EF-4BBD6C3D54CB}" presName="Name0" presStyleCnt="0">
        <dgm:presLayoutVars>
          <dgm:dir/>
          <dgm:animLvl val="lvl"/>
          <dgm:resizeHandles val="exact"/>
        </dgm:presLayoutVars>
      </dgm:prSet>
      <dgm:spPr/>
    </dgm:pt>
  </dgm:ptLst>
  <dgm:cxnLst>
    <dgm:cxn modelId="{F2BB95F7-4872-4634-904C-4EEA5FCA0905}" type="presOf" srcId="{434DFE7C-DCBE-4893-B9EF-4BBD6C3D54CB}" destId="{54A81999-DFBF-4F75-A918-A74EB6E90EEE}" srcOrd="0"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9565D9-F566-484B-8DD0-53BC6EACE951}" type="doc">
      <dgm:prSet loTypeId="urn:microsoft.com/office/officeart/2005/8/layout/process1" loCatId="process" qsTypeId="urn:microsoft.com/office/officeart/2005/8/quickstyle/simple1" qsCatId="simple" csTypeId="urn:microsoft.com/office/officeart/2005/8/colors/accent1_2" csCatId="accent1" phldr="1"/>
      <dgm:spPr/>
    </dgm:pt>
    <dgm:pt modelId="{19485A83-C5B6-4D5A-B109-D6078753FE72}">
      <dgm:prSet phldrT="[Text]" custT="1"/>
      <dgm:spPr/>
      <dgm:t>
        <a:bodyPr/>
        <a:lstStyle/>
        <a:p>
          <a:r>
            <a:rPr lang="en-US" sz="1800" dirty="0" smtClean="0"/>
            <a:t>Size</a:t>
          </a:r>
          <a:endParaRPr lang="en-US" sz="1800" dirty="0"/>
        </a:p>
      </dgm:t>
    </dgm:pt>
    <dgm:pt modelId="{3FDCC52F-5208-4B4A-A95A-742D1628DF98}" type="parTrans" cxnId="{CC97467A-0903-483B-81A0-C99A7129584B}">
      <dgm:prSet/>
      <dgm:spPr/>
      <dgm:t>
        <a:bodyPr/>
        <a:lstStyle/>
        <a:p>
          <a:endParaRPr lang="en-US"/>
        </a:p>
      </dgm:t>
    </dgm:pt>
    <dgm:pt modelId="{5A1A54B3-A20C-47B8-8AFC-8273316DD60A}" type="sibTrans" cxnId="{CC97467A-0903-483B-81A0-C99A7129584B}">
      <dgm:prSet/>
      <dgm:spPr/>
      <dgm:t>
        <a:bodyPr/>
        <a:lstStyle/>
        <a:p>
          <a:endParaRPr lang="en-US"/>
        </a:p>
      </dgm:t>
    </dgm:pt>
    <dgm:pt modelId="{FF56877E-9556-4557-8915-31313D9F930B}">
      <dgm:prSet phldrT="[Text]" custT="1"/>
      <dgm:spPr/>
      <dgm:t>
        <a:bodyPr/>
        <a:lstStyle/>
        <a:p>
          <a:r>
            <a:rPr lang="en-US" sz="1400" dirty="0" smtClean="0"/>
            <a:t>Calculation</a:t>
          </a:r>
          <a:endParaRPr lang="en-US" sz="1400" dirty="0"/>
        </a:p>
      </dgm:t>
    </dgm:pt>
    <dgm:pt modelId="{12AD145B-7919-467B-B22B-2CB147504219}" type="parTrans" cxnId="{33DB68AE-664B-46F8-957E-5E8FD0D2D23C}">
      <dgm:prSet/>
      <dgm:spPr/>
      <dgm:t>
        <a:bodyPr/>
        <a:lstStyle/>
        <a:p>
          <a:endParaRPr lang="en-US"/>
        </a:p>
      </dgm:t>
    </dgm:pt>
    <dgm:pt modelId="{591F3D51-2F77-4E16-9331-60C166315E02}" type="sibTrans" cxnId="{33DB68AE-664B-46F8-957E-5E8FD0D2D23C}">
      <dgm:prSet/>
      <dgm:spPr/>
      <dgm:t>
        <a:bodyPr/>
        <a:lstStyle/>
        <a:p>
          <a:endParaRPr lang="en-US"/>
        </a:p>
      </dgm:t>
    </dgm:pt>
    <dgm:pt modelId="{630D95E1-D8BB-46FB-8A46-8445534A73B2}">
      <dgm:prSet phldrT="[Text]" custT="1"/>
      <dgm:spPr/>
      <dgm:t>
        <a:bodyPr/>
        <a:lstStyle/>
        <a:p>
          <a:r>
            <a:rPr lang="en-US" sz="1800" dirty="0" smtClean="0"/>
            <a:t>Duration</a:t>
          </a:r>
          <a:endParaRPr lang="en-US" sz="1800" dirty="0"/>
        </a:p>
      </dgm:t>
    </dgm:pt>
    <dgm:pt modelId="{FBFDFFD9-CCB6-4E90-ACC5-80BAD69A734B}" type="parTrans" cxnId="{B2A9EF52-3CA9-4AC4-92EC-EFF8695151DA}">
      <dgm:prSet/>
      <dgm:spPr/>
      <dgm:t>
        <a:bodyPr/>
        <a:lstStyle/>
        <a:p>
          <a:endParaRPr lang="en-US"/>
        </a:p>
      </dgm:t>
    </dgm:pt>
    <dgm:pt modelId="{E9D11EB2-6CCB-467E-9EEF-BF1871726631}" type="sibTrans" cxnId="{B2A9EF52-3CA9-4AC4-92EC-EFF8695151DA}">
      <dgm:prSet/>
      <dgm:spPr/>
      <dgm:t>
        <a:bodyPr/>
        <a:lstStyle/>
        <a:p>
          <a:endParaRPr lang="en-US"/>
        </a:p>
      </dgm:t>
    </dgm:pt>
    <dgm:pt modelId="{FDBBC4B1-249B-45BD-944A-F07C672A42BC}" type="pres">
      <dgm:prSet presAssocID="{FF9565D9-F566-484B-8DD0-53BC6EACE951}" presName="Name0" presStyleCnt="0">
        <dgm:presLayoutVars>
          <dgm:dir/>
          <dgm:resizeHandles val="exact"/>
        </dgm:presLayoutVars>
      </dgm:prSet>
      <dgm:spPr/>
    </dgm:pt>
    <dgm:pt modelId="{18C97025-345A-4BFC-972A-B741ECB72090}" type="pres">
      <dgm:prSet presAssocID="{19485A83-C5B6-4D5A-B109-D6078753FE72}" presName="node" presStyleLbl="node1" presStyleIdx="0" presStyleCnt="3" custScaleX="55385" custScaleY="36968">
        <dgm:presLayoutVars>
          <dgm:bulletEnabled val="1"/>
        </dgm:presLayoutVars>
      </dgm:prSet>
      <dgm:spPr>
        <a:prstGeom prst="ellipse">
          <a:avLst/>
        </a:prstGeom>
      </dgm:spPr>
      <dgm:t>
        <a:bodyPr/>
        <a:lstStyle/>
        <a:p>
          <a:endParaRPr lang="en-US"/>
        </a:p>
      </dgm:t>
    </dgm:pt>
    <dgm:pt modelId="{2B79397C-718D-4EFD-B008-1F9524483802}" type="pres">
      <dgm:prSet presAssocID="{5A1A54B3-A20C-47B8-8AFC-8273316DD60A}" presName="sibTrans" presStyleLbl="sibTrans2D1" presStyleIdx="0" presStyleCnt="2"/>
      <dgm:spPr/>
      <dgm:t>
        <a:bodyPr/>
        <a:lstStyle/>
        <a:p>
          <a:endParaRPr lang="en-US"/>
        </a:p>
      </dgm:t>
    </dgm:pt>
    <dgm:pt modelId="{25C2B8A0-033B-40DA-9D7B-10054E100749}" type="pres">
      <dgm:prSet presAssocID="{5A1A54B3-A20C-47B8-8AFC-8273316DD60A}" presName="connectorText" presStyleLbl="sibTrans2D1" presStyleIdx="0" presStyleCnt="2"/>
      <dgm:spPr/>
      <dgm:t>
        <a:bodyPr/>
        <a:lstStyle/>
        <a:p>
          <a:endParaRPr lang="en-US"/>
        </a:p>
      </dgm:t>
    </dgm:pt>
    <dgm:pt modelId="{C0C42C52-B915-45C1-B4A6-B5C0846BB4A8}" type="pres">
      <dgm:prSet presAssocID="{FF56877E-9556-4557-8915-31313D9F930B}" presName="node" presStyleLbl="node1" presStyleIdx="1" presStyleCnt="3" custScaleX="55385" custScaleY="36968">
        <dgm:presLayoutVars>
          <dgm:bulletEnabled val="1"/>
        </dgm:presLayoutVars>
      </dgm:prSet>
      <dgm:spPr>
        <a:prstGeom prst="ellipse">
          <a:avLst/>
        </a:prstGeom>
      </dgm:spPr>
      <dgm:t>
        <a:bodyPr/>
        <a:lstStyle/>
        <a:p>
          <a:endParaRPr lang="en-US"/>
        </a:p>
      </dgm:t>
    </dgm:pt>
    <dgm:pt modelId="{32B04E8F-15B0-4C75-8E5E-F8A5F1990133}" type="pres">
      <dgm:prSet presAssocID="{591F3D51-2F77-4E16-9331-60C166315E02}" presName="sibTrans" presStyleLbl="sibTrans2D1" presStyleIdx="1" presStyleCnt="2"/>
      <dgm:spPr/>
      <dgm:t>
        <a:bodyPr/>
        <a:lstStyle/>
        <a:p>
          <a:endParaRPr lang="en-US"/>
        </a:p>
      </dgm:t>
    </dgm:pt>
    <dgm:pt modelId="{52C80936-0D06-4A13-AD42-A26055281ED2}" type="pres">
      <dgm:prSet presAssocID="{591F3D51-2F77-4E16-9331-60C166315E02}" presName="connectorText" presStyleLbl="sibTrans2D1" presStyleIdx="1" presStyleCnt="2"/>
      <dgm:spPr/>
      <dgm:t>
        <a:bodyPr/>
        <a:lstStyle/>
        <a:p>
          <a:endParaRPr lang="en-US"/>
        </a:p>
      </dgm:t>
    </dgm:pt>
    <dgm:pt modelId="{26A6CB55-5901-43BF-8473-123D24624685}" type="pres">
      <dgm:prSet presAssocID="{630D95E1-D8BB-46FB-8A46-8445534A73B2}" presName="node" presStyleLbl="node1" presStyleIdx="2" presStyleCnt="3" custScaleX="55385" custScaleY="36968">
        <dgm:presLayoutVars>
          <dgm:bulletEnabled val="1"/>
        </dgm:presLayoutVars>
      </dgm:prSet>
      <dgm:spPr>
        <a:prstGeom prst="ellipse">
          <a:avLst/>
        </a:prstGeom>
      </dgm:spPr>
      <dgm:t>
        <a:bodyPr/>
        <a:lstStyle/>
        <a:p>
          <a:endParaRPr lang="en-US"/>
        </a:p>
      </dgm:t>
    </dgm:pt>
  </dgm:ptLst>
  <dgm:cxnLst>
    <dgm:cxn modelId="{CC97467A-0903-483B-81A0-C99A7129584B}" srcId="{FF9565D9-F566-484B-8DD0-53BC6EACE951}" destId="{19485A83-C5B6-4D5A-B109-D6078753FE72}" srcOrd="0" destOrd="0" parTransId="{3FDCC52F-5208-4B4A-A95A-742D1628DF98}" sibTransId="{5A1A54B3-A20C-47B8-8AFC-8273316DD60A}"/>
    <dgm:cxn modelId="{33DB68AE-664B-46F8-957E-5E8FD0D2D23C}" srcId="{FF9565D9-F566-484B-8DD0-53BC6EACE951}" destId="{FF56877E-9556-4557-8915-31313D9F930B}" srcOrd="1" destOrd="0" parTransId="{12AD145B-7919-467B-B22B-2CB147504219}" sibTransId="{591F3D51-2F77-4E16-9331-60C166315E02}"/>
    <dgm:cxn modelId="{B2A9EF52-3CA9-4AC4-92EC-EFF8695151DA}" srcId="{FF9565D9-F566-484B-8DD0-53BC6EACE951}" destId="{630D95E1-D8BB-46FB-8A46-8445534A73B2}" srcOrd="2" destOrd="0" parTransId="{FBFDFFD9-CCB6-4E90-ACC5-80BAD69A734B}" sibTransId="{E9D11EB2-6CCB-467E-9EEF-BF1871726631}"/>
    <dgm:cxn modelId="{9F0E05B5-0FE7-4075-84CC-F5AF419BBB77}" type="presOf" srcId="{FF9565D9-F566-484B-8DD0-53BC6EACE951}" destId="{FDBBC4B1-249B-45BD-944A-F07C672A42BC}" srcOrd="0" destOrd="0" presId="urn:microsoft.com/office/officeart/2005/8/layout/process1"/>
    <dgm:cxn modelId="{DC326485-F459-4A50-B61E-49666B697D64}" type="presOf" srcId="{591F3D51-2F77-4E16-9331-60C166315E02}" destId="{32B04E8F-15B0-4C75-8E5E-F8A5F1990133}" srcOrd="0" destOrd="0" presId="urn:microsoft.com/office/officeart/2005/8/layout/process1"/>
    <dgm:cxn modelId="{A9887E96-938A-4236-848B-987987BC1E7D}" type="presOf" srcId="{5A1A54B3-A20C-47B8-8AFC-8273316DD60A}" destId="{2B79397C-718D-4EFD-B008-1F9524483802}" srcOrd="0" destOrd="0" presId="urn:microsoft.com/office/officeart/2005/8/layout/process1"/>
    <dgm:cxn modelId="{F812E6B9-1310-4815-9179-6220DA36434E}" type="presOf" srcId="{630D95E1-D8BB-46FB-8A46-8445534A73B2}" destId="{26A6CB55-5901-43BF-8473-123D24624685}" srcOrd="0" destOrd="0" presId="urn:microsoft.com/office/officeart/2005/8/layout/process1"/>
    <dgm:cxn modelId="{6207B01F-40D5-46D5-8716-72160B9258F0}" type="presOf" srcId="{591F3D51-2F77-4E16-9331-60C166315E02}" destId="{52C80936-0D06-4A13-AD42-A26055281ED2}" srcOrd="1" destOrd="0" presId="urn:microsoft.com/office/officeart/2005/8/layout/process1"/>
    <dgm:cxn modelId="{01E381B9-0347-4DA6-9F01-C1F53BB4FD31}" type="presOf" srcId="{FF56877E-9556-4557-8915-31313D9F930B}" destId="{C0C42C52-B915-45C1-B4A6-B5C0846BB4A8}" srcOrd="0" destOrd="0" presId="urn:microsoft.com/office/officeart/2005/8/layout/process1"/>
    <dgm:cxn modelId="{920BAA6E-27FE-4213-A057-CEFAB2311AFD}" type="presOf" srcId="{19485A83-C5B6-4D5A-B109-D6078753FE72}" destId="{18C97025-345A-4BFC-972A-B741ECB72090}" srcOrd="0" destOrd="0" presId="urn:microsoft.com/office/officeart/2005/8/layout/process1"/>
    <dgm:cxn modelId="{E7D467C0-C438-4BFA-A6D1-8EB9081E51C4}" type="presOf" srcId="{5A1A54B3-A20C-47B8-8AFC-8273316DD60A}" destId="{25C2B8A0-033B-40DA-9D7B-10054E100749}" srcOrd="1" destOrd="0" presId="urn:microsoft.com/office/officeart/2005/8/layout/process1"/>
    <dgm:cxn modelId="{035A3270-0EF5-4A7F-BFBD-F86A58C1F256}" type="presParOf" srcId="{FDBBC4B1-249B-45BD-944A-F07C672A42BC}" destId="{18C97025-345A-4BFC-972A-B741ECB72090}" srcOrd="0" destOrd="0" presId="urn:microsoft.com/office/officeart/2005/8/layout/process1"/>
    <dgm:cxn modelId="{A4D295D6-43B4-4FCA-9AD8-1F5B17358AC7}" type="presParOf" srcId="{FDBBC4B1-249B-45BD-944A-F07C672A42BC}" destId="{2B79397C-718D-4EFD-B008-1F9524483802}" srcOrd="1" destOrd="0" presId="urn:microsoft.com/office/officeart/2005/8/layout/process1"/>
    <dgm:cxn modelId="{C6FCC0DD-EB8B-42D8-BE21-B6706A5E2791}" type="presParOf" srcId="{2B79397C-718D-4EFD-B008-1F9524483802}" destId="{25C2B8A0-033B-40DA-9D7B-10054E100749}" srcOrd="0" destOrd="0" presId="urn:microsoft.com/office/officeart/2005/8/layout/process1"/>
    <dgm:cxn modelId="{B2F2BF85-8709-4BF0-A818-027CC58B5756}" type="presParOf" srcId="{FDBBC4B1-249B-45BD-944A-F07C672A42BC}" destId="{C0C42C52-B915-45C1-B4A6-B5C0846BB4A8}" srcOrd="2" destOrd="0" presId="urn:microsoft.com/office/officeart/2005/8/layout/process1"/>
    <dgm:cxn modelId="{2A17269C-1C2F-49EC-AE06-32CC50F551E7}" type="presParOf" srcId="{FDBBC4B1-249B-45BD-944A-F07C672A42BC}" destId="{32B04E8F-15B0-4C75-8E5E-F8A5F1990133}" srcOrd="3" destOrd="0" presId="urn:microsoft.com/office/officeart/2005/8/layout/process1"/>
    <dgm:cxn modelId="{C0AC8603-A148-4B4D-AEB4-7909E3AC28D1}" type="presParOf" srcId="{32B04E8F-15B0-4C75-8E5E-F8A5F1990133}" destId="{52C80936-0D06-4A13-AD42-A26055281ED2}" srcOrd="0" destOrd="0" presId="urn:microsoft.com/office/officeart/2005/8/layout/process1"/>
    <dgm:cxn modelId="{D931401A-B38D-4A96-91D5-C87F8593755A}" type="presParOf" srcId="{FDBBC4B1-249B-45BD-944A-F07C672A42BC}" destId="{26A6CB55-5901-43BF-8473-123D2462468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9565D9-F566-484B-8DD0-53BC6EACE951}" type="doc">
      <dgm:prSet loTypeId="urn:microsoft.com/office/officeart/2005/8/layout/process1" loCatId="process" qsTypeId="urn:microsoft.com/office/officeart/2005/8/quickstyle/simple1" qsCatId="simple" csTypeId="urn:microsoft.com/office/officeart/2005/8/colors/accent1_2" csCatId="accent1" phldr="1"/>
      <dgm:spPr/>
    </dgm:pt>
    <dgm:pt modelId="{19485A83-C5B6-4D5A-B109-D6078753FE72}">
      <dgm:prSet phldrT="[Text]" custT="1"/>
      <dgm:spPr>
        <a:solidFill>
          <a:schemeClr val="accent3">
            <a:lumMod val="75000"/>
          </a:schemeClr>
        </a:solidFill>
      </dgm:spPr>
      <dgm:t>
        <a:bodyPr/>
        <a:lstStyle/>
        <a:p>
          <a:r>
            <a:rPr lang="en-US" sz="1800" dirty="0" smtClean="0"/>
            <a:t>300 </a:t>
          </a:r>
        </a:p>
        <a:p>
          <a:r>
            <a:rPr lang="en-US" sz="1800" dirty="0" smtClean="0"/>
            <a:t>Kilograms</a:t>
          </a:r>
          <a:endParaRPr lang="en-US" sz="1800" dirty="0"/>
        </a:p>
      </dgm:t>
    </dgm:pt>
    <dgm:pt modelId="{3FDCC52F-5208-4B4A-A95A-742D1628DF98}" type="parTrans" cxnId="{CC97467A-0903-483B-81A0-C99A7129584B}">
      <dgm:prSet/>
      <dgm:spPr/>
      <dgm:t>
        <a:bodyPr/>
        <a:lstStyle/>
        <a:p>
          <a:endParaRPr lang="en-US"/>
        </a:p>
      </dgm:t>
    </dgm:pt>
    <dgm:pt modelId="{5A1A54B3-A20C-47B8-8AFC-8273316DD60A}" type="sibTrans" cxnId="{CC97467A-0903-483B-81A0-C99A7129584B}">
      <dgm:prSet/>
      <dgm:spPr/>
      <dgm:t>
        <a:bodyPr/>
        <a:lstStyle/>
        <a:p>
          <a:endParaRPr lang="en-US"/>
        </a:p>
      </dgm:t>
    </dgm:pt>
    <dgm:pt modelId="{FF56877E-9556-4557-8915-31313D9F930B}">
      <dgm:prSet phldrT="[Text]" custT="1"/>
      <dgm:spPr>
        <a:solidFill>
          <a:schemeClr val="accent3">
            <a:lumMod val="75000"/>
          </a:schemeClr>
        </a:solidFill>
      </dgm:spPr>
      <dgm:t>
        <a:bodyPr/>
        <a:lstStyle/>
        <a:p>
          <a:r>
            <a:rPr lang="en-US" sz="1800" dirty="0" smtClean="0"/>
            <a:t>Velocity=20</a:t>
          </a:r>
          <a:endParaRPr lang="en-US" sz="1800" dirty="0"/>
        </a:p>
      </dgm:t>
    </dgm:pt>
    <dgm:pt modelId="{12AD145B-7919-467B-B22B-2CB147504219}" type="parTrans" cxnId="{33DB68AE-664B-46F8-957E-5E8FD0D2D23C}">
      <dgm:prSet/>
      <dgm:spPr/>
      <dgm:t>
        <a:bodyPr/>
        <a:lstStyle/>
        <a:p>
          <a:endParaRPr lang="en-US"/>
        </a:p>
      </dgm:t>
    </dgm:pt>
    <dgm:pt modelId="{591F3D51-2F77-4E16-9331-60C166315E02}" type="sibTrans" cxnId="{33DB68AE-664B-46F8-957E-5E8FD0D2D23C}">
      <dgm:prSet/>
      <dgm:spPr/>
      <dgm:t>
        <a:bodyPr/>
        <a:lstStyle/>
        <a:p>
          <a:endParaRPr lang="en-US"/>
        </a:p>
      </dgm:t>
    </dgm:pt>
    <dgm:pt modelId="{630D95E1-D8BB-46FB-8A46-8445534A73B2}">
      <dgm:prSet phldrT="[Text]" custT="1"/>
      <dgm:spPr>
        <a:solidFill>
          <a:schemeClr val="accent3">
            <a:lumMod val="75000"/>
          </a:schemeClr>
        </a:solidFill>
      </dgm:spPr>
      <dgm:t>
        <a:bodyPr/>
        <a:lstStyle/>
        <a:p>
          <a:r>
            <a:rPr lang="en-US" sz="1800" dirty="0" smtClean="0"/>
            <a:t>300/20=15 </a:t>
          </a:r>
          <a:r>
            <a:rPr lang="en-US" sz="1800" dirty="0" smtClean="0"/>
            <a:t>iterations</a:t>
          </a:r>
          <a:endParaRPr lang="en-US" sz="1800" dirty="0" smtClean="0"/>
        </a:p>
      </dgm:t>
    </dgm:pt>
    <dgm:pt modelId="{FBFDFFD9-CCB6-4E90-ACC5-80BAD69A734B}" type="parTrans" cxnId="{B2A9EF52-3CA9-4AC4-92EC-EFF8695151DA}">
      <dgm:prSet/>
      <dgm:spPr/>
      <dgm:t>
        <a:bodyPr/>
        <a:lstStyle/>
        <a:p>
          <a:endParaRPr lang="en-US"/>
        </a:p>
      </dgm:t>
    </dgm:pt>
    <dgm:pt modelId="{E9D11EB2-6CCB-467E-9EEF-BF1871726631}" type="sibTrans" cxnId="{B2A9EF52-3CA9-4AC4-92EC-EFF8695151DA}">
      <dgm:prSet/>
      <dgm:spPr/>
      <dgm:t>
        <a:bodyPr/>
        <a:lstStyle/>
        <a:p>
          <a:endParaRPr lang="en-US"/>
        </a:p>
      </dgm:t>
    </dgm:pt>
    <dgm:pt modelId="{FDBBC4B1-249B-45BD-944A-F07C672A42BC}" type="pres">
      <dgm:prSet presAssocID="{FF9565D9-F566-484B-8DD0-53BC6EACE951}" presName="Name0" presStyleCnt="0">
        <dgm:presLayoutVars>
          <dgm:dir/>
          <dgm:resizeHandles val="exact"/>
        </dgm:presLayoutVars>
      </dgm:prSet>
      <dgm:spPr/>
    </dgm:pt>
    <dgm:pt modelId="{18C97025-345A-4BFC-972A-B741ECB72090}" type="pres">
      <dgm:prSet presAssocID="{19485A83-C5B6-4D5A-B109-D6078753FE72}" presName="node" presStyleLbl="node1" presStyleIdx="0" presStyleCnt="3" custScaleX="86895" custScaleY="54756">
        <dgm:presLayoutVars>
          <dgm:bulletEnabled val="1"/>
        </dgm:presLayoutVars>
      </dgm:prSet>
      <dgm:spPr/>
      <dgm:t>
        <a:bodyPr/>
        <a:lstStyle/>
        <a:p>
          <a:endParaRPr lang="en-US"/>
        </a:p>
      </dgm:t>
    </dgm:pt>
    <dgm:pt modelId="{2B79397C-718D-4EFD-B008-1F9524483802}" type="pres">
      <dgm:prSet presAssocID="{5A1A54B3-A20C-47B8-8AFC-8273316DD60A}" presName="sibTrans" presStyleLbl="sibTrans2D1" presStyleIdx="0" presStyleCnt="2"/>
      <dgm:spPr/>
      <dgm:t>
        <a:bodyPr/>
        <a:lstStyle/>
        <a:p>
          <a:endParaRPr lang="en-US"/>
        </a:p>
      </dgm:t>
    </dgm:pt>
    <dgm:pt modelId="{25C2B8A0-033B-40DA-9D7B-10054E100749}" type="pres">
      <dgm:prSet presAssocID="{5A1A54B3-A20C-47B8-8AFC-8273316DD60A}" presName="connectorText" presStyleLbl="sibTrans2D1" presStyleIdx="0" presStyleCnt="2"/>
      <dgm:spPr/>
      <dgm:t>
        <a:bodyPr/>
        <a:lstStyle/>
        <a:p>
          <a:endParaRPr lang="en-US"/>
        </a:p>
      </dgm:t>
    </dgm:pt>
    <dgm:pt modelId="{C0C42C52-B915-45C1-B4A6-B5C0846BB4A8}" type="pres">
      <dgm:prSet presAssocID="{FF56877E-9556-4557-8915-31313D9F930B}" presName="node" presStyleLbl="node1" presStyleIdx="1" presStyleCnt="3" custScaleX="86895" custScaleY="54756">
        <dgm:presLayoutVars>
          <dgm:bulletEnabled val="1"/>
        </dgm:presLayoutVars>
      </dgm:prSet>
      <dgm:spPr/>
      <dgm:t>
        <a:bodyPr/>
        <a:lstStyle/>
        <a:p>
          <a:endParaRPr lang="en-US"/>
        </a:p>
      </dgm:t>
    </dgm:pt>
    <dgm:pt modelId="{32B04E8F-15B0-4C75-8E5E-F8A5F1990133}" type="pres">
      <dgm:prSet presAssocID="{591F3D51-2F77-4E16-9331-60C166315E02}" presName="sibTrans" presStyleLbl="sibTrans2D1" presStyleIdx="1" presStyleCnt="2"/>
      <dgm:spPr/>
      <dgm:t>
        <a:bodyPr/>
        <a:lstStyle/>
        <a:p>
          <a:endParaRPr lang="en-US"/>
        </a:p>
      </dgm:t>
    </dgm:pt>
    <dgm:pt modelId="{52C80936-0D06-4A13-AD42-A26055281ED2}" type="pres">
      <dgm:prSet presAssocID="{591F3D51-2F77-4E16-9331-60C166315E02}" presName="connectorText" presStyleLbl="sibTrans2D1" presStyleIdx="1" presStyleCnt="2"/>
      <dgm:spPr/>
      <dgm:t>
        <a:bodyPr/>
        <a:lstStyle/>
        <a:p>
          <a:endParaRPr lang="en-US"/>
        </a:p>
      </dgm:t>
    </dgm:pt>
    <dgm:pt modelId="{26A6CB55-5901-43BF-8473-123D24624685}" type="pres">
      <dgm:prSet presAssocID="{630D95E1-D8BB-46FB-8A46-8445534A73B2}" presName="node" presStyleLbl="node1" presStyleIdx="2" presStyleCnt="3" custScaleX="86895" custScaleY="54756">
        <dgm:presLayoutVars>
          <dgm:bulletEnabled val="1"/>
        </dgm:presLayoutVars>
      </dgm:prSet>
      <dgm:spPr/>
      <dgm:t>
        <a:bodyPr/>
        <a:lstStyle/>
        <a:p>
          <a:endParaRPr lang="en-US"/>
        </a:p>
      </dgm:t>
    </dgm:pt>
  </dgm:ptLst>
  <dgm:cxnLst>
    <dgm:cxn modelId="{26D99AAF-E47B-4504-BAA1-3417B78B2AFF}" type="presOf" srcId="{FF9565D9-F566-484B-8DD0-53BC6EACE951}" destId="{FDBBC4B1-249B-45BD-944A-F07C672A42BC}" srcOrd="0" destOrd="0" presId="urn:microsoft.com/office/officeart/2005/8/layout/process1"/>
    <dgm:cxn modelId="{33DB68AE-664B-46F8-957E-5E8FD0D2D23C}" srcId="{FF9565D9-F566-484B-8DD0-53BC6EACE951}" destId="{FF56877E-9556-4557-8915-31313D9F930B}" srcOrd="1" destOrd="0" parTransId="{12AD145B-7919-467B-B22B-2CB147504219}" sibTransId="{591F3D51-2F77-4E16-9331-60C166315E02}"/>
    <dgm:cxn modelId="{0D502A83-917E-4AB0-85D5-87EF793BAE04}" type="presOf" srcId="{591F3D51-2F77-4E16-9331-60C166315E02}" destId="{52C80936-0D06-4A13-AD42-A26055281ED2}" srcOrd="1" destOrd="0" presId="urn:microsoft.com/office/officeart/2005/8/layout/process1"/>
    <dgm:cxn modelId="{C55649B8-9775-4669-A1D9-C41767B66558}" type="presOf" srcId="{5A1A54B3-A20C-47B8-8AFC-8273316DD60A}" destId="{2B79397C-718D-4EFD-B008-1F9524483802}" srcOrd="0" destOrd="0" presId="urn:microsoft.com/office/officeart/2005/8/layout/process1"/>
    <dgm:cxn modelId="{B2A9EF52-3CA9-4AC4-92EC-EFF8695151DA}" srcId="{FF9565D9-F566-484B-8DD0-53BC6EACE951}" destId="{630D95E1-D8BB-46FB-8A46-8445534A73B2}" srcOrd="2" destOrd="0" parTransId="{FBFDFFD9-CCB6-4E90-ACC5-80BAD69A734B}" sibTransId="{E9D11EB2-6CCB-467E-9EEF-BF1871726631}"/>
    <dgm:cxn modelId="{3ADBDF38-5834-4A81-84BC-87376E3F5618}" type="presOf" srcId="{5A1A54B3-A20C-47B8-8AFC-8273316DD60A}" destId="{25C2B8A0-033B-40DA-9D7B-10054E100749}" srcOrd="1" destOrd="0" presId="urn:microsoft.com/office/officeart/2005/8/layout/process1"/>
    <dgm:cxn modelId="{CC97467A-0903-483B-81A0-C99A7129584B}" srcId="{FF9565D9-F566-484B-8DD0-53BC6EACE951}" destId="{19485A83-C5B6-4D5A-B109-D6078753FE72}" srcOrd="0" destOrd="0" parTransId="{3FDCC52F-5208-4B4A-A95A-742D1628DF98}" sibTransId="{5A1A54B3-A20C-47B8-8AFC-8273316DD60A}"/>
    <dgm:cxn modelId="{9BF489E6-C04B-4235-BE22-AD002706DAE5}" type="presOf" srcId="{591F3D51-2F77-4E16-9331-60C166315E02}" destId="{32B04E8F-15B0-4C75-8E5E-F8A5F1990133}" srcOrd="0" destOrd="0" presId="urn:microsoft.com/office/officeart/2005/8/layout/process1"/>
    <dgm:cxn modelId="{27E10C4C-E6A1-47F4-BDFC-6261FD694CDE}" type="presOf" srcId="{FF56877E-9556-4557-8915-31313D9F930B}" destId="{C0C42C52-B915-45C1-B4A6-B5C0846BB4A8}" srcOrd="0" destOrd="0" presId="urn:microsoft.com/office/officeart/2005/8/layout/process1"/>
    <dgm:cxn modelId="{E84DD87E-3D7F-4B45-BD1D-9C303D5786BC}" type="presOf" srcId="{19485A83-C5B6-4D5A-B109-D6078753FE72}" destId="{18C97025-345A-4BFC-972A-B741ECB72090}" srcOrd="0" destOrd="0" presId="urn:microsoft.com/office/officeart/2005/8/layout/process1"/>
    <dgm:cxn modelId="{C8BC047C-E9E5-4A2A-8AF8-91A35868770C}" type="presOf" srcId="{630D95E1-D8BB-46FB-8A46-8445534A73B2}" destId="{26A6CB55-5901-43BF-8473-123D24624685}" srcOrd="0" destOrd="0" presId="urn:microsoft.com/office/officeart/2005/8/layout/process1"/>
    <dgm:cxn modelId="{9DEC13A5-07E6-481A-88F9-1A40E810256B}" type="presParOf" srcId="{FDBBC4B1-249B-45BD-944A-F07C672A42BC}" destId="{18C97025-345A-4BFC-972A-B741ECB72090}" srcOrd="0" destOrd="0" presId="urn:microsoft.com/office/officeart/2005/8/layout/process1"/>
    <dgm:cxn modelId="{242E9116-4BFA-4E06-B032-BC0890C13AB3}" type="presParOf" srcId="{FDBBC4B1-249B-45BD-944A-F07C672A42BC}" destId="{2B79397C-718D-4EFD-B008-1F9524483802}" srcOrd="1" destOrd="0" presId="urn:microsoft.com/office/officeart/2005/8/layout/process1"/>
    <dgm:cxn modelId="{793A9AF1-3182-4D94-A747-A3D43C3F9804}" type="presParOf" srcId="{2B79397C-718D-4EFD-B008-1F9524483802}" destId="{25C2B8A0-033B-40DA-9D7B-10054E100749}" srcOrd="0" destOrd="0" presId="urn:microsoft.com/office/officeart/2005/8/layout/process1"/>
    <dgm:cxn modelId="{595AD184-4623-40D9-ABE2-858EAB90CDF2}" type="presParOf" srcId="{FDBBC4B1-249B-45BD-944A-F07C672A42BC}" destId="{C0C42C52-B915-45C1-B4A6-B5C0846BB4A8}" srcOrd="2" destOrd="0" presId="urn:microsoft.com/office/officeart/2005/8/layout/process1"/>
    <dgm:cxn modelId="{2A5A487A-42A2-4135-95E7-3AF0A845C3FA}" type="presParOf" srcId="{FDBBC4B1-249B-45BD-944A-F07C672A42BC}" destId="{32B04E8F-15B0-4C75-8E5E-F8A5F1990133}" srcOrd="3" destOrd="0" presId="urn:microsoft.com/office/officeart/2005/8/layout/process1"/>
    <dgm:cxn modelId="{E2D840F1-69B9-4044-BE90-642363C2E235}" type="presParOf" srcId="{32B04E8F-15B0-4C75-8E5E-F8A5F1990133}" destId="{52C80936-0D06-4A13-AD42-A26055281ED2}" srcOrd="0" destOrd="0" presId="urn:microsoft.com/office/officeart/2005/8/layout/process1"/>
    <dgm:cxn modelId="{23FCEDD1-40E1-4FE0-8DE1-BF07F01B0B10}" type="presParOf" srcId="{FDBBC4B1-249B-45BD-944A-F07C672A42BC}" destId="{26A6CB55-5901-43BF-8473-123D24624685}"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97025-345A-4BFC-972A-B741ECB72090}">
      <dsp:nvSpPr>
        <dsp:cNvPr id="0" name=""/>
        <dsp:cNvSpPr/>
      </dsp:nvSpPr>
      <dsp:spPr>
        <a:xfrm>
          <a:off x="3649" y="473502"/>
          <a:ext cx="1369960" cy="5743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Size</a:t>
          </a:r>
          <a:endParaRPr lang="en-US" sz="1800" kern="1200" dirty="0"/>
        </a:p>
      </dsp:txBody>
      <dsp:txXfrm>
        <a:off x="204275" y="557616"/>
        <a:ext cx="968708" cy="406137"/>
      </dsp:txXfrm>
    </dsp:sp>
    <dsp:sp modelId="{2B79397C-718D-4EFD-B008-1F9524483802}">
      <dsp:nvSpPr>
        <dsp:cNvPr id="0" name=""/>
        <dsp:cNvSpPr/>
      </dsp:nvSpPr>
      <dsp:spPr>
        <a:xfrm>
          <a:off x="1620962" y="453968"/>
          <a:ext cx="524386" cy="6134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1620962" y="576655"/>
        <a:ext cx="367070" cy="368059"/>
      </dsp:txXfrm>
    </dsp:sp>
    <dsp:sp modelId="{C0C42C52-B915-45C1-B4A6-B5C0846BB4A8}">
      <dsp:nvSpPr>
        <dsp:cNvPr id="0" name=""/>
        <dsp:cNvSpPr/>
      </dsp:nvSpPr>
      <dsp:spPr>
        <a:xfrm>
          <a:off x="2363019" y="473502"/>
          <a:ext cx="1369960" cy="5743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Calculation</a:t>
          </a:r>
          <a:endParaRPr lang="en-US" sz="1400" kern="1200" dirty="0"/>
        </a:p>
      </dsp:txBody>
      <dsp:txXfrm>
        <a:off x="2563645" y="557616"/>
        <a:ext cx="968708" cy="406137"/>
      </dsp:txXfrm>
    </dsp:sp>
    <dsp:sp modelId="{32B04E8F-15B0-4C75-8E5E-F8A5F1990133}">
      <dsp:nvSpPr>
        <dsp:cNvPr id="0" name=""/>
        <dsp:cNvSpPr/>
      </dsp:nvSpPr>
      <dsp:spPr>
        <a:xfrm>
          <a:off x="3980332" y="453968"/>
          <a:ext cx="524386" cy="61343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3980332" y="576655"/>
        <a:ext cx="367070" cy="368059"/>
      </dsp:txXfrm>
    </dsp:sp>
    <dsp:sp modelId="{26A6CB55-5901-43BF-8473-123D24624685}">
      <dsp:nvSpPr>
        <dsp:cNvPr id="0" name=""/>
        <dsp:cNvSpPr/>
      </dsp:nvSpPr>
      <dsp:spPr>
        <a:xfrm>
          <a:off x="4722389" y="473502"/>
          <a:ext cx="1369960" cy="5743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Duration</a:t>
          </a:r>
          <a:endParaRPr lang="en-US" sz="1800" kern="1200" dirty="0"/>
        </a:p>
      </dsp:txBody>
      <dsp:txXfrm>
        <a:off x="4923015" y="557616"/>
        <a:ext cx="968708" cy="4061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C97025-345A-4BFC-972A-B741ECB72090}">
      <dsp:nvSpPr>
        <dsp:cNvPr id="0" name=""/>
        <dsp:cNvSpPr/>
      </dsp:nvSpPr>
      <dsp:spPr>
        <a:xfrm>
          <a:off x="3694" y="442850"/>
          <a:ext cx="1552958" cy="635669"/>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300 </a:t>
          </a:r>
        </a:p>
        <a:p>
          <a:pPr lvl="0" algn="ctr" defTabSz="800100">
            <a:lnSpc>
              <a:spcPct val="90000"/>
            </a:lnSpc>
            <a:spcBef>
              <a:spcPct val="0"/>
            </a:spcBef>
            <a:spcAft>
              <a:spcPct val="35000"/>
            </a:spcAft>
          </a:pPr>
          <a:r>
            <a:rPr lang="en-US" sz="1800" kern="1200" dirty="0" smtClean="0"/>
            <a:t>Kilograms</a:t>
          </a:r>
          <a:endParaRPr lang="en-US" sz="1800" kern="1200" dirty="0"/>
        </a:p>
      </dsp:txBody>
      <dsp:txXfrm>
        <a:off x="22312" y="461468"/>
        <a:ext cx="1515722" cy="598433"/>
      </dsp:txXfrm>
    </dsp:sp>
    <dsp:sp modelId="{2B79397C-718D-4EFD-B008-1F9524483802}">
      <dsp:nvSpPr>
        <dsp:cNvPr id="0" name=""/>
        <dsp:cNvSpPr/>
      </dsp:nvSpPr>
      <dsp:spPr>
        <a:xfrm>
          <a:off x="1735370" y="539076"/>
          <a:ext cx="378879" cy="443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1735370" y="627719"/>
        <a:ext cx="265215" cy="265931"/>
      </dsp:txXfrm>
    </dsp:sp>
    <dsp:sp modelId="{C0C42C52-B915-45C1-B4A6-B5C0846BB4A8}">
      <dsp:nvSpPr>
        <dsp:cNvPr id="0" name=""/>
        <dsp:cNvSpPr/>
      </dsp:nvSpPr>
      <dsp:spPr>
        <a:xfrm>
          <a:off x="2271520" y="442850"/>
          <a:ext cx="1552958" cy="635669"/>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Velocity=20</a:t>
          </a:r>
          <a:endParaRPr lang="en-US" sz="1800" kern="1200" dirty="0"/>
        </a:p>
      </dsp:txBody>
      <dsp:txXfrm>
        <a:off x="2290138" y="461468"/>
        <a:ext cx="1515722" cy="598433"/>
      </dsp:txXfrm>
    </dsp:sp>
    <dsp:sp modelId="{32B04E8F-15B0-4C75-8E5E-F8A5F1990133}">
      <dsp:nvSpPr>
        <dsp:cNvPr id="0" name=""/>
        <dsp:cNvSpPr/>
      </dsp:nvSpPr>
      <dsp:spPr>
        <a:xfrm>
          <a:off x="4003196" y="539076"/>
          <a:ext cx="378879" cy="4432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4003196" y="627719"/>
        <a:ext cx="265215" cy="265931"/>
      </dsp:txXfrm>
    </dsp:sp>
    <dsp:sp modelId="{26A6CB55-5901-43BF-8473-123D24624685}">
      <dsp:nvSpPr>
        <dsp:cNvPr id="0" name=""/>
        <dsp:cNvSpPr/>
      </dsp:nvSpPr>
      <dsp:spPr>
        <a:xfrm>
          <a:off x="4539346" y="442763"/>
          <a:ext cx="1552958" cy="635843"/>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300/20=15 </a:t>
          </a:r>
          <a:r>
            <a:rPr lang="en-US" sz="1800" kern="1200" dirty="0" smtClean="0"/>
            <a:t>iterations</a:t>
          </a:r>
          <a:endParaRPr lang="en-US" sz="1800" kern="1200" dirty="0" smtClean="0"/>
        </a:p>
      </dsp:txBody>
      <dsp:txXfrm>
        <a:off x="4557969" y="461386"/>
        <a:ext cx="1515712" cy="598597"/>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3165A1-4A40-4149-B461-E82A4178553B}" type="datetimeFigureOut">
              <a:rPr lang="en-IN" smtClean="0"/>
              <a:t>20-03-2015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9437D9-AB8A-45D6-A8E3-75F89FE42CE8}" type="slidenum">
              <a:rPr lang="en-IN" smtClean="0"/>
              <a:t>‹#›</a:t>
            </a:fld>
            <a:endParaRPr lang="en-IN"/>
          </a:p>
        </p:txBody>
      </p:sp>
    </p:spTree>
    <p:extLst>
      <p:ext uri="{BB962C8B-B14F-4D97-AF65-F5344CB8AC3E}">
        <p14:creationId xmlns:p14="http://schemas.microsoft.com/office/powerpoint/2010/main" val="2727458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http://www.istockphoto.com/photo/healthcare-and-medicine-22075110?st=3e3101d</a:t>
            </a:r>
          </a:p>
          <a:p>
            <a:r>
              <a:rPr lang="en-IN" smtClean="0"/>
              <a:t>http://www.istockphoto.com/photo/laboratory-42696182?st=3e3101d</a:t>
            </a:r>
          </a:p>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3</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5</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7</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9</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10</a:t>
            </a:fld>
            <a:endParaRPr lang="en-US" dirty="0"/>
          </a:p>
        </p:txBody>
      </p:sp>
    </p:spTree>
    <p:extLst>
      <p:ext uri="{BB962C8B-B14F-4D97-AF65-F5344CB8AC3E}">
        <p14:creationId xmlns:p14="http://schemas.microsoft.com/office/powerpoint/2010/main" val="1727958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11</a:t>
            </a:fld>
            <a:endParaRPr lang="en-US" dirty="0"/>
          </a:p>
        </p:txBody>
      </p:sp>
    </p:spTree>
    <p:extLst>
      <p:ext uri="{BB962C8B-B14F-4D97-AF65-F5344CB8AC3E}">
        <p14:creationId xmlns:p14="http://schemas.microsoft.com/office/powerpoint/2010/main" val="1727958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3" name="Rectangle 2"/>
          <p:cNvSpPr/>
          <p:nvPr/>
        </p:nvSpPr>
        <p:spPr>
          <a:xfrm>
            <a:off x="-1" y="887104"/>
            <a:ext cx="9144001" cy="1419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5" descr="CT LOGO"/>
          <p:cNvPicPr>
            <a:picLocks noChangeAspect="1" noChangeArrowheads="1"/>
          </p:cNvPicPr>
          <p:nvPr/>
        </p:nvPicPr>
        <p:blipFill>
          <a:blip r:embed="rId2" cstate="print"/>
          <a:srcRect/>
          <a:stretch>
            <a:fillRect/>
          </a:stretch>
        </p:blipFill>
        <p:spPr bwMode="auto">
          <a:xfrm>
            <a:off x="2811440" y="1293402"/>
            <a:ext cx="3453774" cy="573360"/>
          </a:xfrm>
          <a:prstGeom prst="rect">
            <a:avLst/>
          </a:prstGeom>
          <a:noFill/>
          <a:ln w="9525">
            <a:noFill/>
            <a:miter lim="800000"/>
            <a:headEnd/>
            <a:tailEnd/>
          </a:ln>
        </p:spPr>
      </p:pic>
      <p:sp>
        <p:nvSpPr>
          <p:cNvPr id="5" name="Rectangle 12"/>
          <p:cNvSpPr>
            <a:spLocks noChangeArrowheads="1"/>
          </p:cNvSpPr>
          <p:nvPr/>
        </p:nvSpPr>
        <p:spPr bwMode="auto">
          <a:xfrm>
            <a:off x="387350" y="5834063"/>
            <a:ext cx="8272463" cy="400110"/>
          </a:xfrm>
          <a:prstGeom prst="rect">
            <a:avLst/>
          </a:prstGeom>
          <a:noFill/>
          <a:ln w="38100">
            <a:noFill/>
            <a:prstDash val="sysDot"/>
            <a:miter lim="800000"/>
            <a:headEnd/>
            <a:tailEnd/>
          </a:ln>
        </p:spPr>
        <p:txBody>
          <a:bodyPr wrap="square">
            <a:spAutoFit/>
          </a:bodyPr>
          <a:lstStyle/>
          <a:p>
            <a:pPr algn="ctr" eaLnBrk="0" hangingPunct="0"/>
            <a:r>
              <a:rPr lang="en-US" sz="1000" b="0" dirty="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b="0" dirty="0"/>
          </a:p>
        </p:txBody>
      </p:sp>
      <p:sp>
        <p:nvSpPr>
          <p:cNvPr id="8" name="Title 11"/>
          <p:cNvSpPr>
            <a:spLocks noGrp="1"/>
          </p:cNvSpPr>
          <p:nvPr>
            <p:ph type="title" hasCustomPrompt="1"/>
          </p:nvPr>
        </p:nvSpPr>
        <p:spPr>
          <a:xfrm>
            <a:off x="533400" y="2667000"/>
            <a:ext cx="8229600" cy="1143000"/>
          </a:xfrm>
        </p:spPr>
        <p:txBody>
          <a:bodyPr/>
          <a:lstStyle>
            <a:lvl1pPr>
              <a:defRPr sz="4000" b="1" i="0" baseline="0"/>
            </a:lvl1pPr>
          </a:lstStyle>
          <a:p>
            <a:r>
              <a:rPr lang="en-US" dirty="0" smtClean="0"/>
              <a:t>Title of Document</a:t>
            </a:r>
            <a:endParaRPr lang="en-IN" dirty="0"/>
          </a:p>
        </p:txBody>
      </p:sp>
      <p:sp>
        <p:nvSpPr>
          <p:cNvPr id="9" name="Content Placeholder 14"/>
          <p:cNvSpPr>
            <a:spLocks noGrp="1"/>
          </p:cNvSpPr>
          <p:nvPr>
            <p:ph sz="quarter" idx="10" hasCustomPrompt="1"/>
          </p:nvPr>
        </p:nvSpPr>
        <p:spPr>
          <a:xfrm>
            <a:off x="2743200" y="5029200"/>
            <a:ext cx="3733800" cy="457200"/>
          </a:xfrm>
        </p:spPr>
        <p:txBody>
          <a:bodyPr/>
          <a:lstStyle>
            <a:lvl1pPr algn="ctr">
              <a:buNone/>
              <a:defRPr sz="1800" b="1" i="0" baseline="0">
                <a:solidFill>
                  <a:srgbClr val="7F7F7F"/>
                </a:solidFill>
              </a:defRPr>
            </a:lvl1pPr>
            <a:lvl2pPr>
              <a:buNone/>
              <a:defRPr/>
            </a:lvl2pPr>
            <a:lvl3pPr>
              <a:buNone/>
              <a:defRPr/>
            </a:lvl3pPr>
            <a:lvl4pPr>
              <a:buNone/>
              <a:defRPr/>
            </a:lvl4pPr>
            <a:lvl5pPr>
              <a:buNone/>
              <a:defRPr/>
            </a:lvl5pPr>
          </a:lstStyle>
          <a:p>
            <a:pPr lvl="0"/>
            <a:r>
              <a:rPr lang="en-US" dirty="0" smtClean="0"/>
              <a:t>Date of Publishing</a:t>
            </a:r>
            <a:endParaRPr lang="en-IN"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8" name="Table Placeholder 7"/>
          <p:cNvSpPr>
            <a:spLocks noGrp="1"/>
          </p:cNvSpPr>
          <p:nvPr>
            <p:ph type="tbl" sz="quarter" idx="10"/>
          </p:nvPr>
        </p:nvSpPr>
        <p:spPr>
          <a:xfrm>
            <a:off x="183600" y="900000"/>
            <a:ext cx="8820000" cy="5295900"/>
          </a:xfrm>
        </p:spPr>
        <p:txBody>
          <a:bodyPr/>
          <a:lstStyle/>
          <a:p>
            <a:r>
              <a:rPr lang="en-US" smtClean="0"/>
              <a:t>Click icon to add table</a:t>
            </a:r>
            <a:endParaRPr lang="en-IN"/>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Table</a:t>
            </a:r>
            <a:endParaRPr lang="en-US" dirty="0"/>
          </a:p>
        </p:txBody>
      </p:sp>
      <p:sp>
        <p:nvSpPr>
          <p:cNvPr id="9"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1" name="Straight Connector 10"/>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8597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183600" y="900000"/>
            <a:ext cx="88200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dirty="0" smtClean="0"/>
              <a:t>Definitions or Key Notes</a:t>
            </a:r>
          </a:p>
        </p:txBody>
      </p:sp>
      <p:sp>
        <p:nvSpPr>
          <p:cNvPr id="8" name="Content Placeholder 2"/>
          <p:cNvSpPr>
            <a:spLocks noGrp="1"/>
          </p:cNvSpPr>
          <p:nvPr>
            <p:ph idx="13"/>
          </p:nvPr>
        </p:nvSpPr>
        <p:spPr>
          <a:xfrm>
            <a:off x="183600" y="2160000"/>
            <a:ext cx="88200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12"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4" name="Straight Connector 13"/>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056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166305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658530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00000" y="900000"/>
            <a:ext cx="5400000" cy="5040000"/>
          </a:xfrm>
        </p:spPr>
        <p:txBody>
          <a:bodyPr/>
          <a:lstStyle>
            <a:lvl1pPr>
              <a:lnSpc>
                <a:spcPct val="150000"/>
              </a:lnSpc>
              <a:defRPr sz="2000" b="1" baseline="0"/>
            </a:lvl1pPr>
            <a:lvl2pPr>
              <a:defRPr sz="1800" b="1"/>
            </a:lvl2pPr>
            <a:lvl3pPr>
              <a:defRPr sz="1600"/>
            </a:lvl3pPr>
            <a:lvl4pPr marL="1371600" indent="0">
              <a:buNone/>
              <a:defRPr sz="1400"/>
            </a:lvl4pPr>
          </a:lstStyle>
          <a:p>
            <a:pPr lvl="0"/>
            <a:r>
              <a:rPr lang="en-US" dirty="0" smtClean="0"/>
              <a:t>Topic 1</a:t>
            </a:r>
          </a:p>
          <a:p>
            <a:pPr lvl="1"/>
            <a:r>
              <a:rPr lang="en-US" dirty="0" smtClean="0"/>
              <a:t>Sub Topic 1</a:t>
            </a:r>
          </a:p>
          <a:p>
            <a:pPr lvl="1"/>
            <a:r>
              <a:rPr lang="en-US" dirty="0" smtClean="0"/>
              <a:t>Sub Topic 2</a:t>
            </a:r>
          </a:p>
          <a:p>
            <a:pPr lvl="0"/>
            <a:r>
              <a:rPr lang="en-US" dirty="0" smtClean="0"/>
              <a:t>Topic 2</a:t>
            </a:r>
          </a:p>
          <a:p>
            <a:pPr lvl="1"/>
            <a:r>
              <a:rPr lang="en-US" dirty="0" smtClean="0"/>
              <a:t>Sub Topic 1</a:t>
            </a:r>
          </a:p>
          <a:p>
            <a:pPr lvl="1"/>
            <a:r>
              <a:rPr lang="en-US" dirty="0" smtClean="0"/>
              <a:t>Sub Topic 2</a:t>
            </a:r>
          </a:p>
          <a:p>
            <a:pPr lvl="0"/>
            <a:r>
              <a:rPr lang="en-US" dirty="0" smtClean="0"/>
              <a:t>Topic 3</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Contents</a:t>
            </a:r>
            <a:endParaRPr lang="en-US" dirty="0"/>
          </a:p>
        </p:txBody>
      </p:sp>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0" name="Straight Connector 9"/>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5520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900000"/>
            <a:ext cx="86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Bulleted Text Slide Layout</a:t>
            </a:r>
            <a:endParaRPr lang="en-US" dirty="0"/>
          </a:p>
        </p:txBody>
      </p:sp>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0" name="Straight Connector 9"/>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9567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Slide</a:t>
            </a:r>
            <a:endParaRPr lang="en-US" dirty="0"/>
          </a:p>
        </p:txBody>
      </p:sp>
      <p:sp>
        <p:nvSpPr>
          <p:cNvPr id="3" name="Content Placeholder 2"/>
          <p:cNvSpPr>
            <a:spLocks noGrp="1"/>
          </p:cNvSpPr>
          <p:nvPr>
            <p:ph idx="1" hasCustomPrompt="1"/>
          </p:nvPr>
        </p:nvSpPr>
        <p:spPr>
          <a:xfrm>
            <a:off x="360000" y="900000"/>
            <a:ext cx="8640000" cy="5265056"/>
          </a:xfrm>
        </p:spPr>
        <p:txBody>
          <a:bodyPr/>
          <a:lstStyle>
            <a:lvl1pPr marL="0" indent="0">
              <a:buNone/>
              <a:defRPr sz="1800"/>
            </a:lvl1pPr>
            <a:lvl2pPr>
              <a:defRPr sz="1800"/>
            </a:lvl2pPr>
            <a:lvl3pPr>
              <a:defRPr sz="1600"/>
            </a:lvl3pPr>
            <a:lvl4pPr>
              <a:defRPr sz="1400"/>
            </a:lvl4pPr>
          </a:lstStyle>
          <a:p>
            <a:pPr lvl="0"/>
            <a:r>
              <a:rPr lang="en-US" dirty="0" smtClean="0"/>
              <a:t>Text</a:t>
            </a:r>
          </a:p>
        </p:txBody>
      </p:sp>
      <p:sp>
        <p:nvSpPr>
          <p:cNvPr id="7"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222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3600" y="1366731"/>
            <a:ext cx="4472704" cy="803263"/>
          </a:xfrm>
        </p:spPr>
        <p:txBody>
          <a:bodyPr/>
          <a:lstStyle>
            <a:lvl1pPr marL="0" indent="0">
              <a:buNone/>
              <a:defRPr sz="2400" b="1"/>
            </a:lvl1pPr>
            <a:lvl2pPr>
              <a:defRPr sz="1800"/>
            </a:lvl2pPr>
            <a:lvl3pPr>
              <a:defRPr sz="1600"/>
            </a:lvl3pPr>
            <a:lvl4pPr>
              <a:defRPr sz="1400"/>
            </a:lvl4pPr>
          </a:lstStyle>
          <a:p>
            <a:pPr lvl="0"/>
            <a:r>
              <a:rPr lang="en-US" dirty="0" smtClean="0"/>
              <a:t>Topic 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7"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Demonstration</a:t>
            </a:r>
            <a:endParaRPr lang="en-US" dirty="0"/>
          </a:p>
        </p:txBody>
      </p:sp>
      <p:sp>
        <p:nvSpPr>
          <p:cNvPr id="10"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2" name="Straight Connector 11"/>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08975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dirty="0" smtClean="0"/>
              <a:t>Heading/Thank You</a:t>
            </a:r>
          </a:p>
        </p:txBody>
      </p:sp>
      <p:sp>
        <p:nvSpPr>
          <p:cNvPr id="7"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9" name="Straight Connector 8"/>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599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de Snippet">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8970400" cy="5265056"/>
          </a:xfrm>
        </p:spPr>
        <p:txBody>
          <a:bodyPr/>
          <a:lstStyle>
            <a:lvl1pPr>
              <a:defRPr sz="1800"/>
            </a:lvl1pPr>
            <a:lvl2pPr>
              <a:defRPr sz="1600"/>
            </a:lvl2pPr>
            <a:lvl3pPr>
              <a:buFont typeface="Courier New" pitchFamily="49" charset="0"/>
              <a:buChar char="o"/>
              <a:defRPr sz="14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AutoShape 3"/>
          <p:cNvSpPr>
            <a:spLocks noChangeArrowheads="1"/>
          </p:cNvSpPr>
          <p:nvPr/>
        </p:nvSpPr>
        <p:spPr bwMode="auto">
          <a:xfrm>
            <a:off x="383834" y="2387337"/>
            <a:ext cx="8378028" cy="23400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1200" b="0" dirty="0" err="1">
                <a:latin typeface="+mn-lt"/>
              </a:rPr>
              <a:t>SPFarm</a:t>
            </a:r>
            <a:r>
              <a:rPr lang="en-US" sz="1200" b="0" dirty="0">
                <a:latin typeface="+mn-lt"/>
              </a:rPr>
              <a:t> </a:t>
            </a:r>
            <a:r>
              <a:rPr lang="en-US" sz="1200" b="0" dirty="0" err="1">
                <a:latin typeface="+mn-lt"/>
              </a:rPr>
              <a:t>thisFarm</a:t>
            </a:r>
            <a:r>
              <a:rPr lang="en-US" sz="1200" b="0" dirty="0">
                <a:latin typeface="+mn-lt"/>
              </a:rPr>
              <a:t> = </a:t>
            </a:r>
            <a:r>
              <a:rPr lang="en-US" sz="1200" b="0" dirty="0" err="1">
                <a:latin typeface="+mn-lt"/>
              </a:rPr>
              <a:t>SPFarm.Local</a:t>
            </a:r>
            <a:r>
              <a:rPr lang="en-US" sz="1200" b="0" dirty="0">
                <a:latin typeface="+mn-lt"/>
              </a:rPr>
              <a:t>;</a:t>
            </a:r>
          </a:p>
          <a:p>
            <a:pPr defTabSz="457200">
              <a:lnSpc>
                <a:spcPct val="90000"/>
              </a:lnSpc>
              <a:tabLst>
                <a:tab pos="457200" algn="l"/>
              </a:tabLst>
              <a:defRPr/>
            </a:pPr>
            <a:r>
              <a:rPr lang="en-US" sz="1200" b="0" dirty="0">
                <a:latin typeface="+mn-lt"/>
              </a:rPr>
              <a:t>if (</a:t>
            </a:r>
            <a:r>
              <a:rPr lang="en-US" sz="1200" b="0" dirty="0" err="1">
                <a:latin typeface="+mn-lt"/>
              </a:rPr>
              <a:t>thisFarm.CurrentUserIsAdministrator</a:t>
            </a:r>
            <a:r>
              <a:rPr lang="en-US" sz="1200" b="0" dirty="0">
                <a:latin typeface="+mn-lt"/>
              </a:rPr>
              <a:t>)</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	</a:t>
            </a:r>
            <a:r>
              <a:rPr lang="en-US" sz="1200" dirty="0" err="1">
                <a:latin typeface="+mn-lt"/>
              </a:rPr>
              <a:t>foreach</a:t>
            </a:r>
            <a:r>
              <a:rPr lang="en-US" sz="1200" dirty="0">
                <a:latin typeface="+mn-lt"/>
              </a:rPr>
              <a:t> (</a:t>
            </a:r>
            <a:r>
              <a:rPr lang="en-US" sz="1200" dirty="0" err="1">
                <a:latin typeface="+mn-lt"/>
              </a:rPr>
              <a:t>SPService</a:t>
            </a:r>
            <a:r>
              <a:rPr lang="en-US" sz="1200" dirty="0">
                <a:latin typeface="+mn-lt"/>
              </a:rPr>
              <a:t> svc in </a:t>
            </a:r>
            <a:r>
              <a:rPr lang="en-US" sz="1200" dirty="0" err="1">
                <a:latin typeface="+mn-lt"/>
              </a:rPr>
              <a:t>thisFarm.Services</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if (svc is </a:t>
            </a:r>
            <a:r>
              <a:rPr lang="en-US" sz="1200" dirty="0" err="1">
                <a:latin typeface="+mn-lt"/>
              </a:rPr>
              <a:t>SPWebService</a:t>
            </a:r>
            <a:r>
              <a:rPr lang="en-US" sz="1200" dirty="0">
                <a:latin typeface="+mn-lt"/>
              </a:rPr>
              <a:t>)</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r>
              <a:rPr lang="en-US" sz="1200" dirty="0" err="1">
                <a:latin typeface="+mn-lt"/>
              </a:rPr>
              <a:t>SPWebService</a:t>
            </a:r>
            <a:r>
              <a:rPr lang="en-US" sz="1200" dirty="0">
                <a:latin typeface="+mn-lt"/>
              </a:rPr>
              <a:t> </a:t>
            </a:r>
            <a:r>
              <a:rPr lang="en-US" sz="1200" dirty="0" err="1">
                <a:latin typeface="+mn-lt"/>
              </a:rPr>
              <a:t>webSvc</a:t>
            </a:r>
            <a:r>
              <a:rPr lang="en-US" sz="1200" dirty="0">
                <a:latin typeface="+mn-lt"/>
              </a:rPr>
              <a:t> = (</a:t>
            </a:r>
            <a:r>
              <a:rPr lang="en-US" sz="1200" dirty="0" err="1">
                <a:latin typeface="+mn-lt"/>
              </a:rPr>
              <a:t>SPWebService</a:t>
            </a:r>
            <a:r>
              <a:rPr lang="en-US" sz="1200" dirty="0">
                <a:latin typeface="+mn-lt"/>
              </a:rPr>
              <a:t>)svc;</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	}</a:t>
            </a:r>
          </a:p>
          <a:p>
            <a:pPr defTabSz="457200">
              <a:lnSpc>
                <a:spcPct val="90000"/>
              </a:lnSpc>
              <a:tabLst>
                <a:tab pos="457200" algn="l"/>
              </a:tabLst>
              <a:defRPr/>
            </a:pPr>
            <a:r>
              <a:rPr lang="en-US" sz="1200" dirty="0">
                <a:latin typeface="+mn-lt"/>
              </a:rPr>
              <a:t>...</a:t>
            </a:r>
          </a:p>
          <a:p>
            <a:pPr defTabSz="457200">
              <a:lnSpc>
                <a:spcPct val="90000"/>
              </a:lnSpc>
              <a:tabLst>
                <a:tab pos="457200" algn="l"/>
              </a:tabLst>
              <a:defRPr/>
            </a:pPr>
            <a:r>
              <a:rPr lang="en-US" sz="1200" dirty="0">
                <a:latin typeface="+mn-lt"/>
              </a:rPr>
              <a:t>}</a:t>
            </a:r>
          </a:p>
        </p:txBody>
      </p:sp>
      <p:sp>
        <p:nvSpPr>
          <p:cNvPr id="6" name="Title 1"/>
          <p:cNvSpPr>
            <a:spLocks noGrp="1"/>
          </p:cNvSpPr>
          <p:nvPr>
            <p:ph type="title" hasCustomPrompt="1"/>
          </p:nvPr>
        </p:nvSpPr>
        <p:spPr>
          <a:xfrm>
            <a:off x="183600" y="133200"/>
            <a:ext cx="8820000" cy="554400"/>
          </a:xfrm>
          <a:effectLst/>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Code Snippet</a:t>
            </a:r>
            <a:endParaRPr lang="en-US" dirty="0"/>
          </a:p>
        </p:txBody>
      </p:sp>
      <p:sp>
        <p:nvSpPr>
          <p:cNvPr id="10"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2" name="Straight Connector 11"/>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1606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
        <p:nvSpPr>
          <p:cNvPr id="3" name="Content Placeholder 2"/>
          <p:cNvSpPr>
            <a:spLocks noGrp="1"/>
          </p:cNvSpPr>
          <p:nvPr>
            <p:ph idx="1"/>
          </p:nvPr>
        </p:nvSpPr>
        <p:spPr>
          <a:xfrm>
            <a:off x="183600" y="900000"/>
            <a:ext cx="8820000" cy="5265056"/>
          </a:xfrm>
        </p:spPr>
        <p:txBody>
          <a:bodyPr/>
          <a:lstStyle>
            <a:lvl1pPr>
              <a:defRPr sz="1800"/>
            </a:lvl1pPr>
            <a:lvl2pPr>
              <a:defRPr sz="1600"/>
            </a:lvl2pPr>
            <a:lvl3pPr>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r>
              <a:rPr lang="en-US" smtClean="0"/>
              <a:t>Click icon to add picture</a:t>
            </a:r>
            <a:endParaRPr lang="en-IN" dirty="0"/>
          </a:p>
        </p:txBody>
      </p:sp>
      <p:sp>
        <p:nvSpPr>
          <p:cNvPr id="9"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1" name="Straight Connector 10"/>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57125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600" y="900000"/>
            <a:ext cx="4140000" cy="5265056"/>
          </a:xfrm>
        </p:spPr>
        <p:txBody>
          <a:bodyPr/>
          <a:lstStyle>
            <a:lvl1pPr>
              <a:defRPr sz="1800"/>
            </a:lvl1pPr>
            <a:lvl2pPr>
              <a:defRPr sz="16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686176" y="900000"/>
            <a:ext cx="4140000" cy="5281612"/>
          </a:xfrm>
        </p:spPr>
        <p:txBody>
          <a:bodyPr/>
          <a:lstStyle/>
          <a:p>
            <a:r>
              <a:rPr lang="en-US" smtClean="0"/>
              <a:t>Click icon to add picture</a:t>
            </a:r>
            <a:endParaRPr lang="en-IN"/>
          </a:p>
        </p:txBody>
      </p:sp>
      <p:sp>
        <p:nvSpPr>
          <p:cNvPr id="6" name="Title 1"/>
          <p:cNvSpPr>
            <a:spLocks noGrp="1"/>
          </p:cNvSpPr>
          <p:nvPr>
            <p:ph type="title" hasCustomPrompt="1"/>
          </p:nvPr>
        </p:nvSpPr>
        <p:spPr>
          <a:xfrm>
            <a:off x="183600" y="133200"/>
            <a:ext cx="8820000" cy="555600"/>
          </a:xfrm>
        </p:spPr>
        <p:txBody>
          <a:bodyPr/>
          <a:lstStyle>
            <a:lvl1pPr algn="l">
              <a:defRPr sz="2600" b="1" baseline="0">
                <a:effectLst>
                  <a:outerShdw blurRad="38100" dist="38100" dir="2700000" algn="tl">
                    <a:srgbClr val="000000">
                      <a:alpha val="43137"/>
                    </a:srgbClr>
                  </a:outerShdw>
                </a:effectLst>
                <a:latin typeface="+mj-lt"/>
              </a:defRPr>
            </a:lvl1pPr>
          </a:lstStyle>
          <a:p>
            <a:r>
              <a:rPr lang="en-US" dirty="0" smtClean="0"/>
              <a:t>Text and Picture</a:t>
            </a:r>
            <a:endParaRPr lang="en-US" dirty="0"/>
          </a:p>
        </p:txBody>
      </p:sp>
      <p:sp>
        <p:nvSpPr>
          <p:cNvPr id="10"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2" name="Straight Connector 11"/>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8291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az290931.vo.msecnd.net/www.reedexpo.com/RX/RX_ReedExpo/Images/2/625x220_Vision-and-values.jpgx$query$xvx$eq$x634068588260665821"/>
          <p:cNvPicPr>
            <a:picLocks noChangeAspect="1" noChangeArrowheads="1"/>
          </p:cNvPicPr>
          <p:nvPr/>
        </p:nvPicPr>
        <p:blipFill rotWithShape="1">
          <a:blip r:embed="rId3">
            <a:extLst>
              <a:ext uri="{28A0092B-C50C-407E-A947-70E740481C1C}">
                <a14:useLocalDpi xmlns:a14="http://schemas.microsoft.com/office/drawing/2010/main" val="0"/>
              </a:ext>
            </a:extLst>
          </a:blip>
          <a:srcRect l="555" r="5741"/>
          <a:stretch/>
        </p:blipFill>
        <p:spPr bwMode="auto">
          <a:xfrm>
            <a:off x="178674" y="1779588"/>
            <a:ext cx="8811713" cy="331012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4862" y="5239656"/>
            <a:ext cx="8001001" cy="596286"/>
          </a:xfrm>
        </p:spPr>
        <p:txBody>
          <a:bodyPr/>
          <a:lstStyle/>
          <a:p>
            <a:r>
              <a:rPr lang="en-US" dirty="0" smtClean="0"/>
              <a:t>March 2015</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dirty="0">
                <a:solidFill>
                  <a:prstClr val="black">
                    <a:lumMod val="75000"/>
                    <a:lumOff val="25000"/>
                  </a:prst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dirty="0">
              <a:solidFill>
                <a:prstClr val="black">
                  <a:lumMod val="75000"/>
                  <a:lumOff val="25000"/>
                </a:prstClr>
              </a:solidFill>
            </a:endParaRPr>
          </a:p>
        </p:txBody>
      </p:sp>
      <p:sp>
        <p:nvSpPr>
          <p:cNvPr id="12" name="Rectangle 11"/>
          <p:cNvSpPr/>
          <p:nvPr/>
        </p:nvSpPr>
        <p:spPr>
          <a:xfrm flipH="1">
            <a:off x="178673" y="3950208"/>
            <a:ext cx="4507992" cy="930211"/>
          </a:xfrm>
          <a:prstGeom prst="rect">
            <a:avLst/>
          </a:prstGeom>
          <a:solidFill>
            <a:schemeClr val="accent1">
              <a:lumMod val="7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dirty="0">
                <a:solidFill>
                  <a:prstClr val="white"/>
                </a:solidFill>
                <a:latin typeface="+mj-lt"/>
                <a:ea typeface="Segoe UI" pitchFamily="34" charset="0"/>
                <a:cs typeface="Segoe UI" pitchFamily="34" charset="0"/>
              </a:rPr>
              <a:t>Agile </a:t>
            </a:r>
            <a:r>
              <a:rPr lang="en-IN" sz="3200" b="1" dirty="0" smtClean="0">
                <a:solidFill>
                  <a:prstClr val="white"/>
                </a:solidFill>
                <a:latin typeface="+mj-lt"/>
                <a:ea typeface="Segoe UI" pitchFamily="34" charset="0"/>
                <a:cs typeface="Segoe UI" pitchFamily="34" charset="0"/>
              </a:rPr>
              <a:t>Estimation</a:t>
            </a:r>
          </a:p>
          <a:p>
            <a:r>
              <a:rPr lang="en-IN" b="1" dirty="0" smtClean="0">
                <a:solidFill>
                  <a:schemeClr val="tx2">
                    <a:lumMod val="20000"/>
                    <a:lumOff val="80000"/>
                  </a:schemeClr>
                </a:solidFill>
                <a:latin typeface="+mj-lt"/>
                <a:ea typeface="Segoe UI" pitchFamily="34" charset="0"/>
                <a:cs typeface="Segoe UI" pitchFamily="34" charset="0"/>
              </a:rPr>
              <a:t>Session 4</a:t>
            </a:r>
            <a:endParaRPr lang="en-IN" b="1" dirty="0" smtClean="0">
              <a:solidFill>
                <a:schemeClr val="tx2">
                  <a:lumMod val="20000"/>
                  <a:lumOff val="80000"/>
                </a:schemeClr>
              </a:solidFill>
              <a:latin typeface="+mj-lt"/>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155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6720" y="109728"/>
            <a:ext cx="8562480" cy="576000"/>
          </a:xfrm>
        </p:spPr>
        <p:txBody>
          <a:bodyPr/>
          <a:lstStyle/>
          <a:p>
            <a:r>
              <a:rPr lang="en-US" sz="2600" dirty="0" smtClean="0"/>
              <a:t>Use Relative Measure of Size</a:t>
            </a:r>
            <a:endParaRPr lang="en-US" sz="2600" dirty="0"/>
          </a:p>
        </p:txBody>
      </p:sp>
      <p:grpSp>
        <p:nvGrpSpPr>
          <p:cNvPr id="13" name="Group 12"/>
          <p:cNvGrpSpPr/>
          <p:nvPr/>
        </p:nvGrpSpPr>
        <p:grpSpPr>
          <a:xfrm>
            <a:off x="584314" y="1504575"/>
            <a:ext cx="7738888" cy="4268386"/>
            <a:chOff x="584314" y="1504575"/>
            <a:chExt cx="7738888" cy="4268386"/>
          </a:xfrm>
        </p:grpSpPr>
        <p:sp>
          <p:nvSpPr>
            <p:cNvPr id="14" name="Freeform 13"/>
            <p:cNvSpPr/>
            <p:nvPr/>
          </p:nvSpPr>
          <p:spPr>
            <a:xfrm rot="16200000">
              <a:off x="-872134" y="3732250"/>
              <a:ext cx="3497160" cy="584261"/>
            </a:xfrm>
            <a:custGeom>
              <a:avLst/>
              <a:gdLst>
                <a:gd name="connsiteX0" fmla="*/ 0 w 3497160"/>
                <a:gd name="connsiteY0" fmla="*/ 0 h 584261"/>
                <a:gd name="connsiteX1" fmla="*/ 3497160 w 3497160"/>
                <a:gd name="connsiteY1" fmla="*/ 0 h 584261"/>
                <a:gd name="connsiteX2" fmla="*/ 3497160 w 3497160"/>
                <a:gd name="connsiteY2" fmla="*/ 584261 h 584261"/>
                <a:gd name="connsiteX3" fmla="*/ 0 w 3497160"/>
                <a:gd name="connsiteY3" fmla="*/ 584261 h 584261"/>
                <a:gd name="connsiteX4" fmla="*/ 0 w 3497160"/>
                <a:gd name="connsiteY4" fmla="*/ 0 h 584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7160" h="584261">
                  <a:moveTo>
                    <a:pt x="0" y="0"/>
                  </a:moveTo>
                  <a:lnTo>
                    <a:pt x="3497160" y="0"/>
                  </a:lnTo>
                  <a:lnTo>
                    <a:pt x="3497160" y="584261"/>
                  </a:lnTo>
                  <a:lnTo>
                    <a:pt x="0" y="584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515286" bIns="0" numCol="1" spcCol="1270" anchor="t" anchorCtr="0">
              <a:noAutofit/>
            </a:bodyPr>
            <a:lstStyle/>
            <a:p>
              <a:pPr lvl="0" algn="r" defTabSz="889000">
                <a:lnSpc>
                  <a:spcPct val="90000"/>
                </a:lnSpc>
                <a:spcBef>
                  <a:spcPct val="0"/>
                </a:spcBef>
                <a:spcAft>
                  <a:spcPct val="35000"/>
                </a:spcAft>
              </a:pPr>
              <a:r>
                <a:rPr lang="en-US" sz="2000" kern="1200" dirty="0" smtClean="0"/>
                <a:t>Traditional Measures</a:t>
              </a:r>
              <a:endParaRPr lang="en-US" sz="2000" kern="1200" dirty="0"/>
            </a:p>
          </p:txBody>
        </p:sp>
        <p:sp>
          <p:nvSpPr>
            <p:cNvPr id="15" name="Freeform 14"/>
            <p:cNvSpPr/>
            <p:nvPr/>
          </p:nvSpPr>
          <p:spPr>
            <a:xfrm>
              <a:off x="1168576" y="2275801"/>
              <a:ext cx="2910243" cy="2579978"/>
            </a:xfrm>
            <a:custGeom>
              <a:avLst/>
              <a:gdLst>
                <a:gd name="connsiteX0" fmla="*/ 0 w 2910243"/>
                <a:gd name="connsiteY0" fmla="*/ 0 h 3497160"/>
                <a:gd name="connsiteX1" fmla="*/ 2910243 w 2910243"/>
                <a:gd name="connsiteY1" fmla="*/ 0 h 3497160"/>
                <a:gd name="connsiteX2" fmla="*/ 2910243 w 2910243"/>
                <a:gd name="connsiteY2" fmla="*/ 3497160 h 3497160"/>
                <a:gd name="connsiteX3" fmla="*/ 0 w 2910243"/>
                <a:gd name="connsiteY3" fmla="*/ 3497160 h 3497160"/>
                <a:gd name="connsiteX4" fmla="*/ 0 w 2910243"/>
                <a:gd name="connsiteY4" fmla="*/ 0 h 349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0243" h="3497160">
                  <a:moveTo>
                    <a:pt x="0" y="0"/>
                  </a:moveTo>
                  <a:lnTo>
                    <a:pt x="2910243" y="0"/>
                  </a:lnTo>
                  <a:lnTo>
                    <a:pt x="2910243" y="3497160"/>
                  </a:lnTo>
                  <a:lnTo>
                    <a:pt x="0" y="3497160"/>
                  </a:lnTo>
                  <a:lnTo>
                    <a:pt x="0" y="0"/>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142240" tIns="515286" rIns="142240" bIns="142240" numCol="1" spcCol="1270" anchor="t" anchorCtr="0">
              <a:noAutofit/>
            </a:bodyPr>
            <a:lstStyle/>
            <a:p>
              <a:pPr marL="346075" lvl="1" indent="-346075" algn="l" defTabSz="889000">
                <a:lnSpc>
                  <a:spcPct val="90000"/>
                </a:lnSpc>
                <a:spcBef>
                  <a:spcPct val="0"/>
                </a:spcBef>
                <a:spcAft>
                  <a:spcPct val="15000"/>
                </a:spcAft>
                <a:buChar char="••"/>
              </a:pPr>
              <a:r>
                <a:rPr lang="en-US" sz="2000" kern="1200" dirty="0" smtClean="0"/>
                <a:t>Lines of Code</a:t>
              </a:r>
              <a:endParaRPr lang="en-US" sz="2000" kern="1200" dirty="0"/>
            </a:p>
            <a:p>
              <a:pPr marL="346075" lvl="1" indent="-346075" algn="l" defTabSz="889000">
                <a:lnSpc>
                  <a:spcPct val="90000"/>
                </a:lnSpc>
                <a:spcBef>
                  <a:spcPct val="0"/>
                </a:spcBef>
                <a:spcAft>
                  <a:spcPct val="15000"/>
                </a:spcAft>
                <a:buChar char="••"/>
              </a:pPr>
              <a:endParaRPr lang="en-US" sz="2000" kern="1200" dirty="0" smtClean="0"/>
            </a:p>
            <a:p>
              <a:pPr marL="346075" lvl="1" indent="-346075" algn="l" defTabSz="889000">
                <a:lnSpc>
                  <a:spcPct val="90000"/>
                </a:lnSpc>
                <a:spcBef>
                  <a:spcPct val="0"/>
                </a:spcBef>
                <a:spcAft>
                  <a:spcPct val="15000"/>
                </a:spcAft>
                <a:buChar char="••"/>
              </a:pPr>
              <a:r>
                <a:rPr lang="en-US" sz="2000" kern="1200" dirty="0" smtClean="0"/>
                <a:t>Function </a:t>
              </a:r>
              <a:r>
                <a:rPr lang="en-US" sz="2000" kern="1200" dirty="0" smtClean="0"/>
                <a:t>Point	</a:t>
              </a:r>
              <a:endParaRPr lang="en-US" sz="2000" kern="1200" dirty="0"/>
            </a:p>
          </p:txBody>
        </p:sp>
        <p:sp>
          <p:nvSpPr>
            <p:cNvPr id="16" name="Rectangle 15"/>
            <p:cNvSpPr/>
            <p:nvPr/>
          </p:nvSpPr>
          <p:spPr>
            <a:xfrm>
              <a:off x="584314" y="1504575"/>
              <a:ext cx="1168523" cy="1168523"/>
            </a:xfrm>
            <a:prstGeom prst="rect">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Freeform 16"/>
            <p:cNvSpPr/>
            <p:nvPr/>
          </p:nvSpPr>
          <p:spPr>
            <a:xfrm rot="16200000">
              <a:off x="3372248" y="3732250"/>
              <a:ext cx="3497160" cy="584261"/>
            </a:xfrm>
            <a:custGeom>
              <a:avLst/>
              <a:gdLst>
                <a:gd name="connsiteX0" fmla="*/ 0 w 3497160"/>
                <a:gd name="connsiteY0" fmla="*/ 0 h 584261"/>
                <a:gd name="connsiteX1" fmla="*/ 3497160 w 3497160"/>
                <a:gd name="connsiteY1" fmla="*/ 0 h 584261"/>
                <a:gd name="connsiteX2" fmla="*/ 3497160 w 3497160"/>
                <a:gd name="connsiteY2" fmla="*/ 584261 h 584261"/>
                <a:gd name="connsiteX3" fmla="*/ 0 w 3497160"/>
                <a:gd name="connsiteY3" fmla="*/ 584261 h 584261"/>
                <a:gd name="connsiteX4" fmla="*/ 0 w 3497160"/>
                <a:gd name="connsiteY4" fmla="*/ 0 h 584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7160" h="584261">
                  <a:moveTo>
                    <a:pt x="0" y="0"/>
                  </a:moveTo>
                  <a:lnTo>
                    <a:pt x="3497160" y="0"/>
                  </a:lnTo>
                  <a:lnTo>
                    <a:pt x="3497160" y="584261"/>
                  </a:lnTo>
                  <a:lnTo>
                    <a:pt x="0" y="58426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515286" bIns="0" numCol="1" spcCol="1270" anchor="t" anchorCtr="0">
              <a:noAutofit/>
            </a:bodyPr>
            <a:lstStyle/>
            <a:p>
              <a:pPr lvl="0" algn="r" defTabSz="889000">
                <a:lnSpc>
                  <a:spcPct val="90000"/>
                </a:lnSpc>
                <a:spcBef>
                  <a:spcPct val="0"/>
                </a:spcBef>
                <a:spcAft>
                  <a:spcPct val="35000"/>
                </a:spcAft>
              </a:pPr>
              <a:r>
                <a:rPr lang="en-US" sz="2000" kern="1200" dirty="0" smtClean="0"/>
                <a:t>Agile </a:t>
              </a:r>
              <a:r>
                <a:rPr lang="en-US" sz="2000" kern="1200" dirty="0" smtClean="0"/>
                <a:t>Measures</a:t>
              </a:r>
              <a:endParaRPr lang="en-US" sz="2000" kern="1200" dirty="0"/>
            </a:p>
          </p:txBody>
        </p:sp>
        <p:sp>
          <p:nvSpPr>
            <p:cNvPr id="18" name="Freeform 17"/>
            <p:cNvSpPr/>
            <p:nvPr/>
          </p:nvSpPr>
          <p:spPr>
            <a:xfrm>
              <a:off x="5412959" y="2275801"/>
              <a:ext cx="2910243" cy="2579978"/>
            </a:xfrm>
            <a:custGeom>
              <a:avLst/>
              <a:gdLst>
                <a:gd name="connsiteX0" fmla="*/ 0 w 2910243"/>
                <a:gd name="connsiteY0" fmla="*/ 0 h 3497160"/>
                <a:gd name="connsiteX1" fmla="*/ 2910243 w 2910243"/>
                <a:gd name="connsiteY1" fmla="*/ 0 h 3497160"/>
                <a:gd name="connsiteX2" fmla="*/ 2910243 w 2910243"/>
                <a:gd name="connsiteY2" fmla="*/ 3497160 h 3497160"/>
                <a:gd name="connsiteX3" fmla="*/ 0 w 2910243"/>
                <a:gd name="connsiteY3" fmla="*/ 3497160 h 3497160"/>
                <a:gd name="connsiteX4" fmla="*/ 0 w 2910243"/>
                <a:gd name="connsiteY4" fmla="*/ 0 h 349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0243" h="3497160">
                  <a:moveTo>
                    <a:pt x="0" y="0"/>
                  </a:moveTo>
                  <a:lnTo>
                    <a:pt x="2910243" y="0"/>
                  </a:lnTo>
                  <a:lnTo>
                    <a:pt x="2910243" y="3497160"/>
                  </a:lnTo>
                  <a:lnTo>
                    <a:pt x="0" y="3497160"/>
                  </a:lnTo>
                  <a:lnTo>
                    <a:pt x="0" y="0"/>
                  </a:lnTo>
                  <a:close/>
                </a:path>
              </a:pathLst>
            </a:custGeom>
          </p:spPr>
          <p:style>
            <a:lnRef idx="1">
              <a:schemeClr val="accent4"/>
            </a:lnRef>
            <a:fillRef idx="2">
              <a:schemeClr val="accent4"/>
            </a:fillRef>
            <a:effectRef idx="1">
              <a:schemeClr val="accent4"/>
            </a:effectRef>
            <a:fontRef idx="minor">
              <a:schemeClr val="dk1"/>
            </a:fontRef>
          </p:style>
          <p:txBody>
            <a:bodyPr spcFirstLastPara="0" vert="horz" wrap="square" lIns="142240" tIns="515286" rIns="142240" bIns="142240" numCol="1" spcCol="1270" anchor="t" anchorCtr="0">
              <a:noAutofit/>
            </a:bodyPr>
            <a:lstStyle/>
            <a:p>
              <a:pPr marL="346075" lvl="1" indent="-346075" algn="l" defTabSz="889000">
                <a:lnSpc>
                  <a:spcPct val="90000"/>
                </a:lnSpc>
                <a:spcBef>
                  <a:spcPct val="0"/>
                </a:spcBef>
                <a:spcAft>
                  <a:spcPct val="15000"/>
                </a:spcAft>
                <a:buChar char="••"/>
              </a:pPr>
              <a:r>
                <a:rPr lang="en-US" sz="2000" kern="1200" dirty="0" smtClean="0"/>
                <a:t>Story Points</a:t>
              </a:r>
              <a:endParaRPr lang="en-US" sz="2000" kern="1200" dirty="0"/>
            </a:p>
            <a:p>
              <a:pPr marL="346075" lvl="1" indent="-346075" algn="l" defTabSz="889000">
                <a:lnSpc>
                  <a:spcPct val="90000"/>
                </a:lnSpc>
                <a:spcBef>
                  <a:spcPct val="0"/>
                </a:spcBef>
                <a:spcAft>
                  <a:spcPct val="15000"/>
                </a:spcAft>
                <a:buChar char="••"/>
              </a:pPr>
              <a:endParaRPr lang="en-US" sz="2000" kern="1200" dirty="0" smtClean="0"/>
            </a:p>
            <a:p>
              <a:pPr marL="346075" lvl="1" indent="-346075" algn="l" defTabSz="889000">
                <a:lnSpc>
                  <a:spcPct val="90000"/>
                </a:lnSpc>
                <a:spcBef>
                  <a:spcPct val="0"/>
                </a:spcBef>
                <a:spcAft>
                  <a:spcPct val="15000"/>
                </a:spcAft>
                <a:buChar char="••"/>
              </a:pPr>
              <a:r>
                <a:rPr lang="en-US" sz="2000" kern="1200" dirty="0" smtClean="0"/>
                <a:t>Ideal </a:t>
              </a:r>
              <a:r>
                <a:rPr lang="en-US" sz="2000" kern="1200" dirty="0" smtClean="0"/>
                <a:t>Days</a:t>
              </a:r>
              <a:endParaRPr lang="en-US" sz="2000" kern="1200" dirty="0"/>
            </a:p>
          </p:txBody>
        </p:sp>
        <p:sp>
          <p:nvSpPr>
            <p:cNvPr id="19" name="Rectangle 18"/>
            <p:cNvSpPr/>
            <p:nvPr/>
          </p:nvSpPr>
          <p:spPr>
            <a:xfrm>
              <a:off x="4828698" y="1504575"/>
              <a:ext cx="1168523" cy="1168523"/>
            </a:xfrm>
            <a:prstGeom prst="rect">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1346279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a:solidFill>
                  <a:schemeClr val="tx1"/>
                </a:solidFill>
              </a:rPr>
              <a:t>Story </a:t>
            </a:r>
            <a:r>
              <a:rPr lang="en-US" sz="2600" dirty="0" smtClean="0">
                <a:solidFill>
                  <a:schemeClr val="tx1"/>
                </a:solidFill>
              </a:rPr>
              <a:t>Points</a:t>
            </a:r>
            <a:endParaRPr lang="en-US" sz="2600" dirty="0">
              <a:solidFill>
                <a:schemeClr val="tx1"/>
              </a:solidFill>
            </a:endParaRPr>
          </a:p>
        </p:txBody>
      </p:sp>
      <p:sp>
        <p:nvSpPr>
          <p:cNvPr id="6" name="Text Placeholder 2"/>
          <p:cNvSpPr txBox="1">
            <a:spLocks/>
          </p:cNvSpPr>
          <p:nvPr/>
        </p:nvSpPr>
        <p:spPr>
          <a:xfrm>
            <a:off x="274320" y="914400"/>
            <a:ext cx="5577840" cy="5486400"/>
          </a:xfrm>
          <a:prstGeom prst="rect">
            <a:avLst/>
          </a:prstGeom>
          <a:ln>
            <a:noFill/>
          </a:ln>
        </p:spPr>
        <p:txBody>
          <a:bodyPr>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432"/>
              </a:spcBef>
              <a:buFont typeface="Wingdings" panose="05000000000000000000" pitchFamily="2" charset="2"/>
              <a:buChar char="§"/>
            </a:pPr>
            <a:r>
              <a:rPr lang="en-US" sz="1800" dirty="0">
                <a:solidFill>
                  <a:schemeClr val="tx1">
                    <a:lumMod val="75000"/>
                    <a:lumOff val="25000"/>
                  </a:schemeClr>
                </a:solidFill>
              </a:rPr>
              <a:t>The “bigness” of a task</a:t>
            </a:r>
          </a:p>
          <a:p>
            <a:pPr>
              <a:spcBef>
                <a:spcPts val="432"/>
              </a:spcBef>
              <a:buFont typeface="Wingdings" panose="05000000000000000000" pitchFamily="2" charset="2"/>
              <a:buChar char="§"/>
            </a:pPr>
            <a:r>
              <a:rPr lang="en-US" sz="1800" dirty="0" smtClean="0">
                <a:solidFill>
                  <a:schemeClr val="tx1">
                    <a:lumMod val="75000"/>
                    <a:lumOff val="25000"/>
                  </a:schemeClr>
                </a:solidFill>
              </a:rPr>
              <a:t>Influenced </a:t>
            </a:r>
            <a:r>
              <a:rPr lang="en-US" sz="1800" dirty="0">
                <a:solidFill>
                  <a:schemeClr val="tx1">
                    <a:lumMod val="75000"/>
                    <a:lumOff val="25000"/>
                  </a:schemeClr>
                </a:solidFill>
              </a:rPr>
              <a:t>by</a:t>
            </a:r>
          </a:p>
          <a:p>
            <a:pPr marL="690563">
              <a:spcBef>
                <a:spcPts val="432"/>
              </a:spcBef>
            </a:pPr>
            <a:r>
              <a:rPr lang="en-US" sz="1800" dirty="0">
                <a:solidFill>
                  <a:schemeClr val="tx1">
                    <a:lumMod val="75000"/>
                    <a:lumOff val="25000"/>
                  </a:schemeClr>
                </a:solidFill>
              </a:rPr>
              <a:t>How hard it is</a:t>
            </a:r>
          </a:p>
          <a:p>
            <a:pPr marL="690563">
              <a:spcBef>
                <a:spcPts val="432"/>
              </a:spcBef>
            </a:pPr>
            <a:r>
              <a:rPr lang="en-US" sz="1800" dirty="0">
                <a:solidFill>
                  <a:schemeClr val="tx1">
                    <a:lumMod val="75000"/>
                    <a:lumOff val="25000"/>
                  </a:schemeClr>
                </a:solidFill>
              </a:rPr>
              <a:t>How much of it there is</a:t>
            </a:r>
          </a:p>
          <a:p>
            <a:pPr>
              <a:spcBef>
                <a:spcPts val="432"/>
              </a:spcBef>
              <a:buFont typeface="Wingdings" panose="05000000000000000000" pitchFamily="2" charset="2"/>
              <a:buChar char="§"/>
            </a:pPr>
            <a:r>
              <a:rPr lang="en-US" sz="1800" dirty="0" smtClean="0">
                <a:solidFill>
                  <a:schemeClr val="tx1">
                    <a:lumMod val="75000"/>
                    <a:lumOff val="25000"/>
                  </a:schemeClr>
                </a:solidFill>
              </a:rPr>
              <a:t>Relative </a:t>
            </a:r>
            <a:r>
              <a:rPr lang="en-US" sz="1800" dirty="0">
                <a:solidFill>
                  <a:schemeClr val="tx1">
                    <a:lumMod val="75000"/>
                    <a:lumOff val="25000"/>
                  </a:schemeClr>
                </a:solidFill>
              </a:rPr>
              <a:t>values are what is important:</a:t>
            </a:r>
          </a:p>
          <a:p>
            <a:pPr marL="690563">
              <a:spcBef>
                <a:spcPts val="432"/>
              </a:spcBef>
            </a:pPr>
            <a:r>
              <a:rPr lang="en-US" sz="1800" dirty="0">
                <a:solidFill>
                  <a:schemeClr val="tx1">
                    <a:lumMod val="75000"/>
                    <a:lumOff val="25000"/>
                  </a:schemeClr>
                </a:solidFill>
              </a:rPr>
              <a:t>A login screen is a 2.</a:t>
            </a:r>
          </a:p>
          <a:p>
            <a:pPr marL="690563">
              <a:spcBef>
                <a:spcPts val="432"/>
              </a:spcBef>
            </a:pPr>
            <a:r>
              <a:rPr lang="en-US" sz="1800" dirty="0">
                <a:solidFill>
                  <a:schemeClr val="tx1">
                    <a:lumMod val="75000"/>
                    <a:lumOff val="25000"/>
                  </a:schemeClr>
                </a:solidFill>
              </a:rPr>
              <a:t>A search feature is an 8.</a:t>
            </a:r>
          </a:p>
          <a:p>
            <a:pPr>
              <a:spcBef>
                <a:spcPts val="432"/>
              </a:spcBef>
              <a:buFont typeface="Wingdings" panose="05000000000000000000" pitchFamily="2" charset="2"/>
              <a:buChar char="§"/>
            </a:pPr>
            <a:r>
              <a:rPr lang="en-US" sz="1800" dirty="0" smtClean="0">
                <a:solidFill>
                  <a:schemeClr val="tx1">
                    <a:lumMod val="75000"/>
                    <a:lumOff val="25000"/>
                  </a:schemeClr>
                </a:solidFill>
              </a:rPr>
              <a:t>Points </a:t>
            </a:r>
            <a:r>
              <a:rPr lang="en-US" sz="1800" dirty="0">
                <a:solidFill>
                  <a:schemeClr val="tx1">
                    <a:lumMod val="75000"/>
                    <a:lumOff val="25000"/>
                  </a:schemeClr>
                </a:solidFill>
              </a:rPr>
              <a:t>are unit-less</a:t>
            </a:r>
            <a:endParaRPr lang="en-IN" sz="1800" dirty="0" smtClean="0">
              <a:solidFill>
                <a:schemeClr val="tx1">
                  <a:lumMod val="75000"/>
                  <a:lumOff val="25000"/>
                </a:schemeClr>
              </a:solidFill>
            </a:endParaRPr>
          </a:p>
        </p:txBody>
      </p:sp>
      <p:sp>
        <p:nvSpPr>
          <p:cNvPr id="3" name="Diamond 2"/>
          <p:cNvSpPr/>
          <p:nvPr/>
        </p:nvSpPr>
        <p:spPr>
          <a:xfrm rot="1118607">
            <a:off x="5316121" y="2049541"/>
            <a:ext cx="1317998" cy="961696"/>
          </a:xfrm>
          <a:prstGeom prst="diamond">
            <a:avLst/>
          </a:prstGeom>
          <a:solidFill>
            <a:schemeClr val="accent6"/>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Easy</a:t>
            </a:r>
            <a:endParaRPr lang="en-US" dirty="0"/>
          </a:p>
        </p:txBody>
      </p:sp>
      <p:sp>
        <p:nvSpPr>
          <p:cNvPr id="13" name="Diamond 12"/>
          <p:cNvSpPr/>
          <p:nvPr/>
        </p:nvSpPr>
        <p:spPr>
          <a:xfrm>
            <a:off x="5912855" y="2706433"/>
            <a:ext cx="1929682" cy="961696"/>
          </a:xfrm>
          <a:prstGeom prst="diamond">
            <a:avLst/>
          </a:prstGeom>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Impossible</a:t>
            </a:r>
            <a:endParaRPr lang="en-US" sz="1400" dirty="0"/>
          </a:p>
        </p:txBody>
      </p:sp>
      <p:sp>
        <p:nvSpPr>
          <p:cNvPr id="14" name="Diamond 13"/>
          <p:cNvSpPr/>
          <p:nvPr/>
        </p:nvSpPr>
        <p:spPr>
          <a:xfrm rot="21396284">
            <a:off x="7464971" y="3510474"/>
            <a:ext cx="1198180" cy="961696"/>
          </a:xfrm>
          <a:prstGeom prst="diamond">
            <a:avLst/>
          </a:prstGeom>
          <a:solidFill>
            <a:schemeClr val="accent3"/>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Easy</a:t>
            </a:r>
            <a:endParaRPr lang="en-US" dirty="0"/>
          </a:p>
        </p:txBody>
      </p:sp>
      <p:sp>
        <p:nvSpPr>
          <p:cNvPr id="15" name="Diamond 14"/>
          <p:cNvSpPr/>
          <p:nvPr/>
        </p:nvSpPr>
        <p:spPr>
          <a:xfrm rot="21016109">
            <a:off x="7168575" y="1949690"/>
            <a:ext cx="1317998" cy="961696"/>
          </a:xfrm>
          <a:prstGeom prst="diamond">
            <a:avLst/>
          </a:prstGeom>
          <a:solidFill>
            <a:schemeClr val="accent1">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Hard</a:t>
            </a:r>
            <a:endParaRPr lang="en-US" dirty="0"/>
          </a:p>
        </p:txBody>
      </p:sp>
      <p:sp>
        <p:nvSpPr>
          <p:cNvPr id="16" name="Diamond 15"/>
          <p:cNvSpPr/>
          <p:nvPr/>
        </p:nvSpPr>
        <p:spPr>
          <a:xfrm>
            <a:off x="4379650" y="3042769"/>
            <a:ext cx="1929682" cy="961696"/>
          </a:xfrm>
          <a:prstGeom prst="diamond">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Next to Impossible</a:t>
            </a:r>
            <a:endParaRPr lang="en-US" sz="1400" dirty="0"/>
          </a:p>
        </p:txBody>
      </p:sp>
      <p:sp>
        <p:nvSpPr>
          <p:cNvPr id="17" name="Diamond 16"/>
          <p:cNvSpPr/>
          <p:nvPr/>
        </p:nvSpPr>
        <p:spPr>
          <a:xfrm rot="942727">
            <a:off x="5431196" y="3715432"/>
            <a:ext cx="1198180" cy="961696"/>
          </a:xfrm>
          <a:prstGeom prst="diamond">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Ok</a:t>
            </a:r>
            <a:endParaRPr lang="en-US" dirty="0"/>
          </a:p>
        </p:txBody>
      </p:sp>
      <p:sp>
        <p:nvSpPr>
          <p:cNvPr id="18" name="Diamond 17"/>
          <p:cNvSpPr/>
          <p:nvPr/>
        </p:nvSpPr>
        <p:spPr>
          <a:xfrm rot="20666608">
            <a:off x="7701765" y="2685411"/>
            <a:ext cx="1449798" cy="961696"/>
          </a:xfrm>
          <a:prstGeom prst="diamond">
            <a:avLst/>
          </a:prstGeom>
          <a:solidFill>
            <a:schemeClr val="tx2">
              <a:lumMod val="60000"/>
              <a:lumOff val="4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Crazy</a:t>
            </a:r>
            <a:endParaRPr lang="en-US" dirty="0"/>
          </a:p>
        </p:txBody>
      </p:sp>
      <p:sp>
        <p:nvSpPr>
          <p:cNvPr id="19" name="Diamond 18"/>
          <p:cNvSpPr/>
          <p:nvPr/>
        </p:nvSpPr>
        <p:spPr>
          <a:xfrm rot="231207">
            <a:off x="6167485" y="1513497"/>
            <a:ext cx="1317998" cy="961696"/>
          </a:xfrm>
          <a:prstGeom prst="diamond">
            <a:avLst/>
          </a:prstGeom>
          <a:solidFill>
            <a:schemeClr val="accent6">
              <a:lumMod val="7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Med</a:t>
            </a:r>
            <a:endParaRPr lang="en-US" dirty="0"/>
          </a:p>
        </p:txBody>
      </p:sp>
      <p:sp>
        <p:nvSpPr>
          <p:cNvPr id="20" name="Diamond 19"/>
          <p:cNvSpPr/>
          <p:nvPr/>
        </p:nvSpPr>
        <p:spPr>
          <a:xfrm rot="2264054">
            <a:off x="6281351" y="3878397"/>
            <a:ext cx="1594778" cy="961696"/>
          </a:xfrm>
          <a:prstGeom prst="diamond">
            <a:avLst/>
          </a:prstGeom>
          <a:solidFill>
            <a:schemeClr val="bg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Please no</a:t>
            </a:r>
            <a:endParaRPr lang="en-US" dirty="0"/>
          </a:p>
        </p:txBody>
      </p:sp>
    </p:spTree>
    <p:extLst>
      <p:ext uri="{BB962C8B-B14F-4D97-AF65-F5344CB8AC3E}">
        <p14:creationId xmlns:p14="http://schemas.microsoft.com/office/powerpoint/2010/main" val="14310886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a:solidFill>
                  <a:schemeClr val="tx1"/>
                </a:solidFill>
              </a:rPr>
              <a:t>Ideal Time</a:t>
            </a:r>
          </a:p>
        </p:txBody>
      </p:sp>
      <p:sp>
        <p:nvSpPr>
          <p:cNvPr id="7" name="Text Placeholder 2"/>
          <p:cNvSpPr txBox="1">
            <a:spLocks/>
          </p:cNvSpPr>
          <p:nvPr/>
        </p:nvSpPr>
        <p:spPr>
          <a:xfrm>
            <a:off x="274319" y="914400"/>
            <a:ext cx="5577840" cy="5486400"/>
          </a:xfrm>
          <a:prstGeom prst="rect">
            <a:avLst/>
          </a:prstGeom>
          <a:ln>
            <a:noFill/>
          </a:ln>
        </p:spPr>
        <p:txBody>
          <a:bodyPr>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800" dirty="0">
                <a:solidFill>
                  <a:schemeClr val="tx1">
                    <a:lumMod val="75000"/>
                    <a:lumOff val="25000"/>
                  </a:schemeClr>
                </a:solidFill>
              </a:rPr>
              <a:t>How long something would take if</a:t>
            </a:r>
          </a:p>
          <a:p>
            <a:pPr>
              <a:buFont typeface="Wingdings" panose="05000000000000000000" pitchFamily="2" charset="2"/>
              <a:buChar char="§"/>
            </a:pPr>
            <a:r>
              <a:rPr lang="en-US" sz="1800" dirty="0" smtClean="0">
                <a:solidFill>
                  <a:schemeClr val="tx1">
                    <a:lumMod val="75000"/>
                    <a:lumOff val="25000"/>
                  </a:schemeClr>
                </a:solidFill>
              </a:rPr>
              <a:t>It’s </a:t>
            </a:r>
            <a:r>
              <a:rPr lang="en-US" sz="1800" dirty="0">
                <a:solidFill>
                  <a:schemeClr val="tx1">
                    <a:lumMod val="75000"/>
                    <a:lumOff val="25000"/>
                  </a:schemeClr>
                </a:solidFill>
              </a:rPr>
              <a:t>all you worked on</a:t>
            </a:r>
          </a:p>
          <a:p>
            <a:pPr>
              <a:buFont typeface="Wingdings" panose="05000000000000000000" pitchFamily="2" charset="2"/>
              <a:buChar char="§"/>
            </a:pPr>
            <a:r>
              <a:rPr lang="en-US" sz="1800" dirty="0" smtClean="0">
                <a:solidFill>
                  <a:schemeClr val="tx1">
                    <a:lumMod val="75000"/>
                    <a:lumOff val="25000"/>
                  </a:schemeClr>
                </a:solidFill>
              </a:rPr>
              <a:t>You </a:t>
            </a:r>
            <a:r>
              <a:rPr lang="en-US" sz="1800" dirty="0">
                <a:solidFill>
                  <a:schemeClr val="tx1">
                    <a:lumMod val="75000"/>
                    <a:lumOff val="25000"/>
                  </a:schemeClr>
                </a:solidFill>
              </a:rPr>
              <a:t>had no interruptions</a:t>
            </a:r>
          </a:p>
          <a:p>
            <a:pPr>
              <a:buFont typeface="Wingdings" panose="05000000000000000000" pitchFamily="2" charset="2"/>
              <a:buChar char="§"/>
            </a:pPr>
            <a:r>
              <a:rPr lang="en-US" sz="1800" dirty="0">
                <a:solidFill>
                  <a:schemeClr val="tx1">
                    <a:lumMod val="75000"/>
                    <a:lumOff val="25000"/>
                  </a:schemeClr>
                </a:solidFill>
              </a:rPr>
              <a:t>and everything you need is available</a:t>
            </a:r>
          </a:p>
          <a:p>
            <a:pPr>
              <a:buFont typeface="Wingdings" panose="05000000000000000000" pitchFamily="2" charset="2"/>
              <a:buChar char="§"/>
            </a:pPr>
            <a:r>
              <a:rPr lang="en-US" sz="1800" dirty="0" smtClean="0">
                <a:solidFill>
                  <a:schemeClr val="tx1">
                    <a:lumMod val="75000"/>
                    <a:lumOff val="25000"/>
                  </a:schemeClr>
                </a:solidFill>
              </a:rPr>
              <a:t>It’s </a:t>
            </a:r>
            <a:r>
              <a:rPr lang="en-US" sz="1800" dirty="0">
                <a:solidFill>
                  <a:schemeClr val="tx1">
                    <a:lumMod val="75000"/>
                    <a:lumOff val="25000"/>
                  </a:schemeClr>
                </a:solidFill>
              </a:rPr>
              <a:t>easier to estimate in ideal time</a:t>
            </a:r>
          </a:p>
          <a:p>
            <a:pPr>
              <a:buFont typeface="Wingdings" panose="05000000000000000000" pitchFamily="2" charset="2"/>
              <a:buChar char="§"/>
            </a:pPr>
            <a:r>
              <a:rPr lang="en-US" sz="1800" dirty="0" smtClean="0">
                <a:solidFill>
                  <a:schemeClr val="tx1">
                    <a:lumMod val="75000"/>
                    <a:lumOff val="25000"/>
                  </a:schemeClr>
                </a:solidFill>
              </a:rPr>
              <a:t>It’s </a:t>
            </a:r>
            <a:r>
              <a:rPr lang="en-US" sz="1800" dirty="0">
                <a:solidFill>
                  <a:schemeClr val="tx1">
                    <a:lumMod val="75000"/>
                    <a:lumOff val="25000"/>
                  </a:schemeClr>
                </a:solidFill>
              </a:rPr>
              <a:t>too hard to estimate directly in elapsed time</a:t>
            </a:r>
          </a:p>
          <a:p>
            <a:pPr>
              <a:buFont typeface="Wingdings" panose="05000000000000000000" pitchFamily="2" charset="2"/>
              <a:buChar char="§"/>
            </a:pPr>
            <a:r>
              <a:rPr lang="en-US" sz="1800" dirty="0">
                <a:solidFill>
                  <a:schemeClr val="tx1">
                    <a:lumMod val="75000"/>
                    <a:lumOff val="25000"/>
                  </a:schemeClr>
                </a:solidFill>
              </a:rPr>
              <a:t>Need to consider all the factors that affect elapsed time at the same time you’re estimating</a:t>
            </a:r>
            <a:endParaRPr lang="en-US" sz="1800" dirty="0">
              <a:solidFill>
                <a:schemeClr val="tx1">
                  <a:lumMod val="75000"/>
                  <a:lumOff val="25000"/>
                </a:schemeClr>
              </a:solidFill>
              <a:cs typeface="Lucida Sans Unicode"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036834"/>
            <a:ext cx="2990273" cy="2448676"/>
          </a:xfrm>
          <a:prstGeom prst="rect">
            <a:avLst/>
          </a:prstGeom>
        </p:spPr>
      </p:pic>
    </p:spTree>
    <p:extLst>
      <p:ext uri="{BB962C8B-B14F-4D97-AF65-F5344CB8AC3E}">
        <p14:creationId xmlns:p14="http://schemas.microsoft.com/office/powerpoint/2010/main" val="33564649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a:solidFill>
                  <a:schemeClr val="tx1"/>
                </a:solidFill>
              </a:rPr>
              <a:t>Comparing the Approaches</a:t>
            </a:r>
          </a:p>
        </p:txBody>
      </p:sp>
      <p:sp>
        <p:nvSpPr>
          <p:cNvPr id="8" name="Text Placeholder 2"/>
          <p:cNvSpPr txBox="1">
            <a:spLocks/>
          </p:cNvSpPr>
          <p:nvPr/>
        </p:nvSpPr>
        <p:spPr>
          <a:xfrm>
            <a:off x="274320" y="914400"/>
            <a:ext cx="5577840" cy="5486400"/>
          </a:xfrm>
          <a:prstGeom prst="rect">
            <a:avLst/>
          </a:prstGeom>
          <a:ln>
            <a:noFill/>
          </a:ln>
        </p:spPr>
        <p:txBody>
          <a:bodyPr>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Wingdings" panose="05000000000000000000" pitchFamily="2" charset="2"/>
              <a:buChar char="§"/>
            </a:pPr>
            <a:r>
              <a:rPr lang="en-US" sz="1800" dirty="0">
                <a:solidFill>
                  <a:schemeClr val="tx1">
                    <a:lumMod val="75000"/>
                    <a:lumOff val="25000"/>
                  </a:schemeClr>
                </a:solidFill>
              </a:rPr>
              <a:t>Story points help drive cross-functional behavior</a:t>
            </a:r>
          </a:p>
          <a:p>
            <a:pPr>
              <a:spcBef>
                <a:spcPts val="600"/>
              </a:spcBef>
              <a:buFont typeface="Wingdings" panose="05000000000000000000" pitchFamily="2" charset="2"/>
              <a:buChar char="§"/>
            </a:pPr>
            <a:r>
              <a:rPr lang="en-US" sz="1800" dirty="0">
                <a:solidFill>
                  <a:schemeClr val="tx1">
                    <a:lumMod val="75000"/>
                    <a:lumOff val="25000"/>
                  </a:schemeClr>
                </a:solidFill>
              </a:rPr>
              <a:t>Story point estimates do not decay</a:t>
            </a:r>
          </a:p>
          <a:p>
            <a:pPr>
              <a:spcBef>
                <a:spcPts val="600"/>
              </a:spcBef>
              <a:buFont typeface="Wingdings" panose="05000000000000000000" pitchFamily="2" charset="2"/>
              <a:buChar char="§"/>
            </a:pPr>
            <a:r>
              <a:rPr lang="en-US" sz="1800" dirty="0">
                <a:solidFill>
                  <a:schemeClr val="tx1">
                    <a:lumMod val="75000"/>
                    <a:lumOff val="25000"/>
                  </a:schemeClr>
                </a:solidFill>
              </a:rPr>
              <a:t>Story points are a pure measure of size</a:t>
            </a:r>
          </a:p>
          <a:p>
            <a:pPr>
              <a:spcBef>
                <a:spcPts val="600"/>
              </a:spcBef>
              <a:buFont typeface="Wingdings" panose="05000000000000000000" pitchFamily="2" charset="2"/>
              <a:buChar char="§"/>
            </a:pPr>
            <a:r>
              <a:rPr lang="en-US" sz="1800" dirty="0">
                <a:solidFill>
                  <a:schemeClr val="tx1">
                    <a:lumMod val="75000"/>
                    <a:lumOff val="25000"/>
                  </a:schemeClr>
                </a:solidFill>
              </a:rPr>
              <a:t>Estimating in story points is typically faster</a:t>
            </a:r>
          </a:p>
          <a:p>
            <a:pPr>
              <a:spcBef>
                <a:spcPts val="600"/>
              </a:spcBef>
              <a:buFont typeface="Wingdings" panose="05000000000000000000" pitchFamily="2" charset="2"/>
              <a:buChar char="§"/>
            </a:pPr>
            <a:r>
              <a:rPr lang="en-US" sz="1800" dirty="0">
                <a:solidFill>
                  <a:schemeClr val="tx1">
                    <a:lumMod val="75000"/>
                    <a:lumOff val="25000"/>
                  </a:schemeClr>
                </a:solidFill>
              </a:rPr>
              <a:t>My ideal days cannot be added to your ideal days</a:t>
            </a:r>
          </a:p>
          <a:p>
            <a:pPr>
              <a:spcBef>
                <a:spcPts val="600"/>
              </a:spcBef>
              <a:buFont typeface="Wingdings" panose="05000000000000000000" pitchFamily="2" charset="2"/>
              <a:buChar char="§"/>
            </a:pPr>
            <a:r>
              <a:rPr lang="en-US" sz="1800" dirty="0">
                <a:solidFill>
                  <a:schemeClr val="tx1">
                    <a:lumMod val="75000"/>
                    <a:lumOff val="25000"/>
                  </a:schemeClr>
                </a:solidFill>
              </a:rPr>
              <a:t>Ideal days are easier to explain outside the team</a:t>
            </a:r>
          </a:p>
          <a:p>
            <a:pPr>
              <a:spcBef>
                <a:spcPts val="600"/>
              </a:spcBef>
              <a:buFont typeface="Wingdings" panose="05000000000000000000" pitchFamily="2" charset="2"/>
              <a:buChar char="§"/>
            </a:pPr>
            <a:r>
              <a:rPr lang="en-US" sz="1800" dirty="0">
                <a:solidFill>
                  <a:schemeClr val="tx1">
                    <a:lumMod val="75000"/>
                    <a:lumOff val="25000"/>
                  </a:schemeClr>
                </a:solidFill>
              </a:rPr>
              <a:t>Ideal days are easier to estimate at first</a:t>
            </a:r>
            <a:endParaRPr lang="en-IN" sz="1800" dirty="0">
              <a:cs typeface="Lucida Sans Unicode"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127375"/>
            <a:ext cx="2707934" cy="2028336"/>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840023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3015274"/>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What is Estimation?</a:t>
            </a:r>
          </a:p>
          <a:p>
            <a:r>
              <a:rPr lang="en-US" b="0" dirty="0" smtClean="0"/>
              <a:t>Why do we Estimate?</a:t>
            </a:r>
          </a:p>
          <a:p>
            <a:r>
              <a:rPr lang="en-US" b="0" dirty="0" smtClean="0"/>
              <a:t>Why Estimation Fails?</a:t>
            </a:r>
          </a:p>
          <a:p>
            <a:r>
              <a:rPr lang="en-US" b="0" dirty="0" smtClean="0"/>
              <a:t>What to Estimate?</a:t>
            </a:r>
          </a:p>
          <a:p>
            <a:r>
              <a:rPr lang="en-US" dirty="0" smtClean="0"/>
              <a:t>Estimation Techniques</a:t>
            </a:r>
          </a:p>
          <a:p>
            <a:r>
              <a:rPr lang="en-US" b="0" dirty="0" smtClean="0"/>
              <a:t>Definition of Done</a:t>
            </a:r>
          </a:p>
          <a:p>
            <a:r>
              <a:rPr lang="en-US" b="0" dirty="0" smtClean="0"/>
              <a:t>Estimate Best Practice</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Agenda</a:t>
            </a:r>
            <a:endParaRPr lang="en-IN" dirty="0">
              <a:effectLst/>
            </a:endParaRPr>
          </a:p>
        </p:txBody>
      </p:sp>
    </p:spTree>
    <p:extLst>
      <p:ext uri="{BB962C8B-B14F-4D97-AF65-F5344CB8AC3E}">
        <p14:creationId xmlns:p14="http://schemas.microsoft.com/office/powerpoint/2010/main" val="4110930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a:solidFill>
                  <a:schemeClr val="tx1"/>
                </a:solidFill>
              </a:rPr>
              <a:t>Estimation Techniques</a:t>
            </a:r>
          </a:p>
        </p:txBody>
      </p:sp>
      <p:sp>
        <p:nvSpPr>
          <p:cNvPr id="8" name="Text Placeholder 2"/>
          <p:cNvSpPr>
            <a:spLocks noGrp="1"/>
          </p:cNvSpPr>
          <p:nvPr>
            <p:ph type="body" sz="quarter" idx="10"/>
          </p:nvPr>
        </p:nvSpPr>
        <p:spPr>
          <a:xfrm>
            <a:off x="274320" y="914400"/>
            <a:ext cx="4912535" cy="5486400"/>
          </a:xfrm>
          <a:ln>
            <a:noFill/>
          </a:ln>
        </p:spPr>
        <p:txBody>
          <a:bodyPr>
            <a:noAutofit/>
          </a:bodyPr>
          <a:lstStyle/>
          <a:p>
            <a:pPr marL="342900" lvl="1" indent="-342900">
              <a:buFont typeface="Wingdings" pitchFamily="2" charset="2"/>
              <a:buChar char="§"/>
            </a:pPr>
            <a:r>
              <a:rPr lang="en-US" sz="1800" dirty="0">
                <a:solidFill>
                  <a:schemeClr val="tx1">
                    <a:lumMod val="75000"/>
                    <a:lumOff val="25000"/>
                  </a:schemeClr>
                </a:solidFill>
              </a:rPr>
              <a:t>The three most common techniques for estimating are</a:t>
            </a:r>
          </a:p>
          <a:p>
            <a:pPr marL="690563" lvl="1" indent="-342900">
              <a:buFont typeface="Arial" panose="020B0604020202020204" pitchFamily="34" charset="0"/>
              <a:buChar char="•"/>
            </a:pPr>
            <a:r>
              <a:rPr lang="en-US" sz="1800" dirty="0">
                <a:solidFill>
                  <a:schemeClr val="tx1">
                    <a:lumMod val="75000"/>
                    <a:lumOff val="25000"/>
                  </a:schemeClr>
                </a:solidFill>
              </a:rPr>
              <a:t>Expert opinion</a:t>
            </a:r>
          </a:p>
          <a:p>
            <a:pPr marL="690563" lvl="1" indent="-342900">
              <a:buFont typeface="Arial" panose="020B0604020202020204" pitchFamily="34" charset="0"/>
              <a:buChar char="•"/>
            </a:pPr>
            <a:r>
              <a:rPr lang="en-US" sz="1800" dirty="0">
                <a:solidFill>
                  <a:schemeClr val="tx1">
                    <a:lumMod val="75000"/>
                    <a:lumOff val="25000"/>
                  </a:schemeClr>
                </a:solidFill>
              </a:rPr>
              <a:t>Analogy</a:t>
            </a:r>
          </a:p>
          <a:p>
            <a:pPr marL="690563" lvl="1" indent="-342900">
              <a:buFont typeface="Arial" panose="020B0604020202020204" pitchFamily="34" charset="0"/>
              <a:buChar char="•"/>
            </a:pPr>
            <a:r>
              <a:rPr lang="en-US" sz="1800" dirty="0">
                <a:solidFill>
                  <a:schemeClr val="tx1">
                    <a:lumMod val="75000"/>
                    <a:lumOff val="25000"/>
                  </a:schemeClr>
                </a:solidFill>
              </a:rPr>
              <a:t>Disaggregation</a:t>
            </a:r>
          </a:p>
          <a:p>
            <a:pPr marL="342900" lvl="1" indent="-342900">
              <a:buFont typeface="Wingdings" pitchFamily="2" charset="2"/>
              <a:buChar char="§"/>
            </a:pPr>
            <a:r>
              <a:rPr lang="en-US" sz="1800" dirty="0" smtClean="0">
                <a:solidFill>
                  <a:schemeClr val="tx1">
                    <a:lumMod val="75000"/>
                    <a:lumOff val="25000"/>
                  </a:schemeClr>
                </a:solidFill>
              </a:rPr>
              <a:t>Each </a:t>
            </a:r>
            <a:r>
              <a:rPr lang="en-US" sz="1800" dirty="0">
                <a:solidFill>
                  <a:schemeClr val="tx1">
                    <a:lumMod val="75000"/>
                    <a:lumOff val="25000"/>
                  </a:schemeClr>
                </a:solidFill>
              </a:rPr>
              <a:t>of these techniques may be used on its own, but the techniques should be combined for best results.</a:t>
            </a:r>
          </a:p>
        </p:txBody>
      </p:sp>
      <p:pic>
        <p:nvPicPr>
          <p:cNvPr id="5" name="Picture 2" descr="http://static.flickr.com/109/312152375_593cb7c564_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45920"/>
            <a:ext cx="25146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505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a:solidFill>
                  <a:schemeClr val="tx1"/>
                </a:solidFill>
              </a:rPr>
              <a:t>Estimation Techniques : Expert Opinion</a:t>
            </a:r>
          </a:p>
        </p:txBody>
      </p:sp>
      <p:sp>
        <p:nvSpPr>
          <p:cNvPr id="7" name="Text Placeholder 2"/>
          <p:cNvSpPr>
            <a:spLocks noGrp="1"/>
          </p:cNvSpPr>
          <p:nvPr>
            <p:ph type="body" sz="quarter" idx="10"/>
          </p:nvPr>
        </p:nvSpPr>
        <p:spPr>
          <a:xfrm>
            <a:off x="274320" y="914400"/>
            <a:ext cx="5577840" cy="5486400"/>
          </a:xfrm>
          <a:ln>
            <a:noFill/>
          </a:ln>
        </p:spPr>
        <p:txBody>
          <a:bodyPr>
            <a:noAutofit/>
          </a:bodyPr>
          <a:lstStyle/>
          <a:p>
            <a:pPr marL="346075" lvl="1" indent="-346075">
              <a:buFont typeface="Wingdings" panose="05000000000000000000" pitchFamily="2" charset="2"/>
              <a:buChar char="§"/>
            </a:pPr>
            <a:r>
              <a:rPr lang="en-US" sz="1800" dirty="0">
                <a:solidFill>
                  <a:schemeClr val="tx1">
                    <a:lumMod val="75000"/>
                    <a:lumOff val="25000"/>
                  </a:schemeClr>
                </a:solidFill>
              </a:rPr>
              <a:t>If you want to know how long something is likely to take, ask an expert.</a:t>
            </a:r>
          </a:p>
          <a:p>
            <a:pPr marL="346075" lvl="1" indent="-346075">
              <a:buFont typeface="Wingdings" panose="05000000000000000000" pitchFamily="2" charset="2"/>
              <a:buChar char="§"/>
            </a:pPr>
            <a:r>
              <a:rPr lang="en-US" sz="1800" dirty="0" smtClean="0">
                <a:solidFill>
                  <a:schemeClr val="tx1">
                    <a:lumMod val="75000"/>
                    <a:lumOff val="25000"/>
                  </a:schemeClr>
                </a:solidFill>
              </a:rPr>
              <a:t>Advantages</a:t>
            </a:r>
            <a:r>
              <a:rPr lang="en-US" sz="1800" dirty="0">
                <a:solidFill>
                  <a:schemeClr val="tx1">
                    <a:lumMod val="75000"/>
                    <a:lumOff val="25000"/>
                  </a:schemeClr>
                </a:solidFill>
              </a:rPr>
              <a:t>:</a:t>
            </a:r>
          </a:p>
          <a:p>
            <a:pPr marL="698500" lvl="2" indent="-346075"/>
            <a:r>
              <a:rPr lang="en-US" sz="1800" dirty="0">
                <a:solidFill>
                  <a:schemeClr val="tx1">
                    <a:lumMod val="75000"/>
                    <a:lumOff val="25000"/>
                  </a:schemeClr>
                </a:solidFill>
              </a:rPr>
              <a:t>It usually doesn’t take very long.</a:t>
            </a:r>
          </a:p>
          <a:p>
            <a:pPr marL="346075" lvl="1" indent="-346075">
              <a:buFont typeface="Wingdings" panose="05000000000000000000" pitchFamily="2" charset="2"/>
              <a:buChar char="§"/>
            </a:pPr>
            <a:endParaRPr lang="en-US" sz="1800" dirty="0">
              <a:solidFill>
                <a:schemeClr val="tx1">
                  <a:lumMod val="75000"/>
                  <a:lumOff val="25000"/>
                </a:schemeClr>
              </a:solidFill>
            </a:endParaRPr>
          </a:p>
          <a:p>
            <a:pPr marL="346075" lvl="1" indent="-346075">
              <a:buFont typeface="Wingdings" panose="05000000000000000000" pitchFamily="2" charset="2"/>
              <a:buChar char="§"/>
            </a:pPr>
            <a:r>
              <a:rPr lang="en-US" sz="1800" dirty="0" smtClean="0">
                <a:solidFill>
                  <a:schemeClr val="tx1">
                    <a:lumMod val="75000"/>
                    <a:lumOff val="25000"/>
                  </a:schemeClr>
                </a:solidFill>
              </a:rPr>
              <a:t>Disadvantages</a:t>
            </a:r>
            <a:r>
              <a:rPr lang="en-US" sz="1800" dirty="0">
                <a:solidFill>
                  <a:schemeClr val="tx1">
                    <a:lumMod val="75000"/>
                    <a:lumOff val="25000"/>
                  </a:schemeClr>
                </a:solidFill>
              </a:rPr>
              <a:t>:</a:t>
            </a:r>
          </a:p>
          <a:p>
            <a:pPr marL="698500" lvl="2" indent="-346075"/>
            <a:r>
              <a:rPr lang="en-US" sz="1800" dirty="0">
                <a:solidFill>
                  <a:schemeClr val="tx1">
                    <a:lumMod val="75000"/>
                    <a:lumOff val="25000"/>
                  </a:schemeClr>
                </a:solidFill>
              </a:rPr>
              <a:t>On an agile project, estimates are assigned to user stories or other user valued functionality. </a:t>
            </a:r>
            <a:endParaRPr lang="en-US" sz="1800" dirty="0" smtClean="0">
              <a:solidFill>
                <a:schemeClr val="tx1">
                  <a:lumMod val="75000"/>
                  <a:lumOff val="25000"/>
                </a:schemeClr>
              </a:solidFill>
            </a:endParaRPr>
          </a:p>
          <a:p>
            <a:pPr marL="698500" lvl="2" indent="-346075"/>
            <a:r>
              <a:rPr lang="en-US" sz="1800" dirty="0" smtClean="0">
                <a:solidFill>
                  <a:schemeClr val="tx1">
                    <a:lumMod val="75000"/>
                    <a:lumOff val="25000"/>
                  </a:schemeClr>
                </a:solidFill>
              </a:rPr>
              <a:t>Developing </a:t>
            </a:r>
            <a:r>
              <a:rPr lang="en-US" sz="1800" dirty="0">
                <a:solidFill>
                  <a:schemeClr val="tx1">
                    <a:lumMod val="75000"/>
                    <a:lumOff val="25000"/>
                  </a:schemeClr>
                </a:solidFill>
              </a:rPr>
              <a:t>this functionality is likely to require a variety of skills normally performed by more than one person. </a:t>
            </a:r>
            <a:endParaRPr lang="en-US" sz="1800" dirty="0" smtClean="0">
              <a:solidFill>
                <a:schemeClr val="tx1">
                  <a:lumMod val="75000"/>
                  <a:lumOff val="25000"/>
                </a:schemeClr>
              </a:solidFill>
            </a:endParaRPr>
          </a:p>
          <a:p>
            <a:pPr marL="698500" lvl="2" indent="-346075"/>
            <a:r>
              <a:rPr lang="en-US" sz="1800" dirty="0" smtClean="0">
                <a:solidFill>
                  <a:schemeClr val="tx1">
                    <a:lumMod val="75000"/>
                    <a:lumOff val="25000"/>
                  </a:schemeClr>
                </a:solidFill>
              </a:rPr>
              <a:t>This </a:t>
            </a:r>
            <a:r>
              <a:rPr lang="en-US" sz="1800" dirty="0">
                <a:solidFill>
                  <a:schemeClr val="tx1">
                    <a:lumMod val="75000"/>
                    <a:lumOff val="25000"/>
                  </a:schemeClr>
                </a:solidFill>
              </a:rPr>
              <a:t>makes it difficult to find suitable experts who can assess the effort across all disciplines.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645920"/>
            <a:ext cx="2190750" cy="2085975"/>
          </a:xfrm>
          <a:prstGeom prst="rect">
            <a:avLst/>
          </a:prstGeom>
        </p:spPr>
      </p:pic>
    </p:spTree>
    <p:extLst>
      <p:ext uri="{BB962C8B-B14F-4D97-AF65-F5344CB8AC3E}">
        <p14:creationId xmlns:p14="http://schemas.microsoft.com/office/powerpoint/2010/main" val="3959604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a:solidFill>
                  <a:schemeClr val="tx1"/>
                </a:solidFill>
              </a:rPr>
              <a:t>Estimation Techniques : Analogy</a:t>
            </a:r>
          </a:p>
        </p:txBody>
      </p:sp>
      <p:sp>
        <p:nvSpPr>
          <p:cNvPr id="8" name="Text Placeholder 2"/>
          <p:cNvSpPr>
            <a:spLocks noGrp="1"/>
          </p:cNvSpPr>
          <p:nvPr>
            <p:ph type="body" sz="quarter" idx="10"/>
          </p:nvPr>
        </p:nvSpPr>
        <p:spPr>
          <a:xfrm>
            <a:off x="294288" y="914400"/>
            <a:ext cx="5577840" cy="5486400"/>
          </a:xfrm>
          <a:ln>
            <a:noFill/>
          </a:ln>
        </p:spPr>
        <p:txBody>
          <a:bodyPr>
            <a:noAutofit/>
          </a:bodyPr>
          <a:lstStyle/>
          <a:p>
            <a:pPr>
              <a:buFont typeface="Wingdings" panose="05000000000000000000" pitchFamily="2" charset="2"/>
              <a:buChar char="§"/>
            </a:pPr>
            <a:r>
              <a:rPr lang="en-US" sz="1800" dirty="0">
                <a:solidFill>
                  <a:schemeClr val="tx1">
                    <a:lumMod val="75000"/>
                    <a:lumOff val="25000"/>
                  </a:schemeClr>
                </a:solidFill>
              </a:rPr>
              <a:t>When estimating by analogy, the estimator compares the story being estimated with one or more other stories. </a:t>
            </a:r>
            <a:endParaRPr lang="en-US" sz="1800" dirty="0" smtClean="0">
              <a:solidFill>
                <a:schemeClr val="tx1">
                  <a:lumMod val="75000"/>
                  <a:lumOff val="25000"/>
                </a:schemeClr>
              </a:solidFill>
            </a:endParaRPr>
          </a:p>
          <a:p>
            <a:pPr>
              <a:buFont typeface="Wingdings" panose="05000000000000000000" pitchFamily="2" charset="2"/>
              <a:buChar char="§"/>
            </a:pPr>
            <a:r>
              <a:rPr lang="en-US" sz="1800" dirty="0" smtClean="0">
                <a:solidFill>
                  <a:schemeClr val="tx1">
                    <a:lumMod val="75000"/>
                    <a:lumOff val="25000"/>
                  </a:schemeClr>
                </a:solidFill>
              </a:rPr>
              <a:t>If </a:t>
            </a:r>
            <a:r>
              <a:rPr lang="en-US" sz="1800" dirty="0">
                <a:solidFill>
                  <a:schemeClr val="tx1">
                    <a:lumMod val="75000"/>
                    <a:lumOff val="25000"/>
                  </a:schemeClr>
                </a:solidFill>
              </a:rPr>
              <a:t>the story is twice the size, it is given an estimate twice as large.</a:t>
            </a:r>
          </a:p>
          <a:p>
            <a:pPr>
              <a:buFont typeface="Wingdings" panose="05000000000000000000" pitchFamily="2" charset="2"/>
              <a:buChar char="§"/>
            </a:pPr>
            <a:r>
              <a:rPr lang="en-US" sz="1800" dirty="0">
                <a:solidFill>
                  <a:schemeClr val="tx1">
                    <a:lumMod val="75000"/>
                    <a:lumOff val="25000"/>
                  </a:schemeClr>
                </a:solidFill>
              </a:rPr>
              <a:t>When estimating this way, you do not compare all stories against a single baseline or universal reference. </a:t>
            </a:r>
            <a:endParaRPr lang="en-US" sz="1800" dirty="0" smtClean="0">
              <a:solidFill>
                <a:schemeClr val="tx1">
                  <a:lumMod val="75000"/>
                  <a:lumOff val="25000"/>
                </a:schemeClr>
              </a:solidFill>
            </a:endParaRPr>
          </a:p>
          <a:p>
            <a:pPr>
              <a:buFont typeface="Wingdings" panose="05000000000000000000" pitchFamily="2" charset="2"/>
              <a:buChar char="§"/>
            </a:pPr>
            <a:r>
              <a:rPr lang="en-US" sz="1800" dirty="0" smtClean="0">
                <a:solidFill>
                  <a:schemeClr val="tx1">
                    <a:lumMod val="75000"/>
                    <a:lumOff val="25000"/>
                  </a:schemeClr>
                </a:solidFill>
              </a:rPr>
              <a:t>Instead</a:t>
            </a:r>
            <a:r>
              <a:rPr lang="en-US" sz="1800" dirty="0">
                <a:solidFill>
                  <a:schemeClr val="tx1">
                    <a:lumMod val="75000"/>
                    <a:lumOff val="25000"/>
                  </a:schemeClr>
                </a:solidFill>
              </a:rPr>
              <a:t>, you want to estimate each new story against an assortment of those that have already been estimated. </a:t>
            </a:r>
            <a:endParaRPr lang="en-US" sz="1800" dirty="0" smtClean="0">
              <a:solidFill>
                <a:schemeClr val="tx1">
                  <a:lumMod val="75000"/>
                  <a:lumOff val="25000"/>
                </a:schemeClr>
              </a:solidFill>
            </a:endParaRPr>
          </a:p>
          <a:p>
            <a:pPr>
              <a:buFont typeface="Wingdings" panose="05000000000000000000" pitchFamily="2" charset="2"/>
              <a:buChar char="§"/>
            </a:pPr>
            <a:r>
              <a:rPr lang="en-US" sz="1800" dirty="0" smtClean="0">
                <a:solidFill>
                  <a:schemeClr val="tx1">
                    <a:lumMod val="75000"/>
                    <a:lumOff val="25000"/>
                  </a:schemeClr>
                </a:solidFill>
              </a:rPr>
              <a:t>To </a:t>
            </a:r>
            <a:r>
              <a:rPr lang="en-US" sz="1800" dirty="0">
                <a:solidFill>
                  <a:schemeClr val="tx1">
                    <a:lumMod val="75000"/>
                    <a:lumOff val="25000"/>
                  </a:schemeClr>
                </a:solidFill>
              </a:rPr>
              <a:t>decide if a story should be estimated at five story points, see if it seems a little bigger than a story you estimated at three and a little smaller than a story you estimated at eight.</a:t>
            </a:r>
          </a:p>
          <a:p>
            <a:pPr>
              <a:buFont typeface="Wingdings" panose="05000000000000000000" pitchFamily="2" charset="2"/>
              <a:buChar char="§"/>
            </a:pPr>
            <a:endParaRPr lang="en-US" sz="1800" dirty="0">
              <a:solidFill>
                <a:schemeClr val="tx1">
                  <a:lumMod val="75000"/>
                  <a:lumOff val="25000"/>
                </a:schemeClr>
              </a:solidFill>
              <a:cs typeface="Lucida Sans Unicode" pitchFamily="34" charset="0"/>
            </a:endParaRPr>
          </a:p>
        </p:txBody>
      </p:sp>
      <p:pic>
        <p:nvPicPr>
          <p:cNvPr id="5" name="Picture 2" descr="http://www.buzzle.com/img/articleImages/481193-7016-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45920"/>
            <a:ext cx="2924236" cy="1943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398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a:solidFill>
                  <a:schemeClr val="tx1"/>
                </a:solidFill>
              </a:rPr>
              <a:t>Estimation Techniques : Disaggregation</a:t>
            </a:r>
          </a:p>
        </p:txBody>
      </p:sp>
      <p:sp>
        <p:nvSpPr>
          <p:cNvPr id="7" name="Text Placeholder 2"/>
          <p:cNvSpPr>
            <a:spLocks noGrp="1"/>
          </p:cNvSpPr>
          <p:nvPr>
            <p:ph type="body" sz="quarter" idx="10"/>
          </p:nvPr>
        </p:nvSpPr>
        <p:spPr>
          <a:xfrm>
            <a:off x="274320" y="914400"/>
            <a:ext cx="8558784" cy="5486400"/>
          </a:xfrm>
          <a:ln>
            <a:noFill/>
          </a:ln>
        </p:spPr>
        <p:txBody>
          <a:bodyPr>
            <a:noAutofit/>
          </a:bodyPr>
          <a:lstStyle/>
          <a:p>
            <a:pPr marL="346075" lvl="1" indent="-346075">
              <a:spcBef>
                <a:spcPts val="600"/>
              </a:spcBef>
              <a:buFont typeface="Wingdings" panose="05000000000000000000" pitchFamily="2" charset="2"/>
              <a:buChar char="§"/>
            </a:pPr>
            <a:r>
              <a:rPr lang="en-US" sz="1800" dirty="0">
                <a:solidFill>
                  <a:schemeClr val="tx1">
                    <a:lumMod val="75000"/>
                    <a:lumOff val="25000"/>
                  </a:schemeClr>
                </a:solidFill>
              </a:rPr>
              <a:t>Disaggregation refers to splitting a story or feature into smaller, easier-to-estimate pieces. </a:t>
            </a:r>
            <a:endParaRPr lang="en-US" sz="1800" dirty="0" smtClean="0">
              <a:solidFill>
                <a:schemeClr val="tx1">
                  <a:lumMod val="75000"/>
                  <a:lumOff val="25000"/>
                </a:schemeClr>
              </a:solidFill>
            </a:endParaRPr>
          </a:p>
          <a:p>
            <a:pPr marL="346075" lvl="1" indent="-346075">
              <a:spcBef>
                <a:spcPts val="600"/>
              </a:spcBef>
              <a:buFont typeface="Wingdings" panose="05000000000000000000" pitchFamily="2" charset="2"/>
              <a:buChar char="§"/>
            </a:pPr>
            <a:r>
              <a:rPr lang="en-US" sz="1800" dirty="0" smtClean="0">
                <a:solidFill>
                  <a:schemeClr val="tx1">
                    <a:lumMod val="75000"/>
                    <a:lumOff val="25000"/>
                  </a:schemeClr>
                </a:solidFill>
              </a:rPr>
              <a:t>However</a:t>
            </a:r>
            <a:r>
              <a:rPr lang="en-US" sz="1800" dirty="0">
                <a:solidFill>
                  <a:schemeClr val="tx1">
                    <a:lumMod val="75000"/>
                    <a:lumOff val="25000"/>
                  </a:schemeClr>
                </a:solidFill>
              </a:rPr>
              <a:t>, you need to be careful not to go too far with this approach.</a:t>
            </a:r>
            <a:endParaRPr lang="en-IN" sz="1800" b="1" dirty="0" smtClean="0">
              <a:solidFill>
                <a:schemeClr val="tx1">
                  <a:lumMod val="75000"/>
                  <a:lumOff val="2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290" y="3587320"/>
            <a:ext cx="4325719" cy="2430267"/>
          </a:xfrm>
          <a:prstGeom prst="rect">
            <a:avLst/>
          </a:prstGeom>
          <a:ln>
            <a:solidFill>
              <a:schemeClr val="tx1"/>
            </a:solidFill>
          </a:ln>
        </p:spPr>
      </p:pic>
    </p:spTree>
    <p:extLst>
      <p:ext uri="{BB962C8B-B14F-4D97-AF65-F5344CB8AC3E}">
        <p14:creationId xmlns:p14="http://schemas.microsoft.com/office/powerpoint/2010/main" val="1782354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a:solidFill>
                  <a:schemeClr val="tx1"/>
                </a:solidFill>
              </a:rPr>
              <a:t>Factors Affecting Estimations</a:t>
            </a:r>
          </a:p>
        </p:txBody>
      </p:sp>
      <p:sp>
        <p:nvSpPr>
          <p:cNvPr id="6" name="Text Placeholder 2"/>
          <p:cNvSpPr>
            <a:spLocks noGrp="1"/>
          </p:cNvSpPr>
          <p:nvPr>
            <p:ph type="body" sz="quarter" idx="10"/>
          </p:nvPr>
        </p:nvSpPr>
        <p:spPr>
          <a:xfrm>
            <a:off x="304799" y="990600"/>
            <a:ext cx="4511581" cy="5486400"/>
          </a:xfrm>
          <a:ln>
            <a:noFill/>
          </a:ln>
        </p:spPr>
        <p:txBody>
          <a:bodyPr>
            <a:noAutofit/>
          </a:bodyPr>
          <a:lstStyle/>
          <a:p>
            <a:pPr>
              <a:spcBef>
                <a:spcPts val="432"/>
              </a:spcBef>
              <a:buFont typeface="Wingdings" panose="05000000000000000000" pitchFamily="2" charset="2"/>
              <a:buChar char="§"/>
            </a:pPr>
            <a:r>
              <a:rPr lang="en-US" sz="1800" dirty="0">
                <a:solidFill>
                  <a:schemeClr val="tx1">
                    <a:lumMod val="75000"/>
                    <a:lumOff val="25000"/>
                  </a:schemeClr>
                </a:solidFill>
              </a:rPr>
              <a:t>The agility of the client organization</a:t>
            </a:r>
          </a:p>
          <a:p>
            <a:pPr>
              <a:spcBef>
                <a:spcPts val="432"/>
              </a:spcBef>
              <a:buFont typeface="Wingdings" panose="05000000000000000000" pitchFamily="2" charset="2"/>
              <a:buChar char="§"/>
            </a:pPr>
            <a:r>
              <a:rPr lang="en-US" sz="1800" dirty="0" smtClean="0">
                <a:solidFill>
                  <a:schemeClr val="tx1">
                    <a:lumMod val="75000"/>
                    <a:lumOff val="25000"/>
                  </a:schemeClr>
                </a:solidFill>
              </a:rPr>
              <a:t>Team </a:t>
            </a:r>
            <a:r>
              <a:rPr lang="en-US" sz="1800" dirty="0">
                <a:solidFill>
                  <a:schemeClr val="tx1">
                    <a:lumMod val="75000"/>
                    <a:lumOff val="25000"/>
                  </a:schemeClr>
                </a:solidFill>
              </a:rPr>
              <a:t>maturity</a:t>
            </a:r>
          </a:p>
          <a:p>
            <a:pPr>
              <a:spcBef>
                <a:spcPts val="432"/>
              </a:spcBef>
              <a:buFont typeface="Wingdings" panose="05000000000000000000" pitchFamily="2" charset="2"/>
              <a:buChar char="§"/>
            </a:pPr>
            <a:r>
              <a:rPr lang="en-US" sz="1800" dirty="0" smtClean="0">
                <a:solidFill>
                  <a:schemeClr val="tx1">
                    <a:lumMod val="75000"/>
                    <a:lumOff val="25000"/>
                  </a:schemeClr>
                </a:solidFill>
              </a:rPr>
              <a:t>The </a:t>
            </a:r>
            <a:r>
              <a:rPr lang="en-US" sz="1800" dirty="0">
                <a:solidFill>
                  <a:schemeClr val="tx1">
                    <a:lumMod val="75000"/>
                    <a:lumOff val="25000"/>
                  </a:schemeClr>
                </a:solidFill>
              </a:rPr>
              <a:t>mutual trust between the client and the offshore team</a:t>
            </a:r>
          </a:p>
          <a:p>
            <a:pPr>
              <a:spcBef>
                <a:spcPts val="432"/>
              </a:spcBef>
              <a:buFont typeface="Wingdings" panose="05000000000000000000" pitchFamily="2" charset="2"/>
              <a:buChar char="§"/>
            </a:pPr>
            <a:r>
              <a:rPr lang="en-US" sz="1800" dirty="0" smtClean="0">
                <a:solidFill>
                  <a:schemeClr val="tx1">
                    <a:lumMod val="75000"/>
                    <a:lumOff val="25000"/>
                  </a:schemeClr>
                </a:solidFill>
              </a:rPr>
              <a:t>Familiarity </a:t>
            </a:r>
            <a:r>
              <a:rPr lang="en-US" sz="1800" dirty="0">
                <a:solidFill>
                  <a:schemeClr val="tx1">
                    <a:lumMod val="75000"/>
                    <a:lumOff val="25000"/>
                  </a:schemeClr>
                </a:solidFill>
              </a:rPr>
              <a:t>of domain and technical context</a:t>
            </a:r>
          </a:p>
          <a:p>
            <a:pPr marL="693738" lvl="1" indent="-346075" fontAlgn="base">
              <a:spcBef>
                <a:spcPts val="600"/>
              </a:spcBef>
              <a:spcAft>
                <a:spcPct val="0"/>
              </a:spcAft>
              <a:buFont typeface="Arial" panose="020B0604020202020204" pitchFamily="34" charset="0"/>
              <a:buChar char="•"/>
            </a:pPr>
            <a:endParaRPr lang="en-IN" sz="1800" dirty="0">
              <a:solidFill>
                <a:schemeClr val="tx1">
                  <a:lumMod val="75000"/>
                  <a:lumOff val="25000"/>
                </a:schemeClr>
              </a:solidFill>
            </a:endParaRPr>
          </a:p>
        </p:txBody>
      </p:sp>
      <p:pic>
        <p:nvPicPr>
          <p:cNvPr id="7" name="Picture 2" descr="http://4.bp.blogspot.com/-D1geD8gr0F8/T7pATROGKBI/AAAAAAAACvc/rAgIBGCUIqk/s1600/jigsaw%2Bmanagemen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56276" y="914400"/>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024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965694"/>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dirty="0" smtClean="0"/>
              <a:t>What is Estimation?</a:t>
            </a:r>
          </a:p>
          <a:p>
            <a:r>
              <a:rPr lang="en-US" b="0" dirty="0" smtClean="0"/>
              <a:t>Why do we Estimate?</a:t>
            </a:r>
          </a:p>
          <a:p>
            <a:r>
              <a:rPr lang="en-US" b="0" dirty="0" smtClean="0"/>
              <a:t>Why Estimation Fails?</a:t>
            </a:r>
          </a:p>
          <a:p>
            <a:r>
              <a:rPr lang="en-US" b="0" dirty="0" smtClean="0"/>
              <a:t>What to Estimate?</a:t>
            </a:r>
          </a:p>
          <a:p>
            <a:r>
              <a:rPr lang="en-US" b="0" dirty="0" smtClean="0"/>
              <a:t>Estimation Techniques</a:t>
            </a:r>
          </a:p>
          <a:p>
            <a:r>
              <a:rPr lang="en-US" b="0" dirty="0" smtClean="0"/>
              <a:t>Definition of Done</a:t>
            </a:r>
          </a:p>
          <a:p>
            <a:r>
              <a:rPr lang="en-US" b="0" dirty="0" smtClean="0"/>
              <a:t>Estimate Best Practice</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Agenda</a:t>
            </a:r>
            <a:endParaRPr lang="en-IN" dirty="0">
              <a:effectLst/>
            </a:endParaRPr>
          </a:p>
        </p:txBody>
      </p:sp>
    </p:spTree>
    <p:extLst>
      <p:ext uri="{BB962C8B-B14F-4D97-AF65-F5344CB8AC3E}">
        <p14:creationId xmlns:p14="http://schemas.microsoft.com/office/powerpoint/2010/main" val="1937677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3519786"/>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What is Estimation?</a:t>
            </a:r>
          </a:p>
          <a:p>
            <a:r>
              <a:rPr lang="en-US" b="0" dirty="0" smtClean="0"/>
              <a:t>Why do we Estimate?</a:t>
            </a:r>
          </a:p>
          <a:p>
            <a:r>
              <a:rPr lang="en-US" b="0" dirty="0" smtClean="0"/>
              <a:t>Why Estimation Fails?</a:t>
            </a:r>
          </a:p>
          <a:p>
            <a:r>
              <a:rPr lang="en-US" b="0" dirty="0" smtClean="0"/>
              <a:t>What to Estimate?</a:t>
            </a:r>
          </a:p>
          <a:p>
            <a:r>
              <a:rPr lang="en-US" b="0" dirty="0" smtClean="0"/>
              <a:t>Estimation Techniques</a:t>
            </a:r>
          </a:p>
          <a:p>
            <a:r>
              <a:rPr lang="en-US" dirty="0" smtClean="0"/>
              <a:t>Definition of Done</a:t>
            </a:r>
          </a:p>
          <a:p>
            <a:r>
              <a:rPr lang="en-US" b="0" dirty="0" smtClean="0"/>
              <a:t>Estimate Best Practice</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Agenda</a:t>
            </a:r>
            <a:endParaRPr lang="en-IN" dirty="0">
              <a:effectLst/>
            </a:endParaRPr>
          </a:p>
        </p:txBody>
      </p:sp>
    </p:spTree>
    <p:extLst>
      <p:ext uri="{BB962C8B-B14F-4D97-AF65-F5344CB8AC3E}">
        <p14:creationId xmlns:p14="http://schemas.microsoft.com/office/powerpoint/2010/main" val="2025787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lstStyle/>
          <a:p>
            <a:r>
              <a:rPr lang="en-US" dirty="0">
                <a:solidFill>
                  <a:schemeClr val="tx1">
                    <a:lumMod val="75000"/>
                    <a:lumOff val="25000"/>
                  </a:schemeClr>
                </a:solidFill>
                <a:effectLst/>
              </a:rPr>
              <a:t>Definition of “Done”</a:t>
            </a:r>
            <a:endParaRPr lang="en-US" dirty="0">
              <a:solidFill>
                <a:schemeClr val="tx1">
                  <a:lumMod val="75000"/>
                  <a:lumOff val="25000"/>
                </a:schemeClr>
              </a:solidFill>
            </a:endParaRPr>
          </a:p>
        </p:txBody>
      </p:sp>
      <p:sp>
        <p:nvSpPr>
          <p:cNvPr id="5" name="Rectangle 4"/>
          <p:cNvSpPr/>
          <p:nvPr/>
        </p:nvSpPr>
        <p:spPr>
          <a:xfrm>
            <a:off x="6653048" y="315310"/>
            <a:ext cx="1986455" cy="1229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this completed from Amit K</a:t>
            </a:r>
            <a:endParaRPr lang="en-US" dirty="0"/>
          </a:p>
        </p:txBody>
      </p:sp>
    </p:spTree>
    <p:extLst>
      <p:ext uri="{BB962C8B-B14F-4D97-AF65-F5344CB8AC3E}">
        <p14:creationId xmlns:p14="http://schemas.microsoft.com/office/powerpoint/2010/main" val="23803307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Isosceles Triangle 67"/>
          <p:cNvSpPr/>
          <p:nvPr/>
        </p:nvSpPr>
        <p:spPr>
          <a:xfrm>
            <a:off x="2254466" y="1954948"/>
            <a:ext cx="6195848" cy="417787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74320" y="109728"/>
            <a:ext cx="8558784" cy="576072"/>
          </a:xfrm>
        </p:spPr>
        <p:txBody>
          <a:bodyPr/>
          <a:lstStyle/>
          <a:p>
            <a:r>
              <a:rPr lang="en-US" dirty="0">
                <a:effectLst/>
              </a:rPr>
              <a:t>What if an </a:t>
            </a:r>
            <a:r>
              <a:rPr lang="en-US" dirty="0" smtClean="0">
                <a:effectLst/>
              </a:rPr>
              <a:t>estimate </a:t>
            </a:r>
            <a:r>
              <a:rPr lang="en-US" dirty="0">
                <a:effectLst/>
              </a:rPr>
              <a:t>is large?</a:t>
            </a:r>
            <a:endParaRPr lang="en-US" dirty="0"/>
          </a:p>
        </p:txBody>
      </p:sp>
      <p:graphicFrame>
        <p:nvGraphicFramePr>
          <p:cNvPr id="6" name="Diagram 5"/>
          <p:cNvGraphicFramePr/>
          <p:nvPr>
            <p:extLst>
              <p:ext uri="{D42A27DB-BD31-4B8C-83A1-F6EECF244321}">
                <p14:modId xmlns:p14="http://schemas.microsoft.com/office/powerpoint/2010/main" val="294971339"/>
              </p:ext>
            </p:extLst>
          </p:nvPr>
        </p:nvGraphicFramePr>
        <p:xfrm>
          <a:off x="2060043" y="1939181"/>
          <a:ext cx="6595248" cy="4310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3263487" y="4966155"/>
            <a:ext cx="1718441" cy="52026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237694" y="4976661"/>
            <a:ext cx="1291090" cy="52026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629321" y="4981921"/>
            <a:ext cx="662533" cy="52026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130617" y="5549497"/>
            <a:ext cx="1718441" cy="52026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48695" y="5549497"/>
            <a:ext cx="1067016" cy="52026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066917" y="5549497"/>
            <a:ext cx="881832" cy="52026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28214" y="3558241"/>
            <a:ext cx="1173718" cy="31227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53757" y="3568747"/>
            <a:ext cx="662533" cy="312274"/>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27327" y="3995536"/>
            <a:ext cx="662533" cy="310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4043378" y="4013304"/>
            <a:ext cx="232214" cy="310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246607" y="3995536"/>
            <a:ext cx="411381" cy="310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823999" y="3995536"/>
            <a:ext cx="801665" cy="310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57867" y="4415958"/>
            <a:ext cx="355832" cy="310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45074" y="4410698"/>
            <a:ext cx="182598" cy="310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337468" y="4415958"/>
            <a:ext cx="520974" cy="310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507242" y="4415958"/>
            <a:ext cx="839034" cy="310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862206" y="4415958"/>
            <a:ext cx="520974" cy="31089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437425" y="3093757"/>
            <a:ext cx="430557"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5915355" y="3088497"/>
            <a:ext cx="220944"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4754227" y="3088497"/>
            <a:ext cx="430557"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5233358" y="3088497"/>
            <a:ext cx="165998"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531354" y="3088497"/>
            <a:ext cx="182598"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736669" y="2846747"/>
            <a:ext cx="220944"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437115" y="2862513"/>
            <a:ext cx="220944"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07053" y="2862513"/>
            <a:ext cx="355832"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727645" y="2862513"/>
            <a:ext cx="220944"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5550962" y="2608378"/>
            <a:ext cx="220944"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277680" y="2603118"/>
            <a:ext cx="220944"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993892" y="2618884"/>
            <a:ext cx="220944"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388042" y="2350862"/>
            <a:ext cx="220944"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104254" y="2350862"/>
            <a:ext cx="220944"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275827" y="2124878"/>
            <a:ext cx="182598" cy="15953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p:cNvCxnSpPr/>
          <p:nvPr/>
        </p:nvCxnSpPr>
        <p:spPr>
          <a:xfrm>
            <a:off x="2767363" y="3384815"/>
            <a:ext cx="35152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324300" y="4814261"/>
            <a:ext cx="61207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37647" y="2603118"/>
            <a:ext cx="2860848" cy="369332"/>
          </a:xfrm>
          <a:prstGeom prst="rect">
            <a:avLst/>
          </a:prstGeom>
          <a:noFill/>
        </p:spPr>
        <p:txBody>
          <a:bodyPr wrap="none" rtlCol="0">
            <a:spAutoFit/>
          </a:bodyPr>
          <a:lstStyle/>
          <a:p>
            <a:r>
              <a:rPr lang="en-US" b="1" dirty="0" smtClean="0"/>
              <a:t>Ready for Iteration planning</a:t>
            </a:r>
            <a:endParaRPr lang="en-US" b="1" dirty="0"/>
          </a:p>
        </p:txBody>
      </p:sp>
      <p:cxnSp>
        <p:nvCxnSpPr>
          <p:cNvPr id="58" name="Straight Connector 57"/>
          <p:cNvCxnSpPr/>
          <p:nvPr/>
        </p:nvCxnSpPr>
        <p:spPr>
          <a:xfrm>
            <a:off x="1340066" y="3384815"/>
            <a:ext cx="5052945"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89240" y="3724884"/>
            <a:ext cx="2708242" cy="646331"/>
          </a:xfrm>
          <a:prstGeom prst="rect">
            <a:avLst/>
          </a:prstGeom>
          <a:noFill/>
        </p:spPr>
        <p:txBody>
          <a:bodyPr wrap="square" rtlCol="0">
            <a:spAutoFit/>
          </a:bodyPr>
          <a:lstStyle/>
          <a:p>
            <a:r>
              <a:rPr lang="en-US" b="1" dirty="0" smtClean="0"/>
              <a:t>Mid-range (4-10 iterations out</a:t>
            </a:r>
            <a:endParaRPr lang="en-US" b="1" dirty="0"/>
          </a:p>
        </p:txBody>
      </p:sp>
      <p:sp>
        <p:nvSpPr>
          <p:cNvPr id="60" name="TextBox 59"/>
          <p:cNvSpPr txBox="1"/>
          <p:nvPr/>
        </p:nvSpPr>
        <p:spPr>
          <a:xfrm>
            <a:off x="784946" y="4981921"/>
            <a:ext cx="1730162" cy="646331"/>
          </a:xfrm>
          <a:prstGeom prst="rect">
            <a:avLst/>
          </a:prstGeom>
          <a:noFill/>
        </p:spPr>
        <p:txBody>
          <a:bodyPr wrap="square" rtlCol="0">
            <a:spAutoFit/>
          </a:bodyPr>
          <a:lstStyle/>
          <a:p>
            <a:r>
              <a:rPr lang="en-US" b="1" dirty="0" smtClean="0"/>
              <a:t>Long-term (10+ iterations out)</a:t>
            </a:r>
            <a:endParaRPr lang="en-US" b="1" dirty="0"/>
          </a:p>
        </p:txBody>
      </p:sp>
      <p:cxnSp>
        <p:nvCxnSpPr>
          <p:cNvPr id="65" name="Straight Arrow Connector 64"/>
          <p:cNvCxnSpPr/>
          <p:nvPr/>
        </p:nvCxnSpPr>
        <p:spPr>
          <a:xfrm flipH="1" flipV="1">
            <a:off x="5608986" y="1891884"/>
            <a:ext cx="3219704" cy="41778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6487608" y="3240176"/>
            <a:ext cx="2073068" cy="646331"/>
          </a:xfrm>
          <a:prstGeom prst="rect">
            <a:avLst/>
          </a:prstGeom>
          <a:noFill/>
          <a:scene3d>
            <a:camera prst="orthographicFront">
              <a:rot lat="0" lon="0" rev="18600000"/>
            </a:camera>
            <a:lightRig rig="threePt" dir="t"/>
          </a:scene3d>
        </p:spPr>
        <p:txBody>
          <a:bodyPr wrap="square" rtlCol="0">
            <a:spAutoFit/>
          </a:bodyPr>
          <a:lstStyle/>
          <a:p>
            <a:r>
              <a:rPr lang="en-US" b="1" dirty="0" smtClean="0"/>
              <a:t>Increasing detail </a:t>
            </a:r>
          </a:p>
          <a:p>
            <a:r>
              <a:rPr lang="en-US" b="1" dirty="0" smtClean="0"/>
              <a:t>Increasing priority</a:t>
            </a:r>
            <a:endParaRPr lang="en-US" b="1" dirty="0"/>
          </a:p>
        </p:txBody>
      </p:sp>
      <p:sp>
        <p:nvSpPr>
          <p:cNvPr id="67" name="TextBox 66"/>
          <p:cNvSpPr txBox="1"/>
          <p:nvPr/>
        </p:nvSpPr>
        <p:spPr>
          <a:xfrm>
            <a:off x="977462" y="1166648"/>
            <a:ext cx="7157545" cy="369332"/>
          </a:xfrm>
          <a:prstGeom prst="rect">
            <a:avLst/>
          </a:prstGeom>
          <a:noFill/>
        </p:spPr>
        <p:txBody>
          <a:bodyPr wrap="square" rtlCol="0">
            <a:spAutoFit/>
          </a:bodyPr>
          <a:lstStyle/>
          <a:p>
            <a:pPr algn="ctr"/>
            <a:r>
              <a:rPr lang="en-US" b="1" dirty="0" smtClean="0"/>
              <a:t>Break down stories as they move up the backlog</a:t>
            </a:r>
            <a:endParaRPr lang="en-US" b="1" dirty="0"/>
          </a:p>
        </p:txBody>
      </p:sp>
    </p:spTree>
    <p:extLst>
      <p:ext uri="{BB962C8B-B14F-4D97-AF65-F5344CB8AC3E}">
        <p14:creationId xmlns:p14="http://schemas.microsoft.com/office/powerpoint/2010/main" val="1790986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lstStyle/>
          <a:p>
            <a:r>
              <a:rPr lang="en-US" dirty="0">
                <a:effectLst/>
              </a:rPr>
              <a:t>Relativity</a:t>
            </a:r>
            <a:endParaRPr lang="en-US" dirty="0"/>
          </a:p>
        </p:txBody>
      </p:sp>
      <p:sp>
        <p:nvSpPr>
          <p:cNvPr id="5" name="Text Placeholder 28"/>
          <p:cNvSpPr txBox="1">
            <a:spLocks/>
          </p:cNvSpPr>
          <p:nvPr/>
        </p:nvSpPr>
        <p:spPr>
          <a:xfrm>
            <a:off x="304800" y="1143000"/>
            <a:ext cx="8534400" cy="5105400"/>
          </a:xfrm>
          <a:prstGeom prst="rect">
            <a:avLst/>
          </a:prstGeom>
        </p:spPr>
        <p:txBody>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a:p>
            <a:endParaRPr lang="en-US" dirty="0" smtClean="0"/>
          </a:p>
          <a:p>
            <a:endParaRPr lang="en-US" dirty="0" smtClean="0"/>
          </a:p>
          <a:p>
            <a:pPr>
              <a:buFont typeface="Wingdings" panose="05000000000000000000" pitchFamily="2" charset="2"/>
              <a:buChar char="§"/>
            </a:pPr>
            <a:r>
              <a:rPr lang="en-US" sz="1800" dirty="0" smtClean="0"/>
              <a:t>Scrum work on the  theory of Relativity for Estimate</a:t>
            </a:r>
            <a:endParaRPr lang="en-IN" sz="1800" dirty="0" smtClean="0"/>
          </a:p>
          <a:p>
            <a:endParaRPr lang="en-US" dirty="0"/>
          </a:p>
        </p:txBody>
      </p:sp>
      <p:graphicFrame>
        <p:nvGraphicFramePr>
          <p:cNvPr id="7" name="Table Placeholder 5"/>
          <p:cNvGraphicFramePr>
            <a:graphicFrameLocks/>
          </p:cNvGraphicFramePr>
          <p:nvPr>
            <p:extLst>
              <p:ext uri="{D42A27DB-BD31-4B8C-83A1-F6EECF244321}">
                <p14:modId xmlns:p14="http://schemas.microsoft.com/office/powerpoint/2010/main" val="4056152523"/>
              </p:ext>
            </p:extLst>
          </p:nvPr>
        </p:nvGraphicFramePr>
        <p:xfrm>
          <a:off x="228600" y="3988672"/>
          <a:ext cx="8820150" cy="2225040"/>
        </p:xfrm>
        <a:graphic>
          <a:graphicData uri="http://schemas.openxmlformats.org/drawingml/2006/table">
            <a:tbl>
              <a:tblPr firstRow="1" bandRow="1">
                <a:tableStyleId>{5C22544A-7EE6-4342-B048-85BDC9FD1C3A}</a:tableStyleId>
              </a:tblPr>
              <a:tblGrid>
                <a:gridCol w="4410075"/>
                <a:gridCol w="4410075"/>
              </a:tblGrid>
              <a:tr h="370840">
                <a:tc>
                  <a:txBody>
                    <a:bodyPr/>
                    <a:lstStyle/>
                    <a:p>
                      <a:r>
                        <a:rPr lang="en-IN" dirty="0" smtClean="0"/>
                        <a:t>Relative</a:t>
                      </a:r>
                      <a:endParaRPr lang="en-IN" dirty="0"/>
                    </a:p>
                  </a:txBody>
                  <a:tcPr/>
                </a:tc>
                <a:tc>
                  <a:txBody>
                    <a:bodyPr/>
                    <a:lstStyle/>
                    <a:p>
                      <a:r>
                        <a:rPr lang="en-IN" dirty="0" smtClean="0"/>
                        <a:t>Absolute </a:t>
                      </a:r>
                      <a:endParaRPr lang="en-IN" dirty="0"/>
                    </a:p>
                  </a:txBody>
                  <a:tcPr/>
                </a:tc>
              </a:tr>
              <a:tr h="370840">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Story points</a:t>
                      </a:r>
                    </a:p>
                  </a:txBody>
                  <a:tcPr/>
                </a:tc>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Hours/Days</a:t>
                      </a:r>
                    </a:p>
                  </a:txBody>
                  <a:tcPr/>
                </a:tc>
              </a:tr>
              <a:tr h="370840">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Used for Release planning </a:t>
                      </a:r>
                    </a:p>
                  </a:txBody>
                  <a:tcPr/>
                </a:tc>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Used for Sprint planning</a:t>
                      </a:r>
                    </a:p>
                  </a:txBody>
                  <a:tcPr/>
                </a:tc>
              </a:tr>
              <a:tr h="370840">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Accuracy is not important</a:t>
                      </a:r>
                    </a:p>
                  </a:txBody>
                  <a:tcPr/>
                </a:tc>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Accuracy is important to some extend</a:t>
                      </a:r>
                    </a:p>
                  </a:txBody>
                  <a:tcPr/>
                </a:tc>
              </a:tr>
              <a:tr h="370840">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Eliminates bias</a:t>
                      </a:r>
                    </a:p>
                  </a:txBody>
                  <a:tcPr/>
                </a:tc>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Does not eliminate bias</a:t>
                      </a:r>
                    </a:p>
                  </a:txBody>
                  <a:tcPr/>
                </a:tc>
              </a:tr>
              <a:tr h="370840">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Cannot be compared with another team’s</a:t>
                      </a:r>
                    </a:p>
                  </a:txBody>
                  <a:tcPr/>
                </a:tc>
                <a:tc>
                  <a:txBody>
                    <a:bodyPr/>
                    <a:lstStyle/>
                    <a:p>
                      <a:pPr marL="0" marR="0" indent="0" algn="l" defTabSz="914400" rtl="0" eaLnBrk="1" fontAlgn="auto" latinLnBrk="0" hangingPunct="1">
                        <a:lnSpc>
                          <a:spcPct val="100000"/>
                        </a:lnSpc>
                        <a:spcBef>
                          <a:spcPct val="20000"/>
                        </a:spcBef>
                        <a:spcAft>
                          <a:spcPts val="0"/>
                        </a:spcAft>
                        <a:buClr>
                          <a:schemeClr val="folHlink"/>
                        </a:buClr>
                        <a:buSzPct val="90000"/>
                        <a:buFont typeface="Wingdings" pitchFamily="2" charset="2"/>
                        <a:buNone/>
                        <a:tabLst/>
                        <a:defRPr/>
                      </a:pPr>
                      <a:r>
                        <a:rPr lang="en-US" sz="1600" kern="1200" dirty="0" smtClean="0">
                          <a:solidFill>
                            <a:schemeClr val="tx1">
                              <a:lumMod val="75000"/>
                              <a:lumOff val="25000"/>
                            </a:schemeClr>
                          </a:solidFill>
                          <a:latin typeface="+mn-lt"/>
                          <a:ea typeface="+mn-ea"/>
                          <a:cs typeface="+mn-cs"/>
                        </a:rPr>
                        <a:t>Supports comparison</a:t>
                      </a:r>
                    </a:p>
                  </a:txBody>
                  <a:tcPr/>
                </a:tc>
              </a:tr>
            </a:tbl>
          </a:graphicData>
        </a:graphic>
      </p:graphicFrame>
      <p:pic>
        <p:nvPicPr>
          <p:cNvPr id="8" name="Picture 2" descr="https://encrypted-tbn2.gstatic.com/images?q=tbn:ANd9GcToEpaOKzaTnzWaa6phqZThwxarOWo4FxQMd36LyMxwL5EeSCP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2822" y="914400"/>
            <a:ext cx="2141157" cy="236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6218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lstStyle/>
          <a:p>
            <a:r>
              <a:rPr lang="en-US" dirty="0">
                <a:effectLst/>
              </a:rPr>
              <a:t>Making it Abstract - Story Points</a:t>
            </a:r>
            <a:endParaRPr lang="en-US" dirty="0"/>
          </a:p>
        </p:txBody>
      </p:sp>
      <p:sp>
        <p:nvSpPr>
          <p:cNvPr id="8" name="Text Placeholder 28"/>
          <p:cNvSpPr txBox="1">
            <a:spLocks/>
          </p:cNvSpPr>
          <p:nvPr/>
        </p:nvSpPr>
        <p:spPr>
          <a:xfrm>
            <a:off x="274320" y="914400"/>
            <a:ext cx="8558784" cy="5486400"/>
          </a:xfrm>
          <a:prstGeom prst="rect">
            <a:avLst/>
          </a:prstGeom>
        </p:spPr>
        <p:txBody>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1800" dirty="0" smtClean="0"/>
              <a:t>Used to estimate the size of a story: the effort of a requirement</a:t>
            </a:r>
          </a:p>
          <a:p>
            <a:pPr>
              <a:buFont typeface="Wingdings" panose="05000000000000000000" pitchFamily="2" charset="2"/>
              <a:buChar char="§"/>
              <a:defRPr/>
            </a:pPr>
            <a:r>
              <a:rPr lang="en-US" sz="1800" dirty="0" smtClean="0"/>
              <a:t>Relative estimation -  2 story points require more effort than one story point and 13 story points require much more effort than 1 story point</a:t>
            </a:r>
          </a:p>
          <a:p>
            <a:pPr>
              <a:buFont typeface="Wingdings" panose="05000000000000000000" pitchFamily="2" charset="2"/>
              <a:buChar char="§"/>
              <a:defRPr/>
            </a:pPr>
            <a:r>
              <a:rPr lang="pt-BR" sz="1800" dirty="0" smtClean="0">
                <a:sym typeface="Wingdings" pitchFamily="2" charset="2"/>
              </a:rPr>
              <a:t>Attention to complexity: inherent and accidental</a:t>
            </a:r>
            <a:endParaRPr lang="en-US" sz="1800" dirty="0" smtClean="0">
              <a:sym typeface="Wingdings" pitchFamily="2" charset="2"/>
            </a:endParaRPr>
          </a:p>
          <a:p>
            <a:endParaRPr lang="en-US" dirty="0"/>
          </a:p>
        </p:txBody>
      </p:sp>
      <p:sp>
        <p:nvSpPr>
          <p:cNvPr id="9" name="Rectangle 8"/>
          <p:cNvSpPr/>
          <p:nvPr/>
        </p:nvSpPr>
        <p:spPr>
          <a:xfrm>
            <a:off x="173714" y="4005624"/>
            <a:ext cx="8520580" cy="7200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ES"/>
          </a:p>
        </p:txBody>
      </p:sp>
      <p:sp>
        <p:nvSpPr>
          <p:cNvPr id="10" name="Rectangle 9"/>
          <p:cNvSpPr/>
          <p:nvPr/>
        </p:nvSpPr>
        <p:spPr>
          <a:xfrm>
            <a:off x="173714" y="4941728"/>
            <a:ext cx="8520580" cy="72008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s-ES"/>
          </a:p>
        </p:txBody>
      </p:sp>
      <p:sp>
        <p:nvSpPr>
          <p:cNvPr id="11" name="TextBox 10"/>
          <p:cNvSpPr txBox="1"/>
          <p:nvPr/>
        </p:nvSpPr>
        <p:spPr>
          <a:xfrm>
            <a:off x="245723" y="4077632"/>
            <a:ext cx="3350439" cy="574278"/>
          </a:xfrm>
          <a:prstGeom prst="rect">
            <a:avLst/>
          </a:prstGeom>
          <a:noFill/>
        </p:spPr>
        <p:txBody>
          <a:bodyPr wrap="none" lIns="81043" tIns="40522" rIns="81043" bIns="40522" rtlCol="0">
            <a:spAutoFit/>
          </a:bodyPr>
          <a:lstStyle/>
          <a:p>
            <a:r>
              <a:rPr lang="pt-BR" sz="3200" dirty="0" smtClean="0">
                <a:effectLst>
                  <a:outerShdw blurRad="38100" dist="38100" dir="2700000" algn="tl">
                    <a:srgbClr val="000000">
                      <a:alpha val="43137"/>
                    </a:srgbClr>
                  </a:outerShdw>
                </a:effectLst>
              </a:rPr>
              <a:t>1   2   3   5   8  13</a:t>
            </a:r>
            <a:endParaRPr lang="en-US" sz="3200" dirty="0">
              <a:effectLst>
                <a:outerShdw blurRad="38100" dist="38100" dir="2700000" algn="tl">
                  <a:srgbClr val="000000">
                    <a:alpha val="43137"/>
                  </a:srgbClr>
                </a:outerShdw>
              </a:effectLst>
            </a:endParaRPr>
          </a:p>
        </p:txBody>
      </p:sp>
      <p:sp>
        <p:nvSpPr>
          <p:cNvPr id="12" name="TextBox 11"/>
          <p:cNvSpPr txBox="1"/>
          <p:nvPr/>
        </p:nvSpPr>
        <p:spPr>
          <a:xfrm>
            <a:off x="4062146" y="4149642"/>
            <a:ext cx="2274982" cy="461665"/>
          </a:xfrm>
          <a:prstGeom prst="rect">
            <a:avLst/>
          </a:prstGeom>
          <a:noFill/>
        </p:spPr>
        <p:txBody>
          <a:bodyPr wrap="none" rtlCol="0">
            <a:spAutoFit/>
          </a:bodyPr>
          <a:lstStyle/>
          <a:p>
            <a:r>
              <a:rPr lang="pt-BR" sz="2400" dirty="0" smtClean="0">
                <a:effectLst>
                  <a:outerShdw blurRad="38100" dist="38100" dir="2700000" algn="tl">
                    <a:srgbClr val="000000">
                      <a:alpha val="43137"/>
                    </a:srgbClr>
                  </a:outerShdw>
                </a:effectLst>
              </a:rPr>
              <a:t>Sprint Planning</a:t>
            </a:r>
            <a:endParaRPr lang="es-ES" sz="2400" dirty="0">
              <a:effectLst>
                <a:outerShdw blurRad="38100" dist="38100" dir="2700000" algn="tl">
                  <a:srgbClr val="000000">
                    <a:alpha val="43137"/>
                  </a:srgbClr>
                </a:outerShdw>
              </a:effectLst>
            </a:endParaRPr>
          </a:p>
        </p:txBody>
      </p:sp>
      <p:sp>
        <p:nvSpPr>
          <p:cNvPr id="14" name="TextBox 13"/>
          <p:cNvSpPr txBox="1"/>
          <p:nvPr/>
        </p:nvSpPr>
        <p:spPr>
          <a:xfrm>
            <a:off x="317731" y="5013736"/>
            <a:ext cx="6195769" cy="574278"/>
          </a:xfrm>
          <a:prstGeom prst="rect">
            <a:avLst/>
          </a:prstGeom>
          <a:noFill/>
        </p:spPr>
        <p:txBody>
          <a:bodyPr wrap="none" lIns="81043" tIns="40522" rIns="81043" bIns="40522" rtlCol="0">
            <a:spAutoFit/>
          </a:bodyPr>
          <a:lstStyle/>
          <a:p>
            <a:r>
              <a:rPr lang="pt-BR" sz="3200" dirty="0" smtClean="0">
                <a:effectLst>
                  <a:outerShdw blurRad="38100" dist="38100" dir="2700000" algn="tl">
                    <a:srgbClr val="000000">
                      <a:alpha val="43137"/>
                    </a:srgbClr>
                  </a:outerShdw>
                </a:effectLst>
              </a:rPr>
              <a:t>1   2   3   5   8  13   21  80  100 ...</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6684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4055830"/>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What is Estimation?</a:t>
            </a:r>
          </a:p>
          <a:p>
            <a:r>
              <a:rPr lang="en-US" b="0" dirty="0" smtClean="0"/>
              <a:t>Why do we Estimate?</a:t>
            </a:r>
          </a:p>
          <a:p>
            <a:r>
              <a:rPr lang="en-US" b="0" dirty="0" smtClean="0"/>
              <a:t>Why Estimation Fails?</a:t>
            </a:r>
          </a:p>
          <a:p>
            <a:r>
              <a:rPr lang="en-US" b="0" dirty="0" smtClean="0"/>
              <a:t>What to Estimate?</a:t>
            </a:r>
          </a:p>
          <a:p>
            <a:r>
              <a:rPr lang="en-US" b="0" dirty="0" smtClean="0"/>
              <a:t>Estimation Techniques</a:t>
            </a:r>
          </a:p>
          <a:p>
            <a:r>
              <a:rPr lang="en-US" b="0" dirty="0" smtClean="0"/>
              <a:t>Definition of Done</a:t>
            </a:r>
          </a:p>
          <a:p>
            <a:r>
              <a:rPr lang="en-US" dirty="0" smtClean="0"/>
              <a:t>Estimate Best Practice</a:t>
            </a:r>
            <a:endParaRPr lang="en-US" dirty="0"/>
          </a:p>
        </p:txBody>
      </p:sp>
      <p:sp>
        <p:nvSpPr>
          <p:cNvPr id="4" name="Title 1"/>
          <p:cNvSpPr>
            <a:spLocks noGrp="1"/>
          </p:cNvSpPr>
          <p:nvPr>
            <p:ph type="title"/>
          </p:nvPr>
        </p:nvSpPr>
        <p:spPr>
          <a:xfrm>
            <a:off x="274320" y="109728"/>
            <a:ext cx="8558784" cy="576072"/>
          </a:xfrm>
        </p:spPr>
        <p:txBody>
          <a:bodyPr/>
          <a:lstStyle/>
          <a:p>
            <a:r>
              <a:rPr lang="en-US" dirty="0" smtClean="0">
                <a:effectLst/>
              </a:rPr>
              <a:t>Agenda</a:t>
            </a:r>
            <a:endParaRPr lang="en-IN" dirty="0">
              <a:effectLst/>
            </a:endParaRPr>
          </a:p>
        </p:txBody>
      </p:sp>
    </p:spTree>
    <p:extLst>
      <p:ext uri="{BB962C8B-B14F-4D97-AF65-F5344CB8AC3E}">
        <p14:creationId xmlns:p14="http://schemas.microsoft.com/office/powerpoint/2010/main" val="586101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lstStyle/>
          <a:p>
            <a:r>
              <a:rPr lang="en-US" dirty="0">
                <a:effectLst/>
              </a:rPr>
              <a:t>Best </a:t>
            </a:r>
            <a:r>
              <a:rPr lang="en-US" dirty="0" smtClean="0">
                <a:effectLst/>
              </a:rPr>
              <a:t>Practices</a:t>
            </a:r>
            <a:endParaRPr lang="en-US" dirty="0"/>
          </a:p>
        </p:txBody>
      </p:sp>
      <p:sp>
        <p:nvSpPr>
          <p:cNvPr id="6" name="Text Placeholder 2"/>
          <p:cNvSpPr txBox="1">
            <a:spLocks/>
          </p:cNvSpPr>
          <p:nvPr/>
        </p:nvSpPr>
        <p:spPr>
          <a:xfrm>
            <a:off x="274318" y="914400"/>
            <a:ext cx="5577840" cy="5486400"/>
          </a:xfrm>
          <a:prstGeom prst="rect">
            <a:avLst/>
          </a:prstGeom>
          <a:ln>
            <a:noFill/>
          </a:ln>
        </p:spPr>
        <p:txBody>
          <a:bodyPr>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300"/>
              </a:spcBef>
              <a:buFont typeface="Wingdings" panose="05000000000000000000" pitchFamily="2" charset="2"/>
              <a:buChar char="§"/>
            </a:pPr>
            <a:r>
              <a:rPr lang="en-US" sz="1800" dirty="0">
                <a:solidFill>
                  <a:schemeClr val="tx1">
                    <a:lumMod val="75000"/>
                    <a:lumOff val="25000"/>
                  </a:schemeClr>
                </a:solidFill>
              </a:rPr>
              <a:t>Use more than one person</a:t>
            </a:r>
          </a:p>
          <a:p>
            <a:pPr>
              <a:spcBef>
                <a:spcPts val="300"/>
              </a:spcBef>
              <a:buFont typeface="Wingdings" panose="05000000000000000000" pitchFamily="2" charset="2"/>
              <a:buChar char="§"/>
            </a:pPr>
            <a:r>
              <a:rPr lang="en-US" sz="1800" dirty="0" smtClean="0">
                <a:solidFill>
                  <a:schemeClr val="tx1">
                    <a:lumMod val="75000"/>
                    <a:lumOff val="25000"/>
                  </a:schemeClr>
                </a:solidFill>
              </a:rPr>
              <a:t>Use </a:t>
            </a:r>
            <a:r>
              <a:rPr lang="en-US" sz="1800" dirty="0">
                <a:solidFill>
                  <a:schemeClr val="tx1">
                    <a:lumMod val="75000"/>
                    <a:lumOff val="25000"/>
                  </a:schemeClr>
                </a:solidFill>
              </a:rPr>
              <a:t>more than one approach</a:t>
            </a:r>
          </a:p>
          <a:p>
            <a:pPr>
              <a:spcBef>
                <a:spcPts val="300"/>
              </a:spcBef>
              <a:buFont typeface="Wingdings" panose="05000000000000000000" pitchFamily="2" charset="2"/>
              <a:buChar char="§"/>
            </a:pPr>
            <a:r>
              <a:rPr lang="en-US" sz="1800" dirty="0" smtClean="0">
                <a:solidFill>
                  <a:schemeClr val="tx1">
                    <a:lumMod val="75000"/>
                    <a:lumOff val="25000"/>
                  </a:schemeClr>
                </a:solidFill>
              </a:rPr>
              <a:t>Agree </a:t>
            </a:r>
            <a:r>
              <a:rPr lang="en-US" sz="1800" dirty="0">
                <a:solidFill>
                  <a:schemeClr val="tx1">
                    <a:lumMod val="75000"/>
                    <a:lumOff val="25000"/>
                  </a:schemeClr>
                </a:solidFill>
              </a:rPr>
              <a:t>on what “It” and “Done” means</a:t>
            </a:r>
          </a:p>
          <a:p>
            <a:pPr>
              <a:spcBef>
                <a:spcPts val="300"/>
              </a:spcBef>
              <a:buFont typeface="Wingdings" panose="05000000000000000000" pitchFamily="2" charset="2"/>
              <a:buChar char="§"/>
            </a:pPr>
            <a:r>
              <a:rPr lang="en-US" sz="1800" dirty="0" smtClean="0">
                <a:solidFill>
                  <a:schemeClr val="tx1">
                    <a:lumMod val="75000"/>
                    <a:lumOff val="25000"/>
                  </a:schemeClr>
                </a:solidFill>
              </a:rPr>
              <a:t>Know </a:t>
            </a:r>
            <a:r>
              <a:rPr lang="en-US" sz="1800" dirty="0">
                <a:solidFill>
                  <a:schemeClr val="tx1">
                    <a:lumMod val="75000"/>
                    <a:lumOff val="25000"/>
                  </a:schemeClr>
                </a:solidFill>
              </a:rPr>
              <a:t>when to stop</a:t>
            </a:r>
          </a:p>
          <a:p>
            <a:pPr>
              <a:spcBef>
                <a:spcPts val="300"/>
              </a:spcBef>
              <a:buFont typeface="Wingdings" panose="05000000000000000000" pitchFamily="2" charset="2"/>
              <a:buChar char="§"/>
            </a:pPr>
            <a:r>
              <a:rPr lang="en-US" sz="1800" dirty="0" smtClean="0">
                <a:solidFill>
                  <a:schemeClr val="tx1">
                    <a:lumMod val="75000"/>
                    <a:lumOff val="25000"/>
                  </a:schemeClr>
                </a:solidFill>
              </a:rPr>
              <a:t>Present </a:t>
            </a:r>
            <a:r>
              <a:rPr lang="en-US" sz="1800" dirty="0">
                <a:solidFill>
                  <a:schemeClr val="tx1">
                    <a:lumMod val="75000"/>
                    <a:lumOff val="25000"/>
                  </a:schemeClr>
                </a:solidFill>
              </a:rPr>
              <a:t>estimates as a </a:t>
            </a:r>
            <a:r>
              <a:rPr lang="en-US" sz="1800" dirty="0" smtClean="0">
                <a:solidFill>
                  <a:schemeClr val="tx1">
                    <a:lumMod val="75000"/>
                    <a:lumOff val="25000"/>
                  </a:schemeClr>
                </a:solidFill>
              </a:rPr>
              <a:t>range</a:t>
            </a:r>
          </a:p>
          <a:p>
            <a:pPr>
              <a:spcBef>
                <a:spcPts val="300"/>
              </a:spcBef>
              <a:buFont typeface="Wingdings" panose="05000000000000000000" pitchFamily="2" charset="2"/>
              <a:buChar char="§"/>
            </a:pPr>
            <a:r>
              <a:rPr lang="en-US" sz="1800" dirty="0">
                <a:solidFill>
                  <a:schemeClr val="tx1">
                    <a:lumMod val="75000"/>
                    <a:lumOff val="25000"/>
                  </a:schemeClr>
                </a:solidFill>
              </a:rPr>
              <a:t>Defend / explain estimate range probabilities</a:t>
            </a:r>
          </a:p>
          <a:p>
            <a:pPr>
              <a:spcBef>
                <a:spcPts val="300"/>
              </a:spcBef>
              <a:buFont typeface="Wingdings" panose="05000000000000000000" pitchFamily="2" charset="2"/>
              <a:buChar char="§"/>
            </a:pPr>
            <a:r>
              <a:rPr lang="en-US" sz="1800" dirty="0">
                <a:solidFill>
                  <a:schemeClr val="tx1">
                    <a:lumMod val="75000"/>
                    <a:lumOff val="25000"/>
                  </a:schemeClr>
                </a:solidFill>
              </a:rPr>
              <a:t>Don’t reserve estimating for when you know least about the project</a:t>
            </a:r>
          </a:p>
          <a:p>
            <a:pPr>
              <a:spcBef>
                <a:spcPts val="300"/>
              </a:spcBef>
              <a:buFont typeface="Wingdings" panose="05000000000000000000" pitchFamily="2" charset="2"/>
              <a:buChar char="§"/>
            </a:pPr>
            <a:r>
              <a:rPr lang="en-US" sz="1800" dirty="0">
                <a:solidFill>
                  <a:schemeClr val="tx1">
                    <a:lumMod val="75000"/>
                    <a:lumOff val="25000"/>
                  </a:schemeClr>
                </a:solidFill>
              </a:rPr>
              <a:t>Be aware of common estimation omissions</a:t>
            </a:r>
          </a:p>
          <a:p>
            <a:pPr>
              <a:spcBef>
                <a:spcPts val="300"/>
              </a:spcBef>
              <a:buFont typeface="Wingdings" panose="05000000000000000000" pitchFamily="2" charset="2"/>
              <a:buChar char="§"/>
            </a:pPr>
            <a:r>
              <a:rPr lang="en-US" sz="1800" dirty="0">
                <a:solidFill>
                  <a:schemeClr val="tx1">
                    <a:lumMod val="75000"/>
                    <a:lumOff val="25000"/>
                  </a:schemeClr>
                </a:solidFill>
              </a:rPr>
              <a:t>Embrace reality early</a:t>
            </a:r>
          </a:p>
          <a:p>
            <a:pPr>
              <a:spcBef>
                <a:spcPts val="300"/>
              </a:spcBef>
              <a:buFont typeface="Wingdings" panose="05000000000000000000" pitchFamily="2" charset="2"/>
              <a:buChar char="§"/>
            </a:pPr>
            <a:r>
              <a:rPr lang="en-US" sz="1800" dirty="0">
                <a:solidFill>
                  <a:schemeClr val="tx1">
                    <a:lumMod val="75000"/>
                    <a:lumOff val="25000"/>
                  </a:schemeClr>
                </a:solidFill>
              </a:rPr>
              <a:t>Review, Revisit, Remove head from sand, </a:t>
            </a:r>
            <a:r>
              <a:rPr lang="en-US" sz="1800" dirty="0" smtClean="0">
                <a:solidFill>
                  <a:schemeClr val="tx1">
                    <a:lumMod val="75000"/>
                    <a:lumOff val="25000"/>
                  </a:schemeClr>
                </a:solidFill>
              </a:rPr>
              <a:t>Repeat</a:t>
            </a:r>
            <a:endParaRPr lang="en-US" sz="1800" dirty="0">
              <a:solidFill>
                <a:schemeClr val="tx1">
                  <a:lumMod val="75000"/>
                  <a:lumOff val="25000"/>
                </a:schemeClr>
              </a:solidFill>
            </a:endParaRPr>
          </a:p>
          <a:p>
            <a:pPr>
              <a:spcBef>
                <a:spcPts val="300"/>
              </a:spcBef>
              <a:buFont typeface="Wingdings" panose="05000000000000000000" pitchFamily="2" charset="2"/>
              <a:buChar char="§"/>
            </a:pPr>
            <a:endParaRPr lang="en-US" sz="1800" dirty="0">
              <a:solidFill>
                <a:schemeClr val="tx1">
                  <a:lumMod val="75000"/>
                  <a:lumOff val="2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962144"/>
            <a:ext cx="2822568" cy="2431945"/>
          </a:xfrm>
          <a:prstGeom prst="rect">
            <a:avLst/>
          </a:prstGeom>
        </p:spPr>
      </p:pic>
    </p:spTree>
    <p:extLst>
      <p:ext uri="{BB962C8B-B14F-4D97-AF65-F5344CB8AC3E}">
        <p14:creationId xmlns:p14="http://schemas.microsoft.com/office/powerpoint/2010/main" val="3481980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320" y="109728"/>
            <a:ext cx="8558784" cy="576072"/>
          </a:xfrm>
        </p:spPr>
        <p:txBody>
          <a:bodyPr/>
          <a:lstStyle/>
          <a:p>
            <a:r>
              <a:rPr lang="en-US" dirty="0">
                <a:effectLst/>
              </a:rPr>
              <a:t>Summary</a:t>
            </a:r>
            <a:endParaRPr lang="en-US" dirty="0"/>
          </a:p>
        </p:txBody>
      </p:sp>
      <p:sp>
        <p:nvSpPr>
          <p:cNvPr id="5" name="Text Placeholder 2"/>
          <p:cNvSpPr txBox="1">
            <a:spLocks/>
          </p:cNvSpPr>
          <p:nvPr/>
        </p:nvSpPr>
        <p:spPr>
          <a:xfrm>
            <a:off x="304800" y="1143000"/>
            <a:ext cx="8534400" cy="5105400"/>
          </a:xfrm>
          <a:prstGeom prst="rect">
            <a:avLst/>
          </a:prstGeom>
        </p:spPr>
        <p:txBody>
          <a:bodyPr>
            <a:norm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sz="1800" dirty="0" smtClean="0"/>
              <a:t>Don’t forget an estimate is only an estimate.</a:t>
            </a:r>
          </a:p>
          <a:p>
            <a:pPr marL="693738" indent="-352425"/>
            <a:r>
              <a:rPr lang="en-US" sz="1800" dirty="0" smtClean="0"/>
              <a:t>The better you are at it, the better you will be at hitting deadlines and protecting quality.</a:t>
            </a:r>
          </a:p>
          <a:p>
            <a:pPr>
              <a:buFont typeface="Wingdings" panose="05000000000000000000" pitchFamily="2" charset="2"/>
              <a:buChar char="§"/>
            </a:pPr>
            <a:r>
              <a:rPr lang="en-US" sz="1800" dirty="0" smtClean="0"/>
              <a:t>Estimate size; derive duration</a:t>
            </a:r>
            <a:endParaRPr lang="en-US" sz="1800" dirty="0"/>
          </a:p>
        </p:txBody>
      </p:sp>
      <p:grpSp>
        <p:nvGrpSpPr>
          <p:cNvPr id="2" name="Group 1"/>
          <p:cNvGrpSpPr/>
          <p:nvPr/>
        </p:nvGrpSpPr>
        <p:grpSpPr>
          <a:xfrm>
            <a:off x="454570" y="2625288"/>
            <a:ext cx="6101260" cy="2635442"/>
            <a:chOff x="454570" y="2625288"/>
            <a:chExt cx="6101260" cy="2635442"/>
          </a:xfrm>
        </p:grpSpPr>
        <p:graphicFrame>
          <p:nvGraphicFramePr>
            <p:cNvPr id="13" name="Diagram 12"/>
            <p:cNvGraphicFramePr/>
            <p:nvPr>
              <p:extLst>
                <p:ext uri="{D42A27DB-BD31-4B8C-83A1-F6EECF244321}">
                  <p14:modId xmlns:p14="http://schemas.microsoft.com/office/powerpoint/2010/main" val="2891416804"/>
                </p:ext>
              </p:extLst>
            </p:nvPr>
          </p:nvGraphicFramePr>
          <p:xfrm>
            <a:off x="459830" y="2625288"/>
            <a:ext cx="6096000" cy="1521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p:cNvGraphicFramePr/>
            <p:nvPr>
              <p:extLst>
                <p:ext uri="{D42A27DB-BD31-4B8C-83A1-F6EECF244321}">
                  <p14:modId xmlns:p14="http://schemas.microsoft.com/office/powerpoint/2010/main" val="4255984835"/>
                </p:ext>
              </p:extLst>
            </p:nvPr>
          </p:nvGraphicFramePr>
          <p:xfrm>
            <a:off x="454570" y="3739359"/>
            <a:ext cx="6096000" cy="15213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Tree>
    <p:extLst>
      <p:ext uri="{BB962C8B-B14F-4D97-AF65-F5344CB8AC3E}">
        <p14:creationId xmlns:p14="http://schemas.microsoft.com/office/powerpoint/2010/main" val="9209835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4320" y="914400"/>
            <a:ext cx="8558784" cy="5486400"/>
          </a:xfrm>
        </p:spPr>
        <p:txBody>
          <a:bodyPr/>
          <a:lstStyle/>
          <a:p>
            <a:pPr>
              <a:lnSpc>
                <a:spcPct val="100000"/>
              </a:lnSpc>
              <a:buFont typeface="Wingdings" panose="05000000000000000000" pitchFamily="2" charset="2"/>
              <a:buChar char="§"/>
            </a:pPr>
            <a:r>
              <a:rPr lang="en-US" sz="1800" b="0" dirty="0" smtClean="0">
                <a:solidFill>
                  <a:schemeClr val="tx1">
                    <a:lumMod val="75000"/>
                    <a:lumOff val="25000"/>
                  </a:schemeClr>
                </a:solidFill>
              </a:rPr>
              <a:t>Book - Fallacies of Agile Development by </a:t>
            </a:r>
            <a:r>
              <a:rPr lang="en-US" sz="1800" b="0" dirty="0" err="1" smtClean="0">
                <a:solidFill>
                  <a:schemeClr val="tx1">
                    <a:lumMod val="75000"/>
                    <a:lumOff val="25000"/>
                  </a:schemeClr>
                </a:solidFill>
              </a:rPr>
              <a:t>Venkat</a:t>
            </a:r>
            <a:r>
              <a:rPr lang="en-US" sz="1800" b="0" dirty="0" smtClean="0">
                <a:solidFill>
                  <a:schemeClr val="tx1">
                    <a:lumMod val="75000"/>
                    <a:lumOff val="25000"/>
                  </a:schemeClr>
                </a:solidFill>
              </a:rPr>
              <a:t> </a:t>
            </a:r>
            <a:r>
              <a:rPr lang="en-US" sz="1800" b="0" dirty="0" err="1" smtClean="0">
                <a:solidFill>
                  <a:schemeClr val="tx1">
                    <a:lumMod val="75000"/>
                    <a:lumOff val="25000"/>
                  </a:schemeClr>
                </a:solidFill>
              </a:rPr>
              <a:t>Subramaniam</a:t>
            </a:r>
            <a:endParaRPr lang="en-US" sz="1800" b="0" dirty="0" smtClean="0">
              <a:solidFill>
                <a:schemeClr val="tx1">
                  <a:lumMod val="75000"/>
                  <a:lumOff val="25000"/>
                </a:schemeClr>
              </a:solidFill>
            </a:endParaRPr>
          </a:p>
          <a:p>
            <a:pPr>
              <a:lnSpc>
                <a:spcPct val="100000"/>
              </a:lnSpc>
              <a:buFont typeface="Wingdings" panose="05000000000000000000" pitchFamily="2" charset="2"/>
              <a:buChar char="§"/>
            </a:pPr>
            <a:r>
              <a:rPr lang="en-US" sz="1800" b="0" dirty="0" smtClean="0">
                <a:solidFill>
                  <a:schemeClr val="tx1">
                    <a:lumMod val="75000"/>
                    <a:lumOff val="25000"/>
                  </a:schemeClr>
                </a:solidFill>
              </a:rPr>
              <a:t>Book - Practices of an Agile Developer by </a:t>
            </a:r>
            <a:r>
              <a:rPr lang="en-US" sz="1800" b="0" dirty="0" err="1">
                <a:solidFill>
                  <a:schemeClr val="tx1">
                    <a:lumMod val="75000"/>
                    <a:lumOff val="25000"/>
                  </a:schemeClr>
                </a:solidFill>
              </a:rPr>
              <a:t>Venkat</a:t>
            </a:r>
            <a:r>
              <a:rPr lang="en-US" sz="1800" b="0" dirty="0">
                <a:solidFill>
                  <a:schemeClr val="tx1">
                    <a:lumMod val="75000"/>
                    <a:lumOff val="25000"/>
                  </a:schemeClr>
                </a:solidFill>
              </a:rPr>
              <a:t> </a:t>
            </a:r>
            <a:r>
              <a:rPr lang="en-US" sz="1800" b="0" dirty="0" err="1" smtClean="0">
                <a:solidFill>
                  <a:schemeClr val="tx1">
                    <a:lumMod val="75000"/>
                    <a:lumOff val="25000"/>
                  </a:schemeClr>
                </a:solidFill>
              </a:rPr>
              <a:t>Subramaniam</a:t>
            </a:r>
            <a:r>
              <a:rPr lang="en-US" sz="1800" b="0" dirty="0" smtClean="0">
                <a:solidFill>
                  <a:schemeClr val="tx1">
                    <a:lumMod val="75000"/>
                    <a:lumOff val="25000"/>
                  </a:schemeClr>
                </a:solidFill>
              </a:rPr>
              <a:t> and Andy Hunt</a:t>
            </a:r>
          </a:p>
          <a:p>
            <a:pPr>
              <a:lnSpc>
                <a:spcPct val="100000"/>
              </a:lnSpc>
              <a:buFont typeface="Wingdings" panose="05000000000000000000" pitchFamily="2" charset="2"/>
              <a:buChar char="§"/>
            </a:pPr>
            <a:endParaRPr lang="en-US" b="0" dirty="0">
              <a:solidFill>
                <a:schemeClr val="tx1">
                  <a:lumMod val="75000"/>
                  <a:lumOff val="25000"/>
                </a:schemeClr>
              </a:solidFill>
            </a:endParaRPr>
          </a:p>
          <a:p>
            <a:pPr lvl="1">
              <a:buFont typeface="Wingdings" panose="05000000000000000000" pitchFamily="2" charset="2"/>
              <a:buChar char="§"/>
            </a:pPr>
            <a:endParaRPr lang="en-US" sz="1600" b="0" dirty="0" smtClean="0">
              <a:solidFill>
                <a:schemeClr val="tx1">
                  <a:lumMod val="75000"/>
                  <a:lumOff val="25000"/>
                </a:schemeClr>
              </a:solidFill>
            </a:endParaRPr>
          </a:p>
          <a:p>
            <a:pPr>
              <a:lnSpc>
                <a:spcPct val="100000"/>
              </a:lnSpc>
              <a:buFont typeface="Wingdings" panose="05000000000000000000" pitchFamily="2" charset="2"/>
              <a:buChar char="§"/>
            </a:pPr>
            <a:endParaRPr lang="en-US" sz="1800" b="0" dirty="0" smtClean="0">
              <a:solidFill>
                <a:schemeClr val="tx1">
                  <a:lumMod val="75000"/>
                  <a:lumOff val="25000"/>
                </a:schemeClr>
              </a:solidFill>
            </a:endParaRPr>
          </a:p>
        </p:txBody>
      </p:sp>
      <p:sp>
        <p:nvSpPr>
          <p:cNvPr id="3" name="Title 2"/>
          <p:cNvSpPr>
            <a:spLocks noGrp="1"/>
          </p:cNvSpPr>
          <p:nvPr>
            <p:ph type="title"/>
          </p:nvPr>
        </p:nvSpPr>
        <p:spPr>
          <a:xfrm>
            <a:off x="274320" y="109728"/>
            <a:ext cx="8558784" cy="576072"/>
          </a:xfrm>
        </p:spPr>
        <p:txBody>
          <a:bodyPr/>
          <a:lstStyle/>
          <a:p>
            <a:r>
              <a:rPr lang="en-US" dirty="0" smtClean="0">
                <a:effectLst/>
              </a:rPr>
              <a:t>References</a:t>
            </a:r>
            <a:endParaRPr lang="en-US" dirty="0">
              <a:effectLst/>
            </a:endParaRPr>
          </a:p>
        </p:txBody>
      </p:sp>
    </p:spTree>
    <p:extLst>
      <p:ext uri="{BB962C8B-B14F-4D97-AF65-F5344CB8AC3E}">
        <p14:creationId xmlns:p14="http://schemas.microsoft.com/office/powerpoint/2010/main" val="28760433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320" y="3200400"/>
            <a:ext cx="8558784" cy="685800"/>
          </a:xfrm>
        </p:spPr>
        <p:txBody>
          <a:bodyPr anchor="ctr">
            <a:normAutofit fontScale="55000" lnSpcReduction="20000"/>
          </a:bodyPr>
          <a:lstStyle/>
          <a:p>
            <a:pPr marL="0" indent="0" algn="ctr">
              <a:buNone/>
            </a:pPr>
            <a:r>
              <a:rPr lang="en-US" sz="8000" b="1" dirty="0" smtClean="0">
                <a:latin typeface="+mj-lt"/>
              </a:rPr>
              <a:t>Thank You</a:t>
            </a:r>
            <a:endParaRPr lang="en-US" sz="8000" b="1" dirty="0">
              <a:latin typeface="+mj-lt"/>
            </a:endParaRPr>
          </a:p>
        </p:txBody>
      </p:sp>
    </p:spTree>
    <p:extLst>
      <p:ext uri="{BB962C8B-B14F-4D97-AF65-F5344CB8AC3E}">
        <p14:creationId xmlns:p14="http://schemas.microsoft.com/office/powerpoint/2010/main" val="184315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solidFill>
                  <a:schemeClr val="tx1"/>
                </a:solidFill>
              </a:rPr>
              <a:t>What is Estimation?</a:t>
            </a:r>
            <a:endParaRPr lang="en-US" sz="2600" dirty="0">
              <a:solidFill>
                <a:schemeClr val="tx1"/>
              </a:solidFill>
            </a:endParaRPr>
          </a:p>
        </p:txBody>
      </p:sp>
      <p:sp>
        <p:nvSpPr>
          <p:cNvPr id="6" name="Text Placeholder 2"/>
          <p:cNvSpPr txBox="1">
            <a:spLocks/>
          </p:cNvSpPr>
          <p:nvPr/>
        </p:nvSpPr>
        <p:spPr>
          <a:xfrm>
            <a:off x="274320" y="914400"/>
            <a:ext cx="8558784" cy="5486400"/>
          </a:xfrm>
          <a:prstGeom prst="rect">
            <a:avLst/>
          </a:prstGeom>
          <a:ln>
            <a:noFill/>
          </a:ln>
        </p:spPr>
        <p:txBody>
          <a:bodyPr>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432"/>
              </a:spcBef>
              <a:buFont typeface="Wingdings" panose="05000000000000000000" pitchFamily="2" charset="2"/>
              <a:buChar char="§"/>
            </a:pPr>
            <a:r>
              <a:rPr lang="en-US" sz="1800" dirty="0">
                <a:solidFill>
                  <a:schemeClr val="tx1">
                    <a:lumMod val="75000"/>
                    <a:lumOff val="25000"/>
                  </a:schemeClr>
                </a:solidFill>
                <a:cs typeface="Lucida Sans Unicode" pitchFamily="34" charset="0"/>
              </a:rPr>
              <a:t>Estimation is the process of finding an estimate, or approximation, which is a value that is usable for some purpose even if input data may be incomplete, uncertain, or unstable. </a:t>
            </a:r>
            <a:endParaRPr lang="en-US" sz="1800" dirty="0" smtClean="0">
              <a:solidFill>
                <a:schemeClr val="tx1">
                  <a:lumMod val="75000"/>
                  <a:lumOff val="25000"/>
                </a:schemeClr>
              </a:solidFill>
              <a:cs typeface="Lucida Sans Unicode" pitchFamily="34" charset="0"/>
            </a:endParaRPr>
          </a:p>
          <a:p>
            <a:pPr>
              <a:spcBef>
                <a:spcPts val="432"/>
              </a:spcBef>
              <a:buFont typeface="Wingdings" panose="05000000000000000000" pitchFamily="2" charset="2"/>
              <a:buChar char="§"/>
            </a:pPr>
            <a:r>
              <a:rPr lang="en-US" sz="1800" dirty="0" smtClean="0">
                <a:solidFill>
                  <a:schemeClr val="tx1">
                    <a:lumMod val="75000"/>
                    <a:lumOff val="25000"/>
                  </a:schemeClr>
                </a:solidFill>
                <a:cs typeface="Lucida Sans Unicode" pitchFamily="34" charset="0"/>
              </a:rPr>
              <a:t>The </a:t>
            </a:r>
            <a:r>
              <a:rPr lang="en-US" sz="1800" dirty="0">
                <a:solidFill>
                  <a:schemeClr val="tx1">
                    <a:lumMod val="75000"/>
                    <a:lumOff val="25000"/>
                  </a:schemeClr>
                </a:solidFill>
                <a:cs typeface="Lucida Sans Unicode" pitchFamily="34" charset="0"/>
              </a:rPr>
              <a:t>value is nonetheless usable because it is derived from the best information available. </a:t>
            </a:r>
          </a:p>
          <a:p>
            <a:pPr>
              <a:spcBef>
                <a:spcPts val="432"/>
              </a:spcBef>
              <a:buFont typeface="Wingdings" panose="05000000000000000000" pitchFamily="2" charset="2"/>
              <a:buChar char="§"/>
            </a:pPr>
            <a:r>
              <a:rPr lang="en-US" sz="1800" dirty="0" smtClean="0">
                <a:solidFill>
                  <a:schemeClr val="tx1">
                    <a:lumMod val="75000"/>
                    <a:lumOff val="25000"/>
                  </a:schemeClr>
                </a:solidFill>
                <a:cs typeface="Lucida Sans Unicode" pitchFamily="34" charset="0"/>
              </a:rPr>
              <a:t>Typically</a:t>
            </a:r>
            <a:r>
              <a:rPr lang="en-US" sz="1800" dirty="0">
                <a:solidFill>
                  <a:schemeClr val="tx1">
                    <a:lumMod val="75000"/>
                    <a:lumOff val="25000"/>
                  </a:schemeClr>
                </a:solidFill>
                <a:cs typeface="Lucida Sans Unicode" pitchFamily="34" charset="0"/>
              </a:rPr>
              <a:t>, estimation involves "using the value of a statistic derived from a sample to estimate the value of a corresponding population parameter".</a:t>
            </a:r>
          </a:p>
        </p:txBody>
      </p:sp>
      <p:pic>
        <p:nvPicPr>
          <p:cNvPr id="1026" name="Picture 2" descr="C:\Users\gurudatts\Desktop\estimati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5517" y="3894927"/>
            <a:ext cx="4326487" cy="208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097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1438674"/>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What is Estimation?</a:t>
            </a:r>
          </a:p>
          <a:p>
            <a:r>
              <a:rPr lang="en-US" dirty="0" smtClean="0"/>
              <a:t>Why do we Estimate?</a:t>
            </a:r>
          </a:p>
          <a:p>
            <a:r>
              <a:rPr lang="en-US" b="0" dirty="0" smtClean="0"/>
              <a:t>Why Estimation Fails?</a:t>
            </a:r>
          </a:p>
          <a:p>
            <a:r>
              <a:rPr lang="en-US" b="0" dirty="0" smtClean="0"/>
              <a:t>What to Estimate?</a:t>
            </a:r>
          </a:p>
          <a:p>
            <a:r>
              <a:rPr lang="en-US" b="0" dirty="0" smtClean="0"/>
              <a:t>Estimation Techniques</a:t>
            </a:r>
          </a:p>
          <a:p>
            <a:r>
              <a:rPr lang="en-US" b="0" dirty="0" smtClean="0"/>
              <a:t>Definition of Done</a:t>
            </a:r>
          </a:p>
          <a:p>
            <a:r>
              <a:rPr lang="en-US" b="0" dirty="0" smtClean="0"/>
              <a:t>Estimate Best Practice</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Agenda</a:t>
            </a:r>
            <a:endParaRPr lang="en-IN" dirty="0">
              <a:effectLst/>
            </a:endParaRPr>
          </a:p>
        </p:txBody>
      </p:sp>
    </p:spTree>
    <p:extLst>
      <p:ext uri="{BB962C8B-B14F-4D97-AF65-F5344CB8AC3E}">
        <p14:creationId xmlns:p14="http://schemas.microsoft.com/office/powerpoint/2010/main" val="1788536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solidFill>
                  <a:schemeClr val="tx1"/>
                </a:solidFill>
              </a:rPr>
              <a:t>Why do we Estimate?</a:t>
            </a:r>
            <a:endParaRPr lang="en-US" sz="2600" dirty="0">
              <a:solidFill>
                <a:schemeClr val="tx1"/>
              </a:solidFill>
            </a:endParaRPr>
          </a:p>
        </p:txBody>
      </p:sp>
      <p:pic>
        <p:nvPicPr>
          <p:cNvPr id="5" name="Picture 6" descr="http://socketsandlightbulbs.files.wordpress.com/2012/06/id-10070652_pl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914400"/>
            <a:ext cx="220980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ttp://i2.squidoocdn.com/resize/squidoo_images/250/draft_lens17367261module154525325photo_1319574759affordable_cos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2561167"/>
            <a:ext cx="2381250" cy="3171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p:cNvSpPr>
            <a:spLocks noGrp="1"/>
          </p:cNvSpPr>
          <p:nvPr>
            <p:ph type="body" sz="quarter" idx="10"/>
          </p:nvPr>
        </p:nvSpPr>
        <p:spPr>
          <a:xfrm>
            <a:off x="274320" y="914400"/>
            <a:ext cx="6050280" cy="5486400"/>
          </a:xfrm>
        </p:spPr>
        <p:txBody>
          <a:bodyPr/>
          <a:lstStyle/>
          <a:p>
            <a:pPr>
              <a:buFont typeface="Wingdings" panose="05000000000000000000" pitchFamily="2" charset="2"/>
              <a:buChar char="§"/>
            </a:pPr>
            <a:r>
              <a:rPr lang="en-US" sz="1800" dirty="0"/>
              <a:t>Schedule</a:t>
            </a:r>
          </a:p>
          <a:p>
            <a:pPr marL="690563"/>
            <a:r>
              <a:rPr lang="en-US" sz="1800" dirty="0"/>
              <a:t>Reliable project delivery dates .</a:t>
            </a:r>
          </a:p>
          <a:p>
            <a:endParaRPr lang="en-US" sz="1800" dirty="0"/>
          </a:p>
          <a:p>
            <a:pPr>
              <a:buFont typeface="Wingdings" panose="05000000000000000000" pitchFamily="2" charset="2"/>
              <a:buChar char="§"/>
            </a:pPr>
            <a:r>
              <a:rPr lang="en-US" sz="1800" dirty="0"/>
              <a:t>Reducing Uncertainty</a:t>
            </a:r>
          </a:p>
          <a:p>
            <a:pPr marL="690563"/>
            <a:r>
              <a:rPr lang="en-US" sz="1800" dirty="0"/>
              <a:t>Align the business objectives and technical estimates .</a:t>
            </a:r>
          </a:p>
          <a:p>
            <a:endParaRPr lang="en-US" sz="1800" dirty="0"/>
          </a:p>
          <a:p>
            <a:pPr>
              <a:buFont typeface="Wingdings" panose="05000000000000000000" pitchFamily="2" charset="2"/>
              <a:buChar char="§"/>
            </a:pPr>
            <a:r>
              <a:rPr lang="en-US" sz="1800" dirty="0"/>
              <a:t>Cost</a:t>
            </a:r>
          </a:p>
          <a:p>
            <a:pPr marL="690563"/>
            <a:r>
              <a:rPr lang="en-US" sz="1800" dirty="0"/>
              <a:t>Controlled project costs.</a:t>
            </a:r>
          </a:p>
          <a:p>
            <a:endParaRPr lang="en-US" sz="1800" dirty="0"/>
          </a:p>
          <a:p>
            <a:pPr>
              <a:buFont typeface="Wingdings" panose="05000000000000000000" pitchFamily="2" charset="2"/>
              <a:buChar char="§"/>
            </a:pPr>
            <a:r>
              <a:rPr lang="en-US" sz="1800" dirty="0"/>
              <a:t>Customer Satisfaction</a:t>
            </a:r>
          </a:p>
          <a:p>
            <a:pPr marL="690563"/>
            <a:r>
              <a:rPr lang="en-US" sz="1800" dirty="0"/>
              <a:t>Better informed business decision making .</a:t>
            </a:r>
          </a:p>
          <a:p>
            <a:pPr marL="690563"/>
            <a:r>
              <a:rPr lang="en-US" sz="1800" dirty="0"/>
              <a:t>Improved communication between management and the project team </a:t>
            </a:r>
          </a:p>
        </p:txBody>
      </p:sp>
    </p:spTree>
    <p:extLst>
      <p:ext uri="{BB962C8B-B14F-4D97-AF65-F5344CB8AC3E}">
        <p14:creationId xmlns:p14="http://schemas.microsoft.com/office/powerpoint/2010/main" val="1750543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1974718"/>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What is Estimation?</a:t>
            </a:r>
          </a:p>
          <a:p>
            <a:r>
              <a:rPr lang="en-US" b="0" dirty="0" smtClean="0"/>
              <a:t>Why do we Estimate?</a:t>
            </a:r>
          </a:p>
          <a:p>
            <a:r>
              <a:rPr lang="en-US" dirty="0" smtClean="0"/>
              <a:t>Why Estimation Fails?</a:t>
            </a:r>
          </a:p>
          <a:p>
            <a:r>
              <a:rPr lang="en-US" b="0" dirty="0" smtClean="0"/>
              <a:t>What to Estimate?</a:t>
            </a:r>
          </a:p>
          <a:p>
            <a:r>
              <a:rPr lang="en-US" b="0" dirty="0" smtClean="0"/>
              <a:t>Estimation Techniques</a:t>
            </a:r>
          </a:p>
          <a:p>
            <a:r>
              <a:rPr lang="en-US" b="0" dirty="0" smtClean="0"/>
              <a:t>Definition of Done</a:t>
            </a:r>
          </a:p>
          <a:p>
            <a:r>
              <a:rPr lang="en-US" b="0" dirty="0" smtClean="0"/>
              <a:t>Estimate Best Practice</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Agenda</a:t>
            </a:r>
            <a:endParaRPr lang="en-IN" dirty="0">
              <a:effectLst/>
            </a:endParaRPr>
          </a:p>
        </p:txBody>
      </p:sp>
    </p:spTree>
    <p:extLst>
      <p:ext uri="{BB962C8B-B14F-4D97-AF65-F5344CB8AC3E}">
        <p14:creationId xmlns:p14="http://schemas.microsoft.com/office/powerpoint/2010/main" val="32888691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smtClean="0">
                <a:solidFill>
                  <a:schemeClr val="tx1"/>
                </a:solidFill>
              </a:rPr>
              <a:t>Why Estimation Fails?</a:t>
            </a:r>
            <a:endParaRPr lang="en-US" sz="2600" dirty="0">
              <a:solidFill>
                <a:schemeClr val="tx1"/>
              </a:solidFill>
            </a:endParaRPr>
          </a:p>
        </p:txBody>
      </p:sp>
      <p:sp>
        <p:nvSpPr>
          <p:cNvPr id="5" name="Text Placeholder 2"/>
          <p:cNvSpPr>
            <a:spLocks noGrp="1"/>
          </p:cNvSpPr>
          <p:nvPr>
            <p:ph type="body" sz="quarter" idx="10"/>
          </p:nvPr>
        </p:nvSpPr>
        <p:spPr>
          <a:xfrm>
            <a:off x="274320" y="914400"/>
            <a:ext cx="4833708" cy="5105400"/>
          </a:xfrm>
          <a:ln>
            <a:noFill/>
          </a:ln>
        </p:spPr>
        <p:txBody>
          <a:bodyPr>
            <a:noAutofit/>
          </a:bodyPr>
          <a:lstStyle/>
          <a:p>
            <a:pPr>
              <a:buFont typeface="Wingdings" panose="05000000000000000000" pitchFamily="2" charset="2"/>
              <a:buChar char="§"/>
            </a:pPr>
            <a:r>
              <a:rPr lang="en-US" sz="1800" dirty="0" smtClean="0"/>
              <a:t>Estimation is one of the harder parts of a software Project.</a:t>
            </a:r>
          </a:p>
          <a:p>
            <a:pPr>
              <a:buFont typeface="Wingdings" panose="05000000000000000000" pitchFamily="2" charset="2"/>
              <a:buChar char="§"/>
            </a:pPr>
            <a:r>
              <a:rPr lang="en-US" sz="1800" dirty="0" smtClean="0"/>
              <a:t>Some data:</a:t>
            </a:r>
          </a:p>
          <a:p>
            <a:pPr marL="693738" lvl="1" indent="-347663">
              <a:buFont typeface="Arial" panose="020B0604020202020204" pitchFamily="34" charset="0"/>
              <a:buChar char="•"/>
            </a:pPr>
            <a:r>
              <a:rPr lang="en-US" sz="1800" dirty="0" smtClean="0"/>
              <a:t>Nearly </a:t>
            </a:r>
            <a:r>
              <a:rPr lang="en-US" sz="1800" b="1" dirty="0" smtClean="0">
                <a:solidFill>
                  <a:schemeClr val="tx1">
                    <a:lumMod val="75000"/>
                    <a:lumOff val="25000"/>
                  </a:schemeClr>
                </a:solidFill>
              </a:rPr>
              <a:t>⅔ </a:t>
            </a:r>
            <a:r>
              <a:rPr lang="en-US" sz="1800" dirty="0" smtClean="0"/>
              <a:t>of projects significantly overrun their cost estimates.</a:t>
            </a:r>
          </a:p>
          <a:p>
            <a:pPr marL="693738" lvl="1" indent="-347663">
              <a:buFont typeface="Arial" panose="020B0604020202020204" pitchFamily="34" charset="0"/>
              <a:buChar char="•"/>
            </a:pPr>
            <a:r>
              <a:rPr lang="en-US" sz="1800" b="1" dirty="0" smtClean="0">
                <a:solidFill>
                  <a:schemeClr val="tx1">
                    <a:lumMod val="75000"/>
                    <a:lumOff val="25000"/>
                  </a:schemeClr>
                </a:solidFill>
              </a:rPr>
              <a:t>64% </a:t>
            </a:r>
            <a:r>
              <a:rPr lang="en-US" sz="1800" dirty="0" smtClean="0"/>
              <a:t>of the features included in products are rarely or never used.</a:t>
            </a:r>
          </a:p>
          <a:p>
            <a:pPr marL="693738" lvl="1" indent="-347663">
              <a:buFont typeface="Arial" panose="020B0604020202020204" pitchFamily="34" charset="0"/>
              <a:buChar char="•"/>
            </a:pPr>
            <a:r>
              <a:rPr lang="en-US" sz="1800" dirty="0" smtClean="0"/>
              <a:t>The average project exceeds its schedule by </a:t>
            </a:r>
            <a:r>
              <a:rPr lang="en-US" sz="1800" b="1" dirty="0" smtClean="0">
                <a:solidFill>
                  <a:schemeClr val="bg2">
                    <a:lumMod val="25000"/>
                  </a:schemeClr>
                </a:solidFill>
              </a:rPr>
              <a:t>100%.</a:t>
            </a:r>
          </a:p>
          <a:p>
            <a:pPr>
              <a:buFont typeface="Wingdings" panose="05000000000000000000" pitchFamily="2" charset="2"/>
              <a:buChar char="§"/>
            </a:pPr>
            <a:r>
              <a:rPr lang="en-US" sz="1800" dirty="0" smtClean="0"/>
              <a:t>Focused in features and not in activities. </a:t>
            </a:r>
          </a:p>
          <a:p>
            <a:pPr>
              <a:buFont typeface="Wingdings" panose="05000000000000000000" pitchFamily="2" charset="2"/>
              <a:buChar char="§"/>
            </a:pPr>
            <a:r>
              <a:rPr lang="en-US" sz="1800" dirty="0" smtClean="0"/>
              <a:t>A </a:t>
            </a:r>
            <a:r>
              <a:rPr lang="en-US" sz="1800" dirty="0"/>
              <a:t>little efforts helps a </a:t>
            </a:r>
            <a:r>
              <a:rPr lang="en-US" sz="1800" dirty="0" smtClean="0"/>
              <a:t>lot</a:t>
            </a:r>
          </a:p>
          <a:p>
            <a:pPr>
              <a:buFont typeface="Wingdings" panose="05000000000000000000" pitchFamily="2" charset="2"/>
              <a:buChar char="§"/>
            </a:pPr>
            <a:r>
              <a:rPr lang="en-US" sz="1800" dirty="0" smtClean="0"/>
              <a:t>A </a:t>
            </a:r>
            <a:r>
              <a:rPr lang="en-US" sz="1800" dirty="0"/>
              <a:t>lot of effort only helps a little more</a:t>
            </a:r>
          </a:p>
          <a:p>
            <a:pPr marL="0" indent="0" fontAlgn="base">
              <a:spcBef>
                <a:spcPts val="600"/>
              </a:spcBef>
              <a:spcAft>
                <a:spcPct val="0"/>
              </a:spcAft>
              <a:buNone/>
            </a:pPr>
            <a:endParaRPr lang="en-US" sz="1800" dirty="0">
              <a:cs typeface="Lucida Sans Unicode" pitchFamily="34" charset="0"/>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1138" y="4792717"/>
            <a:ext cx="1862958" cy="1675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2"/>
          <p:cNvSpPr txBox="1">
            <a:spLocks/>
          </p:cNvSpPr>
          <p:nvPr/>
        </p:nvSpPr>
        <p:spPr bwMode="auto">
          <a:xfrm>
            <a:off x="5172140" y="1045779"/>
            <a:ext cx="3561956" cy="3478924"/>
          </a:xfrm>
          <a:prstGeom prst="rect">
            <a:avLst/>
          </a:prstGeom>
          <a:solidFill>
            <a:schemeClr val="bg1">
              <a:lumMod val="95000"/>
            </a:schemeClr>
          </a:solid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b="1" u="sng" dirty="0" smtClean="0">
                <a:solidFill>
                  <a:schemeClr val="tx1">
                    <a:lumMod val="75000"/>
                    <a:lumOff val="25000"/>
                  </a:schemeClr>
                </a:solidFill>
              </a:rPr>
              <a:t>Key Reasons</a:t>
            </a:r>
          </a:p>
          <a:p>
            <a:pPr>
              <a:buFont typeface="Wingdings" panose="05000000000000000000" pitchFamily="2" charset="2"/>
              <a:buChar char="§"/>
            </a:pPr>
            <a:r>
              <a:rPr lang="en-US" sz="1800" dirty="0" smtClean="0">
                <a:solidFill>
                  <a:schemeClr val="tx1">
                    <a:lumMod val="75000"/>
                    <a:lumOff val="25000"/>
                  </a:schemeClr>
                </a:solidFill>
              </a:rPr>
              <a:t>Activities </a:t>
            </a:r>
            <a:r>
              <a:rPr lang="en-US" sz="1800" dirty="0">
                <a:solidFill>
                  <a:schemeClr val="tx1">
                    <a:lumMod val="75000"/>
                    <a:lumOff val="25000"/>
                  </a:schemeClr>
                </a:solidFill>
              </a:rPr>
              <a:t>don’t finish early.</a:t>
            </a:r>
          </a:p>
          <a:p>
            <a:pPr>
              <a:buFont typeface="Wingdings" panose="05000000000000000000" pitchFamily="2" charset="2"/>
              <a:buChar char="§"/>
            </a:pPr>
            <a:r>
              <a:rPr lang="en-US" sz="1800" dirty="0">
                <a:solidFill>
                  <a:schemeClr val="tx1">
                    <a:lumMod val="75000"/>
                    <a:lumOff val="25000"/>
                  </a:schemeClr>
                </a:solidFill>
              </a:rPr>
              <a:t>Lateness is passed down the schedule.</a:t>
            </a:r>
          </a:p>
          <a:p>
            <a:pPr>
              <a:buFont typeface="Wingdings" panose="05000000000000000000" pitchFamily="2" charset="2"/>
              <a:buChar char="§"/>
            </a:pPr>
            <a:r>
              <a:rPr lang="en-US" sz="1800" dirty="0">
                <a:solidFill>
                  <a:schemeClr val="tx1">
                    <a:lumMod val="75000"/>
                    <a:lumOff val="25000"/>
                  </a:schemeClr>
                </a:solidFill>
              </a:rPr>
              <a:t>Activities are not independent . </a:t>
            </a:r>
          </a:p>
          <a:p>
            <a:pPr>
              <a:buFont typeface="Wingdings" panose="05000000000000000000" pitchFamily="2" charset="2"/>
              <a:buChar char="§"/>
            </a:pPr>
            <a:r>
              <a:rPr lang="en-US" sz="1800" dirty="0">
                <a:solidFill>
                  <a:schemeClr val="tx1">
                    <a:lumMod val="75000"/>
                    <a:lumOff val="25000"/>
                  </a:schemeClr>
                </a:solidFill>
              </a:rPr>
              <a:t>Featured are not developed by priority. </a:t>
            </a:r>
          </a:p>
          <a:p>
            <a:pPr>
              <a:buFont typeface="Wingdings" panose="05000000000000000000" pitchFamily="2" charset="2"/>
              <a:buChar char="§"/>
            </a:pPr>
            <a:r>
              <a:rPr lang="en-US" sz="1800" dirty="0">
                <a:solidFill>
                  <a:schemeClr val="tx1">
                    <a:lumMod val="75000"/>
                    <a:lumOff val="25000"/>
                  </a:schemeClr>
                </a:solidFill>
              </a:rPr>
              <a:t>We ignore Uncertainty.</a:t>
            </a:r>
          </a:p>
          <a:p>
            <a:pPr>
              <a:buFont typeface="Wingdings" panose="05000000000000000000" pitchFamily="2" charset="2"/>
              <a:buChar char="§"/>
            </a:pPr>
            <a:r>
              <a:rPr lang="en-US" sz="1800" dirty="0">
                <a:solidFill>
                  <a:schemeClr val="tx1">
                    <a:lumMod val="75000"/>
                    <a:lumOff val="25000"/>
                  </a:schemeClr>
                </a:solidFill>
              </a:rPr>
              <a:t>Estimates become commitments</a:t>
            </a:r>
            <a:r>
              <a:rPr lang="en-US" sz="1800" dirty="0" smtClean="0">
                <a:solidFill>
                  <a:schemeClr val="tx1">
                    <a:lumMod val="75000"/>
                    <a:lumOff val="25000"/>
                  </a:schemeClr>
                </a:solidFill>
              </a:rPr>
              <a:t>.</a:t>
            </a:r>
            <a:endParaRPr lang="en-US" sz="1800" dirty="0" smtClean="0"/>
          </a:p>
          <a:p>
            <a:pPr marL="0" indent="0">
              <a:spcBef>
                <a:spcPts val="600"/>
              </a:spcBef>
              <a:buFont typeface="Arial" pitchFamily="34" charset="0"/>
              <a:buNone/>
            </a:pPr>
            <a:endParaRPr lang="en-US" sz="1800" dirty="0">
              <a:cs typeface="Lucida Sans Unicode" pitchFamily="34" charset="0"/>
            </a:endParaRPr>
          </a:p>
        </p:txBody>
      </p:sp>
    </p:spTree>
    <p:extLst>
      <p:ext uri="{BB962C8B-B14F-4D97-AF65-F5344CB8AC3E}">
        <p14:creationId xmlns:p14="http://schemas.microsoft.com/office/powerpoint/2010/main" val="3712179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266" y="2494996"/>
            <a:ext cx="5043781" cy="5369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spcAft>
                <a:spcPts val="600"/>
              </a:spcAft>
            </a:pPr>
            <a:endParaRPr lang="en-US" sz="2000"/>
          </a:p>
        </p:txBody>
      </p:sp>
      <p:sp>
        <p:nvSpPr>
          <p:cNvPr id="8" name="Text Placeholder 2"/>
          <p:cNvSpPr>
            <a:spLocks noGrp="1"/>
          </p:cNvSpPr>
          <p:nvPr>
            <p:ph idx="1"/>
          </p:nvPr>
        </p:nvSpPr>
        <p:spPr>
          <a:xfrm>
            <a:off x="274320" y="914400"/>
            <a:ext cx="8558784" cy="5486400"/>
          </a:xfrm>
        </p:spPr>
        <p:txBody>
          <a:bodyPr/>
          <a:lstStyle/>
          <a:p>
            <a:r>
              <a:rPr lang="en-US" b="0" dirty="0" smtClean="0"/>
              <a:t>What is Estimation?</a:t>
            </a:r>
          </a:p>
          <a:p>
            <a:r>
              <a:rPr lang="en-US" b="0" dirty="0" smtClean="0"/>
              <a:t>Why do we Estimate?</a:t>
            </a:r>
          </a:p>
          <a:p>
            <a:r>
              <a:rPr lang="en-US" b="0" dirty="0" smtClean="0"/>
              <a:t>Why Estimation Fails?</a:t>
            </a:r>
          </a:p>
          <a:p>
            <a:r>
              <a:rPr lang="en-US" dirty="0" smtClean="0"/>
              <a:t>What to Estimate?</a:t>
            </a:r>
          </a:p>
          <a:p>
            <a:r>
              <a:rPr lang="en-US" b="0" dirty="0" smtClean="0"/>
              <a:t>Estimation Techniques</a:t>
            </a:r>
          </a:p>
          <a:p>
            <a:r>
              <a:rPr lang="en-US" b="0" dirty="0" smtClean="0"/>
              <a:t>Definition of Done</a:t>
            </a:r>
          </a:p>
          <a:p>
            <a:r>
              <a:rPr lang="en-US" b="0" dirty="0" smtClean="0"/>
              <a:t>Estimate Best Practice</a:t>
            </a:r>
            <a:endParaRPr lang="en-US" b="0" dirty="0"/>
          </a:p>
        </p:txBody>
      </p:sp>
      <p:sp>
        <p:nvSpPr>
          <p:cNvPr id="4" name="Title 1"/>
          <p:cNvSpPr>
            <a:spLocks noGrp="1"/>
          </p:cNvSpPr>
          <p:nvPr>
            <p:ph type="title"/>
          </p:nvPr>
        </p:nvSpPr>
        <p:spPr>
          <a:xfrm>
            <a:off x="274320" y="109728"/>
            <a:ext cx="8558784" cy="576072"/>
          </a:xfrm>
        </p:spPr>
        <p:txBody>
          <a:bodyPr/>
          <a:lstStyle/>
          <a:p>
            <a:r>
              <a:rPr lang="en-US" dirty="0" smtClean="0">
                <a:effectLst/>
              </a:rPr>
              <a:t>Agenda</a:t>
            </a:r>
            <a:endParaRPr lang="en-IN" dirty="0">
              <a:effectLst/>
            </a:endParaRPr>
          </a:p>
        </p:txBody>
      </p:sp>
    </p:spTree>
    <p:extLst>
      <p:ext uri="{BB962C8B-B14F-4D97-AF65-F5344CB8AC3E}">
        <p14:creationId xmlns:p14="http://schemas.microsoft.com/office/powerpoint/2010/main" val="1389948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sz="2600" dirty="0">
                <a:solidFill>
                  <a:schemeClr val="tx1"/>
                </a:solidFill>
              </a:rPr>
              <a:t>What to Estimate?</a:t>
            </a:r>
          </a:p>
        </p:txBody>
      </p:sp>
      <p:sp>
        <p:nvSpPr>
          <p:cNvPr id="5" name="Text Placeholder 2"/>
          <p:cNvSpPr>
            <a:spLocks noGrp="1"/>
          </p:cNvSpPr>
          <p:nvPr>
            <p:ph type="body" sz="quarter" idx="10"/>
          </p:nvPr>
        </p:nvSpPr>
        <p:spPr>
          <a:xfrm>
            <a:off x="196788" y="1252178"/>
            <a:ext cx="8534400" cy="5105400"/>
          </a:xfrm>
        </p:spPr>
        <p:txBody>
          <a:bodyPr>
            <a:normAutofit/>
          </a:bodyPr>
          <a:lstStyle/>
          <a:p>
            <a:pPr marL="0" indent="0" algn="ctr">
              <a:buNone/>
            </a:pPr>
            <a:r>
              <a:rPr lang="en-US" b="1" dirty="0"/>
              <a:t>Estimate size; derive </a:t>
            </a:r>
            <a:r>
              <a:rPr lang="en-US" b="1" dirty="0" smtClean="0"/>
              <a:t>duration</a:t>
            </a:r>
            <a:endParaRPr lang="en-CA" b="1" dirty="0" smtClean="0"/>
          </a:p>
        </p:txBody>
      </p:sp>
      <p:grpSp>
        <p:nvGrpSpPr>
          <p:cNvPr id="6" name="Group 5"/>
          <p:cNvGrpSpPr/>
          <p:nvPr/>
        </p:nvGrpSpPr>
        <p:grpSpPr>
          <a:xfrm>
            <a:off x="395536" y="1968577"/>
            <a:ext cx="7892575" cy="2524606"/>
            <a:chOff x="395536" y="1638432"/>
            <a:chExt cx="7892575" cy="2524606"/>
          </a:xfrm>
        </p:grpSpPr>
        <p:sp>
          <p:nvSpPr>
            <p:cNvPr id="7" name="TextBox 6"/>
            <p:cNvSpPr txBox="1"/>
            <p:nvPr/>
          </p:nvSpPr>
          <p:spPr>
            <a:xfrm>
              <a:off x="5472100" y="1638432"/>
              <a:ext cx="1224136"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400" dirty="0" smtClean="0"/>
                <a:t>velocity</a:t>
              </a:r>
              <a:endParaRPr lang="en-CA" sz="1400" dirty="0"/>
            </a:p>
          </p:txBody>
        </p:sp>
        <p:sp>
          <p:nvSpPr>
            <p:cNvPr id="10" name="Rounded Rectangle 9"/>
            <p:cNvSpPr/>
            <p:nvPr/>
          </p:nvSpPr>
          <p:spPr>
            <a:xfrm>
              <a:off x="395536" y="2096644"/>
              <a:ext cx="1008112" cy="205243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1" name="Flowchart: Multidocument 10"/>
            <p:cNvSpPr/>
            <p:nvPr/>
          </p:nvSpPr>
          <p:spPr>
            <a:xfrm>
              <a:off x="647564" y="2954275"/>
              <a:ext cx="504056" cy="104091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12" name="TextBox 11"/>
            <p:cNvSpPr txBox="1"/>
            <p:nvPr/>
          </p:nvSpPr>
          <p:spPr>
            <a:xfrm>
              <a:off x="503548" y="2175317"/>
              <a:ext cx="79208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400" dirty="0" smtClean="0"/>
                <a:t>Desired features</a:t>
              </a:r>
              <a:endParaRPr lang="en-CA" sz="1400" dirty="0"/>
            </a:p>
          </p:txBody>
        </p:sp>
        <p:sp>
          <p:nvSpPr>
            <p:cNvPr id="13" name="Rounded Rectangle 12"/>
            <p:cNvSpPr/>
            <p:nvPr/>
          </p:nvSpPr>
          <p:spPr>
            <a:xfrm>
              <a:off x="1691680" y="2096644"/>
              <a:ext cx="1008112" cy="205243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4" name="Flowchart: Multidocument 13"/>
            <p:cNvSpPr/>
            <p:nvPr/>
          </p:nvSpPr>
          <p:spPr>
            <a:xfrm>
              <a:off x="2227139" y="3320843"/>
              <a:ext cx="396044" cy="6743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15" name="Flowchart: Multidocument 14"/>
            <p:cNvSpPr/>
            <p:nvPr/>
          </p:nvSpPr>
          <p:spPr>
            <a:xfrm>
              <a:off x="1799692" y="3396973"/>
              <a:ext cx="324036" cy="6743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16" name="TextBox 15"/>
            <p:cNvSpPr txBox="1"/>
            <p:nvPr/>
          </p:nvSpPr>
          <p:spPr>
            <a:xfrm>
              <a:off x="1691680" y="2335689"/>
              <a:ext cx="100811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400" dirty="0" smtClean="0"/>
                <a:t>User stories</a:t>
              </a:r>
              <a:endParaRPr lang="en-CA" sz="1400" dirty="0"/>
            </a:p>
          </p:txBody>
        </p:sp>
        <p:sp>
          <p:nvSpPr>
            <p:cNvPr id="17" name="Rounded Rectangle 16"/>
            <p:cNvSpPr/>
            <p:nvPr/>
          </p:nvSpPr>
          <p:spPr>
            <a:xfrm>
              <a:off x="3059832" y="2725168"/>
              <a:ext cx="1224136" cy="8576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18" name="TextBox 17"/>
            <p:cNvSpPr txBox="1"/>
            <p:nvPr/>
          </p:nvSpPr>
          <p:spPr>
            <a:xfrm>
              <a:off x="3045910" y="2924877"/>
              <a:ext cx="1238058"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400" dirty="0" smtClean="0"/>
                <a:t>Estimate size</a:t>
              </a:r>
              <a:endParaRPr lang="en-CA" sz="1400" dirty="0"/>
            </a:p>
          </p:txBody>
        </p:sp>
        <p:sp>
          <p:nvSpPr>
            <p:cNvPr id="19" name="Rounded Rectangle 18"/>
            <p:cNvSpPr/>
            <p:nvPr/>
          </p:nvSpPr>
          <p:spPr>
            <a:xfrm>
              <a:off x="4644008" y="2725170"/>
              <a:ext cx="1296144" cy="8576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0" name="TextBox 19"/>
            <p:cNvSpPr txBox="1"/>
            <p:nvPr/>
          </p:nvSpPr>
          <p:spPr>
            <a:xfrm>
              <a:off x="4644008" y="2803843"/>
              <a:ext cx="12961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400" dirty="0" smtClean="0"/>
                <a:t>Estimate iterations</a:t>
              </a:r>
              <a:endParaRPr lang="en-CA" sz="1400" dirty="0"/>
            </a:p>
          </p:txBody>
        </p:sp>
        <p:sp>
          <p:nvSpPr>
            <p:cNvPr id="21" name="Rounded Rectangle 20"/>
            <p:cNvSpPr/>
            <p:nvPr/>
          </p:nvSpPr>
          <p:spPr>
            <a:xfrm>
              <a:off x="6228184" y="2725168"/>
              <a:ext cx="1152128" cy="85763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2" name="TextBox 21"/>
            <p:cNvSpPr txBox="1"/>
            <p:nvPr/>
          </p:nvSpPr>
          <p:spPr>
            <a:xfrm>
              <a:off x="6259182" y="2764506"/>
              <a:ext cx="11521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400" dirty="0" smtClean="0"/>
                <a:t>Derive duration</a:t>
              </a:r>
              <a:endParaRPr lang="en-CA" sz="1400" dirty="0"/>
            </a:p>
          </p:txBody>
        </p:sp>
        <p:sp>
          <p:nvSpPr>
            <p:cNvPr id="23" name="Flowchart: Multidocument 22"/>
            <p:cNvSpPr/>
            <p:nvPr/>
          </p:nvSpPr>
          <p:spPr>
            <a:xfrm>
              <a:off x="7784055" y="2188360"/>
              <a:ext cx="504056" cy="197467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CA"/>
            </a:p>
          </p:txBody>
        </p:sp>
        <p:sp>
          <p:nvSpPr>
            <p:cNvPr id="24" name="TextBox 23"/>
            <p:cNvSpPr txBox="1"/>
            <p:nvPr/>
          </p:nvSpPr>
          <p:spPr>
            <a:xfrm rot="5400000">
              <a:off x="7142474" y="3094759"/>
              <a:ext cx="1608059" cy="30777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CA" sz="1400" dirty="0" smtClean="0"/>
                <a:t>schedule</a:t>
              </a:r>
              <a:endParaRPr lang="en-CA" sz="1400" dirty="0"/>
            </a:p>
          </p:txBody>
        </p:sp>
        <p:cxnSp>
          <p:nvCxnSpPr>
            <p:cNvPr id="25" name="Straight Arrow Connector 24"/>
            <p:cNvCxnSpPr/>
            <p:nvPr/>
          </p:nvCxnSpPr>
          <p:spPr>
            <a:xfrm>
              <a:off x="1403648" y="3114647"/>
              <a:ext cx="288032" cy="8215"/>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6" name="Straight Arrow Connector 25"/>
            <p:cNvCxnSpPr/>
            <p:nvPr/>
          </p:nvCxnSpPr>
          <p:spPr>
            <a:xfrm>
              <a:off x="2718282" y="3197635"/>
              <a:ext cx="346118"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7" name="Straight Arrow Connector 26"/>
            <p:cNvCxnSpPr>
              <a:stCxn id="17" idx="3"/>
              <a:endCxn id="19" idx="1"/>
            </p:cNvCxnSpPr>
            <p:nvPr/>
          </p:nvCxnSpPr>
          <p:spPr>
            <a:xfrm>
              <a:off x="4283968" y="3153984"/>
              <a:ext cx="360040" cy="1"/>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8" name="Straight Arrow Connector 27"/>
            <p:cNvCxnSpPr>
              <a:stCxn id="19" idx="3"/>
              <a:endCxn id="21" idx="1"/>
            </p:cNvCxnSpPr>
            <p:nvPr/>
          </p:nvCxnSpPr>
          <p:spPr>
            <a:xfrm>
              <a:off x="5940152" y="3153985"/>
              <a:ext cx="288032"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9" name="Straight Arrow Connector 28"/>
            <p:cNvCxnSpPr>
              <a:stCxn id="23" idx="1"/>
            </p:cNvCxnSpPr>
            <p:nvPr/>
          </p:nvCxnSpPr>
          <p:spPr>
            <a:xfrm flipH="1" flipV="1">
              <a:off x="7411310" y="3175698"/>
              <a:ext cx="372745" cy="1"/>
            </a:xfrm>
            <a:prstGeom prst="straightConnector1">
              <a:avLst/>
            </a:prstGeom>
            <a:ln>
              <a:headEnd type="arrow" w="med" len="med"/>
              <a:tailEnd type="none" w="med" len="med"/>
            </a:ln>
          </p:spPr>
          <p:style>
            <a:lnRef idx="1">
              <a:schemeClr val="accent5"/>
            </a:lnRef>
            <a:fillRef idx="2">
              <a:schemeClr val="accent5"/>
            </a:fillRef>
            <a:effectRef idx="1">
              <a:schemeClr val="accent5"/>
            </a:effectRef>
            <a:fontRef idx="minor">
              <a:schemeClr val="dk1"/>
            </a:fontRef>
          </p:style>
        </p:cxnSp>
        <p:cxnSp>
          <p:nvCxnSpPr>
            <p:cNvPr id="30" name="Straight Arrow Connector 29"/>
            <p:cNvCxnSpPr>
              <a:stCxn id="7" idx="2"/>
            </p:cNvCxnSpPr>
            <p:nvPr/>
          </p:nvCxnSpPr>
          <p:spPr>
            <a:xfrm>
              <a:off x="6084168" y="1946209"/>
              <a:ext cx="0" cy="1008066"/>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grpSp>
    </p:spTree>
    <p:extLst>
      <p:ext uri="{BB962C8B-B14F-4D97-AF65-F5344CB8AC3E}">
        <p14:creationId xmlns:p14="http://schemas.microsoft.com/office/powerpoint/2010/main" val="3520097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 Training PPT Template</Template>
  <TotalTime>13281</TotalTime>
  <Words>1210</Words>
  <Application>Microsoft Office PowerPoint</Application>
  <PresentationFormat>On-screen Show (4:3)</PresentationFormat>
  <Paragraphs>244</Paragraphs>
  <Slides>29</Slides>
  <Notes>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2_CT-Master</vt:lpstr>
      <vt:lpstr>PowerPoint Presentation</vt:lpstr>
      <vt:lpstr>Agenda</vt:lpstr>
      <vt:lpstr>What is Estimation?</vt:lpstr>
      <vt:lpstr>Agenda</vt:lpstr>
      <vt:lpstr>Why do we Estimate?</vt:lpstr>
      <vt:lpstr>Agenda</vt:lpstr>
      <vt:lpstr>Why Estimation Fails?</vt:lpstr>
      <vt:lpstr>Agenda</vt:lpstr>
      <vt:lpstr>What to Estimate?</vt:lpstr>
      <vt:lpstr>Use Relative Measure of Size</vt:lpstr>
      <vt:lpstr>Story Points</vt:lpstr>
      <vt:lpstr>Ideal Time</vt:lpstr>
      <vt:lpstr>Comparing the Approaches</vt:lpstr>
      <vt:lpstr>Agenda</vt:lpstr>
      <vt:lpstr>Estimation Techniques</vt:lpstr>
      <vt:lpstr>Estimation Techniques : Expert Opinion</vt:lpstr>
      <vt:lpstr>Estimation Techniques : Analogy</vt:lpstr>
      <vt:lpstr>Estimation Techniques : Disaggregation</vt:lpstr>
      <vt:lpstr>Factors Affecting Estimations</vt:lpstr>
      <vt:lpstr>Agenda</vt:lpstr>
      <vt:lpstr>Definition of “Done”</vt:lpstr>
      <vt:lpstr>What if an estimate is large?</vt:lpstr>
      <vt:lpstr>Relativity</vt:lpstr>
      <vt:lpstr>Making it Abstract - Story Points</vt:lpstr>
      <vt:lpstr>Agenda</vt:lpstr>
      <vt:lpstr>Best Practices</vt:lpstr>
      <vt:lpstr>Summary</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Shraddha Sayani</dc:creator>
  <cp:lastModifiedBy>Vaishali Desai</cp:lastModifiedBy>
  <cp:revision>366</cp:revision>
  <dcterms:created xsi:type="dcterms:W3CDTF">2012-12-24T05:58:15Z</dcterms:created>
  <dcterms:modified xsi:type="dcterms:W3CDTF">2015-03-20T05:55:16Z</dcterms:modified>
</cp:coreProperties>
</file>