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368" r:id="rId5"/>
    <p:sldId id="474" r:id="rId6"/>
    <p:sldId id="481" r:id="rId7"/>
    <p:sldId id="480" r:id="rId8"/>
    <p:sldId id="466" r:id="rId9"/>
    <p:sldId id="469" r:id="rId10"/>
    <p:sldId id="462" r:id="rId11"/>
    <p:sldId id="416" r:id="rId12"/>
    <p:sldId id="463" r:id="rId13"/>
    <p:sldId id="464" r:id="rId14"/>
    <p:sldId id="465" r:id="rId15"/>
    <p:sldId id="477" r:id="rId16"/>
    <p:sldId id="478" r:id="rId17"/>
    <p:sldId id="470" r:id="rId18"/>
    <p:sldId id="476" r:id="rId19"/>
    <p:sldId id="479"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AFAFA"/>
    <a:srgbClr val="F5F5F5"/>
    <a:srgbClr val="F0F0F0"/>
    <a:srgbClr val="EBEBEB"/>
    <a:srgbClr val="E6E6E6"/>
    <a:srgbClr val="E8E8E8"/>
    <a:srgbClr val="EDEDED"/>
    <a:srgbClr val="CDCDCD"/>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p:cViewPr>
        <p:scale>
          <a:sx n="80" d="100"/>
          <a:sy n="80" d="100"/>
        </p:scale>
        <p:origin x="-95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19-01-2015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1/19/2015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277882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14</a:t>
            </a:fld>
            <a:endParaRPr lang="en-US" dirty="0"/>
          </a:p>
        </p:txBody>
      </p:sp>
    </p:spTree>
    <p:extLst>
      <p:ext uri="{BB962C8B-B14F-4D97-AF65-F5344CB8AC3E}">
        <p14:creationId xmlns:p14="http://schemas.microsoft.com/office/powerpoint/2010/main" val="2778827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9800" y="829041"/>
            <a:ext cx="2765031" cy="360000"/>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75000"/>
                    <a:lumOff val="25000"/>
                  </a:schemeClr>
                </a:solidFill>
              </a:rPr>
              <a:pPr/>
              <a:t>‹#›</a:t>
            </a:fld>
            <a:endParaRPr lang="en-IN" sz="1200" dirty="0">
              <a:solidFill>
                <a:schemeClr val="tx1">
                  <a:lumMod val="75000"/>
                  <a:lumOff val="25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ucidadvies.nl/Projecte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lucidadvies.nl/uploads/images/foto%20groep%20kijkt%20v2.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00" y="1524000"/>
            <a:ext cx="9062357"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June 2013</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63500" y="4008940"/>
            <a:ext cx="5612526" cy="1247499"/>
          </a:xfrm>
          <a:prstGeom prst="rect">
            <a:avLst/>
          </a:prstGeom>
          <a:solidFill>
            <a:schemeClr val="accent4">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schemeClr val="bg1"/>
                </a:solidFill>
                <a:ea typeface="Segoe UI" pitchFamily="34" charset="0"/>
                <a:cs typeface="Segoe UI" pitchFamily="34" charset="0"/>
              </a:rPr>
              <a:t>Agile vs Waterfall</a:t>
            </a:r>
          </a:p>
        </p:txBody>
      </p:sp>
      <p:sp>
        <p:nvSpPr>
          <p:cNvPr id="2" name="AutoShape 2" descr="data:image/jpeg;base64,/9j/4AAQSkZJRgABAQAAAQABAAD/2wCEAAkGBhMSEBUSExQWFBQVFBcXFhYVFBcUFhUXFxUVGBUUFRUXHCYeFxkjGRQUHy8gIycpLCwsFR4xNTAqNSYrLCkBCQoKDgwOGg8PGikkHyQsKSksLCkpLCwpLCwsLCwsLCwsKSwsLCksLCwpLCwsKSwsLCwpKSksLCwsLCwsLCwsLP/AABEIALcBEwMBIgACEQEDEQH/xAAcAAABBQEBAQAAAAAAAAAAAAAAAgMEBQYHAQj/xAA/EAABAwIEBAMGBQMCBAcAAAABAAIRAyEEBRIxBkFRYSJxgQcTMpGh8EJSscHRFGLhIzMVFnKSFyQ0gqLC8f/EABkBAAIDAQAAAAAAAAAAAAAAAAADAQIEBf/EACURAAICAgMAAgICAwAAAAAAAAABAhEDIQQSMRNBIlEUMkKBsf/aAAwDAQACEQMRAD8A7IAlrxq9QAIQhAAlALwIQAperxeoAEIQgAQhCABCEIAEIQgAQhCABCEIAq+Iczdh6JqBodHIkifUbLi2f+0mvXJbakBMBjif/kbkLb+2XH1BSw+HpyXV6jhpH4tIbA+blkP/AAteWgufpdFwBIBSpyobCLfhkDxC5/hqEuHc7eSbxVUzZ1uQBIPqtRV9mTh+KfRU+O4RrMdYao6dv8JXyQsf8U6KdmLcL7+q6HwT7UBhQ2lWl1MztctPUDoVhKmWEbkAQDcxE/f1TLKbBcODncpggWvzuUxMS0fQFf2pYBjGuNYeKPCAS4dZAVBj/brhmt/0qNSo/oSGM3Gzrk2k/CFxTFVSTePvsoj6h5Jli2jrjvb5U8UYZgsA2ajnQecwBI+W/qpeUe3IvcG16NMd2OcL+TpA+a4yGn+P5QGR/KLCj6vyrPqGJYHUajXSJ06hrb1DmzII2U9fJ2X5xVoOD6dRzXjYhxHSRbku2ezb2mf1jv6auA2tfQ4ExUi5BnZ25UpkUdIC9QhSQCF5KEANtXqS0pSABCEIA9XqShACpXqQvZQAtC8XqABCEIAEIQgAQhCABC8JVVmPFWFof7lZgP5QdTv+0XQBbIWUre07AM3qn0Y4/speUceYLEu006w1cg4FhPlO6LAbz/h73uMw+JN20WVW6f7nFpa75Bw+S8xBT3F3ETcLTaXNc4PJEtExHX5/qqA8Rs9176+lZcz2a8EW0TKqz3EjNOHqvAktY4/IXPpv6Kvr+0FrnEU6NR8c4snMHxKyuDTqMfTLgQdQte26z9Xdmq9UcjxOLc4EX+yI/dPYfLnuA0tPmun5N7Jmsd72q7UCZa0dNxPzWop5NSpizRAT55a0kZ8eFPbZwbE0CDcX+4TNKlafuVrOLcGDWcWi0nZZ33MWTIytWLnCpEaL+iacn3s6fYSDRKuLaGCpGGxBY4PaS1wIIIsQQbEHkU05q9DYQQfUfBOff1mCpViZcRpf/wBTTBtykQfVXq5D7CM2P+vhztDajfQ6XW9W/JdeV0UYgoSl6pIGEsJC9aUAKQhCABCESgAQmMXi2026nmB+52AScLmDKnwuv0NioteE9XV0S2lN4qpDCR0SkRKkgrskzYVG6TZ43H7q1Wa4gyx7HDEUd2/EBzHWOan5LnzKzQJAfzH7hLjKn1Y2UbXaPn/C2QhCYKBeFeqHmeM92w2kmwHdQ3QLZzXjnH4rEVjQw9R2mdLmsMAAcyQszj+C8RRp6oBteLldLwlKnSsI1mS49Sd03i60rJLK0zZDFaOA4t7tUO+q9w7zIg3C3PGHCwqaqlOzt46rnTqhYY2I3TYTU1oXPG4PZ17IMzdj8I/C1i5zqYDmu1EERtfmrutk4GG9yLGJPmVgPZfmpGMIOz2EeZFx+63uKz2nrLS7Se4KVlH4F+jG/wDKz/eaiXCDsDZ3ZXmV5G/WPEYLh4SZiTyO6t8PW1CeR6p2hiQ2o0nYEErPGd6Zqkqto0WNPTYCFWYpsiFS8RcWvpP0spl2x1EgNj53S8tz/wB80Ehn/teHX57Jk2pCIJxRSZ1w2XBxFz97LCY7DhriCII+nX1XaW0pCw/F3D01C9u53+/mqwl1Zaa7LRgmYcTzPlzV6zgisQDLA4i1NxOoTcAkDSD2JVxw3w+DNV4kgw0EcxsfqrbCtirVZHxEk+KSJvcdQT8kZM7TpF8PHjJfkcyxmWOaSHAtLSQRzBG4PqozsNcLpfFGVN1trEf7tJur/rAj6tA+SxeNwgBIv9kj9lqhO0YsmPq6NN7FnubmUD4XUnh3pBH1C7yvl8Yt+FZTfTJa5zidTTBAZYX7kn/tXbPZ1x5/XUyyoA2swCejx+YdO4ToszyVM2iEnUF6rFRhepAKUCgBYcvUhKagD1eNK9QgCPjcM2owtcJB5fv2KoMTw+9kmmdQ3g2ePLk76LR1CktKrKCl6MhllDwocvz4izjqG19x6/sr2jj2O2InpzVRntKkbObDyJD2+EjlJ/N5FZ44Z9Mamu95HSf0SHOWPXprWOGZX4ze1MQ0C653muFfSrOqsaWsLpB6Sem4upuH4hqkD8UA+EmJE8ibT2KTTzhtcmlpMOkONrdxe8b+iXkmsiotjwyxW3svsi4kDwGvMHr1WgBXKTSdSe5hN2mJHPoR5q14Zzmo7EEaiWgRE2VsOZyfRi8+BRTnHw6EqLPqu4BgxbzVgzMhsVmc1qF1UnknZ7ihPHipyMVTGI98Q55I1WV7iszYzwvN4U3F1GMZIALyLLnmZUatQvcDJlc+W3R04rVmjxNUP+EgyuZ8XZO6jV1OFn3BWsybMi2o2m4eIRf9ike0oamtPJMwxcJi87U8ZRcDYoNxlE38Ljt1gromaVJq6jTfJ5wFyDLKrm1Wlk6tQIjqF1erg6jnCpriWgxOydmEcZr7JOHzNwIaWOA6kKRiK0GZUFzDzMqZlmBFSq2T4W+I9wIt6mAsy2zTPXhcPy0OptBALgJM97x6SmsFk7Q1rC1sNmLdXFxjpcqZWqxLtwvH1ZEjmpclsoosf94GiByVXmVTU26UXHmvW0p3SnJsaopFdlYABjrJSsNlHjdUeRqe4usIAbYADvFpVvTwzegSK9NoeI6DnOyHD7ZaOSm6KfjnAF1Om4HwxERcmRAELA43CaRc+fz6rpfFXEFKhQIcbxYc57LjGZ5y6q4nYdFsjf0YpV9kzMsewhg3DWAR33P1JTGA4jq4d+ui7Q4cwqhz5SCUzrQtzs1Tvabj5/8AUO+n8IWSQpK2fXKEITzMLBSmJsFLZsgBa8JQHJBH3KAEVV5TNl5XfZNU60NJ6Cbb2EoAouI8dqDmU2j3jLBxNp5tI5jdUtDMH04LmTa8CQCjMcc+vUD2BrBHibuXd5PNLo4ioBcDpf6FY5yt2dXFDrGmV+Jx5dUnaYtty3nqp2CwgDtQ9YVdjqRnV3+wpOExsABKj7sdNvro1o4apV6eqSHuHxA7EWFvQKPl3DRwzT+In8QCushfNBvmZ+f8QrAlb8ajF9kjj5JSf4t6M8xh3VHmWYFkuLSW9lY8WZ4aT6dGmPE8+I9Gjf5qjzmu11jZJ5ORSZp4mOvTP4/MPeODqbttx/IXtLEBouq/EYKHSCR5c0otmy58jr/iW2B906SWiVkvaLmIc5lJv4RJWi98yi0AnxO2Czma5BWxFYCk3W528bN8zyWjDpox8hJxbRm8naWVBU3jkuv5Jw4/F021Pe+6lt2uaSR5XCb4V9mbKEVK511N4/C3+VqWOuWttH0C2PH29OYsvT+pjuJ8pOCFMmuKhqP0gBunkTO56KjbmtZjpaex7hW3teoFtChVEnRVv6hUWFqiowOHMLNmgoeG3jz+RO/TRZS7XLnajNzdx3352HZaOli2kQCstgMmrxem/Sd/wGN95BCk0MLUaYbTqao2L/eWHmVmlSRqX5fZfvckurwFU0ca5zZ2uQZtBBgg91R8RcTe7EA381Rb0iWq9NRXz1lMXKj4TMjVMrntB7nn3lVwA3ubALbcH4ttRrntu1tg7rHTsndG9Ceyjv7Mjx2H+88U9li3ldO4xY10k7rmeLHiWrE9UZcv7Gy5eSkFy8lNYnsKlCShVom0fXiF5qRKcIPU4zZNpxmyAPCUklKleOQQRq8nfZeURCVWF7/X6JsG6CSrzbhRtZ2tjvdv5/ld5xse4VGWmi7RUbpd3uHd2nmFtmPUSvUa+WuaHAHYgEfVKnjTNEM8o6fhmGta4Qdioj8uDTqBVZmtc0cW+kDpEywctLrgBWTMWCIJlY/HTNzdxtGn4dxUucyeWr+f1V858BZDhQ/65H9jv1b+0rVV7iFsxO4nOyqpGO4lEVWVDuZVRiqoeIKuePaLhRa8fhcJ8liDmNlmyqpG3j7gLfSJdpBVjQy0MGp5UDA1hdxKtMmx4r4gNLC6m3e1p7qsIpui+SbjGywwPCjK7dVVt5kHnHZabAZXTot002ho+pUtpEWslrelRynJsi4gWVbUb4g5vPcK0rMlQ6TYeQrIWVvGuS/1OCqU/wAWmW+YuFz/ANnGXEh1aoCGUiQJ2Lx+ob+pHddfrRF9lRVcBRFMM+Fg5NIaN5PzJJ9Vm5TpV9mzi3b/AEUGM4rqai1sNAbqc48hyJ7nos5/zzXD9LSASDDg0m3MwDstm52EaYbSLz/bTdUHW5ghZPEUqRxLq4gCC21g0yPibyNlz1SezqxqnSKyrxC5tIsZqeZLnOi0uNyTsLnmszjM1u4AhxNnu3G4OlkjYEC/Py3vfaFlGIotY8n/AEKlg0GA18T4gPiJEkFYrDuuR26dwujixKKs5efO5uh2pVcbmTeJO09PkuucIYU0cE0Hd1/muQtqQRJtqBjyt+i7FkmObVoM0nZoCjPKohx43IoOKZKwOLbddRz+iNBnouZ44eIgdUrBKzRyI/ZBXikVsA9rdUWUSVpTT8Mbi16KlepCEEH14hCEwWKBTzdlHT7TZAAV4UFJcUEDFUXTBcpFWJUR5QSKpVLqJSqS93mvKdWDCh4St4nH+5Q2SjM+0fB+KlWaL3Y7v+Jv7qDgK9hYbb81o+OGasG4j8Ja75EfysZl9YlvVYs+nZ0OO7hRqcHiyx4c0x9wfoVrMtxxJIeZPJc/o1eS0uBra6YM+IWKtx57cRfJh/kaPMsKKlMscJBC49m2B91UdT6G3lyXVMBjCfC43WS45ykmqx7R8R0n9k3NDsrRXi5FGVPxmayfKamIqCm2Y/Eeg/ldPwWBZQphrGiALxv5qryfBVaDA2nSb1Lnugk+ilYrMqoEOpATuWun9lfHDqhOfN8kteFkK4IlpSHVi2/JVWW43xwRE/Iq0qCQY800zD7K4cotanDpURmIgyPUKaysHBBJTZhmLqmLZSaD7umZeR+J2k6W+UkEqZXkfgnsA23qTZGYhtNmsCPEFUYzPS2kXxbfsFz+XJdjocWDcf8AZIx2LrAE+7EAEy6qJ9AAR9VzPMcbpDqzLh5Ie0jY8iRyISsZ7QatR7mFoDdtzMdVNyHJKmIxFKoKWrDF/jLi3S7QDMtO9y0bXjslQxSlJWa3kjCDY7hspqY3C0hUe6NDQ3+2BAIB8lhc+yV2FxL6TjMNkECJDhIPay7vRw4aIAgAkW5LkftKzBlXGQwg6GBjiObgXEiecTC6z8ONdsxocuqeznCf+X1zuVzGhhi94Y0XcY+q7bkuVtwmGZTBkxLj3WTkuoGvjK5FXxV8JCxNHJi50rb503WomHwsBc6ORxWjrPEpVZU/8Nmi4Hosn/wg3W3e1zGP1bHZVmGaCCmY8rjZOXDGaVmQdgnAoWqfhmzshafnMH8Y+ikIQtpzQTtN/JNJNEeIoAkkpp9S8JwptwUkMarKFVcpNZ6rqlX6KCSM0jW4qHgXeJw6uMKUXX7Kvy10tJ5hxVWWQ7nVPXh6rPzMcB5xb6rnOV4uLFdNxAlsrkrxoqvafwuI+RKzZlaNnGfqNHQrXVlgMz924SbHdZ7B4mydq1xKxJuMrRscVJUzfNqbOaVaCj71g1iIPqs7w3iy6kHC+mQRExG3fZXdPMmuH8FdaLtWcaenRYTAgD5lR69bq23zUZ9To4/qolbHkb37i30VipHzdrdBLbEdLH0ULhjOi5zmOOqNv890zmuZDSfJZLhzONOMA/OSD+yCGdErmHT1SWYotKVXuFFqG0qUQyk4k42purNwbbuN3OB+AtBOgiLkhMZlVa6l5BZDF4SmMV7/AFnXrLi18xYOBhwncxvsEvFZz4SNwN7/AEHVc/PilOdo6fGywhCm/so8yIbVPeAV3HI8NSZhqTafwNYNPXrJ7kkk+a4Riampwd127Ls2Hxgw+EbqNmtAB8gteGPVbMnImpy14VHH/FJwzHUqf+5UmD+UQJPmuUYLBuqvgX5k9BzJ+afzbMXYis6o5xMuOmekmABy5LU5Ll3u2iDeAXRvJ5fVMEokZNkLKYtBPNx3nsPvZaShipZEzFlW1DpHy6br3B4i+mR1+ewSM8e0GaOPLrkRMqBIAhe1agTTqtlxno70fCszurqGkKspUyGqxxjrpkNsmJ6IkVTiZQpL6d0J1iep9DIRKF1jggvaa8Qw3QAt7kh7kOKarkgWEmfJBUZrhVtWrYgboxtZziQwAH4S4mAB2gybn75R31Y9QEFiN783JsITWWmBPcoxb7FJw7wGqjLIl16oAM7LlnEw04pxGz4cPWx+oW+xOY03gsLhe26wHEmBc28zpO/9p2+qVJ34a8cXHbG8LirJypixKpadaOamYLDOqvABgc3cgOZ8+yR8ds0PKkrZvuDcURSceWq3pCtMRXNN5e0eE/GP/sqbKwAG022a2/mAdz0lS80xYDTF9TY+oW2KpUcqcu0myTicwMSCqyvnBI/N2nxBVuYVi1wA2IBUKlTc54A+I7BWIJTy+u4Mp3LvSPNXND2dNo0ziH1C6q0SALAdu6seHsi9ydTvjP0VjxTmgp0dHN9kE1ZGwdfUwKNj6mlj/Ix6hMZXVgQlZviQxhMTqsB1lSyhzXMWeOQT/uuA8tv5Vc8Q1w3M/KynYt+h3jEXJG5a655nndQHHf8AwoLkJ3LyWrzDiH+opsogxLDq7GLj6LKC0fdlNyNmqsT0H2FAE/LsjaKwdeG8je8dbea1AZBvEA3jy2UfCUg0X5dOsbR0TjqgnodjteeikDzFVYFxfl022/ZVtOuW1Ggm5dftMfSE7isd4g0xa5H6bfdlSY2uTU1i3l17qGrVBF07NNisbBUGrmyp6WLL2iT4pITbDqLuxgd1h/inUXNii1bidRUphsqjDG8KwouSJ43HRqx5VNWOkoSfduNwCR5IR8Ug+SH7O+SgFeIXWOCe6l61JQzmgD16axNQAfZ+iMQ8jZRq9Tlud7KSv2RADZxtaw84mR97lVLq7hqkSJjy6k/RWDsUTcj8Wm0n1HNVNV8lwi0ifkFBYYx9bwnyULE5iGUfF5JeaO8DvJN0XA0vGJACpIZD3ZmalGm8kscWnzsorsW8O93VgsNtW9lb4k4d4gCD1Flm8SC2oWmXNOxWbx2dL+y6tMtKWS0Q4HRysCTpPcdVYNYGiBDezW/zCgZXn4okMq3pHmROg9fJbJmV0HQ73bDN5A3HUEclqi01aOVlhKEqZTYOm51m2aT4juXR1P7BSc30gsYOklWGNr06DJAA6AblVGAyt1Ymo90TymT28lYoiNiamsw2YH4oVzkOHpUyHTL+ZPLyVXUzAUXGk9sDlCYwvif4TZVbHRhZ0OmyXtAO5A+ayPtFouZi6TNWoFgfHTxEfso2dYutRYCH25dVROxD6j9dRznOMXJk9h5JU5/RpwYXfZmowz4hMZ84ODATEajHXb/89U5hT4Qqzilp0NdtBIPqP5C0vw5/2ZzMQ1klzwWuB8G8Hlvss3WrAfDI9VMxUFxJF1GbQBKqXIniPO33C0vDOFjUZ7E87b/qqgMGqBy6LUZNSLaY5EzeJgnZAE6o4AQDfoDHqVX18UJI2ESYiDPT+e6ViasOBaJjr05qBiMRJnt9+qCCNVqeJzge0H5fyo5cC0klNvqgCTMnmorqkIJF4StDnD1HYhWLKUUx5dOt1TE3Dh6q6Jhoj8o/RADVB/iWw4a4bfiXBxBDP1UXg/gp+IeKjwRT38/8LreEwbaTAxggBR8abtllmlBOKIdDIaTWhukWHRCstCEwRbJ+pGpIlealQaLLkMO6b1IY7dBDEYqtBULFgR6jn0M/KVIxTlErxA62/VSQiHQNiSZMnyH8DdVtSuCPIqTWIuLBu56Wj6W+qpsXjWCmaguDpMjmHEgEFQWGc1qxTJ7JGWY+WCQNkxnL5puHZVWQ43wDnCqyyNE/J6FT8Gknp+qjDgdridFQ+t1IpYwusBHVTmZiGt0t36qnVMZ8kl4yiq+z7VZ1T5BW2VZU/DUSw1NbQfDNi0dPL9E7TxhJ7dUmrULzuY7K0VXhSc3P+xFxGQVMS7UXaR+Ebp7BcK1aZtUVhgq72kSZH1Vj/VK1FbMrnnClR7S/UCQOiymExrqewuup1cTLT5FchxuKPvngD8Z/VJy2vDXxmnakTq1d9QgvJMbDknKYKTlzyeStcLgHGoLWKSoNmyWSMUTsJ8IRmOG95SczqDHnyT1bD+7dpPRNly3rw4svXRzSqPEZF22jnI6qPXdp8ld8SUAyuXAb36brN4gkmO6qWJmX0S4C3xO+nJa5sNbHIDYdh/lUWXUrgR8P7BWeNqeHvM+fUH6fJBBFqV7ESd+lwVW4qqI+lvu6U+sotciLIJG6ogQmqwTlcGReUgulyAGi35LofBXCDsSGPqCKYANx8X+FRcD8OjF4mHfA2579l3bD4dtJgYwAACFZIq2Jw+GbTaGMEAdE4TAkob1UOpW1ugbDdWFjhxaEoABCiyaJmpeakIVBogvSmFCEEMg5liC0SBJUWufCCIkkSd7IQghGfx+J8Xu9ILXOvPk8363aLd1X5q0ik6IAAbAgQId6oQgsVObZgIcPT6Ki4fxXicOhQhVZKNCMeRYJ6lVJuTA7IQqlx12McRpYAB9Shr6n5o8kIUlWT8PSLSHFxJ80+7MjMBeIQVFNx5IIPRUmGyNj9TwL6iTKEIW/S1teE7L8MGuiBdW2XULmd2oQroiyvzfGa6g7CFE95ZeIV0LZmeLKU6XdiPksnSZLwO6EKrLI0GEsJ2++yRmFewtyjyPPf7uhCgkr384vPoozyI9UIQAl1TxTHJM6rkoQgDXezXMSzFgcnBdsL5QhXXgqXpGxuItpG5SqTA1sfNCFLBCDUQhCgk//2Q=="/>
          <p:cNvSpPr>
            <a:spLocks noChangeAspect="1" noChangeArrowheads="1"/>
          </p:cNvSpPr>
          <p:nvPr/>
        </p:nvSpPr>
        <p:spPr bwMode="auto">
          <a:xfrm>
            <a:off x="63500" y="-1571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57333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a:t>Waterfall challenges</a:t>
            </a:r>
          </a:p>
        </p:txBody>
      </p:sp>
      <p:sp>
        <p:nvSpPr>
          <p:cNvPr id="12" name="TextBox 11"/>
          <p:cNvSpPr txBox="1"/>
          <p:nvPr/>
        </p:nvSpPr>
        <p:spPr>
          <a:xfrm>
            <a:off x="533400" y="762000"/>
            <a:ext cx="7772400" cy="369332"/>
          </a:xfrm>
          <a:prstGeom prst="rect">
            <a:avLst/>
          </a:prstGeom>
          <a:noFill/>
        </p:spPr>
        <p:txBody>
          <a:bodyPr wrap="square" rtlCol="0">
            <a:spAutoFit/>
          </a:bodyPr>
          <a:lstStyle/>
          <a:p>
            <a:pPr marL="285750" indent="-285750">
              <a:buFont typeface="Courier New" panose="02070309020205020404" pitchFamily="49" charset="0"/>
              <a:buChar char="o"/>
            </a:pPr>
            <a:r>
              <a:rPr lang="en-US" b="1" dirty="0" smtClean="0"/>
              <a:t>Change Management </a:t>
            </a:r>
            <a:r>
              <a:rPr lang="en-US" dirty="0" smtClean="0"/>
              <a:t>- It's </a:t>
            </a:r>
            <a:r>
              <a:rPr lang="en-US" dirty="0"/>
              <a:t>just not a great way for handling </a:t>
            </a:r>
            <a:r>
              <a:rPr lang="en-US" dirty="0" smtClean="0"/>
              <a:t>change</a:t>
            </a:r>
            <a:endParaRPr lang="en-US" dirty="0"/>
          </a:p>
        </p:txBody>
      </p:sp>
      <p:sp>
        <p:nvSpPr>
          <p:cNvPr id="9" name="TextBox 8"/>
          <p:cNvSpPr txBox="1"/>
          <p:nvPr/>
        </p:nvSpPr>
        <p:spPr>
          <a:xfrm>
            <a:off x="533400" y="1371600"/>
            <a:ext cx="7086600" cy="377026"/>
          </a:xfrm>
          <a:prstGeom prst="rect">
            <a:avLst/>
          </a:prstGeom>
          <a:noFill/>
        </p:spPr>
        <p:txBody>
          <a:bodyPr wrap="square" rtlCol="0">
            <a:spAutoFit/>
          </a:bodyPr>
          <a:lstStyle/>
          <a:p>
            <a:r>
              <a:rPr lang="en-US" b="1" dirty="0"/>
              <a:t>Can't handle change</a:t>
            </a:r>
            <a:endParaRPr lang="en-US" dirty="0"/>
          </a:p>
        </p:txBody>
      </p:sp>
      <p:pic>
        <p:nvPicPr>
          <p:cNvPr id="7" name="Picture 6" descr="agile in a nutshell"/>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5867400" cy="2895600"/>
          </a:xfrm>
          <a:prstGeom prst="rect">
            <a:avLst/>
          </a:prstGeom>
          <a:noFill/>
          <a:ln>
            <a:noFill/>
          </a:ln>
        </p:spPr>
      </p:pic>
    </p:spTree>
    <p:extLst>
      <p:ext uri="{BB962C8B-B14F-4D97-AF65-F5344CB8AC3E}">
        <p14:creationId xmlns:p14="http://schemas.microsoft.com/office/powerpoint/2010/main" val="761506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a:t>The Agile Approach</a:t>
            </a:r>
          </a:p>
        </p:txBody>
      </p:sp>
      <p:sp>
        <p:nvSpPr>
          <p:cNvPr id="12" name="TextBox 11"/>
          <p:cNvSpPr txBox="1"/>
          <p:nvPr/>
        </p:nvSpPr>
        <p:spPr>
          <a:xfrm>
            <a:off x="381000" y="3962399"/>
            <a:ext cx="7772400" cy="2585323"/>
          </a:xfrm>
          <a:prstGeom prst="rect">
            <a:avLst/>
          </a:prstGeom>
          <a:noFill/>
        </p:spPr>
        <p:txBody>
          <a:bodyPr wrap="square" rtlCol="0">
            <a:spAutoFit/>
          </a:bodyPr>
          <a:lstStyle/>
          <a:p>
            <a:r>
              <a:rPr lang="en-US" dirty="0"/>
              <a:t>Instead of treating these fixed stages </a:t>
            </a:r>
            <a:r>
              <a:rPr lang="en-US" dirty="0" err="1"/>
              <a:t>Agilists</a:t>
            </a:r>
            <a:r>
              <a:rPr lang="en-US" dirty="0"/>
              <a:t> </a:t>
            </a:r>
            <a:r>
              <a:rPr lang="en-US" dirty="0" smtClean="0"/>
              <a:t>believe that </a:t>
            </a:r>
            <a:r>
              <a:rPr lang="en-US" dirty="0"/>
              <a:t>these are </a:t>
            </a:r>
            <a:r>
              <a:rPr lang="en-US" b="1" dirty="0"/>
              <a:t>continuous </a:t>
            </a:r>
            <a:r>
              <a:rPr lang="en-US" b="1" dirty="0" smtClean="0"/>
              <a:t>activities</a:t>
            </a:r>
            <a:endParaRPr lang="en-US" b="1" dirty="0"/>
          </a:p>
          <a:p>
            <a:r>
              <a:rPr lang="en-US" dirty="0"/>
              <a:t>By doing them continuously:</a:t>
            </a:r>
          </a:p>
          <a:p>
            <a:pPr marL="285750" lvl="0" indent="-285750">
              <a:buFont typeface="Arial" panose="020B0604020202020204" pitchFamily="34" charset="0"/>
              <a:buChar char="•"/>
            </a:pPr>
            <a:r>
              <a:rPr lang="en-US" b="1" dirty="0"/>
              <a:t>Quality improves </a:t>
            </a:r>
            <a:r>
              <a:rPr lang="en-US" dirty="0"/>
              <a:t>because testing starts from day </a:t>
            </a:r>
            <a:r>
              <a:rPr lang="en-US" dirty="0" smtClean="0"/>
              <a:t>one</a:t>
            </a:r>
            <a:endParaRPr lang="en-US" dirty="0"/>
          </a:p>
          <a:p>
            <a:pPr marL="285750" lvl="0" indent="-285750">
              <a:buFont typeface="Arial" panose="020B0604020202020204" pitchFamily="34" charset="0"/>
              <a:buChar char="•"/>
            </a:pPr>
            <a:r>
              <a:rPr lang="en-US" b="1" dirty="0"/>
              <a:t>Visibility improves </a:t>
            </a:r>
            <a:r>
              <a:rPr lang="en-US" dirty="0"/>
              <a:t>because you are 1/2 way through the project when you have built 1/2 the </a:t>
            </a:r>
            <a:r>
              <a:rPr lang="en-US" dirty="0" smtClean="0"/>
              <a:t>features</a:t>
            </a:r>
            <a:endParaRPr lang="en-US" dirty="0"/>
          </a:p>
          <a:p>
            <a:pPr marL="285750" lvl="0" indent="-285750">
              <a:buFont typeface="Arial" panose="020B0604020202020204" pitchFamily="34" charset="0"/>
              <a:buChar char="•"/>
            </a:pPr>
            <a:r>
              <a:rPr lang="en-US" b="1" dirty="0"/>
              <a:t>Risk is reduced </a:t>
            </a:r>
            <a:r>
              <a:rPr lang="en-US" dirty="0"/>
              <a:t>because you are getting feedback early, and</a:t>
            </a:r>
          </a:p>
          <a:p>
            <a:pPr marL="285750" lvl="0" indent="-285750">
              <a:buFont typeface="Arial" panose="020B0604020202020204" pitchFamily="34" charset="0"/>
              <a:buChar char="•"/>
            </a:pPr>
            <a:r>
              <a:rPr lang="en-US" b="1" dirty="0"/>
              <a:t>Customers are happy </a:t>
            </a:r>
            <a:r>
              <a:rPr lang="en-US" dirty="0"/>
              <a:t>because they can make changes without paying exorbitant </a:t>
            </a:r>
            <a:r>
              <a:rPr lang="en-US" dirty="0" smtClean="0"/>
              <a:t>costs</a:t>
            </a:r>
            <a:endParaRPr lang="en-US" dirty="0"/>
          </a:p>
        </p:txBody>
      </p:sp>
      <p:pic>
        <p:nvPicPr>
          <p:cNvPr id="6" name="Picture 5" descr="agile in a nutshell"/>
          <p:cNvPicPr/>
          <p:nvPr/>
        </p:nvPicPr>
        <p:blipFill>
          <a:blip r:embed="rId3">
            <a:extLst>
              <a:ext uri="{28A0092B-C50C-407E-A947-70E740481C1C}">
                <a14:useLocalDpi xmlns:a14="http://schemas.microsoft.com/office/drawing/2010/main" val="0"/>
              </a:ext>
            </a:extLst>
          </a:blip>
          <a:srcRect/>
          <a:stretch>
            <a:fillRect/>
          </a:stretch>
        </p:blipFill>
        <p:spPr bwMode="auto">
          <a:xfrm>
            <a:off x="1504950" y="457200"/>
            <a:ext cx="5524500" cy="3362325"/>
          </a:xfrm>
          <a:prstGeom prst="rect">
            <a:avLst/>
          </a:prstGeom>
          <a:noFill/>
          <a:ln>
            <a:noFill/>
          </a:ln>
        </p:spPr>
      </p:pic>
    </p:spTree>
    <p:extLst>
      <p:ext uri="{BB962C8B-B14F-4D97-AF65-F5344CB8AC3E}">
        <p14:creationId xmlns:p14="http://schemas.microsoft.com/office/powerpoint/2010/main" val="36120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38200"/>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4236" y="2112818"/>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236" y="3519055"/>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4236" y="4800600"/>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9600" y="6019800"/>
            <a:ext cx="312420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94564" y="838200"/>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29200" y="2112818"/>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29200" y="3519055"/>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29200" y="4800600"/>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94564" y="6019800"/>
            <a:ext cx="3124200" cy="41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260678" y="104274"/>
            <a:ext cx="8562480" cy="576000"/>
          </a:xfrm>
        </p:spPr>
        <p:txBody>
          <a:bodyPr>
            <a:noAutofit/>
          </a:bodyPr>
          <a:lstStyle/>
          <a:p>
            <a:pPr algn="l"/>
            <a:r>
              <a:rPr lang="en-US" sz="3200" dirty="0" smtClean="0"/>
              <a:t>Waterfall Approach</a:t>
            </a:r>
            <a:endParaRPr lang="en-US" sz="3200" dirty="0"/>
          </a:p>
        </p:txBody>
      </p:sp>
      <p:sp>
        <p:nvSpPr>
          <p:cNvPr id="15" name="TextBox 14"/>
          <p:cNvSpPr txBox="1"/>
          <p:nvPr/>
        </p:nvSpPr>
        <p:spPr>
          <a:xfrm>
            <a:off x="644236" y="838200"/>
            <a:ext cx="308956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Requirements</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System Feasibility,</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Software plans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5029200" y="838200"/>
            <a:ext cx="2971800"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Requirements V &amp; V</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endParaRPr lang="en-US" sz="1600" dirty="0" smtClean="0">
              <a:latin typeface="Segoe UI" panose="020B0502040204020203" pitchFamily="34" charset="0"/>
              <a:ea typeface="Segoe UI" panose="020B0502040204020203" pitchFamily="34" charset="0"/>
              <a:cs typeface="Segoe UI" panose="020B0502040204020203" pitchFamily="34" charset="0"/>
            </a:endParaRPr>
          </a:p>
          <a:p>
            <a:pPr algn="ctr"/>
            <a:r>
              <a:rPr lang="en-US" sz="1600" dirty="0" smtClean="0">
                <a:latin typeface="Segoe UI" panose="020B0502040204020203" pitchFamily="34" charset="0"/>
                <a:ea typeface="Segoe UI" panose="020B0502040204020203" pitchFamily="34" charset="0"/>
                <a:cs typeface="Segoe UI" panose="020B0502040204020203" pitchFamily="34" charset="0"/>
              </a:rPr>
              <a:t>Requirement reviews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644236" y="2112818"/>
            <a:ext cx="308956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Design</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(System and Software) </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8" name="TextBox 17"/>
          <p:cNvSpPr txBox="1"/>
          <p:nvPr/>
        </p:nvSpPr>
        <p:spPr>
          <a:xfrm>
            <a:off x="5029200" y="2112818"/>
            <a:ext cx="308956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Design V &amp; V</a:t>
            </a:r>
            <a:br>
              <a:rPr lang="en-US" sz="1600" b="1"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Model Checking, Check Lists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644236" y="3519055"/>
            <a:ext cx="308956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Implementation</a:t>
            </a:r>
            <a:br>
              <a:rPr lang="en-US" sz="1600" b="1"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Unit Testing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0" name="TextBox 19"/>
          <p:cNvSpPr txBox="1"/>
          <p:nvPr/>
        </p:nvSpPr>
        <p:spPr>
          <a:xfrm>
            <a:off x="5029200" y="3519055"/>
            <a:ext cx="3124200"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Development</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Inspection, Reviews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644236" y="4800600"/>
            <a:ext cx="3089564"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Integration</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System Testing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5029200" y="4800600"/>
            <a:ext cx="3124200" cy="830997"/>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Development</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Integration and Acceptance Testing</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3" name="TextBox 22"/>
          <p:cNvSpPr txBox="1"/>
          <p:nvPr/>
        </p:nvSpPr>
        <p:spPr>
          <a:xfrm>
            <a:off x="644236" y="6060073"/>
            <a:ext cx="2937164" cy="338554"/>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Maintenance</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5029200" y="6060073"/>
            <a:ext cx="2971800" cy="369332"/>
          </a:xfrm>
          <a:prstGeom prst="rect">
            <a:avLst/>
          </a:prstGeom>
          <a:noFill/>
        </p:spPr>
        <p:txBody>
          <a:bodyPr wrap="square" rtlCol="0">
            <a:spAutoFit/>
          </a:bodyPr>
          <a:lstStyle/>
          <a:p>
            <a:pPr algn="ctr"/>
            <a:r>
              <a:rPr lang="en-US" b="1" dirty="0" smtClean="0"/>
              <a:t>Tools</a:t>
            </a:r>
            <a:endParaRPr lang="en-US" b="1" dirty="0"/>
          </a:p>
        </p:txBody>
      </p:sp>
      <p:cxnSp>
        <p:nvCxnSpPr>
          <p:cNvPr id="26" name="Elbow Connector 25"/>
          <p:cNvCxnSpPr>
            <a:stCxn id="9" idx="2"/>
            <a:endCxn id="5" idx="0"/>
          </p:cNvCxnSpPr>
          <p:nvPr/>
        </p:nvCxnSpPr>
        <p:spPr>
          <a:xfrm rot="5400000">
            <a:off x="4163291" y="-280555"/>
            <a:ext cx="436418" cy="4350328"/>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4" idx="3"/>
            <a:endCxn id="9" idx="1"/>
          </p:cNvCxnSpPr>
          <p:nvPr/>
        </p:nvCxnSpPr>
        <p:spPr>
          <a:xfrm>
            <a:off x="3733800" y="1257300"/>
            <a:ext cx="1260764" cy="0"/>
          </a:xfrm>
          <a:prstGeom prst="straightConnector1">
            <a:avLst/>
          </a:prstGeom>
          <a:ln cmpd="dbl">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0" idx="2"/>
            <a:endCxn id="6" idx="0"/>
          </p:cNvCxnSpPr>
          <p:nvPr/>
        </p:nvCxnSpPr>
        <p:spPr>
          <a:xfrm rot="5400000">
            <a:off x="4114800" y="1042554"/>
            <a:ext cx="568037" cy="4384964"/>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1" idx="2"/>
            <a:endCxn id="7" idx="0"/>
          </p:cNvCxnSpPr>
          <p:nvPr/>
        </p:nvCxnSpPr>
        <p:spPr>
          <a:xfrm rot="5400000">
            <a:off x="4177146" y="2386445"/>
            <a:ext cx="443345" cy="4384964"/>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2" idx="2"/>
            <a:endCxn id="8" idx="0"/>
          </p:cNvCxnSpPr>
          <p:nvPr/>
        </p:nvCxnSpPr>
        <p:spPr>
          <a:xfrm rot="5400000">
            <a:off x="4191000" y="3619500"/>
            <a:ext cx="381000" cy="4419600"/>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3"/>
            <a:endCxn id="10" idx="1"/>
          </p:cNvCxnSpPr>
          <p:nvPr/>
        </p:nvCxnSpPr>
        <p:spPr>
          <a:xfrm>
            <a:off x="3768436" y="2531918"/>
            <a:ext cx="1260764"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6" idx="3"/>
            <a:endCxn id="11" idx="1"/>
          </p:cNvCxnSpPr>
          <p:nvPr/>
        </p:nvCxnSpPr>
        <p:spPr>
          <a:xfrm>
            <a:off x="3768436" y="3938155"/>
            <a:ext cx="1260764"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7" idx="3"/>
            <a:endCxn id="22" idx="1"/>
          </p:cNvCxnSpPr>
          <p:nvPr/>
        </p:nvCxnSpPr>
        <p:spPr>
          <a:xfrm flipV="1">
            <a:off x="3768436" y="5216099"/>
            <a:ext cx="1260764" cy="3601"/>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8" idx="3"/>
            <a:endCxn id="13" idx="1"/>
          </p:cNvCxnSpPr>
          <p:nvPr/>
        </p:nvCxnSpPr>
        <p:spPr>
          <a:xfrm>
            <a:off x="3733800" y="6229350"/>
            <a:ext cx="1260764" cy="0"/>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495800" y="381000"/>
            <a:ext cx="4267200" cy="6400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096000" y="381000"/>
            <a:ext cx="1066800" cy="338554"/>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QA</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7002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86704"/>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4236" y="2267357"/>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236" y="3412780"/>
            <a:ext cx="3124200" cy="13460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44236" y="5149104"/>
            <a:ext cx="3124200" cy="13234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29200" y="1309814"/>
            <a:ext cx="3124200" cy="16763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29200" y="5391723"/>
            <a:ext cx="31242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260678" y="104274"/>
            <a:ext cx="8562480" cy="576000"/>
          </a:xfrm>
        </p:spPr>
        <p:txBody>
          <a:bodyPr>
            <a:noAutofit/>
          </a:bodyPr>
          <a:lstStyle/>
          <a:p>
            <a:pPr algn="l"/>
            <a:r>
              <a:rPr lang="en-US" sz="3200" dirty="0" smtClean="0"/>
              <a:t>Agile Approach</a:t>
            </a:r>
            <a:endParaRPr lang="en-US" sz="3200" dirty="0"/>
          </a:p>
        </p:txBody>
      </p:sp>
      <p:sp>
        <p:nvSpPr>
          <p:cNvPr id="15" name="TextBox 14"/>
          <p:cNvSpPr txBox="1"/>
          <p:nvPr/>
        </p:nvSpPr>
        <p:spPr>
          <a:xfrm>
            <a:off x="661554" y="1309814"/>
            <a:ext cx="3089564"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Requirement Definition &amp; Design</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6" name="TextBox 15"/>
          <p:cNvSpPr txBox="1"/>
          <p:nvPr/>
        </p:nvSpPr>
        <p:spPr>
          <a:xfrm>
            <a:off x="5070763" y="1747390"/>
            <a:ext cx="2971800" cy="1077218"/>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Requirement &amp; Design QA</a:t>
            </a:r>
            <a:br>
              <a:rPr lang="en-US" sz="1600" b="1"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System Metaphor</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On-site customer</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6"/>
          <p:cNvSpPr txBox="1"/>
          <p:nvPr/>
        </p:nvSpPr>
        <p:spPr>
          <a:xfrm>
            <a:off x="630382" y="2394069"/>
            <a:ext cx="3089564"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Release planning stories,</a:t>
            </a:r>
            <a:br>
              <a:rPr lang="en-US" sz="1600" b="1" dirty="0" smtClean="0">
                <a:latin typeface="Segoe UI" panose="020B0502040204020203" pitchFamily="34" charset="0"/>
                <a:ea typeface="Segoe UI" panose="020B0502040204020203" pitchFamily="34" charset="0"/>
                <a:cs typeface="Segoe UI" panose="020B0502040204020203" pitchFamily="34" charset="0"/>
              </a:rPr>
            </a:br>
            <a:r>
              <a:rPr lang="en-US" sz="1600" b="1" dirty="0" smtClean="0">
                <a:latin typeface="Segoe UI" panose="020B0502040204020203" pitchFamily="34" charset="0"/>
                <a:ea typeface="Segoe UI" panose="020B0502040204020203" pitchFamily="34" charset="0"/>
                <a:cs typeface="Segoe UI" panose="020B0502040204020203" pitchFamily="34" charset="0"/>
              </a:rPr>
              <a:t>Functional Test Cases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644236" y="3413202"/>
            <a:ext cx="3089564" cy="1323439"/>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Implementation and Unit Testing</a:t>
            </a:r>
            <a:br>
              <a:rPr lang="en-US" sz="1600" b="1"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Iteration planning</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Development</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Test Case Creation</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1" name="TextBox 20"/>
          <p:cNvSpPr txBox="1"/>
          <p:nvPr/>
        </p:nvSpPr>
        <p:spPr>
          <a:xfrm>
            <a:off x="644236" y="5149104"/>
            <a:ext cx="3089564" cy="1323439"/>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Integration and System testing</a:t>
            </a:r>
          </a:p>
          <a:p>
            <a:pPr algn="ctr"/>
            <a:r>
              <a:rPr lang="en-US" sz="1600" dirty="0" smtClean="0">
                <a:latin typeface="Segoe UI" panose="020B0502040204020203" pitchFamily="34" charset="0"/>
                <a:ea typeface="Segoe UI" panose="020B0502040204020203" pitchFamily="34" charset="0"/>
                <a:cs typeface="Segoe UI" panose="020B0502040204020203" pitchFamily="34" charset="0"/>
              </a:rPr>
              <a:t>Continuous Integration</a:t>
            </a:r>
          </a:p>
          <a:p>
            <a:pPr algn="ctr"/>
            <a:r>
              <a:rPr lang="en-US" sz="1600" dirty="0" smtClean="0">
                <a:latin typeface="Segoe UI" panose="020B0502040204020203" pitchFamily="34" charset="0"/>
                <a:ea typeface="Segoe UI" panose="020B0502040204020203" pitchFamily="34" charset="0"/>
                <a:cs typeface="Segoe UI" panose="020B0502040204020203" pitchFamily="34" charset="0"/>
              </a:rPr>
              <a:t>Acceptance Testing</a:t>
            </a:r>
          </a:p>
          <a:p>
            <a:pPr algn="ctr"/>
            <a:r>
              <a:rPr lang="en-US" sz="1600" dirty="0" smtClean="0">
                <a:latin typeface="Segoe UI" panose="020B0502040204020203" pitchFamily="34" charset="0"/>
                <a:ea typeface="Segoe UI" panose="020B0502040204020203" pitchFamily="34" charset="0"/>
                <a:cs typeface="Segoe UI" panose="020B0502040204020203" pitchFamily="34" charset="0"/>
              </a:rPr>
              <a:t>Small Releases</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22" name="TextBox 21"/>
          <p:cNvSpPr txBox="1"/>
          <p:nvPr/>
        </p:nvSpPr>
        <p:spPr>
          <a:xfrm>
            <a:off x="5018809" y="5518435"/>
            <a:ext cx="3124200" cy="584775"/>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Development QA</a:t>
            </a:r>
            <a:r>
              <a:rPr lang="en-US" sz="1600" dirty="0" smtClean="0">
                <a:latin typeface="Segoe UI" panose="020B0502040204020203" pitchFamily="34" charset="0"/>
                <a:ea typeface="Segoe UI" panose="020B0502040204020203" pitchFamily="34" charset="0"/>
                <a:cs typeface="Segoe UI" panose="020B0502040204020203" pitchFamily="34" charset="0"/>
              </a:rPr>
              <a:t/>
            </a:r>
            <a:br>
              <a:rPr lang="en-US" sz="1600" dirty="0" smtClean="0">
                <a:latin typeface="Segoe UI" panose="020B0502040204020203" pitchFamily="34" charset="0"/>
                <a:ea typeface="Segoe UI" panose="020B0502040204020203" pitchFamily="34" charset="0"/>
                <a:cs typeface="Segoe UI" panose="020B0502040204020203" pitchFamily="34" charset="0"/>
              </a:rPr>
            </a:br>
            <a:r>
              <a:rPr lang="en-US" sz="1600" dirty="0" smtClean="0">
                <a:latin typeface="Segoe UI" panose="020B0502040204020203" pitchFamily="34" charset="0"/>
                <a:ea typeface="Segoe UI" panose="020B0502040204020203" pitchFamily="34" charset="0"/>
                <a:cs typeface="Segoe UI" panose="020B0502040204020203" pitchFamily="34" charset="0"/>
              </a:rPr>
              <a:t>Onsite Customer Satisfaction</a:t>
            </a:r>
            <a:endParaRPr lang="en-US" sz="1600" dirty="0">
              <a:latin typeface="Segoe UI" panose="020B0502040204020203" pitchFamily="34" charset="0"/>
              <a:ea typeface="Segoe UI" panose="020B0502040204020203" pitchFamily="34" charset="0"/>
              <a:cs typeface="Segoe UI" panose="020B0502040204020203" pitchFamily="34" charset="0"/>
            </a:endParaRPr>
          </a:p>
        </p:txBody>
      </p:sp>
      <p:sp>
        <p:nvSpPr>
          <p:cNvPr id="45" name="Rounded Rectangle 44"/>
          <p:cNvSpPr/>
          <p:nvPr/>
        </p:nvSpPr>
        <p:spPr>
          <a:xfrm>
            <a:off x="4495800" y="729504"/>
            <a:ext cx="4267200" cy="58998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096000" y="729504"/>
            <a:ext cx="1066800" cy="338554"/>
          </a:xfrm>
          <a:prstGeom prst="rect">
            <a:avLst/>
          </a:prstGeom>
          <a:noFill/>
        </p:spPr>
        <p:txBody>
          <a:bodyPr wrap="square" rtlCol="0">
            <a:spAutoFit/>
          </a:bodyPr>
          <a:lstStyle/>
          <a:p>
            <a:pPr algn="ctr"/>
            <a:r>
              <a:rPr lang="en-US" sz="1600" b="1" dirty="0" smtClean="0">
                <a:latin typeface="Segoe UI" panose="020B0502040204020203" pitchFamily="34" charset="0"/>
                <a:ea typeface="Segoe UI" panose="020B0502040204020203" pitchFamily="34" charset="0"/>
                <a:cs typeface="Segoe UI" panose="020B0502040204020203" pitchFamily="34" charset="0"/>
              </a:rPr>
              <a:t>QA</a:t>
            </a:r>
            <a:endParaRPr lang="en-US" sz="1600" b="1" dirty="0">
              <a:latin typeface="Segoe UI" panose="020B0502040204020203" pitchFamily="34" charset="0"/>
              <a:ea typeface="Segoe UI" panose="020B0502040204020203" pitchFamily="34" charset="0"/>
              <a:cs typeface="Segoe UI" panose="020B0502040204020203" pitchFamily="34" charset="0"/>
            </a:endParaRPr>
          </a:p>
        </p:txBody>
      </p:sp>
      <p:cxnSp>
        <p:nvCxnSpPr>
          <p:cNvPr id="3" name="Straight Arrow Connector 2"/>
          <p:cNvCxnSpPr>
            <a:stCxn id="4" idx="3"/>
          </p:cNvCxnSpPr>
          <p:nvPr/>
        </p:nvCxnSpPr>
        <p:spPr>
          <a:xfrm>
            <a:off x="3733800" y="1605804"/>
            <a:ext cx="127461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751118" y="2629319"/>
            <a:ext cx="12399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5008418" y="3412780"/>
            <a:ext cx="3124200" cy="13238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5029200" y="3413202"/>
            <a:ext cx="3103418" cy="1200329"/>
          </a:xfrm>
          <a:prstGeom prst="rect">
            <a:avLst/>
          </a:prstGeom>
          <a:noFill/>
        </p:spPr>
        <p:txBody>
          <a:bodyPr wrap="square" rtlCol="0">
            <a:spAutoFit/>
          </a:bodyPr>
          <a:lstStyle/>
          <a:p>
            <a:pPr algn="ctr"/>
            <a:r>
              <a:rPr lang="en-US" b="1" dirty="0" smtClean="0"/>
              <a:t>Development QA</a:t>
            </a:r>
            <a:r>
              <a:rPr lang="en-US" dirty="0" smtClean="0"/>
              <a:t/>
            </a:r>
            <a:br>
              <a:rPr lang="en-US" dirty="0" smtClean="0"/>
            </a:br>
            <a:r>
              <a:rPr lang="en-US" dirty="0" smtClean="0"/>
              <a:t>Refactoring</a:t>
            </a:r>
            <a:br>
              <a:rPr lang="en-US" dirty="0" smtClean="0"/>
            </a:br>
            <a:r>
              <a:rPr lang="en-US" dirty="0" smtClean="0"/>
              <a:t>Pair Programming</a:t>
            </a:r>
            <a:br>
              <a:rPr lang="en-US" dirty="0" smtClean="0"/>
            </a:br>
            <a:r>
              <a:rPr lang="en-US" dirty="0" smtClean="0"/>
              <a:t>Daily Stand Up Meetings</a:t>
            </a:r>
            <a:endParaRPr lang="en-US" dirty="0"/>
          </a:p>
        </p:txBody>
      </p:sp>
      <p:cxnSp>
        <p:nvCxnSpPr>
          <p:cNvPr id="72" name="Straight Arrow Connector 71"/>
          <p:cNvCxnSpPr>
            <a:stCxn id="6" idx="3"/>
            <a:endCxn id="69" idx="1"/>
          </p:cNvCxnSpPr>
          <p:nvPr/>
        </p:nvCxnSpPr>
        <p:spPr>
          <a:xfrm flipV="1">
            <a:off x="3768436" y="4074711"/>
            <a:ext cx="1239982" cy="11085"/>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69" idx="2"/>
            <a:endCxn id="7" idx="0"/>
          </p:cNvCxnSpPr>
          <p:nvPr/>
        </p:nvCxnSpPr>
        <p:spPr>
          <a:xfrm rot="5400000">
            <a:off x="4182196" y="2760781"/>
            <a:ext cx="412463" cy="4364182"/>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7" idx="3"/>
            <a:endCxn id="22" idx="1"/>
          </p:cNvCxnSpPr>
          <p:nvPr/>
        </p:nvCxnSpPr>
        <p:spPr>
          <a:xfrm flipV="1">
            <a:off x="3768436" y="5810823"/>
            <a:ext cx="1250373" cy="1"/>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856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smtClean="0"/>
              <a:t>Agile vs Waterfall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1905000"/>
            <a:ext cx="7873999" cy="2362200"/>
          </a:xfrm>
          <a:prstGeom prst="rect">
            <a:avLst/>
          </a:prstGeom>
        </p:spPr>
      </p:pic>
    </p:spTree>
    <p:extLst>
      <p:ext uri="{BB962C8B-B14F-4D97-AF65-F5344CB8AC3E}">
        <p14:creationId xmlns:p14="http://schemas.microsoft.com/office/powerpoint/2010/main" val="3119720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62480" cy="576000"/>
          </a:xfrm>
        </p:spPr>
        <p:txBody>
          <a:bodyPr/>
          <a:lstStyle/>
          <a:p>
            <a:r>
              <a:rPr lang="en-US" dirty="0"/>
              <a:t>When to use the waterfall </a:t>
            </a:r>
            <a:r>
              <a:rPr lang="en-US" dirty="0" smtClean="0"/>
              <a:t>model</a:t>
            </a:r>
            <a:endParaRPr lang="en-US" dirty="0"/>
          </a:p>
        </p:txBody>
      </p:sp>
      <p:sp>
        <p:nvSpPr>
          <p:cNvPr id="3" name="Text Placeholder 2"/>
          <p:cNvSpPr>
            <a:spLocks noGrp="1"/>
          </p:cNvSpPr>
          <p:nvPr>
            <p:ph type="body" sz="quarter" idx="10"/>
          </p:nvPr>
        </p:nvSpPr>
        <p:spPr/>
        <p:txBody>
          <a:bodyPr>
            <a:normAutofit/>
          </a:bodyPr>
          <a:lstStyle/>
          <a:p>
            <a:r>
              <a:rPr lang="en-US" sz="1800" dirty="0" smtClean="0"/>
              <a:t>This </a:t>
            </a:r>
            <a:r>
              <a:rPr lang="en-US" sz="1800" dirty="0"/>
              <a:t>model is used only when the requirements are very well known, clear and </a:t>
            </a:r>
            <a:r>
              <a:rPr lang="en-US" sz="1800" dirty="0" smtClean="0"/>
              <a:t>fixed</a:t>
            </a:r>
            <a:endParaRPr lang="en-US" sz="1800" dirty="0"/>
          </a:p>
          <a:p>
            <a:r>
              <a:rPr lang="en-US" sz="1800" dirty="0"/>
              <a:t>Product definition is </a:t>
            </a:r>
            <a:r>
              <a:rPr lang="en-US" sz="1800" dirty="0" smtClean="0"/>
              <a:t>stable</a:t>
            </a:r>
            <a:endParaRPr lang="en-US" sz="1800" dirty="0"/>
          </a:p>
          <a:p>
            <a:r>
              <a:rPr lang="en-US" sz="1800" dirty="0"/>
              <a:t>Technology is </a:t>
            </a:r>
            <a:r>
              <a:rPr lang="en-US" sz="1800" dirty="0" smtClean="0"/>
              <a:t>understood</a:t>
            </a:r>
            <a:endParaRPr lang="en-US" sz="1800" dirty="0"/>
          </a:p>
          <a:p>
            <a:r>
              <a:rPr lang="en-US" sz="1800" dirty="0"/>
              <a:t>There are no ambiguous requirements</a:t>
            </a:r>
          </a:p>
          <a:p>
            <a:r>
              <a:rPr lang="en-US" sz="1800" dirty="0"/>
              <a:t>Ample resources with required expertise are available freely</a:t>
            </a:r>
          </a:p>
          <a:p>
            <a:r>
              <a:rPr lang="en-US" sz="1800" dirty="0"/>
              <a:t>The project is </a:t>
            </a:r>
            <a:r>
              <a:rPr lang="en-US" sz="1800" dirty="0" smtClean="0"/>
              <a:t>short</a:t>
            </a:r>
            <a:endParaRPr lang="en-US" sz="1800" dirty="0"/>
          </a:p>
          <a:p>
            <a:endParaRPr lang="en-US" sz="1800" dirty="0"/>
          </a:p>
        </p:txBody>
      </p:sp>
    </p:spTree>
    <p:extLst>
      <p:ext uri="{BB962C8B-B14F-4D97-AF65-F5344CB8AC3E}">
        <p14:creationId xmlns:p14="http://schemas.microsoft.com/office/powerpoint/2010/main" val="3672616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62480" cy="576000"/>
          </a:xfrm>
        </p:spPr>
        <p:txBody>
          <a:bodyPr/>
          <a:lstStyle/>
          <a:p>
            <a:r>
              <a:rPr lang="en-US" dirty="0"/>
              <a:t>When to use the </a:t>
            </a:r>
            <a:r>
              <a:rPr lang="en-US" dirty="0" smtClean="0"/>
              <a:t>Agile model</a:t>
            </a:r>
            <a:r>
              <a:rPr lang="en-US" dirty="0"/>
              <a:t/>
            </a:r>
            <a:br>
              <a:rPr lang="en-US" dirty="0"/>
            </a:br>
            <a:endParaRPr lang="en-US" dirty="0"/>
          </a:p>
        </p:txBody>
      </p:sp>
      <p:sp>
        <p:nvSpPr>
          <p:cNvPr id="3" name="Text Placeholder 2"/>
          <p:cNvSpPr>
            <a:spLocks noGrp="1"/>
          </p:cNvSpPr>
          <p:nvPr>
            <p:ph type="body" sz="quarter" idx="10"/>
          </p:nvPr>
        </p:nvSpPr>
        <p:spPr/>
        <p:txBody>
          <a:bodyPr>
            <a:normAutofit/>
          </a:bodyPr>
          <a:lstStyle/>
          <a:p>
            <a:pPr fontAlgn="base"/>
            <a:r>
              <a:rPr lang="en-US" sz="1800" dirty="0" smtClean="0"/>
              <a:t>When </a:t>
            </a:r>
            <a:r>
              <a:rPr lang="en-US" sz="1800" dirty="0"/>
              <a:t>rapid production is more important than the quality of the product.</a:t>
            </a:r>
          </a:p>
          <a:p>
            <a:pPr fontAlgn="base"/>
            <a:r>
              <a:rPr lang="en-US" sz="1800" dirty="0" smtClean="0"/>
              <a:t>When </a:t>
            </a:r>
            <a:r>
              <a:rPr lang="en-US" sz="1800" dirty="0"/>
              <a:t>clients will be able to chance the scope of the project.</a:t>
            </a:r>
          </a:p>
          <a:p>
            <a:pPr fontAlgn="base"/>
            <a:r>
              <a:rPr lang="en-US" sz="1800" dirty="0" smtClean="0"/>
              <a:t>When </a:t>
            </a:r>
            <a:r>
              <a:rPr lang="en-US" sz="1800" dirty="0"/>
              <a:t>there isn’t a clear picture of what the final product should look like.</a:t>
            </a:r>
          </a:p>
          <a:p>
            <a:pPr fontAlgn="base"/>
            <a:r>
              <a:rPr lang="en-US" sz="1800" dirty="0" smtClean="0"/>
              <a:t>When </a:t>
            </a:r>
            <a:r>
              <a:rPr lang="en-US" sz="1800" dirty="0"/>
              <a:t>you have skilled developers who are adaptable and able to think independently.</a:t>
            </a:r>
          </a:p>
          <a:p>
            <a:pPr fontAlgn="base"/>
            <a:r>
              <a:rPr lang="en-US" sz="1800" dirty="0" smtClean="0"/>
              <a:t>When </a:t>
            </a:r>
            <a:r>
              <a:rPr lang="en-US" sz="1800" dirty="0"/>
              <a:t>the product is intended for an industry with rapidly changing standards</a:t>
            </a:r>
            <a:r>
              <a:rPr lang="en-US" sz="1800" dirty="0" smtClean="0"/>
              <a:t>.</a:t>
            </a:r>
            <a:endParaRPr lang="en-US" sz="1800" dirty="0"/>
          </a:p>
        </p:txBody>
      </p:sp>
    </p:spTree>
    <p:extLst>
      <p:ext uri="{BB962C8B-B14F-4D97-AF65-F5344CB8AC3E}">
        <p14:creationId xmlns:p14="http://schemas.microsoft.com/office/powerpoint/2010/main" val="1587033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sz="quarter" idx="10"/>
          </p:nvPr>
        </p:nvSpPr>
        <p:spPr/>
        <p:txBody>
          <a:bodyPr>
            <a:normAutofit/>
          </a:bodyPr>
          <a:lstStyle/>
          <a:p>
            <a:r>
              <a:rPr lang="en-US" sz="1800" dirty="0"/>
              <a:t>Waterfall definition</a:t>
            </a:r>
          </a:p>
          <a:p>
            <a:r>
              <a:rPr lang="en-US" sz="1800" dirty="0" smtClean="0"/>
              <a:t>Agile </a:t>
            </a:r>
            <a:r>
              <a:rPr lang="en-US" sz="1800" dirty="0"/>
              <a:t>Definition</a:t>
            </a:r>
          </a:p>
          <a:p>
            <a:r>
              <a:rPr lang="en-US" sz="1800" dirty="0" smtClean="0"/>
              <a:t>Objectives</a:t>
            </a:r>
            <a:endParaRPr lang="en-US" sz="1800" dirty="0"/>
          </a:p>
          <a:p>
            <a:pPr lvl="1"/>
            <a:r>
              <a:rPr lang="en-US" sz="1800" dirty="0"/>
              <a:t>Difference between Agile and Waterfall</a:t>
            </a:r>
          </a:p>
          <a:p>
            <a:pPr lvl="1"/>
            <a:r>
              <a:rPr lang="en-US" sz="1800" dirty="0" smtClean="0"/>
              <a:t>Waterfall Challenges</a:t>
            </a:r>
          </a:p>
          <a:p>
            <a:pPr lvl="1"/>
            <a:r>
              <a:rPr lang="en-US" sz="1800" dirty="0" smtClean="0"/>
              <a:t>Waterfall approach</a:t>
            </a:r>
          </a:p>
          <a:p>
            <a:pPr lvl="1"/>
            <a:r>
              <a:rPr lang="en-US" sz="1800" dirty="0" smtClean="0"/>
              <a:t>Agile approach</a:t>
            </a:r>
          </a:p>
          <a:p>
            <a:pPr lvl="1"/>
            <a:r>
              <a:rPr lang="en-US" sz="1800" dirty="0" smtClean="0"/>
              <a:t>When to use the methodologies</a:t>
            </a:r>
            <a:endParaRPr lang="en-US" sz="1800" dirty="0"/>
          </a:p>
          <a:p>
            <a:pPr lvl="1"/>
            <a:endParaRPr lang="en-US" sz="1800" dirty="0"/>
          </a:p>
        </p:txBody>
      </p:sp>
    </p:spTree>
    <p:extLst>
      <p:ext uri="{BB962C8B-B14F-4D97-AF65-F5344CB8AC3E}">
        <p14:creationId xmlns:p14="http://schemas.microsoft.com/office/powerpoint/2010/main" val="406421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Definition</a:t>
            </a:r>
            <a:endParaRPr lang="en-US" dirty="0"/>
          </a:p>
        </p:txBody>
      </p:sp>
      <p:sp>
        <p:nvSpPr>
          <p:cNvPr id="3" name="Text Placeholder 2"/>
          <p:cNvSpPr>
            <a:spLocks noGrp="1"/>
          </p:cNvSpPr>
          <p:nvPr>
            <p:ph type="body" sz="quarter" idx="10"/>
          </p:nvPr>
        </p:nvSpPr>
        <p:spPr/>
        <p:txBody>
          <a:bodyPr>
            <a:normAutofit/>
          </a:bodyPr>
          <a:lstStyle/>
          <a:p>
            <a:pPr fontAlgn="base"/>
            <a:r>
              <a:rPr lang="en-US" sz="1800" dirty="0"/>
              <a:t>W</a:t>
            </a:r>
            <a:r>
              <a:rPr lang="en-US" sz="1800" dirty="0" smtClean="0"/>
              <a:t>aterfall </a:t>
            </a:r>
            <a:r>
              <a:rPr lang="en-US" sz="1800" dirty="0"/>
              <a:t>methodology is a sequential design process. </a:t>
            </a:r>
            <a:endParaRPr lang="en-US" sz="1800" dirty="0" smtClean="0"/>
          </a:p>
          <a:p>
            <a:pPr fontAlgn="base"/>
            <a:r>
              <a:rPr lang="en-US" sz="1800" dirty="0" smtClean="0"/>
              <a:t>This </a:t>
            </a:r>
            <a:r>
              <a:rPr lang="en-US" sz="1800" dirty="0"/>
              <a:t>means that as each of the eight stages (conception, initiation, analysis, design, construction, testing, implementation, and maintenance) are completed, the developers move on to the next step.</a:t>
            </a:r>
          </a:p>
          <a:p>
            <a:pPr fontAlgn="base"/>
            <a:r>
              <a:rPr lang="en-US" sz="1800" dirty="0"/>
              <a:t>As this process is sequential, once a step has been completed, developers can’t go back to a previous step – not without scratching the whole project and starting from the beginning. There’s no room for change or error, so a project outcome and an extensive plan must be set in the beginning and then followed carefully.</a:t>
            </a:r>
          </a:p>
          <a:p>
            <a:endParaRPr lang="en-US" sz="1800" dirty="0"/>
          </a:p>
        </p:txBody>
      </p:sp>
    </p:spTree>
    <p:extLst>
      <p:ext uri="{BB962C8B-B14F-4D97-AF65-F5344CB8AC3E}">
        <p14:creationId xmlns:p14="http://schemas.microsoft.com/office/powerpoint/2010/main" val="2342619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definition</a:t>
            </a:r>
            <a:endParaRPr lang="en-US" dirty="0"/>
          </a:p>
        </p:txBody>
      </p:sp>
      <p:sp>
        <p:nvSpPr>
          <p:cNvPr id="3" name="Text Placeholder 2"/>
          <p:cNvSpPr>
            <a:spLocks noGrp="1"/>
          </p:cNvSpPr>
          <p:nvPr>
            <p:ph type="body" sz="quarter" idx="10"/>
          </p:nvPr>
        </p:nvSpPr>
        <p:spPr/>
        <p:txBody>
          <a:bodyPr/>
          <a:lstStyle/>
          <a:p>
            <a:pPr fontAlgn="base"/>
            <a:r>
              <a:rPr lang="en-US" sz="1800" dirty="0" smtClean="0"/>
              <a:t>Agile </a:t>
            </a:r>
            <a:r>
              <a:rPr lang="en-US" sz="1800" dirty="0"/>
              <a:t>methodology follows an incremental </a:t>
            </a:r>
            <a:r>
              <a:rPr lang="en-US" sz="1800" dirty="0" smtClean="0"/>
              <a:t>approach</a:t>
            </a:r>
            <a:endParaRPr lang="en-US" sz="1800" dirty="0"/>
          </a:p>
          <a:p>
            <a:pPr fontAlgn="base"/>
            <a:r>
              <a:rPr lang="en-US" sz="1800" dirty="0"/>
              <a:t>Developers start off with a simplistic project design, and then begin to work on small modules. </a:t>
            </a:r>
            <a:endParaRPr lang="en-US" sz="1800" dirty="0" smtClean="0"/>
          </a:p>
          <a:p>
            <a:pPr fontAlgn="base"/>
            <a:r>
              <a:rPr lang="en-US" sz="1800" dirty="0" smtClean="0"/>
              <a:t>The </a:t>
            </a:r>
            <a:r>
              <a:rPr lang="en-US" sz="1800" dirty="0"/>
              <a:t>work on these modules is done in weekly or monthly sprints, and at the end of each sprint, project priorities are evaluated and tests are run. </a:t>
            </a:r>
            <a:endParaRPr lang="en-US" sz="1800" dirty="0" smtClean="0"/>
          </a:p>
          <a:p>
            <a:pPr fontAlgn="base"/>
            <a:r>
              <a:rPr lang="en-US" sz="1800" dirty="0" smtClean="0"/>
              <a:t>These </a:t>
            </a:r>
            <a:r>
              <a:rPr lang="en-US" sz="1800" dirty="0"/>
              <a:t>sprints allow for bugs to be discovered, and customer feedback to be incorporated into the design before the next sprint is </a:t>
            </a:r>
            <a:r>
              <a:rPr lang="en-US" sz="1800" dirty="0" smtClean="0"/>
              <a:t>run</a:t>
            </a:r>
            <a:endParaRPr lang="en-US" sz="1800" dirty="0"/>
          </a:p>
          <a:p>
            <a:endParaRPr lang="en-US" dirty="0"/>
          </a:p>
        </p:txBody>
      </p:sp>
    </p:spTree>
    <p:extLst>
      <p:ext uri="{BB962C8B-B14F-4D97-AF65-F5344CB8AC3E}">
        <p14:creationId xmlns:p14="http://schemas.microsoft.com/office/powerpoint/2010/main" val="677133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smtClean="0"/>
              <a:t>Agile vs </a:t>
            </a:r>
            <a:r>
              <a:rPr lang="en-US" dirty="0" smtClean="0"/>
              <a:t>Waterfall (1/2)</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685800"/>
            <a:ext cx="6400799" cy="2895600"/>
          </a:xfrm>
          <a:prstGeom prst="rect">
            <a:avLst/>
          </a:prstGeom>
        </p:spPr>
      </p:pic>
      <p:sp>
        <p:nvSpPr>
          <p:cNvPr id="4" name="TextBox 3"/>
          <p:cNvSpPr txBox="1"/>
          <p:nvPr/>
        </p:nvSpPr>
        <p:spPr>
          <a:xfrm>
            <a:off x="457200" y="3962400"/>
            <a:ext cx="3733800" cy="2031325"/>
          </a:xfrm>
          <a:prstGeom prst="rect">
            <a:avLst/>
          </a:prstGeom>
          <a:noFill/>
        </p:spPr>
        <p:txBody>
          <a:bodyPr wrap="square" rtlCol="0">
            <a:spAutoFit/>
          </a:bodyPr>
          <a:lstStyle/>
          <a:p>
            <a:r>
              <a:rPr lang="en-US" b="1" dirty="0" smtClean="0"/>
              <a:t>Agile</a:t>
            </a:r>
          </a:p>
          <a:p>
            <a:pPr marL="285750" indent="-285750">
              <a:buFont typeface="Arial" panose="020B0604020202020204" pitchFamily="34" charset="0"/>
              <a:buChar char="•"/>
            </a:pPr>
            <a:r>
              <a:rPr lang="en-US" dirty="0"/>
              <a:t>Agile is a value-driven model</a:t>
            </a:r>
            <a:endParaRPr lang="en-US" dirty="0" smtClean="0"/>
          </a:p>
          <a:p>
            <a:pPr marL="285750" indent="-285750">
              <a:buFont typeface="Arial" panose="020B0604020202020204" pitchFamily="34" charset="0"/>
              <a:buChar char="•"/>
            </a:pPr>
            <a:r>
              <a:rPr lang="en-US" dirty="0" smtClean="0"/>
              <a:t>Focuses on </a:t>
            </a:r>
            <a:r>
              <a:rPr lang="en-US" dirty="0"/>
              <a:t>actually delivering the top priority </a:t>
            </a:r>
            <a:r>
              <a:rPr lang="en-US" dirty="0" smtClean="0"/>
              <a:t>features</a:t>
            </a:r>
          </a:p>
          <a:p>
            <a:pPr marL="285750" indent="-285750">
              <a:buFont typeface="Arial" panose="020B0604020202020204" pitchFamily="34" charset="0"/>
              <a:buChar char="•"/>
            </a:pPr>
            <a:r>
              <a:rPr lang="en-US" dirty="0" smtClean="0"/>
              <a:t>Stay </a:t>
            </a:r>
            <a:r>
              <a:rPr lang="en-US" dirty="0"/>
              <a:t>within cost and on schedule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5" name="TextBox 4"/>
          <p:cNvSpPr txBox="1"/>
          <p:nvPr/>
        </p:nvSpPr>
        <p:spPr>
          <a:xfrm>
            <a:off x="4343400" y="3962400"/>
            <a:ext cx="3886200" cy="2031325"/>
          </a:xfrm>
          <a:prstGeom prst="rect">
            <a:avLst/>
          </a:prstGeom>
          <a:noFill/>
        </p:spPr>
        <p:txBody>
          <a:bodyPr wrap="square" rtlCol="0">
            <a:spAutoFit/>
          </a:bodyPr>
          <a:lstStyle/>
          <a:p>
            <a:r>
              <a:rPr lang="en-US" b="1" dirty="0" smtClean="0"/>
              <a:t>Waterfall</a:t>
            </a:r>
          </a:p>
          <a:p>
            <a:pPr marL="285750" indent="-285750">
              <a:buFont typeface="Arial" panose="020B0604020202020204" pitchFamily="34" charset="0"/>
              <a:buChar char="•"/>
            </a:pPr>
            <a:r>
              <a:rPr lang="en-US" dirty="0"/>
              <a:t>Waterfall is a plan-driven model</a:t>
            </a:r>
          </a:p>
          <a:p>
            <a:pPr marL="285750" indent="-285750">
              <a:buFont typeface="Arial" panose="020B0604020202020204" pitchFamily="34" charset="0"/>
              <a:buChar char="•"/>
            </a:pPr>
            <a:r>
              <a:rPr lang="en-US" dirty="0" smtClean="0"/>
              <a:t>Involves </a:t>
            </a:r>
            <a:r>
              <a:rPr lang="en-US" dirty="0"/>
              <a:t>estimating each features and creating a plan/schedule based on those </a:t>
            </a:r>
            <a:r>
              <a:rPr lang="en-US" dirty="0" smtClean="0"/>
              <a:t>estimates</a:t>
            </a:r>
          </a:p>
          <a:p>
            <a:pPr marL="285750" indent="-285750">
              <a:buFont typeface="Arial" panose="020B0604020202020204" pitchFamily="34" charset="0"/>
              <a:buChar char="•"/>
            </a:pPr>
            <a:r>
              <a:rPr lang="en-US" dirty="0" smtClean="0"/>
              <a:t>In </a:t>
            </a:r>
            <a:r>
              <a:rPr lang="en-US" dirty="0"/>
              <a:t>case of any slip, project cost or schedule will be affected</a:t>
            </a:r>
          </a:p>
        </p:txBody>
      </p:sp>
    </p:spTree>
    <p:extLst>
      <p:ext uri="{BB962C8B-B14F-4D97-AF65-F5344CB8AC3E}">
        <p14:creationId xmlns:p14="http://schemas.microsoft.com/office/powerpoint/2010/main" val="1723251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smtClean="0"/>
              <a:t>Agile vs </a:t>
            </a:r>
            <a:r>
              <a:rPr lang="en-US" dirty="0" smtClean="0"/>
              <a:t>Waterfall (2/2)</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838201"/>
            <a:ext cx="8128527" cy="5257800"/>
          </a:xfrm>
          <a:prstGeom prst="rect">
            <a:avLst/>
          </a:prstGeom>
        </p:spPr>
      </p:pic>
    </p:spTree>
    <p:extLst>
      <p:ext uri="{BB962C8B-B14F-4D97-AF65-F5344CB8AC3E}">
        <p14:creationId xmlns:p14="http://schemas.microsoft.com/office/powerpoint/2010/main" val="964064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a:t>Waterfall challenges</a:t>
            </a:r>
          </a:p>
        </p:txBody>
      </p:sp>
      <p:sp>
        <p:nvSpPr>
          <p:cNvPr id="12" name="TextBox 11"/>
          <p:cNvSpPr txBox="1"/>
          <p:nvPr/>
        </p:nvSpPr>
        <p:spPr>
          <a:xfrm>
            <a:off x="533400" y="762000"/>
            <a:ext cx="7086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Traditional Waterfall treats analysis, design, coding, and testing as discrete phases in a software project. This worked OK when the cost of change was high. But now that it's low it hurts us in a couple of ways.</a:t>
            </a:r>
          </a:p>
          <a:p>
            <a:endParaRPr lang="en-US" dirty="0"/>
          </a:p>
        </p:txBody>
      </p:sp>
      <p:sp>
        <p:nvSpPr>
          <p:cNvPr id="9" name="TextBox 8"/>
          <p:cNvSpPr txBox="1"/>
          <p:nvPr/>
        </p:nvSpPr>
        <p:spPr>
          <a:xfrm>
            <a:off x="649940" y="1777663"/>
            <a:ext cx="7086600" cy="2031325"/>
          </a:xfrm>
          <a:prstGeom prst="rect">
            <a:avLst/>
          </a:prstGeom>
          <a:noFill/>
        </p:spPr>
        <p:txBody>
          <a:bodyPr wrap="square" rtlCol="0">
            <a:spAutoFit/>
          </a:bodyPr>
          <a:lstStyle/>
          <a:p>
            <a:pPr marL="285750" indent="-285750">
              <a:buFont typeface="Courier New" panose="02070309020205020404" pitchFamily="49" charset="0"/>
              <a:buChar char="o"/>
            </a:pPr>
            <a:r>
              <a:rPr lang="en-US" b="1" dirty="0" smtClean="0"/>
              <a:t>Poor quality</a:t>
            </a:r>
          </a:p>
          <a:p>
            <a:pPr marL="457200" lvl="2"/>
            <a:r>
              <a:rPr lang="en-US" dirty="0" smtClean="0"/>
              <a:t>When </a:t>
            </a:r>
            <a:r>
              <a:rPr lang="en-US" dirty="0"/>
              <a:t>the project starts to run out of time and money, testing is the only phase left. This means good projects are forced to cut testing short and quality suffers.</a:t>
            </a:r>
          </a:p>
          <a:p>
            <a:endParaRPr lang="en-US" b="1" dirty="0" smtClean="0"/>
          </a:p>
          <a:p>
            <a:r>
              <a:rPr lang="en-US" b="1" dirty="0"/>
              <a:t>	</a:t>
            </a:r>
            <a:endParaRPr lang="en-US" b="1" dirty="0" smtClean="0"/>
          </a:p>
          <a:p>
            <a:endParaRPr lang="en-US" dirty="0"/>
          </a:p>
        </p:txBody>
      </p:sp>
      <p:pic>
        <p:nvPicPr>
          <p:cNvPr id="11" name="Picture 10" descr="agile in a nutshell"/>
          <p:cNvPicPr/>
          <p:nvPr/>
        </p:nvPicPr>
        <p:blipFill>
          <a:blip r:embed="rId3">
            <a:extLst>
              <a:ext uri="{28A0092B-C50C-407E-A947-70E740481C1C}">
                <a14:useLocalDpi xmlns:a14="http://schemas.microsoft.com/office/drawing/2010/main" val="0"/>
              </a:ext>
            </a:extLst>
          </a:blip>
          <a:srcRect/>
          <a:stretch>
            <a:fillRect/>
          </a:stretch>
        </p:blipFill>
        <p:spPr bwMode="auto">
          <a:xfrm>
            <a:off x="506506" y="3352800"/>
            <a:ext cx="6580094" cy="2806005"/>
          </a:xfrm>
          <a:prstGeom prst="rect">
            <a:avLst/>
          </a:prstGeom>
          <a:noFill/>
          <a:ln>
            <a:noFill/>
          </a:ln>
        </p:spPr>
      </p:pic>
    </p:spTree>
    <p:extLst>
      <p:ext uri="{BB962C8B-B14F-4D97-AF65-F5344CB8AC3E}">
        <p14:creationId xmlns:p14="http://schemas.microsoft.com/office/powerpoint/2010/main" val="1639077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left)">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a:t>Waterfall challenges</a:t>
            </a:r>
          </a:p>
        </p:txBody>
      </p:sp>
      <p:sp>
        <p:nvSpPr>
          <p:cNvPr id="9" name="TextBox 8"/>
          <p:cNvSpPr txBox="1"/>
          <p:nvPr/>
        </p:nvSpPr>
        <p:spPr>
          <a:xfrm>
            <a:off x="649941" y="946666"/>
            <a:ext cx="7086600" cy="1754326"/>
          </a:xfrm>
          <a:prstGeom prst="rect">
            <a:avLst/>
          </a:prstGeom>
          <a:noFill/>
        </p:spPr>
        <p:txBody>
          <a:bodyPr wrap="square" rtlCol="0">
            <a:spAutoFit/>
          </a:bodyPr>
          <a:lstStyle/>
          <a:p>
            <a:pPr marL="285750" indent="-285750">
              <a:buFont typeface="Courier New" panose="02070309020205020404" pitchFamily="49" charset="0"/>
              <a:buChar char="o"/>
            </a:pPr>
            <a:r>
              <a:rPr lang="en-US" b="1" dirty="0"/>
              <a:t>Poor </a:t>
            </a:r>
            <a:r>
              <a:rPr lang="en-US" b="1" dirty="0" smtClean="0"/>
              <a:t>visibility</a:t>
            </a:r>
          </a:p>
          <a:p>
            <a:pPr marL="742950" lvl="1" indent="-285750">
              <a:buFont typeface="Arial" panose="020B0604020202020204" pitchFamily="34" charset="0"/>
              <a:buChar char="•"/>
            </a:pPr>
            <a:r>
              <a:rPr lang="en-US" dirty="0" smtClean="0"/>
              <a:t>As working </a:t>
            </a:r>
            <a:r>
              <a:rPr lang="en-US" dirty="0"/>
              <a:t>software isn't produced until the end of the project, you never really know where you are on a Waterfall </a:t>
            </a:r>
            <a:r>
              <a:rPr lang="en-US" dirty="0" smtClean="0"/>
              <a:t>project</a:t>
            </a:r>
            <a:endParaRPr lang="en-US" dirty="0"/>
          </a:p>
          <a:p>
            <a:pPr marL="742950" lvl="1" indent="-285750">
              <a:buFont typeface="Arial" panose="020B0604020202020204" pitchFamily="34" charset="0"/>
              <a:buChar char="•"/>
            </a:pPr>
            <a:r>
              <a:rPr lang="en-US" dirty="0" smtClean="0"/>
              <a:t>Last </a:t>
            </a:r>
            <a:r>
              <a:rPr lang="en-US" dirty="0"/>
              <a:t>20% of the project always seems to take 80% of the </a:t>
            </a:r>
            <a:r>
              <a:rPr lang="en-US" dirty="0" smtClean="0"/>
              <a:t>time</a:t>
            </a:r>
            <a:endParaRPr lang="en-US" dirty="0"/>
          </a:p>
          <a:p>
            <a:pPr marL="285750" indent="-285750">
              <a:buFont typeface="Arial" panose="020B0604020202020204" pitchFamily="34" charset="0"/>
              <a:buChar char="•"/>
            </a:pPr>
            <a:endParaRPr lang="en-US" dirty="0"/>
          </a:p>
          <a:p>
            <a:endParaRPr lang="en-US" dirty="0"/>
          </a:p>
        </p:txBody>
      </p:sp>
      <p:pic>
        <p:nvPicPr>
          <p:cNvPr id="13" name="Picture 12" descr="agile in a nutshell"/>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83237"/>
            <a:ext cx="5943600" cy="2798363"/>
          </a:xfrm>
          <a:prstGeom prst="rect">
            <a:avLst/>
          </a:prstGeom>
          <a:noFill/>
          <a:ln>
            <a:noFill/>
          </a:ln>
        </p:spPr>
      </p:pic>
    </p:spTree>
    <p:extLst>
      <p:ext uri="{BB962C8B-B14F-4D97-AF65-F5344CB8AC3E}">
        <p14:creationId xmlns:p14="http://schemas.microsoft.com/office/powerpoint/2010/main" val="20367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left)">
                                      <p:cBhvr>
                                        <p:cTn id="10" dur="500"/>
                                        <p:tgtEl>
                                          <p:spTgt spid="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left)">
                                      <p:cBhvr>
                                        <p:cTn id="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78" y="104274"/>
            <a:ext cx="8562480" cy="576000"/>
          </a:xfrm>
        </p:spPr>
        <p:txBody>
          <a:bodyPr/>
          <a:lstStyle/>
          <a:p>
            <a:r>
              <a:rPr lang="en-US" dirty="0"/>
              <a:t>Waterfall challenges</a:t>
            </a:r>
          </a:p>
        </p:txBody>
      </p:sp>
      <p:sp>
        <p:nvSpPr>
          <p:cNvPr id="9" name="TextBox 8"/>
          <p:cNvSpPr txBox="1"/>
          <p:nvPr/>
        </p:nvSpPr>
        <p:spPr>
          <a:xfrm>
            <a:off x="663388" y="838200"/>
            <a:ext cx="7413812" cy="2308324"/>
          </a:xfrm>
          <a:prstGeom prst="rect">
            <a:avLst/>
          </a:prstGeom>
          <a:noFill/>
        </p:spPr>
        <p:txBody>
          <a:bodyPr wrap="square" rtlCol="0">
            <a:spAutoFit/>
          </a:bodyPr>
          <a:lstStyle/>
          <a:p>
            <a:pPr marL="285750" indent="-285750">
              <a:buFont typeface="Courier New" panose="02070309020205020404" pitchFamily="49" charset="0"/>
              <a:buChar char="o"/>
            </a:pPr>
            <a:r>
              <a:rPr lang="en-US" b="1" dirty="0"/>
              <a:t>Too </a:t>
            </a:r>
            <a:r>
              <a:rPr lang="en-US" b="1" dirty="0" smtClean="0"/>
              <a:t>risky</a:t>
            </a:r>
          </a:p>
          <a:p>
            <a:pPr marL="285750" indent="-285750">
              <a:buFont typeface="Courier New" panose="02070309020205020404" pitchFamily="49" charset="0"/>
              <a:buChar char="o"/>
            </a:pPr>
            <a:endParaRPr lang="en-US" b="1" dirty="0" smtClean="0"/>
          </a:p>
          <a:p>
            <a:pPr marL="285750" indent="-285750">
              <a:buFont typeface="Arial" panose="020B0604020202020204" pitchFamily="34" charset="0"/>
              <a:buChar char="•"/>
            </a:pPr>
            <a:r>
              <a:rPr lang="en-US" dirty="0"/>
              <a:t>S</a:t>
            </a:r>
            <a:r>
              <a:rPr lang="en-US" dirty="0" smtClean="0"/>
              <a:t>chedule risk </a:t>
            </a:r>
            <a:r>
              <a:rPr lang="en-US" dirty="0"/>
              <a:t>– </a:t>
            </a:r>
            <a:r>
              <a:rPr lang="en-US" dirty="0" smtClean="0"/>
              <a:t>	You </a:t>
            </a:r>
            <a:r>
              <a:rPr lang="en-US" dirty="0"/>
              <a:t>never know if you are going to make it until the end.</a:t>
            </a:r>
          </a:p>
          <a:p>
            <a:pPr marL="285750" indent="-285750">
              <a:buFont typeface="Arial" panose="020B0604020202020204" pitchFamily="34" charset="0"/>
              <a:buChar char="•"/>
            </a:pPr>
            <a:r>
              <a:rPr lang="en-US" dirty="0" smtClean="0"/>
              <a:t>Technical </a:t>
            </a:r>
            <a:r>
              <a:rPr lang="en-US" dirty="0"/>
              <a:t>risk </a:t>
            </a:r>
            <a:r>
              <a:rPr lang="en-US" dirty="0" smtClean="0"/>
              <a:t>–  	You </a:t>
            </a:r>
            <a:r>
              <a:rPr lang="en-US" dirty="0"/>
              <a:t>don't actually get to test your design or architecture </a:t>
            </a:r>
            <a:r>
              <a:rPr lang="en-US" dirty="0" smtClean="0"/>
              <a:t>		until </a:t>
            </a:r>
            <a:r>
              <a:rPr lang="en-US" dirty="0"/>
              <a:t>late in the project.</a:t>
            </a:r>
          </a:p>
          <a:p>
            <a:pPr marL="285750" indent="-285750">
              <a:buFont typeface="Arial" panose="020B0604020202020204" pitchFamily="34" charset="0"/>
              <a:buChar char="•"/>
            </a:pPr>
            <a:r>
              <a:rPr lang="en-US" dirty="0" smtClean="0"/>
              <a:t>Product </a:t>
            </a:r>
            <a:r>
              <a:rPr lang="en-US" dirty="0"/>
              <a:t>risk – </a:t>
            </a:r>
            <a:r>
              <a:rPr lang="en-US" dirty="0" smtClean="0"/>
              <a:t>	You don't know </a:t>
            </a:r>
            <a:r>
              <a:rPr lang="en-US" dirty="0"/>
              <a:t>if you are building the </a:t>
            </a:r>
            <a:r>
              <a:rPr lang="en-US" dirty="0" smtClean="0"/>
              <a:t>right product </a:t>
            </a:r>
            <a:r>
              <a:rPr lang="en-US" dirty="0"/>
              <a:t>until </a:t>
            </a:r>
            <a:r>
              <a:rPr lang="en-US" dirty="0" smtClean="0"/>
              <a:t>		it's too </a:t>
            </a:r>
            <a:r>
              <a:rPr lang="en-US" dirty="0"/>
              <a:t>late to make any changes.</a:t>
            </a:r>
          </a:p>
          <a:p>
            <a:endParaRPr lang="en-US" dirty="0"/>
          </a:p>
        </p:txBody>
      </p:sp>
      <p:pic>
        <p:nvPicPr>
          <p:cNvPr id="6" name="Picture 5" descr="agile in a nutshell"/>
          <p:cNvPicPr/>
          <p:nvPr/>
        </p:nvPicPr>
        <p:blipFill>
          <a:blip r:embed="rId3">
            <a:extLst>
              <a:ext uri="{28A0092B-C50C-407E-A947-70E740481C1C}">
                <a14:useLocalDpi xmlns:a14="http://schemas.microsoft.com/office/drawing/2010/main" val="0"/>
              </a:ext>
            </a:extLst>
          </a:blip>
          <a:srcRect/>
          <a:stretch>
            <a:fillRect/>
          </a:stretch>
        </p:blipFill>
        <p:spPr bwMode="auto">
          <a:xfrm>
            <a:off x="544606" y="3429000"/>
            <a:ext cx="6360459" cy="2774226"/>
          </a:xfrm>
          <a:prstGeom prst="rect">
            <a:avLst/>
          </a:prstGeom>
          <a:noFill/>
          <a:ln>
            <a:noFill/>
          </a:ln>
        </p:spPr>
      </p:pic>
    </p:spTree>
    <p:extLst>
      <p:ext uri="{BB962C8B-B14F-4D97-AF65-F5344CB8AC3E}">
        <p14:creationId xmlns:p14="http://schemas.microsoft.com/office/powerpoint/2010/main" val="286761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left)">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12c70481d018a2a52a81f8ea2279466046ba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37B3D832608040998EF4771CC6C1C9" ma:contentTypeVersion="1" ma:contentTypeDescription="Create a new document." ma:contentTypeScope="" ma:versionID="7ed5bb142ab73545b5e36189c894c49a">
  <xsd:schema xmlns:xsd="http://www.w3.org/2001/XMLSchema" xmlns:xs="http://www.w3.org/2001/XMLSchema" xmlns:p="http://schemas.microsoft.com/office/2006/metadata/properties" targetNamespace="http://schemas.microsoft.com/office/2006/metadata/properties" ma:root="true" ma:fieldsID="75862da2812b25de83bb162beaca58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E96278-19F2-44DC-A4B0-7A2D931E1D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3B7E7E6-38C5-4070-AA16-6514209AB9BC}">
  <ds:schemaRefs>
    <ds:schemaRef ds:uri="http://schemas.microsoft.com/office/2006/metadata/properties"/>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7CF448A8-3E54-4549-9948-BCEB23BA0C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20463</TotalTime>
  <Words>726</Words>
  <Application>Microsoft Office PowerPoint</Application>
  <PresentationFormat>On-screen Show (4:3)</PresentationFormat>
  <Paragraphs>105</Paragraphs>
  <Slides>16</Slides>
  <Notes>9</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Background</vt:lpstr>
      <vt:lpstr>Waterfall Definition</vt:lpstr>
      <vt:lpstr>Agile definition</vt:lpstr>
      <vt:lpstr>Agile vs Waterfall (1/2)</vt:lpstr>
      <vt:lpstr>Agile vs Waterfall (2/2)</vt:lpstr>
      <vt:lpstr>Waterfall challenges</vt:lpstr>
      <vt:lpstr>Waterfall challenges</vt:lpstr>
      <vt:lpstr>Waterfall challenges</vt:lpstr>
      <vt:lpstr>Waterfall challenges</vt:lpstr>
      <vt:lpstr>The Agile Approach</vt:lpstr>
      <vt:lpstr>Waterfall Approach</vt:lpstr>
      <vt:lpstr>Agile Approach</vt:lpstr>
      <vt:lpstr>Agile vs Waterfall</vt:lpstr>
      <vt:lpstr>When to use the waterfall model</vt:lpstr>
      <vt:lpstr>When to use the Agile model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Bibbin Joseph</cp:lastModifiedBy>
  <cp:revision>366</cp:revision>
  <dcterms:created xsi:type="dcterms:W3CDTF">2012-01-13T06:17:37Z</dcterms:created>
  <dcterms:modified xsi:type="dcterms:W3CDTF">2015-01-19T12:53:28Z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01a3b563-4674-4eb7-878b-9c4118e4f904</vt:lpwstr>
  </property>
  <property fmtid="{D5CDD505-2E9C-101B-9397-08002B2CF9AE}" pid="3" name="ContentTypeId">
    <vt:lpwstr>0x0101001537B3D832608040998EF4771CC6C1C9</vt:lpwstr>
  </property>
</Properties>
</file>