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5"/>
    <p:sldMasterId id="2147483651" r:id="rId6"/>
    <p:sldMasterId id="2147483657" r:id="rId7"/>
  </p:sldMasterIdLst>
  <p:notesMasterIdLst>
    <p:notesMasterId r:id="rId57"/>
  </p:notesMasterIdLst>
  <p:handoutMasterIdLst>
    <p:handoutMasterId r:id="rId58"/>
  </p:handoutMasterIdLst>
  <p:sldIdLst>
    <p:sldId id="603" r:id="rId8"/>
    <p:sldId id="604" r:id="rId9"/>
    <p:sldId id="558" r:id="rId10"/>
    <p:sldId id="538" r:id="rId11"/>
    <p:sldId id="537" r:id="rId12"/>
    <p:sldId id="605" r:id="rId13"/>
    <p:sldId id="557" r:id="rId14"/>
    <p:sldId id="606" r:id="rId15"/>
    <p:sldId id="513" r:id="rId16"/>
    <p:sldId id="586" r:id="rId17"/>
    <p:sldId id="590" r:id="rId18"/>
    <p:sldId id="616" r:id="rId19"/>
    <p:sldId id="581" r:id="rId20"/>
    <p:sldId id="541" r:id="rId21"/>
    <p:sldId id="589" r:id="rId22"/>
    <p:sldId id="591" r:id="rId23"/>
    <p:sldId id="608" r:id="rId24"/>
    <p:sldId id="585" r:id="rId25"/>
    <p:sldId id="527" r:id="rId26"/>
    <p:sldId id="555" r:id="rId27"/>
    <p:sldId id="592" r:id="rId28"/>
    <p:sldId id="595" r:id="rId29"/>
    <p:sldId id="617" r:id="rId30"/>
    <p:sldId id="618" r:id="rId31"/>
    <p:sldId id="619" r:id="rId32"/>
    <p:sldId id="620" r:id="rId33"/>
    <p:sldId id="621" r:id="rId34"/>
    <p:sldId id="622" r:id="rId35"/>
    <p:sldId id="609" r:id="rId36"/>
    <p:sldId id="582" r:id="rId37"/>
    <p:sldId id="579" r:id="rId38"/>
    <p:sldId id="580" r:id="rId39"/>
    <p:sldId id="577" r:id="rId40"/>
    <p:sldId id="598" r:id="rId41"/>
    <p:sldId id="601" r:id="rId42"/>
    <p:sldId id="610" r:id="rId43"/>
    <p:sldId id="545" r:id="rId44"/>
    <p:sldId id="528" r:id="rId45"/>
    <p:sldId id="543" r:id="rId46"/>
    <p:sldId id="551" r:id="rId47"/>
    <p:sldId id="599" r:id="rId48"/>
    <p:sldId id="611" r:id="rId49"/>
    <p:sldId id="530" r:id="rId50"/>
    <p:sldId id="549" r:id="rId51"/>
    <p:sldId id="612" r:id="rId52"/>
    <p:sldId id="587" r:id="rId53"/>
    <p:sldId id="600" r:id="rId54"/>
    <p:sldId id="602" r:id="rId55"/>
    <p:sldId id="511" r:id="rId56"/>
  </p:sldIdLst>
  <p:sldSz cx="9144000" cy="6858000" type="screen4x3"/>
  <p:notesSz cx="7099300" cy="10234613"/>
  <p:custDataLst>
    <p:tags r:id="rId5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2F4E"/>
    <a:srgbClr val="C4C4D2"/>
    <a:srgbClr val="D2D2DC"/>
    <a:srgbClr val="38475E"/>
    <a:srgbClr val="26262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91" autoAdjust="0"/>
    <p:restoredTop sz="92193" autoAdjust="0"/>
  </p:normalViewPr>
  <p:slideViewPr>
    <p:cSldViewPr>
      <p:cViewPr varScale="1">
        <p:scale>
          <a:sx n="70" d="100"/>
          <a:sy n="70" d="100"/>
        </p:scale>
        <p:origin x="-1254" y="-96"/>
      </p:cViewPr>
      <p:guideLst>
        <p:guide orient="horz" pos="2256"/>
        <p:guide pos="2880"/>
      </p:guideLst>
    </p:cSldViewPr>
  </p:slideViewPr>
  <p:outlineViewPr>
    <p:cViewPr>
      <p:scale>
        <a:sx n="33" d="100"/>
        <a:sy n="33" d="100"/>
      </p:scale>
      <p:origin x="0" y="657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68"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viewProps" Target="viewProps.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tags" Target="tags/tag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notesMaster" Target="notesMasters/notesMaster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CEDBC1-9E53-41B7-A01F-E8503B9FD2C0}"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188DA4A9-BF64-4F9C-8C2C-1C78A646ABA4}">
      <dgm:prSet phldrT="[Text]" custT="1">
        <dgm:style>
          <a:lnRef idx="0">
            <a:schemeClr val="accent4"/>
          </a:lnRef>
          <a:fillRef idx="3">
            <a:schemeClr val="accent4"/>
          </a:fillRef>
          <a:effectRef idx="3">
            <a:schemeClr val="accent4"/>
          </a:effectRef>
          <a:fontRef idx="minor">
            <a:schemeClr val="lt1"/>
          </a:fontRef>
        </dgm:style>
      </dgm:prSet>
      <dgm:spPr>
        <a:effectLst>
          <a:glow rad="101600">
            <a:schemeClr val="accent4">
              <a:lumMod val="60000"/>
              <a:lumOff val="40000"/>
              <a:alpha val="60000"/>
            </a:schemeClr>
          </a:glow>
        </a:effectLst>
      </dgm:spPr>
      <dgm:t>
        <a:bodyPr/>
        <a:lstStyle/>
        <a:p>
          <a:r>
            <a:rPr lang="en-US" sz="1600" dirty="0" smtClean="0"/>
            <a:t>Team Management</a:t>
          </a:r>
          <a:endParaRPr lang="en-US" sz="1600" dirty="0"/>
        </a:p>
      </dgm:t>
    </dgm:pt>
    <dgm:pt modelId="{6B799F8C-AB5D-4CA8-B2DC-FDA861719FAA}" type="parTrans" cxnId="{C6278D7D-97A1-413D-BA6A-FCA6D8983796}">
      <dgm:prSet/>
      <dgm:spPr/>
      <dgm:t>
        <a:bodyPr/>
        <a:lstStyle/>
        <a:p>
          <a:endParaRPr lang="en-US"/>
        </a:p>
      </dgm:t>
    </dgm:pt>
    <dgm:pt modelId="{9CA7DE6B-583B-4133-8361-733543084546}" type="sibTrans" cxnId="{C6278D7D-97A1-413D-BA6A-FCA6D8983796}">
      <dgm:prSet/>
      <dgm:spPr/>
      <dgm:t>
        <a:bodyPr/>
        <a:lstStyle/>
        <a:p>
          <a:endParaRPr lang="en-US"/>
        </a:p>
      </dgm:t>
    </dgm:pt>
    <dgm:pt modelId="{E4D1000F-89BF-4377-9522-EB03DD92B065}">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400" dirty="0" smtClean="0"/>
            <a:t>Induction</a:t>
          </a:r>
          <a:endParaRPr lang="en-US" sz="1400" dirty="0"/>
        </a:p>
      </dgm:t>
    </dgm:pt>
    <dgm:pt modelId="{C867C105-749E-40A0-B1B7-95BB945A79F4}" type="parTrans" cxnId="{8E3F2E2B-7447-45D3-B6A0-88EDDA72AD85}">
      <dgm:prSet/>
      <dgm:spPr/>
      <dgm:t>
        <a:bodyPr/>
        <a:lstStyle/>
        <a:p>
          <a:endParaRPr lang="en-US"/>
        </a:p>
      </dgm:t>
    </dgm:pt>
    <dgm:pt modelId="{5DA79480-9C8C-4D5D-8250-CFD23B015B2F}" type="sibTrans" cxnId="{8E3F2E2B-7447-45D3-B6A0-88EDDA72AD85}">
      <dgm:prSet/>
      <dgm:spPr/>
      <dgm:t>
        <a:bodyPr/>
        <a:lstStyle/>
        <a:p>
          <a:endParaRPr lang="en-US"/>
        </a:p>
      </dgm:t>
    </dgm:pt>
    <dgm:pt modelId="{6B1A28AB-400E-49A4-B8E3-0CE5E4042438}">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400" dirty="0" smtClean="0"/>
            <a:t>Co-ordination </a:t>
          </a:r>
        </a:p>
        <a:p>
          <a:r>
            <a:rPr lang="en-US" sz="1400" dirty="0" smtClean="0"/>
            <a:t>&amp; Communication</a:t>
          </a:r>
          <a:endParaRPr lang="en-US" sz="1400" dirty="0"/>
        </a:p>
      </dgm:t>
    </dgm:pt>
    <dgm:pt modelId="{50E259F8-5DC8-45C6-B8FB-40EF32F22B12}" type="parTrans" cxnId="{C1C83449-8D45-4D3B-B281-1B958E1F78EA}">
      <dgm:prSet/>
      <dgm:spPr/>
      <dgm:t>
        <a:bodyPr/>
        <a:lstStyle/>
        <a:p>
          <a:endParaRPr lang="en-US"/>
        </a:p>
      </dgm:t>
    </dgm:pt>
    <dgm:pt modelId="{FD8A9474-29A8-4065-9BA6-94C375D6A03D}" type="sibTrans" cxnId="{C1C83449-8D45-4D3B-B281-1B958E1F78EA}">
      <dgm:prSet/>
      <dgm:spPr/>
      <dgm:t>
        <a:bodyPr/>
        <a:lstStyle/>
        <a:p>
          <a:endParaRPr lang="en-US"/>
        </a:p>
      </dgm:t>
    </dgm:pt>
    <dgm:pt modelId="{2DFF591F-1E75-44C7-AB84-CF07010E0560}">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400" dirty="0" smtClean="0"/>
            <a:t>Conflicts Management</a:t>
          </a:r>
          <a:endParaRPr lang="en-US" sz="1400" dirty="0"/>
        </a:p>
      </dgm:t>
    </dgm:pt>
    <dgm:pt modelId="{61FE0437-F94F-4379-B9AA-F275F246629F}" type="parTrans" cxnId="{14EAB18E-F099-4BB7-B04A-B2AF04167713}">
      <dgm:prSet/>
      <dgm:spPr/>
      <dgm:t>
        <a:bodyPr/>
        <a:lstStyle/>
        <a:p>
          <a:endParaRPr lang="en-US"/>
        </a:p>
      </dgm:t>
    </dgm:pt>
    <dgm:pt modelId="{A4486DF5-02E1-4A8D-8AE1-77D13162CCE1}" type="sibTrans" cxnId="{14EAB18E-F099-4BB7-B04A-B2AF04167713}">
      <dgm:prSet/>
      <dgm:spPr/>
      <dgm:t>
        <a:bodyPr/>
        <a:lstStyle/>
        <a:p>
          <a:endParaRPr lang="en-US"/>
        </a:p>
      </dgm:t>
    </dgm:pt>
    <dgm:pt modelId="{3DD6EA7A-7761-4F0B-B000-5261AEE2E0F4}">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400" dirty="0" smtClean="0"/>
            <a:t>Delegation</a:t>
          </a:r>
          <a:endParaRPr lang="en-US" sz="1400" dirty="0"/>
        </a:p>
      </dgm:t>
    </dgm:pt>
    <dgm:pt modelId="{B3896661-CFD1-4AC9-94FC-ED4C510C47F7}" type="parTrans" cxnId="{2825FA1F-E0A4-4539-9D8D-E532575791A3}">
      <dgm:prSet/>
      <dgm:spPr/>
      <dgm:t>
        <a:bodyPr/>
        <a:lstStyle/>
        <a:p>
          <a:endParaRPr lang="en-US"/>
        </a:p>
      </dgm:t>
    </dgm:pt>
    <dgm:pt modelId="{91B3100E-39C1-4F33-AB10-74DE2E3346A7}" type="sibTrans" cxnId="{2825FA1F-E0A4-4539-9D8D-E532575791A3}">
      <dgm:prSet/>
      <dgm:spPr/>
      <dgm:t>
        <a:bodyPr/>
        <a:lstStyle/>
        <a:p>
          <a:endParaRPr lang="en-US"/>
        </a:p>
      </dgm:t>
    </dgm:pt>
    <dgm:pt modelId="{BE8FA5FC-F0EC-404E-A9AE-83C3380F1642}">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400" dirty="0" smtClean="0"/>
            <a:t>Grooming </a:t>
          </a:r>
        </a:p>
        <a:p>
          <a:r>
            <a:rPr lang="en-US" sz="1400" dirty="0" smtClean="0"/>
            <a:t>&amp;</a:t>
          </a:r>
        </a:p>
        <a:p>
          <a:r>
            <a:rPr lang="en-US" sz="1400" dirty="0" smtClean="0"/>
            <a:t>Motivation</a:t>
          </a:r>
          <a:endParaRPr lang="en-US" sz="1400" dirty="0"/>
        </a:p>
      </dgm:t>
    </dgm:pt>
    <dgm:pt modelId="{BBF9BFE9-2B1F-4B3D-B3B7-B6866A199960}" type="parTrans" cxnId="{A8A80D5C-9C46-4834-8F83-AC9D998C84AE}">
      <dgm:prSet/>
      <dgm:spPr/>
      <dgm:t>
        <a:bodyPr/>
        <a:lstStyle/>
        <a:p>
          <a:endParaRPr lang="en-US"/>
        </a:p>
      </dgm:t>
    </dgm:pt>
    <dgm:pt modelId="{DB4EFCEC-37C9-4E18-BFFA-2DC849B06F0C}" type="sibTrans" cxnId="{A8A80D5C-9C46-4834-8F83-AC9D998C84AE}">
      <dgm:prSet/>
      <dgm:spPr/>
      <dgm:t>
        <a:bodyPr/>
        <a:lstStyle/>
        <a:p>
          <a:endParaRPr lang="en-US"/>
        </a:p>
      </dgm:t>
    </dgm:pt>
    <dgm:pt modelId="{0A7C972E-574D-4C14-B106-AA1CDA79D759}">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400" dirty="0" smtClean="0"/>
            <a:t>Evaluation &amp; Retrospection</a:t>
          </a:r>
          <a:endParaRPr lang="en-US" sz="1400" dirty="0"/>
        </a:p>
      </dgm:t>
    </dgm:pt>
    <dgm:pt modelId="{69BD283C-170D-4FA0-8222-6BE8D1506C64}" type="parTrans" cxnId="{A3A0E7B5-B48C-41C9-9FB3-0DEE22E01AE4}">
      <dgm:prSet/>
      <dgm:spPr/>
      <dgm:t>
        <a:bodyPr/>
        <a:lstStyle/>
        <a:p>
          <a:endParaRPr lang="en-US"/>
        </a:p>
      </dgm:t>
    </dgm:pt>
    <dgm:pt modelId="{39B985AB-DD51-4B7E-9942-3A8059F5DF3B}" type="sibTrans" cxnId="{A3A0E7B5-B48C-41C9-9FB3-0DEE22E01AE4}">
      <dgm:prSet/>
      <dgm:spPr/>
      <dgm:t>
        <a:bodyPr/>
        <a:lstStyle/>
        <a:p>
          <a:endParaRPr lang="en-US"/>
        </a:p>
      </dgm:t>
    </dgm:pt>
    <dgm:pt modelId="{00653AB1-6346-410B-AD30-4C161A64E0F0}" type="pres">
      <dgm:prSet presAssocID="{D7CEDBC1-9E53-41B7-A01F-E8503B9FD2C0}" presName="cycle" presStyleCnt="0">
        <dgm:presLayoutVars>
          <dgm:chMax val="1"/>
          <dgm:dir/>
          <dgm:animLvl val="ctr"/>
          <dgm:resizeHandles val="exact"/>
        </dgm:presLayoutVars>
      </dgm:prSet>
      <dgm:spPr/>
      <dgm:t>
        <a:bodyPr/>
        <a:lstStyle/>
        <a:p>
          <a:endParaRPr lang="en-US"/>
        </a:p>
      </dgm:t>
    </dgm:pt>
    <dgm:pt modelId="{8D249F60-7A43-4ADE-B45C-AC3F4108BEC3}" type="pres">
      <dgm:prSet presAssocID="{188DA4A9-BF64-4F9C-8C2C-1C78A646ABA4}" presName="centerShape" presStyleLbl="node0" presStyleIdx="0" presStyleCnt="1" custLinFactNeighborX="-17866" custLinFactNeighborY="-20121"/>
      <dgm:spPr/>
      <dgm:t>
        <a:bodyPr/>
        <a:lstStyle/>
        <a:p>
          <a:endParaRPr lang="en-US"/>
        </a:p>
      </dgm:t>
    </dgm:pt>
    <dgm:pt modelId="{74E430D1-7A48-406B-B8A5-78D2F390CB12}" type="pres">
      <dgm:prSet presAssocID="{C867C105-749E-40A0-B1B7-95BB945A79F4}" presName="parTrans" presStyleLbl="bgSibTrans2D1" presStyleIdx="0" presStyleCnt="6"/>
      <dgm:spPr/>
      <dgm:t>
        <a:bodyPr/>
        <a:lstStyle/>
        <a:p>
          <a:endParaRPr lang="en-US"/>
        </a:p>
      </dgm:t>
    </dgm:pt>
    <dgm:pt modelId="{B12523C0-62D5-4562-9DD8-76FD5CE22178}" type="pres">
      <dgm:prSet presAssocID="{E4D1000F-89BF-4377-9522-EB03DD92B065}" presName="node" presStyleLbl="node1" presStyleIdx="0" presStyleCnt="6" custScaleX="121657" custRadScaleRad="131238" custRadScaleInc="247115">
        <dgm:presLayoutVars>
          <dgm:bulletEnabled val="1"/>
        </dgm:presLayoutVars>
      </dgm:prSet>
      <dgm:spPr/>
      <dgm:t>
        <a:bodyPr/>
        <a:lstStyle/>
        <a:p>
          <a:endParaRPr lang="en-US"/>
        </a:p>
      </dgm:t>
    </dgm:pt>
    <dgm:pt modelId="{6083196B-2D98-43FD-9C2D-B3927CF392BF}" type="pres">
      <dgm:prSet presAssocID="{50E259F8-5DC8-45C6-B8FB-40EF32F22B12}" presName="parTrans" presStyleLbl="bgSibTrans2D1" presStyleIdx="1" presStyleCnt="6"/>
      <dgm:spPr/>
      <dgm:t>
        <a:bodyPr/>
        <a:lstStyle/>
        <a:p>
          <a:endParaRPr lang="en-US"/>
        </a:p>
      </dgm:t>
    </dgm:pt>
    <dgm:pt modelId="{9BDE7CDD-1EA5-4EF3-8FF6-9595B5489F00}" type="pres">
      <dgm:prSet presAssocID="{6B1A28AB-400E-49A4-B8E3-0CE5E4042438}" presName="node" presStyleLbl="node1" presStyleIdx="1" presStyleCnt="6" custScaleX="121657" custRadScaleRad="117930" custRadScaleInc="233644">
        <dgm:presLayoutVars>
          <dgm:bulletEnabled val="1"/>
        </dgm:presLayoutVars>
      </dgm:prSet>
      <dgm:spPr/>
      <dgm:t>
        <a:bodyPr/>
        <a:lstStyle/>
        <a:p>
          <a:endParaRPr lang="en-US"/>
        </a:p>
      </dgm:t>
    </dgm:pt>
    <dgm:pt modelId="{220B7E9F-6A9E-4D7C-B8B5-533FE31A1F5B}" type="pres">
      <dgm:prSet presAssocID="{61FE0437-F94F-4379-B9AA-F275F246629F}" presName="parTrans" presStyleLbl="bgSibTrans2D1" presStyleIdx="2" presStyleCnt="6"/>
      <dgm:spPr/>
      <dgm:t>
        <a:bodyPr/>
        <a:lstStyle/>
        <a:p>
          <a:endParaRPr lang="en-US"/>
        </a:p>
      </dgm:t>
    </dgm:pt>
    <dgm:pt modelId="{293155AF-8883-4C33-8FA9-D30A053FA404}" type="pres">
      <dgm:prSet presAssocID="{2DFF591F-1E75-44C7-AB84-CF07010E0560}" presName="node" presStyleLbl="node1" presStyleIdx="2" presStyleCnt="6" custScaleX="121657" custRadScaleRad="46511" custRadScaleInc="491738">
        <dgm:presLayoutVars>
          <dgm:bulletEnabled val="1"/>
        </dgm:presLayoutVars>
      </dgm:prSet>
      <dgm:spPr/>
      <dgm:t>
        <a:bodyPr/>
        <a:lstStyle/>
        <a:p>
          <a:endParaRPr lang="en-US"/>
        </a:p>
      </dgm:t>
    </dgm:pt>
    <dgm:pt modelId="{3A509765-0628-41F0-8E21-4A0F0DA522D9}" type="pres">
      <dgm:prSet presAssocID="{B3896661-CFD1-4AC9-94FC-ED4C510C47F7}" presName="parTrans" presStyleLbl="bgSibTrans2D1" presStyleIdx="3" presStyleCnt="6"/>
      <dgm:spPr/>
      <dgm:t>
        <a:bodyPr/>
        <a:lstStyle/>
        <a:p>
          <a:endParaRPr lang="en-US"/>
        </a:p>
      </dgm:t>
    </dgm:pt>
    <dgm:pt modelId="{C2F1A943-0063-40C9-B970-FCA48B5B4DDE}" type="pres">
      <dgm:prSet presAssocID="{3DD6EA7A-7761-4F0B-B000-5261AEE2E0F4}" presName="node" presStyleLbl="node1" presStyleIdx="3" presStyleCnt="6" custScaleX="121657" custRadScaleRad="87867" custRadScaleInc="84469">
        <dgm:presLayoutVars>
          <dgm:bulletEnabled val="1"/>
        </dgm:presLayoutVars>
      </dgm:prSet>
      <dgm:spPr/>
      <dgm:t>
        <a:bodyPr/>
        <a:lstStyle/>
        <a:p>
          <a:endParaRPr lang="en-US"/>
        </a:p>
      </dgm:t>
    </dgm:pt>
    <dgm:pt modelId="{B1960989-CC66-4D1F-9BF7-81B548CB28A5}" type="pres">
      <dgm:prSet presAssocID="{BBF9BFE9-2B1F-4B3D-B3B7-B6866A199960}" presName="parTrans" presStyleLbl="bgSibTrans2D1" presStyleIdx="4" presStyleCnt="6"/>
      <dgm:spPr/>
      <dgm:t>
        <a:bodyPr/>
        <a:lstStyle/>
        <a:p>
          <a:endParaRPr lang="en-US"/>
        </a:p>
      </dgm:t>
    </dgm:pt>
    <dgm:pt modelId="{9B4D19B9-36D7-473E-8BD6-48A1DAE3E4EE}" type="pres">
      <dgm:prSet presAssocID="{BE8FA5FC-F0EC-404E-A9AE-83C3380F1642}" presName="node" presStyleLbl="node1" presStyleIdx="4" presStyleCnt="6" custScaleX="121657" custRadScaleRad="63060" custRadScaleInc="68842">
        <dgm:presLayoutVars>
          <dgm:bulletEnabled val="1"/>
        </dgm:presLayoutVars>
      </dgm:prSet>
      <dgm:spPr/>
      <dgm:t>
        <a:bodyPr/>
        <a:lstStyle/>
        <a:p>
          <a:endParaRPr lang="en-US"/>
        </a:p>
      </dgm:t>
    </dgm:pt>
    <dgm:pt modelId="{8A51CC3F-4A4F-4513-894C-1C3B238AEA95}" type="pres">
      <dgm:prSet presAssocID="{69BD283C-170D-4FA0-8222-6BE8D1506C64}" presName="parTrans" presStyleLbl="bgSibTrans2D1" presStyleIdx="5" presStyleCnt="6"/>
      <dgm:spPr/>
      <dgm:t>
        <a:bodyPr/>
        <a:lstStyle/>
        <a:p>
          <a:endParaRPr lang="en-US"/>
        </a:p>
      </dgm:t>
    </dgm:pt>
    <dgm:pt modelId="{AEA5F3A2-C95F-4D01-8821-BBF700C853F7}" type="pres">
      <dgm:prSet presAssocID="{0A7C972E-574D-4C14-B106-AA1CDA79D759}" presName="node" presStyleLbl="node1" presStyleIdx="5" presStyleCnt="6" custScaleX="121657" custRadScaleRad="54616" custRadScaleInc="430755">
        <dgm:presLayoutVars>
          <dgm:bulletEnabled val="1"/>
        </dgm:presLayoutVars>
      </dgm:prSet>
      <dgm:spPr/>
      <dgm:t>
        <a:bodyPr/>
        <a:lstStyle/>
        <a:p>
          <a:endParaRPr lang="en-US"/>
        </a:p>
      </dgm:t>
    </dgm:pt>
  </dgm:ptLst>
  <dgm:cxnLst>
    <dgm:cxn modelId="{083EA9C5-C392-463A-BA52-17E6EE5545CC}" type="presOf" srcId="{188DA4A9-BF64-4F9C-8C2C-1C78A646ABA4}" destId="{8D249F60-7A43-4ADE-B45C-AC3F4108BEC3}" srcOrd="0" destOrd="0" presId="urn:microsoft.com/office/officeart/2005/8/layout/radial4"/>
    <dgm:cxn modelId="{A3A0E7B5-B48C-41C9-9FB3-0DEE22E01AE4}" srcId="{188DA4A9-BF64-4F9C-8C2C-1C78A646ABA4}" destId="{0A7C972E-574D-4C14-B106-AA1CDA79D759}" srcOrd="5" destOrd="0" parTransId="{69BD283C-170D-4FA0-8222-6BE8D1506C64}" sibTransId="{39B985AB-DD51-4B7E-9942-3A8059F5DF3B}"/>
    <dgm:cxn modelId="{EC32BC82-37B8-4DFD-AA31-C1588F3FDA84}" type="presOf" srcId="{2DFF591F-1E75-44C7-AB84-CF07010E0560}" destId="{293155AF-8883-4C33-8FA9-D30A053FA404}" srcOrd="0" destOrd="0" presId="urn:microsoft.com/office/officeart/2005/8/layout/radial4"/>
    <dgm:cxn modelId="{2825FA1F-E0A4-4539-9D8D-E532575791A3}" srcId="{188DA4A9-BF64-4F9C-8C2C-1C78A646ABA4}" destId="{3DD6EA7A-7761-4F0B-B000-5261AEE2E0F4}" srcOrd="3" destOrd="0" parTransId="{B3896661-CFD1-4AC9-94FC-ED4C510C47F7}" sibTransId="{91B3100E-39C1-4F33-AB10-74DE2E3346A7}"/>
    <dgm:cxn modelId="{14EAB18E-F099-4BB7-B04A-B2AF04167713}" srcId="{188DA4A9-BF64-4F9C-8C2C-1C78A646ABA4}" destId="{2DFF591F-1E75-44C7-AB84-CF07010E0560}" srcOrd="2" destOrd="0" parTransId="{61FE0437-F94F-4379-B9AA-F275F246629F}" sibTransId="{A4486DF5-02E1-4A8D-8AE1-77D13162CCE1}"/>
    <dgm:cxn modelId="{C6278D7D-97A1-413D-BA6A-FCA6D8983796}" srcId="{D7CEDBC1-9E53-41B7-A01F-E8503B9FD2C0}" destId="{188DA4A9-BF64-4F9C-8C2C-1C78A646ABA4}" srcOrd="0" destOrd="0" parTransId="{6B799F8C-AB5D-4CA8-B2DC-FDA861719FAA}" sibTransId="{9CA7DE6B-583B-4133-8361-733543084546}"/>
    <dgm:cxn modelId="{D183EEA8-67A9-472A-8D9F-AA3F75C5254F}" type="presOf" srcId="{0A7C972E-574D-4C14-B106-AA1CDA79D759}" destId="{AEA5F3A2-C95F-4D01-8821-BBF700C853F7}" srcOrd="0" destOrd="0" presId="urn:microsoft.com/office/officeart/2005/8/layout/radial4"/>
    <dgm:cxn modelId="{24DD57E7-C8D2-437A-9901-2C5E683D65EE}" type="presOf" srcId="{BE8FA5FC-F0EC-404E-A9AE-83C3380F1642}" destId="{9B4D19B9-36D7-473E-8BD6-48A1DAE3E4EE}" srcOrd="0" destOrd="0" presId="urn:microsoft.com/office/officeart/2005/8/layout/radial4"/>
    <dgm:cxn modelId="{8E3F2E2B-7447-45D3-B6A0-88EDDA72AD85}" srcId="{188DA4A9-BF64-4F9C-8C2C-1C78A646ABA4}" destId="{E4D1000F-89BF-4377-9522-EB03DD92B065}" srcOrd="0" destOrd="0" parTransId="{C867C105-749E-40A0-B1B7-95BB945A79F4}" sibTransId="{5DA79480-9C8C-4D5D-8250-CFD23B015B2F}"/>
    <dgm:cxn modelId="{A57409F8-9983-4A40-A2E8-7B86694CD21F}" type="presOf" srcId="{C867C105-749E-40A0-B1B7-95BB945A79F4}" destId="{74E430D1-7A48-406B-B8A5-78D2F390CB12}" srcOrd="0" destOrd="0" presId="urn:microsoft.com/office/officeart/2005/8/layout/radial4"/>
    <dgm:cxn modelId="{897855F7-6E60-4271-A16A-03DC8795737F}" type="presOf" srcId="{61FE0437-F94F-4379-B9AA-F275F246629F}" destId="{220B7E9F-6A9E-4D7C-B8B5-533FE31A1F5B}" srcOrd="0" destOrd="0" presId="urn:microsoft.com/office/officeart/2005/8/layout/radial4"/>
    <dgm:cxn modelId="{EB72A768-B239-44F7-96C4-CD2931F81C66}" type="presOf" srcId="{6B1A28AB-400E-49A4-B8E3-0CE5E4042438}" destId="{9BDE7CDD-1EA5-4EF3-8FF6-9595B5489F00}" srcOrd="0" destOrd="0" presId="urn:microsoft.com/office/officeart/2005/8/layout/radial4"/>
    <dgm:cxn modelId="{FAED1ABA-2673-4620-AB4C-5AD994BFF098}" type="presOf" srcId="{3DD6EA7A-7761-4F0B-B000-5261AEE2E0F4}" destId="{C2F1A943-0063-40C9-B970-FCA48B5B4DDE}" srcOrd="0" destOrd="0" presId="urn:microsoft.com/office/officeart/2005/8/layout/radial4"/>
    <dgm:cxn modelId="{CB74DCD3-EE20-4E31-8FD0-5BF034D50E79}" type="presOf" srcId="{BBF9BFE9-2B1F-4B3D-B3B7-B6866A199960}" destId="{B1960989-CC66-4D1F-9BF7-81B548CB28A5}" srcOrd="0" destOrd="0" presId="urn:microsoft.com/office/officeart/2005/8/layout/radial4"/>
    <dgm:cxn modelId="{EDF2B096-7738-47D6-8CA0-52D3FCD88680}" type="presOf" srcId="{50E259F8-5DC8-45C6-B8FB-40EF32F22B12}" destId="{6083196B-2D98-43FD-9C2D-B3927CF392BF}" srcOrd="0" destOrd="0" presId="urn:microsoft.com/office/officeart/2005/8/layout/radial4"/>
    <dgm:cxn modelId="{57D5B03D-1057-478E-A093-8F5E4F7176F4}" type="presOf" srcId="{D7CEDBC1-9E53-41B7-A01F-E8503B9FD2C0}" destId="{00653AB1-6346-410B-AD30-4C161A64E0F0}" srcOrd="0" destOrd="0" presId="urn:microsoft.com/office/officeart/2005/8/layout/radial4"/>
    <dgm:cxn modelId="{60BB4CD3-DBC3-4D01-B4D8-329413170D95}" type="presOf" srcId="{E4D1000F-89BF-4377-9522-EB03DD92B065}" destId="{B12523C0-62D5-4562-9DD8-76FD5CE22178}" srcOrd="0" destOrd="0" presId="urn:microsoft.com/office/officeart/2005/8/layout/radial4"/>
    <dgm:cxn modelId="{A8A80D5C-9C46-4834-8F83-AC9D998C84AE}" srcId="{188DA4A9-BF64-4F9C-8C2C-1C78A646ABA4}" destId="{BE8FA5FC-F0EC-404E-A9AE-83C3380F1642}" srcOrd="4" destOrd="0" parTransId="{BBF9BFE9-2B1F-4B3D-B3B7-B6866A199960}" sibTransId="{DB4EFCEC-37C9-4E18-BFFA-2DC849B06F0C}"/>
    <dgm:cxn modelId="{60E2643D-00DB-4305-9DF7-35A8A49CB2ED}" type="presOf" srcId="{69BD283C-170D-4FA0-8222-6BE8D1506C64}" destId="{8A51CC3F-4A4F-4513-894C-1C3B238AEA95}" srcOrd="0" destOrd="0" presId="urn:microsoft.com/office/officeart/2005/8/layout/radial4"/>
    <dgm:cxn modelId="{798B143F-84ED-4CE9-8FF1-CAE94B5DCDF1}" type="presOf" srcId="{B3896661-CFD1-4AC9-94FC-ED4C510C47F7}" destId="{3A509765-0628-41F0-8E21-4A0F0DA522D9}" srcOrd="0" destOrd="0" presId="urn:microsoft.com/office/officeart/2005/8/layout/radial4"/>
    <dgm:cxn modelId="{C1C83449-8D45-4D3B-B281-1B958E1F78EA}" srcId="{188DA4A9-BF64-4F9C-8C2C-1C78A646ABA4}" destId="{6B1A28AB-400E-49A4-B8E3-0CE5E4042438}" srcOrd="1" destOrd="0" parTransId="{50E259F8-5DC8-45C6-B8FB-40EF32F22B12}" sibTransId="{FD8A9474-29A8-4065-9BA6-94C375D6A03D}"/>
    <dgm:cxn modelId="{E996E3C0-3BB6-486E-8CDF-852AFADCB323}" type="presParOf" srcId="{00653AB1-6346-410B-AD30-4C161A64E0F0}" destId="{8D249F60-7A43-4ADE-B45C-AC3F4108BEC3}" srcOrd="0" destOrd="0" presId="urn:microsoft.com/office/officeart/2005/8/layout/radial4"/>
    <dgm:cxn modelId="{CF38BE57-8414-4EC9-A6F4-875DAAF957CB}" type="presParOf" srcId="{00653AB1-6346-410B-AD30-4C161A64E0F0}" destId="{74E430D1-7A48-406B-B8A5-78D2F390CB12}" srcOrd="1" destOrd="0" presId="urn:microsoft.com/office/officeart/2005/8/layout/radial4"/>
    <dgm:cxn modelId="{E992221A-FD34-42BF-8CB4-FD6006AE9768}" type="presParOf" srcId="{00653AB1-6346-410B-AD30-4C161A64E0F0}" destId="{B12523C0-62D5-4562-9DD8-76FD5CE22178}" srcOrd="2" destOrd="0" presId="urn:microsoft.com/office/officeart/2005/8/layout/radial4"/>
    <dgm:cxn modelId="{FD7C56DD-98F1-40BD-A089-4337091C60E0}" type="presParOf" srcId="{00653AB1-6346-410B-AD30-4C161A64E0F0}" destId="{6083196B-2D98-43FD-9C2D-B3927CF392BF}" srcOrd="3" destOrd="0" presId="urn:microsoft.com/office/officeart/2005/8/layout/radial4"/>
    <dgm:cxn modelId="{2C2DD336-EB7B-4C3A-953D-18A88F4CB36F}" type="presParOf" srcId="{00653AB1-6346-410B-AD30-4C161A64E0F0}" destId="{9BDE7CDD-1EA5-4EF3-8FF6-9595B5489F00}" srcOrd="4" destOrd="0" presId="urn:microsoft.com/office/officeart/2005/8/layout/radial4"/>
    <dgm:cxn modelId="{0400A7FB-ECC3-4B60-BCC8-CC808ECA892A}" type="presParOf" srcId="{00653AB1-6346-410B-AD30-4C161A64E0F0}" destId="{220B7E9F-6A9E-4D7C-B8B5-533FE31A1F5B}" srcOrd="5" destOrd="0" presId="urn:microsoft.com/office/officeart/2005/8/layout/radial4"/>
    <dgm:cxn modelId="{1D9599D9-22B7-448B-BBE9-D6A1613E3520}" type="presParOf" srcId="{00653AB1-6346-410B-AD30-4C161A64E0F0}" destId="{293155AF-8883-4C33-8FA9-D30A053FA404}" srcOrd="6" destOrd="0" presId="urn:microsoft.com/office/officeart/2005/8/layout/radial4"/>
    <dgm:cxn modelId="{B31B3D80-E510-47EA-B00B-2A0DF62B69AA}" type="presParOf" srcId="{00653AB1-6346-410B-AD30-4C161A64E0F0}" destId="{3A509765-0628-41F0-8E21-4A0F0DA522D9}" srcOrd="7" destOrd="0" presId="urn:microsoft.com/office/officeart/2005/8/layout/radial4"/>
    <dgm:cxn modelId="{AB616DD7-0EB3-4149-B552-EF56CB7AB9B4}" type="presParOf" srcId="{00653AB1-6346-410B-AD30-4C161A64E0F0}" destId="{C2F1A943-0063-40C9-B970-FCA48B5B4DDE}" srcOrd="8" destOrd="0" presId="urn:microsoft.com/office/officeart/2005/8/layout/radial4"/>
    <dgm:cxn modelId="{C11E6E8F-D2C1-45B2-8BEE-629E4A46AFFE}" type="presParOf" srcId="{00653AB1-6346-410B-AD30-4C161A64E0F0}" destId="{B1960989-CC66-4D1F-9BF7-81B548CB28A5}" srcOrd="9" destOrd="0" presId="urn:microsoft.com/office/officeart/2005/8/layout/radial4"/>
    <dgm:cxn modelId="{BFDDC7F0-267F-4F59-9E27-02216C9CEAEA}" type="presParOf" srcId="{00653AB1-6346-410B-AD30-4C161A64E0F0}" destId="{9B4D19B9-36D7-473E-8BD6-48A1DAE3E4EE}" srcOrd="10" destOrd="0" presId="urn:microsoft.com/office/officeart/2005/8/layout/radial4"/>
    <dgm:cxn modelId="{FDE76631-928B-4FD1-8144-F1917B52DBB8}" type="presParOf" srcId="{00653AB1-6346-410B-AD30-4C161A64E0F0}" destId="{8A51CC3F-4A4F-4513-894C-1C3B238AEA95}" srcOrd="11" destOrd="0" presId="urn:microsoft.com/office/officeart/2005/8/layout/radial4"/>
    <dgm:cxn modelId="{A7DAC9A0-A952-45D6-9964-3513A2111A29}" type="presParOf" srcId="{00653AB1-6346-410B-AD30-4C161A64E0F0}" destId="{AEA5F3A2-C95F-4D01-8821-BBF700C853F7}"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49F60-7A43-4ADE-B45C-AC3F4108BEC3}">
      <dsp:nvSpPr>
        <dsp:cNvPr id="0" name=""/>
        <dsp:cNvSpPr/>
      </dsp:nvSpPr>
      <dsp:spPr>
        <a:xfrm>
          <a:off x="1329976" y="1747724"/>
          <a:ext cx="1612647" cy="1612647"/>
        </a:xfrm>
        <a:prstGeom prst="ellipse">
          <a:avLst/>
        </a:prstGeom>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glow rad="101600">
            <a:schemeClr val="accent4">
              <a:lumMod val="60000"/>
              <a:lumOff val="40000"/>
              <a:alpha val="60000"/>
            </a:schemeClr>
          </a:glow>
        </a:effectLst>
        <a:scene3d>
          <a:camera prst="orthographicFront">
            <a:rot lat="0" lon="0" rev="0"/>
          </a:camera>
          <a:lightRig rig="threePt" dir="t">
            <a:rot lat="0" lon="0" rev="1200000"/>
          </a:lightRig>
        </a:scene3d>
        <a:sp3d>
          <a:bevelT w="63500" h="25400"/>
        </a:sp3d>
      </dsp:spPr>
      <dsp:style>
        <a:lnRef idx="0">
          <a:schemeClr val="accent4"/>
        </a:lnRef>
        <a:fillRef idx="3">
          <a:schemeClr val="accent4"/>
        </a:fillRef>
        <a:effectRef idx="3">
          <a:schemeClr val="accent4"/>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Team Management</a:t>
          </a:r>
          <a:endParaRPr lang="en-US" sz="1600" kern="1200" dirty="0"/>
        </a:p>
      </dsp:txBody>
      <dsp:txXfrm>
        <a:off x="1566143" y="1983891"/>
        <a:ext cx="1140313" cy="1140313"/>
      </dsp:txXfrm>
    </dsp:sp>
    <dsp:sp modelId="{74E430D1-7A48-406B-B8A5-78D2F390CB12}">
      <dsp:nvSpPr>
        <dsp:cNvPr id="0" name=""/>
        <dsp:cNvSpPr/>
      </dsp:nvSpPr>
      <dsp:spPr>
        <a:xfrm rot="16194169">
          <a:off x="1521328" y="834189"/>
          <a:ext cx="1224890" cy="4596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2523C0-62D5-4562-9DD8-76FD5CE22178}">
      <dsp:nvSpPr>
        <dsp:cNvPr id="0" name=""/>
        <dsp:cNvSpPr/>
      </dsp:nvSpPr>
      <dsp:spPr>
        <a:xfrm>
          <a:off x="1446070" y="5"/>
          <a:ext cx="1373329" cy="903082"/>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Induction</a:t>
          </a:r>
          <a:endParaRPr lang="en-US" sz="1400" kern="1200" dirty="0"/>
        </a:p>
      </dsp:txBody>
      <dsp:txXfrm>
        <a:off x="1472520" y="26455"/>
        <a:ext cx="1320429" cy="850182"/>
      </dsp:txXfrm>
    </dsp:sp>
    <dsp:sp modelId="{6083196B-2D98-43FD-9C2D-B3927CF392BF}">
      <dsp:nvSpPr>
        <dsp:cNvPr id="0" name=""/>
        <dsp:cNvSpPr/>
      </dsp:nvSpPr>
      <dsp:spPr>
        <a:xfrm rot="18787198">
          <a:off x="2503751" y="1103838"/>
          <a:ext cx="1550768" cy="4596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DE7CDD-1EA5-4EF3-8FF6-9595B5489F00}">
      <dsp:nvSpPr>
        <dsp:cNvPr id="0" name=""/>
        <dsp:cNvSpPr/>
      </dsp:nvSpPr>
      <dsp:spPr>
        <a:xfrm>
          <a:off x="3122468" y="316128"/>
          <a:ext cx="1373329" cy="903082"/>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Co-ordination </a:t>
          </a:r>
        </a:p>
        <a:p>
          <a:pPr lvl="0" algn="ctr" defTabSz="622300">
            <a:lnSpc>
              <a:spcPct val="90000"/>
            </a:lnSpc>
            <a:spcBef>
              <a:spcPct val="0"/>
            </a:spcBef>
            <a:spcAft>
              <a:spcPct val="35000"/>
            </a:spcAft>
          </a:pPr>
          <a:r>
            <a:rPr lang="en-US" sz="1400" kern="1200" dirty="0" smtClean="0"/>
            <a:t>&amp; Communication</a:t>
          </a:r>
          <a:endParaRPr lang="en-US" sz="1400" kern="1200" dirty="0"/>
        </a:p>
      </dsp:txBody>
      <dsp:txXfrm>
        <a:off x="3148918" y="342578"/>
        <a:ext cx="1320429" cy="850182"/>
      </dsp:txXfrm>
    </dsp:sp>
    <dsp:sp modelId="{220B7E9F-6A9E-4D7C-B8B5-533FE31A1F5B}">
      <dsp:nvSpPr>
        <dsp:cNvPr id="0" name=""/>
        <dsp:cNvSpPr/>
      </dsp:nvSpPr>
      <dsp:spPr>
        <a:xfrm rot="2656986">
          <a:off x="2558044" y="3490957"/>
          <a:ext cx="1549070" cy="4596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3155AF-8883-4C33-8FA9-D30A053FA404}">
      <dsp:nvSpPr>
        <dsp:cNvPr id="0" name=""/>
        <dsp:cNvSpPr/>
      </dsp:nvSpPr>
      <dsp:spPr>
        <a:xfrm>
          <a:off x="3200403" y="3810001"/>
          <a:ext cx="1373329" cy="903082"/>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Conflicts Management</a:t>
          </a:r>
          <a:endParaRPr lang="en-US" sz="1400" kern="1200" dirty="0"/>
        </a:p>
      </dsp:txBody>
      <dsp:txXfrm>
        <a:off x="3226853" y="3836451"/>
        <a:ext cx="1320429" cy="850182"/>
      </dsp:txXfrm>
    </dsp:sp>
    <dsp:sp modelId="{3A509765-0628-41F0-8E21-4A0F0DA522D9}">
      <dsp:nvSpPr>
        <dsp:cNvPr id="0" name=""/>
        <dsp:cNvSpPr/>
      </dsp:nvSpPr>
      <dsp:spPr>
        <a:xfrm rot="20769531">
          <a:off x="2983176" y="1927936"/>
          <a:ext cx="1523244" cy="4596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F1A943-0063-40C9-B970-FCA48B5B4DDE}">
      <dsp:nvSpPr>
        <dsp:cNvPr id="0" name=""/>
        <dsp:cNvSpPr/>
      </dsp:nvSpPr>
      <dsp:spPr>
        <a:xfrm>
          <a:off x="3797640" y="1523993"/>
          <a:ext cx="1373329" cy="903082"/>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Delegation</a:t>
          </a:r>
          <a:endParaRPr lang="en-US" sz="1400" kern="1200" dirty="0"/>
        </a:p>
      </dsp:txBody>
      <dsp:txXfrm>
        <a:off x="3824090" y="1550443"/>
        <a:ext cx="1320429" cy="850182"/>
      </dsp:txXfrm>
    </dsp:sp>
    <dsp:sp modelId="{B1960989-CC66-4D1F-9BF7-81B548CB28A5}">
      <dsp:nvSpPr>
        <dsp:cNvPr id="0" name=""/>
        <dsp:cNvSpPr/>
      </dsp:nvSpPr>
      <dsp:spPr>
        <a:xfrm rot="822577">
          <a:off x="2984535" y="2718281"/>
          <a:ext cx="1533968" cy="4596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4D19B9-36D7-473E-8BD6-48A1DAE3E4EE}">
      <dsp:nvSpPr>
        <dsp:cNvPr id="0" name=""/>
        <dsp:cNvSpPr/>
      </dsp:nvSpPr>
      <dsp:spPr>
        <a:xfrm>
          <a:off x="3809987" y="2678318"/>
          <a:ext cx="1373329" cy="903082"/>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Grooming </a:t>
          </a:r>
        </a:p>
        <a:p>
          <a:pPr lvl="0" algn="ctr" defTabSz="622300">
            <a:lnSpc>
              <a:spcPct val="90000"/>
            </a:lnSpc>
            <a:spcBef>
              <a:spcPct val="0"/>
            </a:spcBef>
            <a:spcAft>
              <a:spcPct val="35000"/>
            </a:spcAft>
          </a:pPr>
          <a:r>
            <a:rPr lang="en-US" sz="1400" kern="1200" dirty="0" smtClean="0"/>
            <a:t>&amp;</a:t>
          </a:r>
        </a:p>
        <a:p>
          <a:pPr lvl="0" algn="ctr" defTabSz="622300">
            <a:lnSpc>
              <a:spcPct val="90000"/>
            </a:lnSpc>
            <a:spcBef>
              <a:spcPct val="0"/>
            </a:spcBef>
            <a:spcAft>
              <a:spcPct val="35000"/>
            </a:spcAft>
          </a:pPr>
          <a:r>
            <a:rPr lang="en-US" sz="1400" kern="1200" dirty="0" smtClean="0"/>
            <a:t>Motivation</a:t>
          </a:r>
          <a:endParaRPr lang="en-US" sz="1400" kern="1200" dirty="0"/>
        </a:p>
      </dsp:txBody>
      <dsp:txXfrm>
        <a:off x="3836437" y="2704768"/>
        <a:ext cx="1320429" cy="850182"/>
      </dsp:txXfrm>
    </dsp:sp>
    <dsp:sp modelId="{8A51CC3F-4A4F-4513-894C-1C3B238AEA95}">
      <dsp:nvSpPr>
        <dsp:cNvPr id="0" name=""/>
        <dsp:cNvSpPr/>
      </dsp:nvSpPr>
      <dsp:spPr>
        <a:xfrm rot="5350300">
          <a:off x="1584468" y="3769819"/>
          <a:ext cx="1145465" cy="45960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A5F3A2-C95F-4D01-8821-BBF700C853F7}">
      <dsp:nvSpPr>
        <dsp:cNvPr id="0" name=""/>
        <dsp:cNvSpPr/>
      </dsp:nvSpPr>
      <dsp:spPr>
        <a:xfrm>
          <a:off x="1478815" y="4120752"/>
          <a:ext cx="1373329" cy="903082"/>
        </a:xfrm>
        <a:prstGeom prst="roundRect">
          <a:avLst>
            <a:gd name="adj" fmla="val 10000"/>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6670" tIns="26670" rIns="26670" bIns="26670" numCol="1" spcCol="1270" anchor="ctr" anchorCtr="0">
          <a:noAutofit/>
        </a:bodyPr>
        <a:lstStyle/>
        <a:p>
          <a:pPr lvl="0" algn="ctr" defTabSz="622300">
            <a:lnSpc>
              <a:spcPct val="90000"/>
            </a:lnSpc>
            <a:spcBef>
              <a:spcPct val="0"/>
            </a:spcBef>
            <a:spcAft>
              <a:spcPct val="35000"/>
            </a:spcAft>
          </a:pPr>
          <a:r>
            <a:rPr lang="en-US" sz="1400" kern="1200" dirty="0" smtClean="0"/>
            <a:t>Evaluation &amp; Retrospection</a:t>
          </a:r>
          <a:endParaRPr lang="en-US" sz="1400" kern="1200" dirty="0"/>
        </a:p>
      </dsp:txBody>
      <dsp:txXfrm>
        <a:off x="1505265" y="4147202"/>
        <a:ext cx="1320429" cy="85018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IN"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6661" tIns="48331" rIns="96661" bIns="48331" rtlCol="0"/>
          <a:lstStyle>
            <a:lvl1pPr algn="r">
              <a:defRPr sz="1300"/>
            </a:lvl1pPr>
          </a:lstStyle>
          <a:p>
            <a:fld id="{A73B3874-4EDE-4EDC-B525-8967D0BF9027}" type="datetimeFigureOut">
              <a:rPr lang="en-IN" smtClean="0"/>
              <a:pPr/>
              <a:t>29-12-2014</a:t>
            </a:fld>
            <a:endParaRPr lang="en-IN"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6661" tIns="48331" rIns="96661" bIns="48331" rtlCol="0" anchor="b"/>
          <a:lstStyle>
            <a:lvl1pPr algn="l">
              <a:defRPr sz="1300"/>
            </a:lvl1pPr>
          </a:lstStyle>
          <a:p>
            <a:endParaRPr lang="en-IN"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6661" tIns="48331" rIns="96661" bIns="48331" rtlCol="0" anchor="b"/>
          <a:lstStyle>
            <a:lvl1pPr algn="r">
              <a:defRPr sz="1300"/>
            </a:lvl1pPr>
          </a:lstStyle>
          <a:p>
            <a:fld id="{8D9A3AFB-2D54-4257-8C08-258FF686D337}" type="slidenum">
              <a:rPr lang="en-IN" smtClean="0"/>
              <a:pPr/>
              <a:t>‹#›</a:t>
            </a:fld>
            <a:endParaRPr lang="en-IN" dirty="0"/>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FBA77E9D-1F26-455B-9FC4-1E2D7C5371B8}" type="datetimeFigureOut">
              <a:rPr lang="en-US" smtClean="0"/>
              <a:pPr/>
              <a:t>12/29/2014</a:t>
            </a:fld>
            <a:endParaRPr lang="en-US" dirty="0"/>
          </a:p>
        </p:txBody>
      </p:sp>
      <p:sp>
        <p:nvSpPr>
          <p:cNvPr id="4" name="Slide Image Placeholder 3"/>
          <p:cNvSpPr>
            <a:spLocks noGrp="1" noRot="1" noChangeAspect="1"/>
          </p:cNvSpPr>
          <p:nvPr>
            <p:ph type="sldImg" idx="2"/>
          </p:nvPr>
        </p:nvSpPr>
        <p:spPr>
          <a:xfrm>
            <a:off x="990600" y="768350"/>
            <a:ext cx="5118100" cy="3838575"/>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73FCE4C0-1175-4F38-90ED-AE7A39817694}" type="slidenum">
              <a:rPr lang="en-US" smtClean="0"/>
              <a:pPr/>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2732299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6763"/>
            <a:ext cx="5118100"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975260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7" y="807835"/>
            <a:ext cx="2765031" cy="360000"/>
          </a:xfrm>
          <a:prstGeom prst="rect">
            <a:avLst/>
          </a:prstGeom>
        </p:spPr>
      </p:pic>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75000"/>
                    <a:lumOff val="25000"/>
                  </a:schemeClr>
                </a:solidFill>
              </a:rPr>
              <a:pPr/>
              <a:t>‹#›</a:t>
            </a:fld>
            <a:endParaRPr lang="en-IN" sz="1200" dirty="0">
              <a:solidFill>
                <a:schemeClr val="tx1">
                  <a:lumMod val="75000"/>
                  <a:lumOff val="25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Bulleted Tex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000" y="900000"/>
            <a:ext cx="8640000" cy="5265056"/>
          </a:xfrm>
        </p:spPr>
        <p:txBody>
          <a:bodyPr/>
          <a:lstStyle>
            <a:lvl1pPr marL="342900" indent="-342900">
              <a:buFont typeface="Wingdings" pitchFamily="2" charset="2"/>
              <a:buChar char="§"/>
              <a:defRPr sz="1600"/>
            </a:lvl1pPr>
            <a:lvl2pPr>
              <a:defRPr sz="1500"/>
            </a:lvl2pPr>
            <a:lvl3pPr>
              <a:buFont typeface="Courier New" pitchFamily="49" charset="0"/>
              <a:buChar char="o"/>
              <a:defRPr sz="14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itle 1"/>
          <p:cNvSpPr>
            <a:spLocks noGrp="1"/>
          </p:cNvSpPr>
          <p:nvPr>
            <p:ph type="title" hasCustomPrompt="1"/>
          </p:nvPr>
        </p:nvSpPr>
        <p:spPr>
          <a:xfrm>
            <a:off x="183600" y="133200"/>
            <a:ext cx="8820000" cy="555600"/>
          </a:xfrm>
        </p:spPr>
        <p:txBody>
          <a:bodyPr/>
          <a:lstStyle>
            <a:lvl1pPr algn="l">
              <a:defRPr sz="2900" b="1" baseline="0">
                <a:effectLst/>
                <a:latin typeface="+mj-lt"/>
              </a:defRPr>
            </a:lvl1pPr>
          </a:lstStyle>
          <a:p>
            <a:r>
              <a:rPr lang="en-US" dirty="0" smtClean="0"/>
              <a:t>Bulleted Text Slide Layout</a:t>
            </a:r>
            <a:endParaRPr lang="en-US" dirty="0"/>
          </a:p>
        </p:txBody>
      </p:sp>
      <p:cxnSp>
        <p:nvCxnSpPr>
          <p:cNvPr id="6" name="Straight Connector 5"/>
          <p:cNvCxnSpPr/>
          <p:nvPr/>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6524834"/>
            <a:ext cx="1852572" cy="241200"/>
          </a:xfrm>
          <a:prstGeom prst="rect">
            <a:avLst/>
          </a:prstGeom>
        </p:spPr>
      </p:pic>
      <p:sp>
        <p:nvSpPr>
          <p:cNvPr id="8"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Tree>
    <p:extLst>
      <p:ext uri="{BB962C8B-B14F-4D97-AF65-F5344CB8AC3E}">
        <p14:creationId xmlns:p14="http://schemas.microsoft.com/office/powerpoint/2010/main" val="2096552107"/>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grpSp>
        <p:nvGrpSpPr>
          <p:cNvPr id="5" name="Group 4"/>
          <p:cNvGrpSpPr/>
          <p:nvPr userDrawn="1"/>
        </p:nvGrpSpPr>
        <p:grpSpPr>
          <a:xfrm>
            <a:off x="5239677" y="609600"/>
            <a:ext cx="3429000" cy="1066800"/>
            <a:chOff x="380998" y="4495800"/>
            <a:chExt cx="3429000" cy="1066800"/>
          </a:xfrm>
          <a:noFill/>
        </p:grpSpPr>
        <p:sp>
          <p:nvSpPr>
            <p:cNvPr id="6" name="Rectangle 5"/>
            <p:cNvSpPr/>
            <p:nvPr/>
          </p:nvSpPr>
          <p:spPr>
            <a:xfrm>
              <a:off x="380998" y="4495800"/>
              <a:ext cx="3429000" cy="10668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4570179"/>
              <a:ext cx="1271788" cy="90000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905000" y="4559589"/>
              <a:ext cx="1904998" cy="954107"/>
            </a:xfrm>
            <a:prstGeom prst="rect">
              <a:avLst/>
            </a:prstGeom>
            <a:grpFill/>
          </p:spPr>
          <p:txBody>
            <a:bodyPr wrap="square" rtlCol="0">
              <a:spAutoFit/>
            </a:bodyPr>
            <a:lstStyle/>
            <a:p>
              <a:r>
                <a:rPr lang="en-US" sz="1400" dirty="0" smtClean="0">
                  <a:solidFill>
                    <a:prstClr val="white">
                      <a:lumMod val="50000"/>
                    </a:prstClr>
                  </a:solidFill>
                </a:rPr>
                <a:t>ONC-ATCB 2011/2012 Certified by CCHIT for ALL EP and EH clinical reporting measures</a:t>
              </a:r>
              <a:endParaRPr lang="en-IN" sz="1400" dirty="0">
                <a:solidFill>
                  <a:prstClr val="white">
                    <a:lumMod val="50000"/>
                  </a:prstClr>
                </a:solidFill>
              </a:endParaRPr>
            </a:p>
          </p:txBody>
        </p:sp>
      </p:gr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 y="524400"/>
            <a:ext cx="3523368" cy="1152000"/>
          </a:xfrm>
          <a:prstGeom prst="rect">
            <a:avLst/>
          </a:prstGeom>
        </p:spPr>
      </p:pic>
    </p:spTree>
    <p:extLst>
      <p:ext uri="{BB962C8B-B14F-4D97-AF65-F5344CB8AC3E}">
        <p14:creationId xmlns:p14="http://schemas.microsoft.com/office/powerpoint/2010/main" val="3236150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 y="137160"/>
            <a:ext cx="8562480" cy="576000"/>
          </a:xfrm>
        </p:spPr>
        <p:txBody>
          <a:bodyPr anchor="t" anchorCtr="0">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22788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968089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spTree>
    <p:extLst>
      <p:ext uri="{BB962C8B-B14F-4D97-AF65-F5344CB8AC3E}">
        <p14:creationId xmlns:p14="http://schemas.microsoft.com/office/powerpoint/2010/main" val="338479892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9169" y="829041"/>
            <a:ext cx="2765031" cy="360000"/>
          </a:xfrm>
          <a:prstGeom prst="rect">
            <a:avLst/>
          </a:prstGeom>
        </p:spPr>
      </p:pic>
    </p:spTree>
    <p:extLst>
      <p:ext uri="{BB962C8B-B14F-4D97-AF65-F5344CB8AC3E}">
        <p14:creationId xmlns:p14="http://schemas.microsoft.com/office/powerpoint/2010/main" val="1277094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108001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56032" y="137160"/>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10626839"/>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89029388"/>
      </p:ext>
    </p:extLst>
  </p:cSld>
  <p:clrMap bg1="lt1" tx1="dk1" bg2="lt2" tx2="dk2" accent1="accent1" accent2="accent2" accent3="accent3" accent4="accent4" accent5="accent5" accent6="accent6" hlink="hlink" folHlink="folHlink"/>
  <p:sldLayoutIdLst>
    <p:sldLayoutId id="2147483658" r:id="rId1"/>
    <p:sldLayoutId id="2147483659"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gi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teamhalti.com/wp-content/uploads/2011/09/skydiving-007.jpg"/>
          <p:cNvPicPr>
            <a:picLocks noChangeAspect="1" noChangeArrowheads="1"/>
          </p:cNvPicPr>
          <p:nvPr/>
        </p:nvPicPr>
        <p:blipFill rotWithShape="1">
          <a:blip r:embed="rId3">
            <a:extLst>
              <a:ext uri="{28A0092B-C50C-407E-A947-70E740481C1C}">
                <a14:useLocalDpi xmlns:a14="http://schemas.microsoft.com/office/drawing/2010/main" val="0"/>
              </a:ext>
            </a:extLst>
          </a:blip>
          <a:srcRect t="13747" b="29969"/>
          <a:stretch/>
        </p:blipFill>
        <p:spPr bwMode="auto">
          <a:xfrm>
            <a:off x="178674" y="1779588"/>
            <a:ext cx="8812800" cy="330676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4862" y="5239656"/>
            <a:ext cx="8001001" cy="596286"/>
          </a:xfrm>
        </p:spPr>
        <p:txBody>
          <a:bodyPr/>
          <a:lstStyle/>
          <a:p>
            <a:r>
              <a:rPr lang="en-US" dirty="0" smtClean="0"/>
              <a:t>February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dirty="0">
                <a:solidFill>
                  <a:prstClr val="black">
                    <a:lumMod val="75000"/>
                    <a:lumOff val="25000"/>
                  </a:prst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dirty="0">
              <a:solidFill>
                <a:prstClr val="black">
                  <a:lumMod val="75000"/>
                  <a:lumOff val="25000"/>
                </a:prstClr>
              </a:solidFill>
            </a:endParaRPr>
          </a:p>
        </p:txBody>
      </p:sp>
      <p:sp>
        <p:nvSpPr>
          <p:cNvPr id="12" name="Rectangle 11"/>
          <p:cNvSpPr/>
          <p:nvPr/>
        </p:nvSpPr>
        <p:spPr>
          <a:xfrm flipH="1">
            <a:off x="178672" y="3575304"/>
            <a:ext cx="5614416" cy="1243584"/>
          </a:xfrm>
          <a:prstGeom prst="rect">
            <a:avLst/>
          </a:prstGeom>
          <a:solidFill>
            <a:schemeClr val="accent1">
              <a:lumMod val="7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dirty="0" smtClean="0">
                <a:solidFill>
                  <a:prstClr val="white"/>
                </a:solidFill>
                <a:ea typeface="Segoe UI" pitchFamily="34" charset="0"/>
                <a:cs typeface="Segoe UI" pitchFamily="34" charset="0"/>
              </a:rPr>
              <a:t>Team Management</a:t>
            </a: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325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6032" y="137160"/>
            <a:ext cx="8562480" cy="576000"/>
          </a:xfrm>
        </p:spPr>
        <p:txBody>
          <a:bodyPr anchor="t" anchorCtr="0"/>
          <a:lstStyle/>
          <a:p>
            <a:r>
              <a:rPr lang="en-US" dirty="0" smtClean="0"/>
              <a:t>Team Management: Team Induction (2/3)</a:t>
            </a:r>
            <a:endParaRPr lang="en-IN" dirty="0"/>
          </a:p>
        </p:txBody>
      </p:sp>
      <p:sp>
        <p:nvSpPr>
          <p:cNvPr id="3" name="Text Placeholder 2"/>
          <p:cNvSpPr>
            <a:spLocks noGrp="1"/>
          </p:cNvSpPr>
          <p:nvPr>
            <p:ph type="body" sz="quarter" idx="10"/>
          </p:nvPr>
        </p:nvSpPr>
        <p:spPr>
          <a:xfrm>
            <a:off x="274320" y="914400"/>
            <a:ext cx="8077200" cy="5334000"/>
          </a:xfrm>
        </p:spPr>
        <p:txBody>
          <a:bodyPr anchor="t" anchorCtr="0">
            <a:noAutofit/>
          </a:bodyPr>
          <a:lstStyle/>
          <a:p>
            <a:pPr>
              <a:spcBef>
                <a:spcPts val="1200"/>
              </a:spcBef>
            </a:pPr>
            <a:r>
              <a:rPr lang="en-US" sz="1800" dirty="0" smtClean="0">
                <a:solidFill>
                  <a:schemeClr val="tx1"/>
                </a:solidFill>
                <a:ea typeface="Tahoma" pitchFamily="34" charset="0"/>
                <a:cs typeface="Tahoma" pitchFamily="34" charset="0"/>
              </a:rPr>
              <a:t>Making person comfortable with the team  - Feel at Home</a:t>
            </a:r>
          </a:p>
          <a:p>
            <a:pPr>
              <a:spcBef>
                <a:spcPts val="1200"/>
              </a:spcBef>
            </a:pPr>
            <a:r>
              <a:rPr lang="en-US" sz="1800" dirty="0" smtClean="0">
                <a:solidFill>
                  <a:schemeClr val="tx1"/>
                </a:solidFill>
                <a:ea typeface="Tahoma" pitchFamily="34" charset="0"/>
                <a:cs typeface="Tahoma" pitchFamily="34" charset="0"/>
              </a:rPr>
              <a:t>Making him/her aware of the project objectives, milestones – A Bigger Picture</a:t>
            </a:r>
          </a:p>
          <a:p>
            <a:pPr>
              <a:spcBef>
                <a:spcPts val="1200"/>
              </a:spcBef>
            </a:pPr>
            <a:r>
              <a:rPr lang="en-US" sz="1800" dirty="0" smtClean="0">
                <a:solidFill>
                  <a:schemeClr val="tx1"/>
                </a:solidFill>
                <a:ea typeface="Tahoma" pitchFamily="34" charset="0"/>
                <a:cs typeface="Tahoma" pitchFamily="34" charset="0"/>
              </a:rPr>
              <a:t>Makes him/her aware of their role and responsibility in a project –Expectation setting</a:t>
            </a:r>
          </a:p>
          <a:p>
            <a:pPr>
              <a:spcBef>
                <a:spcPts val="1200"/>
              </a:spcBef>
            </a:pPr>
            <a:r>
              <a:rPr lang="en-US" sz="1800" dirty="0" smtClean="0">
                <a:solidFill>
                  <a:schemeClr val="tx1"/>
                </a:solidFill>
                <a:ea typeface="Tahoma" pitchFamily="34" charset="0"/>
                <a:cs typeface="Tahoma" pitchFamily="34" charset="0"/>
              </a:rPr>
              <a:t>Strengthening </a:t>
            </a:r>
            <a:r>
              <a:rPr lang="en-US" sz="1800" dirty="0">
                <a:solidFill>
                  <a:schemeClr val="tx1"/>
                </a:solidFill>
                <a:ea typeface="Tahoma" pitchFamily="34" charset="0"/>
                <a:cs typeface="Tahoma" pitchFamily="34" charset="0"/>
              </a:rPr>
              <a:t>their commitment to the </a:t>
            </a:r>
            <a:r>
              <a:rPr lang="en-US" sz="1800" dirty="0" smtClean="0">
                <a:solidFill>
                  <a:schemeClr val="tx1"/>
                </a:solidFill>
                <a:ea typeface="Tahoma" pitchFamily="34" charset="0"/>
                <a:cs typeface="Tahoma" pitchFamily="34" charset="0"/>
              </a:rPr>
              <a:t>project by early involvement and participation in team/project activities </a:t>
            </a:r>
          </a:p>
          <a:p>
            <a:pPr>
              <a:spcBef>
                <a:spcPts val="1200"/>
              </a:spcBef>
            </a:pPr>
            <a:r>
              <a:rPr lang="en-US" sz="1800" dirty="0" smtClean="0">
                <a:solidFill>
                  <a:schemeClr val="tx1"/>
                </a:solidFill>
                <a:ea typeface="Tahoma" pitchFamily="34" charset="0"/>
                <a:cs typeface="Tahoma" pitchFamily="34" charset="0"/>
              </a:rPr>
              <a:t>Providing clarity on internal and external stakeholders </a:t>
            </a:r>
            <a:r>
              <a:rPr lang="en-US" sz="1800" dirty="0">
                <a:solidFill>
                  <a:schemeClr val="tx1"/>
                </a:solidFill>
                <a:ea typeface="Tahoma" pitchFamily="34" charset="0"/>
                <a:cs typeface="Tahoma" pitchFamily="34" charset="0"/>
              </a:rPr>
              <a:t>and their influences on the </a:t>
            </a:r>
            <a:r>
              <a:rPr lang="en-US" sz="1800" dirty="0" smtClean="0">
                <a:solidFill>
                  <a:schemeClr val="tx1"/>
                </a:solidFill>
                <a:ea typeface="Tahoma" pitchFamily="34" charset="0"/>
                <a:cs typeface="Tahoma" pitchFamily="34" charset="0"/>
              </a:rPr>
              <a:t>project</a:t>
            </a:r>
          </a:p>
          <a:p>
            <a:pPr lvl="0">
              <a:spcBef>
                <a:spcPts val="1200"/>
              </a:spcBef>
            </a:pPr>
            <a:r>
              <a:rPr lang="en-US" sz="1800" dirty="0" smtClean="0">
                <a:solidFill>
                  <a:schemeClr val="tx1"/>
                </a:solidFill>
                <a:ea typeface="Tahoma" pitchFamily="34" charset="0"/>
                <a:cs typeface="Tahoma" pitchFamily="34" charset="0"/>
              </a:rPr>
              <a:t>Getting to know different mediums of communication and touch points with client and internal management team. </a:t>
            </a:r>
            <a:endParaRPr lang="en-US" sz="1800" dirty="0">
              <a:solidFill>
                <a:schemeClr val="tx1"/>
              </a:solidFill>
              <a:ea typeface="Tahoma" pitchFamily="34" charset="0"/>
              <a:cs typeface="Tahoma"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657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6032" y="137160"/>
            <a:ext cx="8562480" cy="576000"/>
          </a:xfrm>
        </p:spPr>
        <p:txBody>
          <a:bodyPr anchor="t" anchorCtr="0"/>
          <a:lstStyle/>
          <a:p>
            <a:r>
              <a:rPr lang="en-US" dirty="0" smtClean="0"/>
              <a:t>Team Management: Team Induction @CT (3/3)</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291232021"/>
              </p:ext>
            </p:extLst>
          </p:nvPr>
        </p:nvGraphicFramePr>
        <p:xfrm>
          <a:off x="274320" y="914400"/>
          <a:ext cx="7848600" cy="5501640"/>
        </p:xfrm>
        <a:graphic>
          <a:graphicData uri="http://schemas.openxmlformats.org/drawingml/2006/table">
            <a:tbl>
              <a:tblPr firstRow="1" bandRow="1">
                <a:tableStyleId>{5C22544A-7EE6-4342-B048-85BDC9FD1C3A}</a:tableStyleId>
              </a:tblPr>
              <a:tblGrid>
                <a:gridCol w="3657600"/>
                <a:gridCol w="4191000"/>
              </a:tblGrid>
              <a:tr h="370840">
                <a:tc>
                  <a:txBody>
                    <a:bodyPr/>
                    <a:lstStyle/>
                    <a:p>
                      <a:r>
                        <a:rPr lang="en-US" dirty="0" smtClean="0"/>
                        <a:t>Tools</a:t>
                      </a:r>
                      <a:endParaRPr lang="en-US" dirty="0"/>
                    </a:p>
                  </a:txBody>
                  <a:tcPr/>
                </a:tc>
                <a:tc>
                  <a:txBody>
                    <a:bodyPr/>
                    <a:lstStyle/>
                    <a:p>
                      <a:r>
                        <a:rPr lang="en-US" dirty="0" smtClean="0"/>
                        <a:t>Objectives</a:t>
                      </a:r>
                      <a:endParaRPr lang="en-US" dirty="0"/>
                    </a:p>
                  </a:txBody>
                  <a:tcPr/>
                </a:tc>
              </a:tr>
              <a:tr h="370840">
                <a:tc>
                  <a:txBody>
                    <a:bodyPr/>
                    <a:lstStyle/>
                    <a:p>
                      <a:r>
                        <a:rPr lang="en-US" dirty="0" smtClean="0"/>
                        <a:t>Buddy (For New </a:t>
                      </a:r>
                      <a:r>
                        <a:rPr lang="en-US" dirty="0" err="1" smtClean="0"/>
                        <a:t>Joinees</a:t>
                      </a:r>
                      <a:r>
                        <a:rPr lang="en-US" dirty="0" smtClean="0"/>
                        <a:t>)</a:t>
                      </a:r>
                      <a:endParaRPr lang="en-US" dirty="0"/>
                    </a:p>
                  </a:txBody>
                  <a:tcPr/>
                </a:tc>
                <a:tc>
                  <a:txBody>
                    <a:bodyPr/>
                    <a:lstStyle/>
                    <a:p>
                      <a:pPr marL="28575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Make the person feel “at home”</a:t>
                      </a:r>
                      <a:endParaRPr lang="en-US" sz="1800" kern="1200" dirty="0">
                        <a:solidFill>
                          <a:schemeClr val="dk1"/>
                        </a:solidFill>
                        <a:latin typeface="+mn-lt"/>
                        <a:ea typeface="+mn-ea"/>
                        <a:cs typeface="+mn-cs"/>
                      </a:endParaRPr>
                    </a:p>
                  </a:txBody>
                  <a:tcPr/>
                </a:tc>
              </a:tr>
              <a:tr h="370840">
                <a:tc>
                  <a:txBody>
                    <a:bodyPr/>
                    <a:lstStyle/>
                    <a:p>
                      <a:r>
                        <a:rPr lang="en-US" dirty="0" smtClean="0"/>
                        <a:t>Team Mentor</a:t>
                      </a:r>
                      <a:endParaRPr lang="en-US" dirty="0"/>
                    </a:p>
                  </a:txBody>
                  <a:tcPr/>
                </a:tc>
                <a:tc>
                  <a:txBody>
                    <a:bodyPr/>
                    <a:lstStyle/>
                    <a:p>
                      <a:pPr marL="285750" indent="-285750">
                        <a:buFont typeface="Wingdings" panose="05000000000000000000" pitchFamily="2" charset="2"/>
                        <a:buChar char="§"/>
                      </a:pPr>
                      <a:r>
                        <a:rPr lang="en-US" dirty="0" smtClean="0"/>
                        <a:t>Guide the new </a:t>
                      </a:r>
                      <a:r>
                        <a:rPr lang="en-US" dirty="0" err="1" smtClean="0"/>
                        <a:t>joinee</a:t>
                      </a:r>
                      <a:r>
                        <a:rPr lang="en-US" baseline="0" dirty="0" smtClean="0"/>
                        <a:t> during the project induction phase </a:t>
                      </a:r>
                    </a:p>
                    <a:p>
                      <a:pPr marL="285750" indent="-285750">
                        <a:buFont typeface="Wingdings" panose="05000000000000000000" pitchFamily="2" charset="2"/>
                        <a:buChar char="§"/>
                      </a:pPr>
                      <a:r>
                        <a:rPr lang="en-US" baseline="0" dirty="0" smtClean="0"/>
                        <a:t>Making him/her familiar with the client and CitiusTech workflows  </a:t>
                      </a:r>
                      <a:endParaRPr lang="en-US" dirty="0"/>
                    </a:p>
                  </a:txBody>
                  <a:tcPr/>
                </a:tc>
              </a:tr>
              <a:tr h="370840">
                <a:tc>
                  <a:txBody>
                    <a:bodyPr/>
                    <a:lstStyle/>
                    <a:p>
                      <a:r>
                        <a:rPr lang="en-US" dirty="0" smtClean="0"/>
                        <a:t>Project Induction Checklist</a:t>
                      </a:r>
                    </a:p>
                    <a:p>
                      <a:pPr marL="285750" indent="-285750">
                        <a:buFont typeface="Wingdings" panose="05000000000000000000" pitchFamily="2" charset="2"/>
                        <a:buChar char="§"/>
                      </a:pPr>
                      <a:r>
                        <a:rPr lang="en-US" dirty="0" smtClean="0"/>
                        <a:t>Project Overview</a:t>
                      </a:r>
                    </a:p>
                    <a:p>
                      <a:pPr marL="285750" indent="-285750">
                        <a:buFont typeface="Wingdings" panose="05000000000000000000" pitchFamily="2" charset="2"/>
                        <a:buChar char="§"/>
                      </a:pPr>
                      <a:r>
                        <a:rPr lang="en-US" dirty="0" smtClean="0"/>
                        <a:t>Training Plans (Technical/Functional/Organizational)</a:t>
                      </a:r>
                    </a:p>
                    <a:p>
                      <a:pPr marL="285750" indent="-285750">
                        <a:buFont typeface="Wingdings" panose="05000000000000000000" pitchFamily="2" charset="2"/>
                        <a:buChar char="§"/>
                      </a:pPr>
                      <a:r>
                        <a:rPr lang="en-US" dirty="0" smtClean="0"/>
                        <a:t>Sharing of Stakeholder Register</a:t>
                      </a:r>
                    </a:p>
                    <a:p>
                      <a:pPr marL="285750" indent="-285750">
                        <a:buFont typeface="Wingdings" panose="05000000000000000000" pitchFamily="2" charset="2"/>
                        <a:buChar char="§"/>
                      </a:pPr>
                      <a:r>
                        <a:rPr lang="en-US" dirty="0" smtClean="0"/>
                        <a:t>Escalation Metrics</a:t>
                      </a:r>
                    </a:p>
                    <a:p>
                      <a:pPr marL="285750" indent="-285750">
                        <a:buFont typeface="Wingdings" panose="05000000000000000000" pitchFamily="2" charset="2"/>
                        <a:buChar char="§"/>
                      </a:pPr>
                      <a:r>
                        <a:rPr lang="en-US" dirty="0" smtClean="0"/>
                        <a:t>Communication Plan</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smtClean="0"/>
                        <a:t>Enables structured induction</a:t>
                      </a:r>
                      <a:r>
                        <a:rPr lang="en-US" baseline="0" dirty="0" smtClean="0"/>
                        <a:t> in project</a:t>
                      </a:r>
                      <a:endParaRPr lang="en-US" dirty="0" smtClean="0"/>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smtClean="0"/>
                        <a:t>Project objectives known upfront</a:t>
                      </a:r>
                    </a:p>
                    <a:p>
                      <a:pPr marL="285750" indent="-285750">
                        <a:buFont typeface="Wingdings" panose="05000000000000000000" pitchFamily="2" charset="2"/>
                        <a:buChar char="§"/>
                      </a:pPr>
                      <a:r>
                        <a:rPr lang="en-US" dirty="0" smtClean="0"/>
                        <a:t>Aware of important milestones</a:t>
                      </a:r>
                    </a:p>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smtClean="0"/>
                        <a:t>Setting of expectation done</a:t>
                      </a:r>
                      <a:r>
                        <a:rPr lang="en-US" baseline="0" dirty="0" smtClean="0"/>
                        <a:t> </a:t>
                      </a:r>
                      <a:r>
                        <a:rPr lang="en-US" dirty="0" smtClean="0"/>
                        <a:t>upfront</a:t>
                      </a:r>
                    </a:p>
                    <a:p>
                      <a:pPr marL="285750" indent="-285750">
                        <a:buFont typeface="Wingdings" panose="05000000000000000000" pitchFamily="2" charset="2"/>
                        <a:buChar char="§"/>
                      </a:pPr>
                      <a:r>
                        <a:rPr lang="en-US" dirty="0" smtClean="0"/>
                        <a:t>Familiar with stakeholders</a:t>
                      </a:r>
                      <a:r>
                        <a:rPr lang="en-US" baseline="0" dirty="0" smtClean="0"/>
                        <a:t> and their influences on the project</a:t>
                      </a:r>
                    </a:p>
                    <a:p>
                      <a:pPr marL="285750" indent="-285750">
                        <a:buFont typeface="Wingdings" panose="05000000000000000000" pitchFamily="2" charset="2"/>
                        <a:buChar char="§"/>
                      </a:pPr>
                      <a:r>
                        <a:rPr lang="en-US" dirty="0" smtClean="0"/>
                        <a:t>Aware of the different</a:t>
                      </a:r>
                      <a:r>
                        <a:rPr lang="en-US" baseline="0" dirty="0" smtClean="0"/>
                        <a:t> </a:t>
                      </a:r>
                      <a:r>
                        <a:rPr lang="en-US" dirty="0" smtClean="0"/>
                        <a:t>medium of communication agreed</a:t>
                      </a:r>
                      <a:r>
                        <a:rPr lang="en-US" baseline="0" dirty="0" smtClean="0"/>
                        <a:t> upon for the project </a:t>
                      </a:r>
                      <a:r>
                        <a:rPr lang="en-US" dirty="0" smtClean="0"/>
                        <a:t>and its frequency</a:t>
                      </a:r>
                    </a:p>
                  </a:txBody>
                  <a:tcPr/>
                </a:tc>
              </a:tr>
              <a:tr h="370840">
                <a:tc>
                  <a:txBody>
                    <a:bodyPr/>
                    <a:lstStyle/>
                    <a:p>
                      <a:r>
                        <a:rPr lang="en-US" dirty="0" smtClean="0"/>
                        <a:t>Face</a:t>
                      </a:r>
                      <a:r>
                        <a:rPr lang="en-US" baseline="0" dirty="0" smtClean="0"/>
                        <a:t> to face meeting</a:t>
                      </a:r>
                      <a:endParaRPr lang="en-US" dirty="0" smtClean="0"/>
                    </a:p>
                  </a:txBody>
                  <a:tcPr/>
                </a:tc>
                <a:tc>
                  <a:txBody>
                    <a:bodyPr/>
                    <a:lstStyle/>
                    <a:p>
                      <a:pPr marL="28575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Makes a person more comfortable and helps set up bonding</a:t>
                      </a:r>
                      <a:endParaRPr lang="en-US" sz="1800" kern="1200" dirty="0">
                        <a:solidFill>
                          <a:schemeClr val="dk1"/>
                        </a:solidFill>
                        <a:latin typeface="+mn-lt"/>
                        <a:ea typeface="+mn-ea"/>
                        <a:cs typeface="+mn-cs"/>
                      </a:endParaRPr>
                    </a:p>
                  </a:txBody>
                  <a:tcPr/>
                </a:tc>
              </a:tr>
              <a:tr h="370840">
                <a:tc>
                  <a:txBody>
                    <a:bodyPr/>
                    <a:lstStyle/>
                    <a:p>
                      <a:r>
                        <a:rPr lang="en-US" dirty="0" err="1" smtClean="0"/>
                        <a:t>InterCT</a:t>
                      </a:r>
                      <a:endParaRPr lang="en-US" dirty="0" smtClean="0"/>
                    </a:p>
                  </a:txBody>
                  <a:tcPr/>
                </a:tc>
                <a:tc>
                  <a:txBody>
                    <a:bodyPr/>
                    <a:lstStyle/>
                    <a:p>
                      <a:pPr marL="28575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Overview of Project site on </a:t>
                      </a:r>
                      <a:r>
                        <a:rPr lang="en-US" sz="1800" kern="1200" dirty="0" err="1" smtClean="0">
                          <a:solidFill>
                            <a:schemeClr val="dk1"/>
                          </a:solidFill>
                          <a:latin typeface="+mn-lt"/>
                          <a:ea typeface="+mn-ea"/>
                          <a:cs typeface="+mn-cs"/>
                        </a:rPr>
                        <a:t>inteCT</a:t>
                      </a:r>
                      <a:endParaRPr lang="en-US" sz="1800" kern="1200" dirty="0">
                        <a:solidFill>
                          <a:schemeClr val="dk1"/>
                        </a:solidFill>
                        <a:latin typeface="+mn-lt"/>
                        <a:ea typeface="+mn-ea"/>
                        <a:cs typeface="+mn-cs"/>
                      </a:endParaRPr>
                    </a:p>
                  </a:txBody>
                  <a:tcPr/>
                </a:tc>
              </a:tr>
            </a:tbl>
          </a:graphicData>
        </a:graphic>
      </p:graphicFrame>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365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Agenda</a:t>
            </a:r>
            <a:endParaRPr lang="en-IN" dirty="0"/>
          </a:p>
        </p:txBody>
      </p:sp>
      <p:sp>
        <p:nvSpPr>
          <p:cNvPr id="7" name="Rectangle 6"/>
          <p:cNvSpPr/>
          <p:nvPr/>
        </p:nvSpPr>
        <p:spPr>
          <a:xfrm flipH="1">
            <a:off x="304800" y="2057400"/>
            <a:ext cx="5486400" cy="381000"/>
          </a:xfrm>
          <a:prstGeom prst="rect">
            <a:avLst/>
          </a:prstGeom>
          <a:solidFill>
            <a:schemeClr val="bg1">
              <a:lumMod val="8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200" dirty="0">
              <a:solidFill>
                <a:prstClr val="white"/>
              </a:solidFill>
              <a:ea typeface="Segoe UI" pitchFamily="34" charset="0"/>
              <a:cs typeface="Segoe UI" pitchFamily="34" charset="0"/>
            </a:endParaRPr>
          </a:p>
        </p:txBody>
      </p:sp>
      <p:sp>
        <p:nvSpPr>
          <p:cNvPr id="8" name="Text Placeholder 2"/>
          <p:cNvSpPr txBox="1">
            <a:spLocks/>
          </p:cNvSpPr>
          <p:nvPr/>
        </p:nvSpPr>
        <p:spPr>
          <a:xfrm>
            <a:off x="274320" y="914400"/>
            <a:ext cx="8305800" cy="4937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sz="2000" dirty="0"/>
              <a:t>Team Stages</a:t>
            </a:r>
          </a:p>
          <a:p>
            <a:pPr>
              <a:spcBef>
                <a:spcPts val="600"/>
              </a:spcBef>
              <a:buFont typeface="Arial" panose="020B0604020202020204" pitchFamily="34" charset="0"/>
              <a:buChar char="•"/>
            </a:pPr>
            <a:r>
              <a:rPr lang="en-US" sz="2000" dirty="0"/>
              <a:t>Key Components Of Team Management</a:t>
            </a:r>
          </a:p>
          <a:p>
            <a:pPr lvl="1">
              <a:spcBef>
                <a:spcPts val="600"/>
              </a:spcBef>
            </a:pPr>
            <a:r>
              <a:rPr lang="en-US" dirty="0"/>
              <a:t>Team Induction</a:t>
            </a:r>
          </a:p>
          <a:p>
            <a:pPr lvl="1">
              <a:spcBef>
                <a:spcPts val="600"/>
              </a:spcBef>
            </a:pPr>
            <a:r>
              <a:rPr lang="en-US" b="1" dirty="0"/>
              <a:t>Co-ordination And Communication</a:t>
            </a:r>
          </a:p>
          <a:p>
            <a:pPr lvl="1">
              <a:spcBef>
                <a:spcPts val="600"/>
              </a:spcBef>
            </a:pPr>
            <a:r>
              <a:rPr lang="en-US" dirty="0"/>
              <a:t>Delegation</a:t>
            </a:r>
          </a:p>
          <a:p>
            <a:pPr lvl="1">
              <a:spcBef>
                <a:spcPts val="600"/>
              </a:spcBef>
            </a:pPr>
            <a:r>
              <a:rPr lang="en-US" dirty="0"/>
              <a:t>Building Trust </a:t>
            </a:r>
          </a:p>
          <a:p>
            <a:pPr lvl="1">
              <a:spcBef>
                <a:spcPts val="600"/>
              </a:spcBef>
            </a:pPr>
            <a:r>
              <a:rPr lang="en-US" dirty="0"/>
              <a:t>Motivation and Grooming</a:t>
            </a:r>
          </a:p>
          <a:p>
            <a:pPr lvl="1">
              <a:spcBef>
                <a:spcPts val="600"/>
              </a:spcBef>
            </a:pPr>
            <a:r>
              <a:rPr lang="en-US" dirty="0"/>
              <a:t>Conflicts Management</a:t>
            </a:r>
          </a:p>
          <a:p>
            <a:pPr lvl="1">
              <a:spcBef>
                <a:spcPts val="600"/>
              </a:spcBef>
            </a:pPr>
            <a:r>
              <a:rPr lang="en-US" dirty="0"/>
              <a:t>Evaluation &amp; Retrospection</a:t>
            </a:r>
          </a:p>
          <a:p>
            <a:pPr>
              <a:spcBef>
                <a:spcPts val="600"/>
              </a:spcBef>
              <a:buFont typeface="Arial" panose="020B0604020202020204" pitchFamily="34" charset="0"/>
              <a:buChar char="•"/>
            </a:pPr>
            <a:r>
              <a:rPr lang="en-US" sz="2000" dirty="0"/>
              <a:t>Making It Work @ </a:t>
            </a:r>
            <a:r>
              <a:rPr lang="en-US" sz="2000" dirty="0" err="1"/>
              <a:t>CitiusTech</a:t>
            </a:r>
            <a:endParaRPr lang="en-US" sz="2000" dirty="0"/>
          </a:p>
          <a:p>
            <a:pPr>
              <a:spcBef>
                <a:spcPts val="600"/>
              </a:spcBef>
              <a:buFont typeface="Arial" panose="020B0604020202020204" pitchFamily="34" charset="0"/>
              <a:buChar char="•"/>
            </a:pPr>
            <a:r>
              <a:rPr lang="en-US" sz="2000" dirty="0"/>
              <a:t>Q&amp;A</a:t>
            </a:r>
          </a:p>
        </p:txBody>
      </p:sp>
    </p:spTree>
    <p:extLst>
      <p:ext uri="{BB962C8B-B14F-4D97-AF65-F5344CB8AC3E}">
        <p14:creationId xmlns:p14="http://schemas.microsoft.com/office/powerpoint/2010/main" val="4049154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600200"/>
            <a:ext cx="7986397" cy="3581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p:txBody>
          <a:bodyPr anchor="t" anchorCtr="0"/>
          <a:lstStyle/>
          <a:p>
            <a:r>
              <a:rPr lang="en-US" dirty="0" smtClean="0"/>
              <a:t>Team </a:t>
            </a:r>
            <a:r>
              <a:rPr lang="en-US" dirty="0"/>
              <a:t>Management: </a:t>
            </a:r>
            <a:r>
              <a:rPr lang="en-US" dirty="0" smtClean="0"/>
              <a:t>Co-ordination &amp; Communication </a:t>
            </a:r>
            <a:r>
              <a:rPr lang="en-US" dirty="0" smtClean="0">
                <a:sym typeface="Wingdings" panose="05000000000000000000" pitchFamily="2" charset="2"/>
              </a:rPr>
              <a:t>(1/4)</a:t>
            </a:r>
            <a:endParaRPr lang="en-IN" dirty="0"/>
          </a:p>
        </p:txBody>
      </p:sp>
    </p:spTree>
    <p:extLst>
      <p:ext uri="{BB962C8B-B14F-4D97-AF65-F5344CB8AC3E}">
        <p14:creationId xmlns:p14="http://schemas.microsoft.com/office/powerpoint/2010/main" val="1892844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6032" y="137160"/>
            <a:ext cx="8562480" cy="576000"/>
          </a:xfrm>
        </p:spPr>
        <p:txBody>
          <a:bodyPr anchor="t" anchorCtr="0"/>
          <a:lstStyle/>
          <a:p>
            <a:r>
              <a:rPr lang="en-US" dirty="0" smtClean="0"/>
              <a:t>Team </a:t>
            </a:r>
            <a:r>
              <a:rPr lang="en-US" dirty="0"/>
              <a:t>Management: </a:t>
            </a:r>
            <a:r>
              <a:rPr lang="en-US" dirty="0" smtClean="0"/>
              <a:t>Co-ordination &amp; Communication (2/4)</a:t>
            </a:r>
            <a:endParaRPr lang="en-IN" dirty="0"/>
          </a:p>
        </p:txBody>
      </p:sp>
      <p:sp>
        <p:nvSpPr>
          <p:cNvPr id="3" name="Text Placeholder 2"/>
          <p:cNvSpPr>
            <a:spLocks noGrp="1"/>
          </p:cNvSpPr>
          <p:nvPr>
            <p:ph type="body" sz="quarter" idx="10"/>
          </p:nvPr>
        </p:nvSpPr>
        <p:spPr>
          <a:xfrm>
            <a:off x="274320" y="914400"/>
            <a:ext cx="8077200" cy="5715000"/>
          </a:xfrm>
        </p:spPr>
        <p:txBody>
          <a:bodyPr anchor="t" anchorCtr="0">
            <a:noAutofit/>
          </a:bodyPr>
          <a:lstStyle/>
          <a:p>
            <a:pPr marL="0" indent="-457200">
              <a:spcBef>
                <a:spcPts val="0"/>
              </a:spcBef>
              <a:buNone/>
            </a:pPr>
            <a:r>
              <a:rPr lang="en-US" sz="1800" b="1" dirty="0" smtClean="0">
                <a:ea typeface="Tahoma" pitchFamily="34" charset="0"/>
                <a:cs typeface="Tahoma" pitchFamily="34" charset="0"/>
              </a:rPr>
              <a:t>Communication</a:t>
            </a:r>
          </a:p>
          <a:p>
            <a:pPr marL="231775" lvl="1" indent="-231775">
              <a:spcBef>
                <a:spcPts val="0"/>
              </a:spcBef>
              <a:buFont typeface="Wingdings" panose="05000000000000000000" pitchFamily="2" charset="2"/>
              <a:buChar char="§"/>
            </a:pPr>
            <a:r>
              <a:rPr lang="en-US" sz="1800" dirty="0" smtClean="0">
                <a:ea typeface="Tahoma" pitchFamily="34" charset="0"/>
                <a:cs typeface="Tahoma" pitchFamily="34" charset="0"/>
              </a:rPr>
              <a:t>Project lead spends majority of the time communicating with team members.</a:t>
            </a:r>
          </a:p>
          <a:p>
            <a:pPr marL="231775" lvl="1" indent="-231775">
              <a:spcBef>
                <a:spcPts val="0"/>
              </a:spcBef>
              <a:buFont typeface="Wingdings" panose="05000000000000000000" pitchFamily="2" charset="2"/>
              <a:buChar char="§"/>
            </a:pPr>
            <a:r>
              <a:rPr lang="en-US" sz="1800" dirty="0" smtClean="0">
                <a:ea typeface="Tahoma" pitchFamily="34" charset="0"/>
                <a:cs typeface="Tahoma" pitchFamily="34" charset="0"/>
              </a:rPr>
              <a:t>Effective team communication is passing information in ‘</a:t>
            </a:r>
            <a:r>
              <a:rPr lang="en-US" sz="1800" b="1" dirty="0" smtClean="0">
                <a:ea typeface="Tahoma" pitchFamily="34" charset="0"/>
                <a:cs typeface="Tahoma" pitchFamily="34" charset="0"/>
              </a:rPr>
              <a:t>right format</a:t>
            </a:r>
            <a:r>
              <a:rPr lang="en-US" sz="1800" dirty="0" smtClean="0">
                <a:ea typeface="Tahoma" pitchFamily="34" charset="0"/>
                <a:cs typeface="Tahoma" pitchFamily="34" charset="0"/>
              </a:rPr>
              <a:t>’, at the ‘</a:t>
            </a:r>
            <a:r>
              <a:rPr lang="en-US" sz="1800" b="1" dirty="0" smtClean="0">
                <a:ea typeface="Tahoma" pitchFamily="34" charset="0"/>
                <a:cs typeface="Tahoma" pitchFamily="34" charset="0"/>
              </a:rPr>
              <a:t>right time</a:t>
            </a:r>
            <a:r>
              <a:rPr lang="en-US" sz="1800" dirty="0" smtClean="0">
                <a:ea typeface="Tahoma" pitchFamily="34" charset="0"/>
                <a:cs typeface="Tahoma" pitchFamily="34" charset="0"/>
              </a:rPr>
              <a:t>’ , with the ‘</a:t>
            </a:r>
            <a:r>
              <a:rPr lang="en-US" sz="1800" b="1" dirty="0" smtClean="0">
                <a:ea typeface="Tahoma" pitchFamily="34" charset="0"/>
                <a:cs typeface="Tahoma" pitchFamily="34" charset="0"/>
              </a:rPr>
              <a:t>right impact</a:t>
            </a:r>
            <a:r>
              <a:rPr lang="en-US" sz="1800" dirty="0" smtClean="0">
                <a:ea typeface="Tahoma" pitchFamily="34" charset="0"/>
                <a:cs typeface="Tahoma" pitchFamily="34" charset="0"/>
              </a:rPr>
              <a:t>’ and directed to ‘</a:t>
            </a:r>
            <a:r>
              <a:rPr lang="en-US" sz="1800" b="1" dirty="0" smtClean="0">
                <a:ea typeface="Tahoma" pitchFamily="34" charset="0"/>
                <a:cs typeface="Tahoma" pitchFamily="34" charset="0"/>
              </a:rPr>
              <a:t>right audiences</a:t>
            </a:r>
            <a:r>
              <a:rPr lang="en-US" sz="1800" dirty="0" smtClean="0">
                <a:ea typeface="Tahoma" pitchFamily="34" charset="0"/>
                <a:cs typeface="Tahoma" pitchFamily="34" charset="0"/>
              </a:rPr>
              <a:t>’.</a:t>
            </a:r>
          </a:p>
          <a:p>
            <a:pPr marL="231775" lvl="1" indent="-231775">
              <a:spcBef>
                <a:spcPts val="0"/>
              </a:spcBef>
              <a:buFont typeface="Wingdings" panose="05000000000000000000" pitchFamily="2" charset="2"/>
              <a:buChar char="§"/>
            </a:pPr>
            <a:r>
              <a:rPr lang="en-US" sz="1800" dirty="0" smtClean="0">
                <a:ea typeface="Tahoma" pitchFamily="34" charset="0"/>
                <a:cs typeface="Tahoma" pitchFamily="34" charset="0"/>
              </a:rPr>
              <a:t>Effective team communication is a key to create synergy within project team members with diverse ethnicities , cultures, levels of expertise, interests and locations</a:t>
            </a:r>
          </a:p>
          <a:p>
            <a:pPr marL="231775" lvl="1" indent="-231775">
              <a:spcBef>
                <a:spcPts val="0"/>
              </a:spcBef>
              <a:buFont typeface="Wingdings" panose="05000000000000000000" pitchFamily="2" charset="2"/>
              <a:buChar char="§"/>
            </a:pPr>
            <a:r>
              <a:rPr lang="en-US" sz="1800" dirty="0">
                <a:ea typeface="Tahoma" pitchFamily="34" charset="0"/>
                <a:cs typeface="Tahoma" pitchFamily="34" charset="0"/>
              </a:rPr>
              <a:t>Communication can be -</a:t>
            </a:r>
          </a:p>
          <a:p>
            <a:pPr marL="742950" lvl="4" indent="-285750">
              <a:spcBef>
                <a:spcPts val="0"/>
              </a:spcBef>
              <a:buFont typeface="Arial" panose="020B0604020202020204" pitchFamily="34" charset="0"/>
              <a:buChar char="•"/>
            </a:pPr>
            <a:r>
              <a:rPr lang="en-US" sz="1800" dirty="0">
                <a:ea typeface="Tahoma" pitchFamily="34" charset="0"/>
                <a:cs typeface="Tahoma" pitchFamily="34" charset="0"/>
              </a:rPr>
              <a:t>Project related - Internal (project) and External (customers , partners , vendors)</a:t>
            </a:r>
          </a:p>
          <a:p>
            <a:pPr marL="742950" lvl="4" indent="-285750">
              <a:spcBef>
                <a:spcPts val="0"/>
              </a:spcBef>
              <a:buFont typeface="Arial" panose="020B0604020202020204" pitchFamily="34" charset="0"/>
              <a:buChar char="•"/>
            </a:pPr>
            <a:r>
              <a:rPr lang="en-US" sz="1800" dirty="0">
                <a:ea typeface="Tahoma" pitchFamily="34" charset="0"/>
                <a:cs typeface="Tahoma" pitchFamily="34" charset="0"/>
              </a:rPr>
              <a:t>Formal (reports, memos and briefings) and Informal (emails, ad-hoc discussions)</a:t>
            </a:r>
          </a:p>
          <a:p>
            <a:pPr marL="742950" lvl="4" indent="-285750">
              <a:spcBef>
                <a:spcPts val="0"/>
              </a:spcBef>
              <a:buFont typeface="Arial" panose="020B0604020202020204" pitchFamily="34" charset="0"/>
              <a:buChar char="•"/>
            </a:pPr>
            <a:r>
              <a:rPr lang="en-US" sz="1800" dirty="0">
                <a:ea typeface="Tahoma" pitchFamily="34" charset="0"/>
                <a:cs typeface="Tahoma" pitchFamily="34" charset="0"/>
              </a:rPr>
              <a:t>Vertical (Up and down the organization ) and Horizontal (with peers)</a:t>
            </a:r>
          </a:p>
          <a:p>
            <a:pPr marL="742950" lvl="4" indent="-285750">
              <a:spcBef>
                <a:spcPts val="0"/>
              </a:spcBef>
              <a:buFont typeface="Arial" panose="020B0604020202020204" pitchFamily="34" charset="0"/>
              <a:buChar char="•"/>
            </a:pPr>
            <a:r>
              <a:rPr lang="en-US" sz="1800" dirty="0">
                <a:ea typeface="Tahoma" pitchFamily="34" charset="0"/>
                <a:cs typeface="Tahoma" pitchFamily="34" charset="0"/>
              </a:rPr>
              <a:t>Written and Oral </a:t>
            </a:r>
          </a:p>
          <a:p>
            <a:pPr marL="742950" lvl="4" indent="-285750">
              <a:spcBef>
                <a:spcPts val="0"/>
              </a:spcBef>
              <a:buFont typeface="Arial" panose="020B0604020202020204" pitchFamily="34" charset="0"/>
              <a:buChar char="•"/>
            </a:pPr>
            <a:r>
              <a:rPr lang="en-US" sz="1800" dirty="0">
                <a:ea typeface="Tahoma" pitchFamily="34" charset="0"/>
                <a:cs typeface="Tahoma" pitchFamily="34" charset="0"/>
              </a:rPr>
              <a:t>Verbal and Non-Verbal (body language, voice </a:t>
            </a:r>
            <a:r>
              <a:rPr lang="en-US" sz="1800" dirty="0" smtClean="0">
                <a:ea typeface="Tahoma" pitchFamily="34" charset="0"/>
                <a:cs typeface="Tahoma" pitchFamily="34" charset="0"/>
              </a:rPr>
              <a:t>modulation)</a:t>
            </a:r>
          </a:p>
          <a:p>
            <a:pPr marL="742950" lvl="3" indent="-285750">
              <a:spcBef>
                <a:spcPts val="0"/>
              </a:spcBef>
              <a:buFont typeface="Arial" panose="020B0604020202020204" pitchFamily="34" charset="0"/>
              <a:buChar char="•"/>
            </a:pPr>
            <a:r>
              <a:rPr lang="en-US" sz="1800" dirty="0" smtClean="0">
                <a:ea typeface="Tahoma" pitchFamily="34" charset="0"/>
                <a:cs typeface="Tahoma" pitchFamily="34" charset="0"/>
              </a:rPr>
              <a:t>Selection of right communication medium is the key for optimum impact</a:t>
            </a:r>
          </a:p>
          <a:p>
            <a:pPr marL="0" lvl="1" indent="0">
              <a:spcBef>
                <a:spcPts val="0"/>
              </a:spcBef>
              <a:buNone/>
            </a:pPr>
            <a:endParaRPr lang="en-US" sz="1800" dirty="0" smtClean="0">
              <a:ea typeface="Tahoma" pitchFamily="34" charset="0"/>
              <a:cs typeface="Tahoma" pitchFamily="34"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075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6032" y="137160"/>
            <a:ext cx="8562480" cy="576000"/>
          </a:xfrm>
        </p:spPr>
        <p:txBody>
          <a:bodyPr anchor="t" anchorCtr="0"/>
          <a:lstStyle/>
          <a:p>
            <a:r>
              <a:rPr lang="en-US" dirty="0" smtClean="0"/>
              <a:t>Team </a:t>
            </a:r>
            <a:r>
              <a:rPr lang="en-US" dirty="0"/>
              <a:t>Management: </a:t>
            </a:r>
            <a:r>
              <a:rPr lang="en-US" dirty="0" smtClean="0"/>
              <a:t>Co-ordination &amp; Communication (3/4)</a:t>
            </a:r>
            <a:endParaRPr lang="en-IN" dirty="0"/>
          </a:p>
        </p:txBody>
      </p:sp>
      <p:sp>
        <p:nvSpPr>
          <p:cNvPr id="3" name="Text Placeholder 2"/>
          <p:cNvSpPr>
            <a:spLocks noGrp="1"/>
          </p:cNvSpPr>
          <p:nvPr>
            <p:ph type="body" sz="quarter" idx="10"/>
          </p:nvPr>
        </p:nvSpPr>
        <p:spPr>
          <a:xfrm>
            <a:off x="274320" y="914400"/>
            <a:ext cx="8077200" cy="2819400"/>
          </a:xfrm>
        </p:spPr>
        <p:txBody>
          <a:bodyPr anchor="t" anchorCtr="0">
            <a:noAutofit/>
          </a:bodyPr>
          <a:lstStyle/>
          <a:p>
            <a:pPr marL="0" indent="0">
              <a:spcBef>
                <a:spcPts val="1200"/>
              </a:spcBef>
              <a:buNone/>
            </a:pPr>
            <a:r>
              <a:rPr lang="en-US" sz="1800" b="1" dirty="0" smtClean="0">
                <a:ea typeface="Tahoma" pitchFamily="34" charset="0"/>
                <a:cs typeface="Tahoma" pitchFamily="34" charset="0"/>
              </a:rPr>
              <a:t>Coordination</a:t>
            </a:r>
          </a:p>
          <a:p>
            <a:pPr lvl="1">
              <a:spcBef>
                <a:spcPts val="1200"/>
              </a:spcBef>
              <a:buFont typeface="Wingdings" panose="05000000000000000000" pitchFamily="2" charset="2"/>
              <a:buChar char="§"/>
            </a:pPr>
            <a:r>
              <a:rPr lang="en-US" sz="1800" dirty="0" smtClean="0">
                <a:ea typeface="Tahoma" pitchFamily="34" charset="0"/>
                <a:cs typeface="Tahoma" pitchFamily="34" charset="0"/>
              </a:rPr>
              <a:t>When the team sizes are big and distantly located , coordination becomes a real challenge for the lead </a:t>
            </a:r>
          </a:p>
          <a:p>
            <a:pPr lvl="1">
              <a:spcBef>
                <a:spcPts val="1200"/>
              </a:spcBef>
              <a:buFont typeface="Wingdings" panose="05000000000000000000" pitchFamily="2" charset="2"/>
              <a:buChar char="§"/>
            </a:pPr>
            <a:r>
              <a:rPr lang="en-US" sz="1800" dirty="0" smtClean="0">
                <a:ea typeface="Tahoma" pitchFamily="34" charset="0"/>
                <a:cs typeface="Tahoma" pitchFamily="34" charset="0"/>
              </a:rPr>
              <a:t>Use of right tools and processes supported by systematic approach helps achieve effective co-ordination</a:t>
            </a:r>
            <a:endParaRPr lang="en-US" sz="1800" dirty="0" smtClean="0">
              <a:solidFill>
                <a:schemeClr val="tx1"/>
              </a:solidFill>
              <a:ea typeface="Tahoma" pitchFamily="34" charset="0"/>
              <a:cs typeface="Tahoma" pitchFamily="34"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9900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Co-ordination &amp; Communication @ CT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151940121"/>
              </p:ext>
            </p:extLst>
          </p:nvPr>
        </p:nvGraphicFramePr>
        <p:xfrm>
          <a:off x="274320" y="914400"/>
          <a:ext cx="7848600" cy="5496560"/>
        </p:xfrm>
        <a:graphic>
          <a:graphicData uri="http://schemas.openxmlformats.org/drawingml/2006/table">
            <a:tbl>
              <a:tblPr firstRow="1" bandRow="1">
                <a:tableStyleId>{5C22544A-7EE6-4342-B048-85BDC9FD1C3A}</a:tableStyleId>
              </a:tblPr>
              <a:tblGrid>
                <a:gridCol w="3048000"/>
                <a:gridCol w="4800600"/>
              </a:tblGrid>
              <a:tr h="370840">
                <a:tc>
                  <a:txBody>
                    <a:bodyPr/>
                    <a:lstStyle/>
                    <a:p>
                      <a:r>
                        <a:rPr lang="en-US" dirty="0" smtClean="0"/>
                        <a:t>Tools</a:t>
                      </a:r>
                      <a:endParaRPr lang="en-US" dirty="0"/>
                    </a:p>
                  </a:txBody>
                  <a:tcPr/>
                </a:tc>
                <a:tc>
                  <a:txBody>
                    <a:bodyPr/>
                    <a:lstStyle/>
                    <a:p>
                      <a:r>
                        <a:rPr lang="en-US" dirty="0" smtClean="0"/>
                        <a:t>Objectives</a:t>
                      </a:r>
                      <a:endParaRPr lang="en-US" dirty="0"/>
                    </a:p>
                  </a:txBody>
                  <a:tcPr/>
                </a:tc>
              </a:tr>
              <a:tr h="370840">
                <a:tc>
                  <a:txBody>
                    <a:bodyPr/>
                    <a:lstStyle/>
                    <a:p>
                      <a:r>
                        <a:rPr lang="en-US" dirty="0" smtClean="0"/>
                        <a:t>CT email groups</a:t>
                      </a:r>
                      <a:r>
                        <a:rPr lang="en-US" baseline="0" dirty="0" smtClean="0"/>
                        <a:t> </a:t>
                      </a:r>
                      <a:endParaRPr lang="en-US" dirty="0"/>
                    </a:p>
                  </a:txBody>
                  <a:tcPr/>
                </a:tc>
                <a:tc>
                  <a:txBody>
                    <a:bodyPr/>
                    <a:lstStyle/>
                    <a:p>
                      <a:pPr marL="285750" indent="-285750">
                        <a:buFont typeface="Wingdings" panose="05000000000000000000" pitchFamily="2" charset="2"/>
                        <a:buChar char="§"/>
                      </a:pPr>
                      <a:r>
                        <a:rPr lang="en-US" dirty="0" smtClean="0"/>
                        <a:t>Effective and easy team communication</a:t>
                      </a:r>
                    </a:p>
                  </a:txBody>
                  <a:tcPr/>
                </a:tc>
              </a:tr>
              <a:tr h="370840">
                <a:tc>
                  <a:txBody>
                    <a:bodyPr/>
                    <a:lstStyle/>
                    <a:p>
                      <a:r>
                        <a:rPr lang="en-US" dirty="0" smtClean="0"/>
                        <a:t>Project Kick off</a:t>
                      </a:r>
                      <a:endParaRPr lang="en-US" dirty="0"/>
                    </a:p>
                  </a:txBody>
                  <a:tcPr/>
                </a:tc>
                <a:tc>
                  <a:txBody>
                    <a:bodyPr/>
                    <a:lstStyle/>
                    <a:p>
                      <a:pPr marL="285750" indent="-285750">
                        <a:buFont typeface="Wingdings" panose="05000000000000000000" pitchFamily="2" charset="2"/>
                        <a:buChar char="§"/>
                      </a:pPr>
                      <a:r>
                        <a:rPr lang="en-US" dirty="0" smtClean="0"/>
                        <a:t>Awareness of important milestones</a:t>
                      </a:r>
                    </a:p>
                    <a:p>
                      <a:pPr marL="285750" indent="-285750">
                        <a:buFont typeface="Wingdings" panose="05000000000000000000" pitchFamily="2" charset="2"/>
                        <a:buChar char="§"/>
                      </a:pPr>
                      <a:r>
                        <a:rPr lang="en-US" dirty="0" smtClean="0"/>
                        <a:t>Project objectives known upfront</a:t>
                      </a:r>
                    </a:p>
                  </a:txBody>
                  <a:tcPr/>
                </a:tc>
              </a:tr>
              <a:tr h="370840">
                <a:tc>
                  <a:txBody>
                    <a:bodyPr/>
                    <a:lstStyle/>
                    <a:p>
                      <a:r>
                        <a:rPr lang="en-US" dirty="0" smtClean="0"/>
                        <a:t>Effective use of </a:t>
                      </a:r>
                      <a:r>
                        <a:rPr lang="en-US" dirty="0" err="1" smtClean="0"/>
                        <a:t>InterCT</a:t>
                      </a:r>
                      <a:r>
                        <a:rPr lang="en-US" dirty="0" smtClean="0"/>
                        <a:t>/QMS/PGS</a:t>
                      </a:r>
                      <a:endParaRPr lang="en-US" dirty="0"/>
                    </a:p>
                  </a:txBody>
                  <a:tcPr/>
                </a:tc>
                <a:tc>
                  <a:txBody>
                    <a:bodyPr/>
                    <a:lstStyle/>
                    <a:p>
                      <a:pPr marL="285750" indent="-285750">
                        <a:buFont typeface="Wingdings" panose="05000000000000000000" pitchFamily="2" charset="2"/>
                        <a:buChar char="§"/>
                      </a:pPr>
                      <a:r>
                        <a:rPr lang="en-US" dirty="0" smtClean="0"/>
                        <a:t>Familiarity of organizational/project</a:t>
                      </a:r>
                      <a:r>
                        <a:rPr lang="en-US" baseline="0" dirty="0" smtClean="0"/>
                        <a:t> processes</a:t>
                      </a:r>
                    </a:p>
                    <a:p>
                      <a:pPr marL="285750" indent="-285750">
                        <a:buFont typeface="Wingdings" panose="05000000000000000000" pitchFamily="2" charset="2"/>
                        <a:buChar char="§"/>
                      </a:pPr>
                      <a:r>
                        <a:rPr lang="en-US" baseline="0" dirty="0" smtClean="0"/>
                        <a:t>Access to information related to training and quality processes. </a:t>
                      </a:r>
                      <a:endParaRPr lang="en-US" dirty="0"/>
                    </a:p>
                  </a:txBody>
                  <a:tcPr/>
                </a:tc>
              </a:tr>
              <a:tr h="370840">
                <a:tc>
                  <a:txBody>
                    <a:bodyPr/>
                    <a:lstStyle/>
                    <a:p>
                      <a:r>
                        <a:rPr lang="en-US" dirty="0" smtClean="0"/>
                        <a:t>Team A &amp;</a:t>
                      </a:r>
                      <a:r>
                        <a:rPr lang="en-US" baseline="0" dirty="0" smtClean="0"/>
                        <a:t> </a:t>
                      </a:r>
                      <a:r>
                        <a:rPr lang="en-US" dirty="0" smtClean="0"/>
                        <a:t>P</a:t>
                      </a:r>
                    </a:p>
                  </a:txBody>
                  <a:tcPr/>
                </a:tc>
                <a:tc>
                  <a:txBody>
                    <a:bodyPr/>
                    <a:lstStyle/>
                    <a:p>
                      <a:pPr marL="285750" indent="-285750">
                        <a:buFont typeface="Wingdings" panose="05000000000000000000" pitchFamily="2" charset="2"/>
                        <a:buChar char="§"/>
                      </a:pPr>
                      <a:r>
                        <a:rPr lang="en-US" dirty="0" smtClean="0"/>
                        <a:t>An opportunity</a:t>
                      </a:r>
                      <a:r>
                        <a:rPr lang="en-US" baseline="0" dirty="0" smtClean="0"/>
                        <a:t> for team members to share the accomplishments, plans and discuss issues</a:t>
                      </a:r>
                    </a:p>
                    <a:p>
                      <a:pPr marL="285750" indent="-285750">
                        <a:buFont typeface="Wingdings" panose="05000000000000000000" pitchFamily="2" charset="2"/>
                        <a:buChar char="§"/>
                      </a:pPr>
                      <a:r>
                        <a:rPr lang="en-US" baseline="0" dirty="0" smtClean="0"/>
                        <a:t>Opportunity to understand about other activities/ learnings from team members</a:t>
                      </a:r>
                    </a:p>
                    <a:p>
                      <a:pPr marL="285750" indent="-285750">
                        <a:buFont typeface="Wingdings" panose="05000000000000000000" pitchFamily="2" charset="2"/>
                        <a:buChar char="§"/>
                      </a:pPr>
                      <a:r>
                        <a:rPr lang="en-US" dirty="0" smtClean="0"/>
                        <a:t>K</a:t>
                      </a:r>
                      <a:r>
                        <a:rPr lang="en-US" baseline="0" dirty="0" smtClean="0"/>
                        <a:t>eeping in touch with the team members who may not be co–located (onsite teams)</a:t>
                      </a:r>
                    </a:p>
                    <a:p>
                      <a:pPr marL="285750" indent="-285750">
                        <a:buFont typeface="Wingdings" panose="05000000000000000000" pitchFamily="2" charset="2"/>
                        <a:buChar char="§"/>
                      </a:pPr>
                      <a:r>
                        <a:rPr lang="en-US" sz="1800" dirty="0" smtClean="0">
                          <a:solidFill>
                            <a:schemeClr val="tx1"/>
                          </a:solidFill>
                          <a:ea typeface="Tahoma" pitchFamily="34" charset="0"/>
                          <a:cs typeface="Tahoma" pitchFamily="34" charset="0"/>
                        </a:rPr>
                        <a:t>Opportunity to share updates (CT  as well as Client side) with the team</a:t>
                      </a:r>
                      <a:endParaRPr lang="en-US" dirty="0" smtClean="0"/>
                    </a:p>
                  </a:txBody>
                  <a:tcPr/>
                </a:tc>
              </a:tr>
              <a:tr h="370840">
                <a:tc>
                  <a:txBody>
                    <a:bodyPr/>
                    <a:lstStyle/>
                    <a:p>
                      <a:r>
                        <a:rPr lang="en-US" dirty="0" smtClean="0"/>
                        <a:t>One – on – One meetings</a:t>
                      </a:r>
                    </a:p>
                  </a:txBody>
                  <a:tcPr/>
                </a:tc>
                <a:tc>
                  <a:txBody>
                    <a:bodyPr/>
                    <a:lstStyle/>
                    <a:p>
                      <a:pPr marL="285750" lvl="0" indent="-285750">
                        <a:buFont typeface="Wingdings" panose="05000000000000000000" pitchFamily="2" charset="2"/>
                        <a:buChar char="§"/>
                      </a:pPr>
                      <a:r>
                        <a:rPr lang="en-US" dirty="0" smtClean="0"/>
                        <a:t>Sharing</a:t>
                      </a:r>
                      <a:r>
                        <a:rPr lang="en-US" baseline="0" dirty="0" smtClean="0"/>
                        <a:t> of constructive feedback </a:t>
                      </a:r>
                    </a:p>
                    <a:p>
                      <a:pPr marL="285750" lvl="0" indent="-285750">
                        <a:buFont typeface="Wingdings" panose="05000000000000000000" pitchFamily="2" charset="2"/>
                        <a:buChar char="§"/>
                      </a:pPr>
                      <a:r>
                        <a:rPr lang="en-US" baseline="0" dirty="0" smtClean="0"/>
                        <a:t>Discovery of unknown and unresolved issues</a:t>
                      </a:r>
                    </a:p>
                    <a:p>
                      <a:pPr marL="285750" lvl="0" indent="-285750">
                        <a:buFont typeface="Wingdings" panose="05000000000000000000" pitchFamily="2" charset="2"/>
                        <a:buChar char="§"/>
                      </a:pPr>
                      <a:r>
                        <a:rPr lang="en-US" baseline="0" dirty="0" smtClean="0"/>
                        <a:t>Development of individual grooming plan</a:t>
                      </a:r>
                      <a:endParaRPr lang="en-US" dirty="0"/>
                    </a:p>
                  </a:txBody>
                  <a:tcPr/>
                </a:tc>
              </a:tr>
            </a:tbl>
          </a:graphicData>
        </a:graphic>
      </p:graphicFrame>
    </p:spTree>
    <p:extLst>
      <p:ext uri="{BB962C8B-B14F-4D97-AF65-F5344CB8AC3E}">
        <p14:creationId xmlns:p14="http://schemas.microsoft.com/office/powerpoint/2010/main" val="3150525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Agenda</a:t>
            </a:r>
            <a:endParaRPr lang="en-IN" dirty="0"/>
          </a:p>
        </p:txBody>
      </p:sp>
      <p:sp>
        <p:nvSpPr>
          <p:cNvPr id="7" name="Rectangle 6"/>
          <p:cNvSpPr/>
          <p:nvPr/>
        </p:nvSpPr>
        <p:spPr>
          <a:xfrm flipH="1">
            <a:off x="304800" y="2438400"/>
            <a:ext cx="5410200" cy="381000"/>
          </a:xfrm>
          <a:prstGeom prst="rect">
            <a:avLst/>
          </a:prstGeom>
          <a:solidFill>
            <a:schemeClr val="bg1">
              <a:lumMod val="8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200" dirty="0">
              <a:solidFill>
                <a:prstClr val="white"/>
              </a:solidFill>
              <a:ea typeface="Segoe UI" pitchFamily="34" charset="0"/>
              <a:cs typeface="Segoe UI" pitchFamily="34" charset="0"/>
            </a:endParaRPr>
          </a:p>
        </p:txBody>
      </p:sp>
      <p:sp>
        <p:nvSpPr>
          <p:cNvPr id="8" name="Text Placeholder 2"/>
          <p:cNvSpPr txBox="1">
            <a:spLocks/>
          </p:cNvSpPr>
          <p:nvPr/>
        </p:nvSpPr>
        <p:spPr>
          <a:xfrm>
            <a:off x="274320" y="914400"/>
            <a:ext cx="8305800" cy="4937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sz="2000" dirty="0"/>
              <a:t>Team Stages</a:t>
            </a:r>
          </a:p>
          <a:p>
            <a:pPr>
              <a:spcBef>
                <a:spcPts val="600"/>
              </a:spcBef>
              <a:buFont typeface="Arial" panose="020B0604020202020204" pitchFamily="34" charset="0"/>
              <a:buChar char="•"/>
            </a:pPr>
            <a:r>
              <a:rPr lang="en-US" sz="2000" dirty="0"/>
              <a:t>Key Components Of Team Management</a:t>
            </a:r>
          </a:p>
          <a:p>
            <a:pPr lvl="1">
              <a:spcBef>
                <a:spcPts val="600"/>
              </a:spcBef>
            </a:pPr>
            <a:r>
              <a:rPr lang="en-US" dirty="0"/>
              <a:t>Team Induction</a:t>
            </a:r>
          </a:p>
          <a:p>
            <a:pPr lvl="1">
              <a:spcBef>
                <a:spcPts val="600"/>
              </a:spcBef>
            </a:pPr>
            <a:r>
              <a:rPr lang="en-US" dirty="0"/>
              <a:t>Co-ordination And Communication</a:t>
            </a:r>
          </a:p>
          <a:p>
            <a:pPr lvl="1">
              <a:spcBef>
                <a:spcPts val="600"/>
              </a:spcBef>
            </a:pPr>
            <a:r>
              <a:rPr lang="en-US" b="1" dirty="0"/>
              <a:t>Delegation</a:t>
            </a:r>
          </a:p>
          <a:p>
            <a:pPr lvl="1">
              <a:spcBef>
                <a:spcPts val="600"/>
              </a:spcBef>
            </a:pPr>
            <a:r>
              <a:rPr lang="en-US" dirty="0"/>
              <a:t>Building Trust </a:t>
            </a:r>
          </a:p>
          <a:p>
            <a:pPr lvl="1">
              <a:spcBef>
                <a:spcPts val="600"/>
              </a:spcBef>
            </a:pPr>
            <a:r>
              <a:rPr lang="en-US" dirty="0"/>
              <a:t>Motivation and Grooming</a:t>
            </a:r>
          </a:p>
          <a:p>
            <a:pPr lvl="1">
              <a:spcBef>
                <a:spcPts val="600"/>
              </a:spcBef>
            </a:pPr>
            <a:r>
              <a:rPr lang="en-US" dirty="0"/>
              <a:t>Conflicts Management</a:t>
            </a:r>
          </a:p>
          <a:p>
            <a:pPr lvl="1">
              <a:spcBef>
                <a:spcPts val="600"/>
              </a:spcBef>
            </a:pPr>
            <a:r>
              <a:rPr lang="en-US" dirty="0"/>
              <a:t>Evaluation &amp; Retrospection</a:t>
            </a:r>
          </a:p>
          <a:p>
            <a:pPr>
              <a:spcBef>
                <a:spcPts val="600"/>
              </a:spcBef>
              <a:buFont typeface="Arial" panose="020B0604020202020204" pitchFamily="34" charset="0"/>
              <a:buChar char="•"/>
            </a:pPr>
            <a:r>
              <a:rPr lang="en-US" sz="2000" dirty="0"/>
              <a:t>Making It Work @ </a:t>
            </a:r>
            <a:r>
              <a:rPr lang="en-US" sz="2000" dirty="0" err="1"/>
              <a:t>CitiusTech</a:t>
            </a:r>
            <a:endParaRPr lang="en-US" sz="2000" dirty="0"/>
          </a:p>
          <a:p>
            <a:pPr>
              <a:spcBef>
                <a:spcPts val="600"/>
              </a:spcBef>
              <a:buFont typeface="Arial" panose="020B0604020202020204" pitchFamily="34" charset="0"/>
              <a:buChar char="•"/>
            </a:pPr>
            <a:r>
              <a:rPr lang="en-US" sz="2000" dirty="0"/>
              <a:t>Q&amp;A</a:t>
            </a:r>
          </a:p>
        </p:txBody>
      </p:sp>
    </p:spTree>
    <p:extLst>
      <p:ext uri="{BB962C8B-B14F-4D97-AF65-F5344CB8AC3E}">
        <p14:creationId xmlns:p14="http://schemas.microsoft.com/office/powerpoint/2010/main" val="3681079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09728"/>
            <a:ext cx="8562480" cy="576000"/>
          </a:xfrm>
        </p:spPr>
        <p:txBody>
          <a:bodyPr/>
          <a:lstStyle/>
          <a:p>
            <a:r>
              <a:rPr lang="en-US" dirty="0"/>
              <a:t>Team Management: Delegation  </a:t>
            </a:r>
            <a:r>
              <a:rPr lang="en-US" dirty="0" smtClean="0">
                <a:sym typeface="Wingdings" panose="05000000000000000000" pitchFamily="2" charset="2"/>
              </a:rPr>
              <a:t> (1/5)</a:t>
            </a:r>
            <a:endParaRPr lang="en-US"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8257016"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697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Delegation (2/5)</a:t>
            </a:r>
            <a:endParaRPr lang="en-IN" dirty="0"/>
          </a:p>
        </p:txBody>
      </p:sp>
      <p:sp>
        <p:nvSpPr>
          <p:cNvPr id="3" name="Text Placeholder 2"/>
          <p:cNvSpPr>
            <a:spLocks noGrp="1"/>
          </p:cNvSpPr>
          <p:nvPr>
            <p:ph type="body" sz="quarter" idx="10"/>
          </p:nvPr>
        </p:nvSpPr>
        <p:spPr>
          <a:xfrm>
            <a:off x="274320" y="914400"/>
            <a:ext cx="8077200" cy="4648200"/>
          </a:xfrm>
        </p:spPr>
        <p:txBody>
          <a:bodyPr anchor="t" anchorCtr="0">
            <a:noAutofit/>
          </a:bodyPr>
          <a:lstStyle/>
          <a:p>
            <a:pPr>
              <a:spcBef>
                <a:spcPts val="1200"/>
              </a:spcBef>
            </a:pPr>
            <a:r>
              <a:rPr lang="en-US" sz="1800" dirty="0" smtClean="0"/>
              <a:t>Leads have many responsibilities. Some of the responsibilities can very well be delegated to competent team members  </a:t>
            </a:r>
          </a:p>
          <a:p>
            <a:pPr>
              <a:spcBef>
                <a:spcPts val="1200"/>
              </a:spcBef>
            </a:pPr>
            <a:r>
              <a:rPr lang="en-US" sz="1800" dirty="0" smtClean="0"/>
              <a:t>People </a:t>
            </a:r>
            <a:r>
              <a:rPr lang="en-US" sz="1800" dirty="0"/>
              <a:t>don't delegate because it takes a lot of up-front </a:t>
            </a:r>
            <a:r>
              <a:rPr lang="en-US" sz="1800" dirty="0" smtClean="0"/>
              <a:t>effort </a:t>
            </a:r>
          </a:p>
          <a:p>
            <a:pPr>
              <a:spcBef>
                <a:spcPts val="1200"/>
              </a:spcBef>
            </a:pPr>
            <a:r>
              <a:rPr lang="en-US" sz="1800" dirty="0" smtClean="0"/>
              <a:t>Effective delegation helps building confidence and sense of importance amongst team members</a:t>
            </a:r>
          </a:p>
          <a:p>
            <a:pPr>
              <a:spcBef>
                <a:spcPts val="1200"/>
              </a:spcBef>
            </a:pPr>
            <a:r>
              <a:rPr lang="en-US" sz="1800" dirty="0" smtClean="0"/>
              <a:t>Builds a strong next level of leadership helping lead to grow himself</a:t>
            </a:r>
          </a:p>
          <a:p>
            <a:pPr>
              <a:spcBef>
                <a:spcPts val="1200"/>
              </a:spcBef>
            </a:pPr>
            <a:r>
              <a:rPr lang="en-US" sz="1800" dirty="0" smtClean="0"/>
              <a:t>Delegate when –</a:t>
            </a:r>
          </a:p>
          <a:p>
            <a:pPr lvl="1">
              <a:spcBef>
                <a:spcPts val="600"/>
              </a:spcBef>
            </a:pPr>
            <a:r>
              <a:rPr lang="en-US" sz="1800" dirty="0" smtClean="0"/>
              <a:t>You have a capable team members to complete the task</a:t>
            </a:r>
          </a:p>
          <a:p>
            <a:pPr lvl="1">
              <a:spcBef>
                <a:spcPts val="600"/>
              </a:spcBef>
            </a:pPr>
            <a:r>
              <a:rPr lang="en-US" sz="1800" dirty="0" smtClean="0"/>
              <a:t>Nature of criticality of the task does not demand you to do it yourself</a:t>
            </a:r>
          </a:p>
          <a:p>
            <a:pPr lvl="1">
              <a:spcBef>
                <a:spcPts val="600"/>
              </a:spcBef>
            </a:pPr>
            <a:r>
              <a:rPr lang="en-US" sz="1800" dirty="0"/>
              <a:t>Task provides an opportunity to grow and develop team member’s skills</a:t>
            </a:r>
          </a:p>
          <a:p>
            <a:pPr lvl="1">
              <a:spcBef>
                <a:spcPts val="600"/>
              </a:spcBef>
            </a:pPr>
            <a:r>
              <a:rPr lang="en-US" sz="1800" dirty="0" smtClean="0"/>
              <a:t>Recurring tasks e.g. weekly dashboards, QMS audits etc. which help team member to learn next level of responsibilities</a:t>
            </a:r>
          </a:p>
          <a:p>
            <a:pPr lvl="1">
              <a:spcBef>
                <a:spcPts val="600"/>
              </a:spcBef>
            </a:pPr>
            <a:r>
              <a:rPr lang="en-US" sz="1800" dirty="0" smtClean="0"/>
              <a:t>You have a time to review and approve the output</a:t>
            </a:r>
          </a:p>
          <a:p>
            <a:pPr lvl="1">
              <a:spcBef>
                <a:spcPts val="1200"/>
              </a:spcBef>
            </a:pPr>
            <a:endParaRPr lang="en-US" sz="1600" dirty="0" smtClean="0"/>
          </a:p>
          <a:p>
            <a:pPr lvl="1">
              <a:spcBef>
                <a:spcPts val="1200"/>
              </a:spcBef>
            </a:pPr>
            <a:endParaRPr lang="en-US" sz="1600" dirty="0" smtClean="0"/>
          </a:p>
          <a:p>
            <a:pPr lvl="1">
              <a:spcBef>
                <a:spcPts val="1200"/>
              </a:spcBef>
            </a:pPr>
            <a:endParaRPr lang="en-US" sz="1600" dirty="0" smtClean="0"/>
          </a:p>
          <a:p>
            <a:pPr>
              <a:spcBef>
                <a:spcPts val="1200"/>
              </a:spcBef>
            </a:pPr>
            <a:endParaRPr lang="en-US" sz="2000" dirty="0" smtClean="0"/>
          </a:p>
          <a:p>
            <a:pPr marL="0" indent="0">
              <a:spcBef>
                <a:spcPts val="1200"/>
              </a:spcBef>
              <a:buNone/>
            </a:pPr>
            <a:endParaRPr lang="en-US" sz="2000" dirty="0" smtClean="0"/>
          </a:p>
          <a:p>
            <a:pPr marL="0" indent="0">
              <a:spcBef>
                <a:spcPts val="1200"/>
              </a:spcBef>
              <a:buNone/>
            </a:pPr>
            <a:endParaRPr lang="en-US" sz="2000" dirty="0" smtClean="0"/>
          </a:p>
          <a:p>
            <a:pPr marL="0" indent="0">
              <a:spcBef>
                <a:spcPts val="1200"/>
              </a:spcBef>
              <a:buNone/>
            </a:pPr>
            <a:endParaRPr lang="en-US" sz="2000" b="1" dirty="0" smtClean="0">
              <a:solidFill>
                <a:schemeClr val="tx1"/>
              </a:solidFill>
              <a:ea typeface="Tahoma" pitchFamily="34" charset="0"/>
              <a:cs typeface="Tahoma" pitchFamily="34" charset="0"/>
            </a:endParaRPr>
          </a:p>
          <a:p>
            <a:pPr marL="0" indent="0">
              <a:spcBef>
                <a:spcPts val="1200"/>
              </a:spcBef>
              <a:buNone/>
            </a:pPr>
            <a:endParaRPr lang="en-US" sz="2000" b="1" dirty="0">
              <a:solidFill>
                <a:schemeClr val="tx1"/>
              </a:solidFill>
              <a:ea typeface="Tahoma" pitchFamily="34" charset="0"/>
              <a:cs typeface="Tahoma"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74320" y="5638800"/>
            <a:ext cx="822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Delegation does not take away the ultimate responsibility and the ownership of the task from you</a:t>
            </a:r>
            <a:endParaRPr lang="en-US" dirty="0"/>
          </a:p>
        </p:txBody>
      </p:sp>
    </p:spTree>
    <p:extLst>
      <p:ext uri="{BB962C8B-B14F-4D97-AF65-F5344CB8AC3E}">
        <p14:creationId xmlns:p14="http://schemas.microsoft.com/office/powerpoint/2010/main" val="1978543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Agenda</a:t>
            </a:r>
            <a:endParaRPr lang="en-IN" dirty="0"/>
          </a:p>
        </p:txBody>
      </p:sp>
      <p:sp>
        <p:nvSpPr>
          <p:cNvPr id="7" name="Rectangle 6"/>
          <p:cNvSpPr/>
          <p:nvPr/>
        </p:nvSpPr>
        <p:spPr>
          <a:xfrm flipH="1">
            <a:off x="304800" y="914400"/>
            <a:ext cx="5638800" cy="381000"/>
          </a:xfrm>
          <a:prstGeom prst="rect">
            <a:avLst/>
          </a:prstGeom>
          <a:solidFill>
            <a:schemeClr val="bg1">
              <a:lumMod val="8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200" dirty="0">
              <a:solidFill>
                <a:prstClr val="white"/>
              </a:solidFill>
              <a:ea typeface="Segoe UI" pitchFamily="34" charset="0"/>
              <a:cs typeface="Segoe UI" pitchFamily="34" charset="0"/>
            </a:endParaRPr>
          </a:p>
        </p:txBody>
      </p:sp>
      <p:sp>
        <p:nvSpPr>
          <p:cNvPr id="8" name="Text Placeholder 2"/>
          <p:cNvSpPr txBox="1">
            <a:spLocks/>
          </p:cNvSpPr>
          <p:nvPr/>
        </p:nvSpPr>
        <p:spPr>
          <a:xfrm>
            <a:off x="274320" y="914400"/>
            <a:ext cx="8305800" cy="4937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sz="2000" b="1" dirty="0">
                <a:latin typeface="+mj-lt"/>
              </a:rPr>
              <a:t>Team Stages</a:t>
            </a:r>
          </a:p>
          <a:p>
            <a:pPr>
              <a:spcBef>
                <a:spcPts val="600"/>
              </a:spcBef>
              <a:buFont typeface="Arial" panose="020B0604020202020204" pitchFamily="34" charset="0"/>
              <a:buChar char="•"/>
            </a:pPr>
            <a:r>
              <a:rPr lang="en-US" sz="2000" dirty="0">
                <a:latin typeface="+mj-lt"/>
              </a:rPr>
              <a:t>Key Components Of Team Management</a:t>
            </a:r>
          </a:p>
          <a:p>
            <a:pPr lvl="1">
              <a:spcBef>
                <a:spcPts val="600"/>
              </a:spcBef>
            </a:pPr>
            <a:r>
              <a:rPr lang="en-US" dirty="0">
                <a:latin typeface="+mj-lt"/>
              </a:rPr>
              <a:t>Team Induction</a:t>
            </a:r>
          </a:p>
          <a:p>
            <a:pPr lvl="1">
              <a:spcBef>
                <a:spcPts val="600"/>
              </a:spcBef>
            </a:pPr>
            <a:r>
              <a:rPr lang="en-US" dirty="0">
                <a:latin typeface="+mj-lt"/>
              </a:rPr>
              <a:t>Co-ordination And Communication</a:t>
            </a:r>
          </a:p>
          <a:p>
            <a:pPr lvl="1">
              <a:spcBef>
                <a:spcPts val="600"/>
              </a:spcBef>
            </a:pPr>
            <a:r>
              <a:rPr lang="en-US" dirty="0">
                <a:latin typeface="+mj-lt"/>
              </a:rPr>
              <a:t>Delegation </a:t>
            </a:r>
          </a:p>
          <a:p>
            <a:pPr lvl="1">
              <a:spcBef>
                <a:spcPts val="600"/>
              </a:spcBef>
            </a:pPr>
            <a:r>
              <a:rPr lang="en-US" dirty="0">
                <a:latin typeface="+mj-lt"/>
              </a:rPr>
              <a:t>Motivation and Grooming</a:t>
            </a:r>
          </a:p>
          <a:p>
            <a:pPr lvl="1">
              <a:spcBef>
                <a:spcPts val="600"/>
              </a:spcBef>
            </a:pPr>
            <a:r>
              <a:rPr lang="en-US" dirty="0">
                <a:latin typeface="+mj-lt"/>
              </a:rPr>
              <a:t>Conflicts Management</a:t>
            </a:r>
          </a:p>
          <a:p>
            <a:pPr lvl="1">
              <a:spcBef>
                <a:spcPts val="600"/>
              </a:spcBef>
            </a:pPr>
            <a:r>
              <a:rPr lang="en-US" dirty="0">
                <a:latin typeface="+mj-lt"/>
              </a:rPr>
              <a:t>Evaluation &amp; Retrospection</a:t>
            </a:r>
          </a:p>
          <a:p>
            <a:pPr>
              <a:spcBef>
                <a:spcPts val="600"/>
              </a:spcBef>
              <a:buFont typeface="Arial" panose="020B0604020202020204" pitchFamily="34" charset="0"/>
              <a:buChar char="•"/>
            </a:pPr>
            <a:r>
              <a:rPr lang="en-US" sz="2000" dirty="0">
                <a:latin typeface="+mj-lt"/>
              </a:rPr>
              <a:t>Making It Work @ </a:t>
            </a:r>
            <a:r>
              <a:rPr lang="en-US" sz="2000" dirty="0" err="1">
                <a:latin typeface="+mj-lt"/>
              </a:rPr>
              <a:t>CitiusTech</a:t>
            </a:r>
            <a:endParaRPr lang="en-US" sz="2000" dirty="0">
              <a:latin typeface="+mj-lt"/>
            </a:endParaRPr>
          </a:p>
          <a:p>
            <a:pPr>
              <a:spcBef>
                <a:spcPts val="600"/>
              </a:spcBef>
              <a:buFont typeface="Arial" panose="020B0604020202020204" pitchFamily="34" charset="0"/>
              <a:buChar char="•"/>
            </a:pPr>
            <a:r>
              <a:rPr lang="en-US" sz="2000" dirty="0">
                <a:latin typeface="+mj-lt"/>
              </a:rPr>
              <a:t>Q&amp;A</a:t>
            </a:r>
          </a:p>
          <a:p>
            <a:pPr>
              <a:spcBef>
                <a:spcPts val="1800"/>
              </a:spcBef>
              <a:buFont typeface="Arial" panose="020B0604020202020204" pitchFamily="34" charset="0"/>
              <a:buChar char="•"/>
            </a:pPr>
            <a:endParaRPr lang="en-US" sz="2000" dirty="0" smtClean="0">
              <a:latin typeface="+mj-lt"/>
            </a:endParaRPr>
          </a:p>
          <a:p>
            <a:pPr>
              <a:spcBef>
                <a:spcPts val="1800"/>
              </a:spcBef>
              <a:buFont typeface="Arial" panose="020B0604020202020204" pitchFamily="34" charset="0"/>
              <a:buChar char="•"/>
            </a:pPr>
            <a:endParaRPr lang="en-US" sz="2000" dirty="0" smtClean="0">
              <a:latin typeface="+mj-lt"/>
            </a:endParaRPr>
          </a:p>
          <a:p>
            <a:pPr>
              <a:spcBef>
                <a:spcPts val="1800"/>
              </a:spcBef>
              <a:buFont typeface="Arial" panose="020B0604020202020204" pitchFamily="34" charset="0"/>
              <a:buChar char="•"/>
            </a:pPr>
            <a:endParaRPr lang="en-US" sz="2000" dirty="0" smtClean="0">
              <a:latin typeface="+mj-lt"/>
            </a:endParaRPr>
          </a:p>
        </p:txBody>
      </p:sp>
    </p:spTree>
    <p:extLst>
      <p:ext uri="{BB962C8B-B14F-4D97-AF65-F5344CB8AC3E}">
        <p14:creationId xmlns:p14="http://schemas.microsoft.com/office/powerpoint/2010/main" val="1380710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Delegation (3/5)</a:t>
            </a:r>
            <a:endParaRPr lang="en-IN" dirty="0"/>
          </a:p>
        </p:txBody>
      </p:sp>
      <p:sp>
        <p:nvSpPr>
          <p:cNvPr id="3" name="Text Placeholder 2"/>
          <p:cNvSpPr>
            <a:spLocks noGrp="1"/>
          </p:cNvSpPr>
          <p:nvPr>
            <p:ph type="body" sz="quarter" idx="10"/>
          </p:nvPr>
        </p:nvSpPr>
        <p:spPr>
          <a:xfrm>
            <a:off x="274320" y="914400"/>
            <a:ext cx="8077200" cy="5334000"/>
          </a:xfrm>
        </p:spPr>
        <p:txBody>
          <a:bodyPr anchor="t" anchorCtr="0">
            <a:noAutofit/>
          </a:bodyPr>
          <a:lstStyle/>
          <a:p>
            <a:pPr marL="0" indent="0">
              <a:spcBef>
                <a:spcPts val="1200"/>
              </a:spcBef>
              <a:buNone/>
            </a:pPr>
            <a:r>
              <a:rPr lang="en-US" sz="1800" b="1" dirty="0" smtClean="0">
                <a:solidFill>
                  <a:schemeClr val="tx1"/>
                </a:solidFill>
                <a:ea typeface="Tahoma" pitchFamily="34" charset="0"/>
                <a:cs typeface="Tahoma" pitchFamily="34" charset="0"/>
              </a:rPr>
              <a:t>The </a:t>
            </a:r>
            <a:r>
              <a:rPr lang="en-US" sz="1800" b="1" dirty="0">
                <a:solidFill>
                  <a:schemeClr val="tx1"/>
                </a:solidFill>
                <a:ea typeface="Tahoma" pitchFamily="34" charset="0"/>
                <a:cs typeface="Tahoma" pitchFamily="34" charset="0"/>
              </a:rPr>
              <a:t>Importance of Full </a:t>
            </a:r>
            <a:r>
              <a:rPr lang="en-US" sz="1800" b="1" dirty="0" smtClean="0">
                <a:solidFill>
                  <a:schemeClr val="tx1"/>
                </a:solidFill>
                <a:ea typeface="Tahoma" pitchFamily="34" charset="0"/>
                <a:cs typeface="Tahoma" pitchFamily="34" charset="0"/>
              </a:rPr>
              <a:t>Acceptance</a:t>
            </a:r>
          </a:p>
          <a:p>
            <a:pPr marL="400050">
              <a:spcBef>
                <a:spcPts val="1200"/>
              </a:spcBef>
            </a:pPr>
            <a:r>
              <a:rPr lang="en-US" sz="1800" dirty="0" smtClean="0">
                <a:solidFill>
                  <a:schemeClr val="tx1"/>
                </a:solidFill>
                <a:ea typeface="Tahoma" pitchFamily="34" charset="0"/>
                <a:cs typeface="Tahoma" pitchFamily="34" charset="0"/>
              </a:rPr>
              <a:t>Set </a:t>
            </a:r>
            <a:r>
              <a:rPr lang="en-US" sz="1800" dirty="0">
                <a:solidFill>
                  <a:schemeClr val="tx1"/>
                </a:solidFill>
                <a:ea typeface="Tahoma" pitchFamily="34" charset="0"/>
                <a:cs typeface="Tahoma" pitchFamily="34" charset="0"/>
              </a:rPr>
              <a:t>aside enough time to review </a:t>
            </a:r>
            <a:r>
              <a:rPr lang="en-US" sz="1800" dirty="0" smtClean="0">
                <a:solidFill>
                  <a:schemeClr val="tx1"/>
                </a:solidFill>
                <a:ea typeface="Tahoma" pitchFamily="34" charset="0"/>
                <a:cs typeface="Tahoma" pitchFamily="34" charset="0"/>
              </a:rPr>
              <a:t>the output thoroughly</a:t>
            </a:r>
            <a:r>
              <a:rPr lang="en-US" sz="1800" dirty="0">
                <a:solidFill>
                  <a:schemeClr val="tx1"/>
                </a:solidFill>
                <a:ea typeface="Tahoma" pitchFamily="34" charset="0"/>
                <a:cs typeface="Tahoma" pitchFamily="34" charset="0"/>
              </a:rPr>
              <a:t>. </a:t>
            </a:r>
          </a:p>
          <a:p>
            <a:pPr marL="400050">
              <a:spcBef>
                <a:spcPts val="1200"/>
              </a:spcBef>
            </a:pPr>
            <a:r>
              <a:rPr lang="en-US" sz="1800" dirty="0" smtClean="0">
                <a:solidFill>
                  <a:schemeClr val="tx1"/>
                </a:solidFill>
                <a:ea typeface="Tahoma" pitchFamily="34" charset="0"/>
                <a:cs typeface="Tahoma" pitchFamily="34" charset="0"/>
              </a:rPr>
              <a:t>Provide constructive feedback (positive and negative) to the team member. Negative feedback should highlight the areas of improvement and positive one should recognize and reward the effort.</a:t>
            </a:r>
            <a:endParaRPr lang="en-US" sz="1800" dirty="0">
              <a:solidFill>
                <a:schemeClr val="tx1"/>
              </a:solidFill>
              <a:ea typeface="Tahoma" pitchFamily="34" charset="0"/>
              <a:cs typeface="Tahoma" pitchFamily="34" charset="0"/>
            </a:endParaRPr>
          </a:p>
          <a:p>
            <a:pPr marL="400050">
              <a:spcBef>
                <a:spcPts val="1200"/>
              </a:spcBef>
            </a:pPr>
            <a:r>
              <a:rPr lang="en-US" sz="1800" dirty="0" smtClean="0">
                <a:solidFill>
                  <a:schemeClr val="tx1"/>
                </a:solidFill>
                <a:ea typeface="Tahoma" pitchFamily="34" charset="0"/>
                <a:cs typeface="Tahoma" pitchFamily="34" charset="0"/>
              </a:rPr>
              <a:t>As </a:t>
            </a:r>
            <a:r>
              <a:rPr lang="en-US" sz="1800" dirty="0">
                <a:solidFill>
                  <a:schemeClr val="tx1"/>
                </a:solidFill>
                <a:ea typeface="Tahoma" pitchFamily="34" charset="0"/>
                <a:cs typeface="Tahoma" pitchFamily="34" charset="0"/>
              </a:rPr>
              <a:t>a leader, you should get in the practice of complimenting members of your team every time you are impressed by what they have </a:t>
            </a:r>
            <a:r>
              <a:rPr lang="en-US" sz="1800" dirty="0" smtClean="0">
                <a:solidFill>
                  <a:schemeClr val="tx1"/>
                </a:solidFill>
                <a:ea typeface="Tahoma" pitchFamily="34" charset="0"/>
                <a:cs typeface="Tahoma" pitchFamily="34" charset="0"/>
              </a:rPr>
              <a:t>done. </a:t>
            </a:r>
            <a:endParaRPr lang="en-US" sz="1800" dirty="0">
              <a:solidFill>
                <a:schemeClr val="tx1"/>
              </a:solidFill>
              <a:ea typeface="Tahoma" pitchFamily="34" charset="0"/>
              <a:cs typeface="Tahoma" pitchFamily="34" charset="0"/>
            </a:endParaRPr>
          </a:p>
          <a:p>
            <a:pPr marL="400050">
              <a:spcBef>
                <a:spcPts val="1200"/>
              </a:spcBef>
            </a:pPr>
            <a:r>
              <a:rPr lang="en-US" sz="1800" dirty="0" smtClean="0">
                <a:solidFill>
                  <a:schemeClr val="tx1"/>
                </a:solidFill>
                <a:ea typeface="Tahoma" pitchFamily="34" charset="0"/>
                <a:cs typeface="Tahoma" pitchFamily="34" charset="0"/>
              </a:rPr>
              <a:t>This </a:t>
            </a:r>
            <a:r>
              <a:rPr lang="en-US" sz="1800" dirty="0">
                <a:solidFill>
                  <a:schemeClr val="tx1"/>
                </a:solidFill>
                <a:ea typeface="Tahoma" pitchFamily="34" charset="0"/>
                <a:cs typeface="Tahoma" pitchFamily="34" charset="0"/>
              </a:rPr>
              <a:t>effort on your part will go a long way toward building team member's self-confidence and efficiency, both of which will be improved on the next delegated task; </a:t>
            </a:r>
            <a:r>
              <a:rPr lang="en-US" sz="1800" dirty="0" smtClean="0">
                <a:solidFill>
                  <a:schemeClr val="tx1"/>
                </a:solidFill>
                <a:ea typeface="Tahoma" pitchFamily="34" charset="0"/>
                <a:cs typeface="Tahoma" pitchFamily="34" charset="0"/>
              </a:rPr>
              <a:t>it’s a win-win for everyone.</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955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Delegation @ CT (</a:t>
            </a:r>
            <a:r>
              <a:rPr lang="en-US" smtClean="0"/>
              <a:t>4/5)</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257771331"/>
              </p:ext>
            </p:extLst>
          </p:nvPr>
        </p:nvGraphicFramePr>
        <p:xfrm>
          <a:off x="274320" y="914400"/>
          <a:ext cx="7848600" cy="4394200"/>
        </p:xfrm>
        <a:graphic>
          <a:graphicData uri="http://schemas.openxmlformats.org/drawingml/2006/table">
            <a:tbl>
              <a:tblPr firstRow="1" bandRow="1">
                <a:tableStyleId>{5C22544A-7EE6-4342-B048-85BDC9FD1C3A}</a:tableStyleId>
              </a:tblPr>
              <a:tblGrid>
                <a:gridCol w="3048000"/>
                <a:gridCol w="4800600"/>
              </a:tblGrid>
              <a:tr h="370840">
                <a:tc>
                  <a:txBody>
                    <a:bodyPr/>
                    <a:lstStyle/>
                    <a:p>
                      <a:r>
                        <a:rPr lang="en-US" dirty="0" smtClean="0"/>
                        <a:t>Tools</a:t>
                      </a:r>
                      <a:endParaRPr lang="en-US" dirty="0"/>
                    </a:p>
                  </a:txBody>
                  <a:tcPr/>
                </a:tc>
                <a:tc>
                  <a:txBody>
                    <a:bodyPr/>
                    <a:lstStyle/>
                    <a:p>
                      <a:r>
                        <a:rPr lang="en-US" dirty="0" smtClean="0"/>
                        <a:t>Objectives</a:t>
                      </a:r>
                      <a:endParaRPr lang="en-US" dirty="0"/>
                    </a:p>
                  </a:txBody>
                  <a:tcPr/>
                </a:tc>
              </a:tr>
              <a:tr h="370840">
                <a:tc>
                  <a:txBody>
                    <a:bodyPr/>
                    <a:lstStyle/>
                    <a:p>
                      <a:r>
                        <a:rPr lang="en-US" dirty="0" err="1" smtClean="0"/>
                        <a:t>Sr</a:t>
                      </a:r>
                      <a:r>
                        <a:rPr lang="en-US" baseline="0" dirty="0" smtClean="0"/>
                        <a:t> Management Reviews (project A &amp; P)</a:t>
                      </a:r>
                      <a:endParaRPr lang="en-US" dirty="0"/>
                    </a:p>
                  </a:txBody>
                  <a:tcPr/>
                </a:tc>
                <a:tc>
                  <a:txBody>
                    <a:bodyPr/>
                    <a:lstStyle/>
                    <a:p>
                      <a:pPr marL="285750" indent="-285750">
                        <a:buFont typeface="Wingdings" panose="05000000000000000000" pitchFamily="2" charset="2"/>
                        <a:buChar char="§"/>
                      </a:pPr>
                      <a:r>
                        <a:rPr lang="en-US" dirty="0" smtClean="0"/>
                        <a:t>Opportunity to represent</a:t>
                      </a:r>
                      <a:r>
                        <a:rPr lang="en-US" baseline="0" dirty="0" smtClean="0"/>
                        <a:t> project in front of Sr. management</a:t>
                      </a:r>
                    </a:p>
                    <a:p>
                      <a:pPr marL="285750" indent="-285750">
                        <a:buFont typeface="Wingdings" panose="05000000000000000000" pitchFamily="2" charset="2"/>
                        <a:buChar char="§"/>
                      </a:pPr>
                      <a:r>
                        <a:rPr lang="en-US" dirty="0" smtClean="0"/>
                        <a:t>Interactions with Senior</a:t>
                      </a:r>
                      <a:r>
                        <a:rPr lang="en-US" baseline="0" dirty="0" smtClean="0"/>
                        <a:t> management</a:t>
                      </a:r>
                    </a:p>
                    <a:p>
                      <a:pPr marL="285750" indent="-285750">
                        <a:buFont typeface="Wingdings" panose="05000000000000000000" pitchFamily="2" charset="2"/>
                        <a:buChar char="§"/>
                      </a:pPr>
                      <a:r>
                        <a:rPr lang="en-US" baseline="0" dirty="0" smtClean="0"/>
                        <a:t>Learnings from Sr. Management advice/suggestions/ideas</a:t>
                      </a:r>
                    </a:p>
                    <a:p>
                      <a:pPr marL="285750" indent="-285750">
                        <a:buFont typeface="Wingdings" panose="05000000000000000000" pitchFamily="2" charset="2"/>
                        <a:buChar char="§"/>
                      </a:pPr>
                      <a:r>
                        <a:rPr lang="en-US" baseline="0" dirty="0" smtClean="0"/>
                        <a:t>Opportunity to get organizational updates </a:t>
                      </a:r>
                      <a:endParaRPr lang="en-US" dirty="0" smtClean="0"/>
                    </a:p>
                  </a:txBody>
                  <a:tcPr/>
                </a:tc>
              </a:tr>
              <a:tr h="370840">
                <a:tc>
                  <a:txBody>
                    <a:bodyPr/>
                    <a:lstStyle/>
                    <a:p>
                      <a:r>
                        <a:rPr lang="en-US" dirty="0" smtClean="0"/>
                        <a:t>Weekly dashboard and Monthly reviews</a:t>
                      </a:r>
                      <a:endParaRPr lang="en-US" dirty="0"/>
                    </a:p>
                  </a:txBody>
                  <a:tcPr/>
                </a:tc>
                <a:tc>
                  <a:txBody>
                    <a:bodyPr/>
                    <a:lstStyle/>
                    <a:p>
                      <a:pPr marL="285750" indent="-285750">
                        <a:buFont typeface="Wingdings" panose="05000000000000000000" pitchFamily="2" charset="2"/>
                        <a:buChar char="§"/>
                      </a:pPr>
                      <a:r>
                        <a:rPr lang="en-US" dirty="0" smtClean="0"/>
                        <a:t>Create a second level of leadership to manage client/project in your absence</a:t>
                      </a:r>
                    </a:p>
                    <a:p>
                      <a:pPr marL="285750" indent="-285750">
                        <a:buFont typeface="Wingdings" panose="05000000000000000000" pitchFamily="2" charset="2"/>
                        <a:buChar char="§"/>
                      </a:pPr>
                      <a:r>
                        <a:rPr lang="en-US" dirty="0" smtClean="0"/>
                        <a:t>Opportunity</a:t>
                      </a:r>
                      <a:r>
                        <a:rPr lang="en-US" baseline="0" dirty="0" smtClean="0"/>
                        <a:t> for individual to present project status to client and discuss accomplishments and issues</a:t>
                      </a:r>
                    </a:p>
                    <a:p>
                      <a:pPr marL="285750" indent="-285750">
                        <a:buFont typeface="Wingdings" panose="05000000000000000000" pitchFamily="2" charset="2"/>
                        <a:buChar char="§"/>
                      </a:pPr>
                      <a:r>
                        <a:rPr lang="en-US" baseline="0" dirty="0" smtClean="0"/>
                        <a:t>Confidence of facing client who otherwise is not accessible to team members</a:t>
                      </a:r>
                    </a:p>
                    <a:p>
                      <a:pPr marL="285750" indent="-285750">
                        <a:buFont typeface="Wingdings" panose="05000000000000000000" pitchFamily="2" charset="2"/>
                        <a:buChar char="§"/>
                      </a:pPr>
                      <a:r>
                        <a:rPr lang="en-US" baseline="0" dirty="0" smtClean="0"/>
                        <a:t>Sense of ownership</a:t>
                      </a:r>
                      <a:endParaRPr lang="en-US" dirty="0" smtClean="0"/>
                    </a:p>
                  </a:txBody>
                  <a:tcPr/>
                </a:tc>
              </a:tr>
            </a:tbl>
          </a:graphicData>
        </a:graphic>
      </p:graphicFrame>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488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Delegation @ CT (5/5)</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738844515"/>
              </p:ext>
            </p:extLst>
          </p:nvPr>
        </p:nvGraphicFramePr>
        <p:xfrm>
          <a:off x="274320" y="914400"/>
          <a:ext cx="7848600" cy="4759960"/>
        </p:xfrm>
        <a:graphic>
          <a:graphicData uri="http://schemas.openxmlformats.org/drawingml/2006/table">
            <a:tbl>
              <a:tblPr firstRow="1" bandRow="1">
                <a:tableStyleId>{5C22544A-7EE6-4342-B048-85BDC9FD1C3A}</a:tableStyleId>
              </a:tblPr>
              <a:tblGrid>
                <a:gridCol w="3048000"/>
                <a:gridCol w="4800600"/>
              </a:tblGrid>
              <a:tr h="370840">
                <a:tc>
                  <a:txBody>
                    <a:bodyPr/>
                    <a:lstStyle/>
                    <a:p>
                      <a:r>
                        <a:rPr lang="en-US" dirty="0" smtClean="0"/>
                        <a:t>Tools</a:t>
                      </a:r>
                      <a:endParaRPr lang="en-US" dirty="0"/>
                    </a:p>
                  </a:txBody>
                  <a:tcPr/>
                </a:tc>
                <a:tc>
                  <a:txBody>
                    <a:bodyPr/>
                    <a:lstStyle/>
                    <a:p>
                      <a:r>
                        <a:rPr lang="en-US" dirty="0" smtClean="0"/>
                        <a:t>Objectives</a:t>
                      </a:r>
                      <a:endParaRPr lang="en-US" dirty="0"/>
                    </a:p>
                  </a:txBody>
                  <a:tcPr/>
                </a:tc>
              </a:tr>
              <a:tr h="370840">
                <a:tc>
                  <a:txBody>
                    <a:bodyPr/>
                    <a:lstStyle/>
                    <a:p>
                      <a:r>
                        <a:rPr lang="en-US" dirty="0" smtClean="0"/>
                        <a:t>TLG initiatives</a:t>
                      </a:r>
                      <a:endParaRPr lang="en-US" dirty="0"/>
                    </a:p>
                  </a:txBody>
                  <a:tcPr/>
                </a:tc>
                <a:tc>
                  <a:txBody>
                    <a:bodyPr/>
                    <a:lstStyle/>
                    <a:p>
                      <a:pPr marL="285750" indent="-285750">
                        <a:buFont typeface="Wingdings" panose="05000000000000000000" pitchFamily="2" charset="2"/>
                        <a:buChar char="§"/>
                      </a:pPr>
                      <a:r>
                        <a:rPr lang="en-US" dirty="0" smtClean="0"/>
                        <a:t>Delegate tasks</a:t>
                      </a:r>
                      <a:r>
                        <a:rPr lang="en-US" baseline="0" dirty="0" smtClean="0"/>
                        <a:t> from TLG activities depending on the available bandwidth and the motivation level of individual</a:t>
                      </a:r>
                      <a:endParaRPr lang="en-US" dirty="0" smtClean="0"/>
                    </a:p>
                    <a:p>
                      <a:pPr marL="285750" indent="-285750">
                        <a:buFont typeface="Wingdings" panose="05000000000000000000" pitchFamily="2" charset="2"/>
                        <a:buChar char="§"/>
                      </a:pPr>
                      <a:r>
                        <a:rPr lang="en-US" dirty="0" smtClean="0"/>
                        <a:t>Motivate to create </a:t>
                      </a:r>
                      <a:r>
                        <a:rPr lang="en-US" baseline="0" dirty="0" smtClean="0"/>
                        <a:t>CPD or a training course from project knowledge </a:t>
                      </a:r>
                    </a:p>
                    <a:p>
                      <a:pPr marL="285750" indent="-285750">
                        <a:buFont typeface="Wingdings" panose="05000000000000000000" pitchFamily="2" charset="2"/>
                        <a:buChar char="§"/>
                      </a:pPr>
                      <a:r>
                        <a:rPr lang="en-US" baseline="0" dirty="0" smtClean="0"/>
                        <a:t>Sense of importance</a:t>
                      </a:r>
                      <a:endParaRPr lang="en-US" dirty="0"/>
                    </a:p>
                  </a:txBody>
                  <a:tcPr/>
                </a:tc>
              </a:tr>
              <a:tr h="370840">
                <a:tc>
                  <a:txBody>
                    <a:bodyPr/>
                    <a:lstStyle/>
                    <a:p>
                      <a:r>
                        <a:rPr lang="en-US" dirty="0" smtClean="0"/>
                        <a:t>QMS </a:t>
                      </a:r>
                      <a:r>
                        <a:rPr lang="en-US" baseline="0" dirty="0" smtClean="0"/>
                        <a:t>– Quality / InfoSec Audits</a:t>
                      </a:r>
                      <a:endParaRPr lang="en-US" dirty="0" smtClean="0"/>
                    </a:p>
                  </a:txBody>
                  <a:tcPr/>
                </a:tc>
                <a:tc>
                  <a:txBody>
                    <a:bodyPr/>
                    <a:lstStyle/>
                    <a:p>
                      <a:pPr marL="285750" indent="-285750">
                        <a:buFont typeface="Wingdings" panose="05000000000000000000" pitchFamily="2" charset="2"/>
                        <a:buChar char="§"/>
                      </a:pPr>
                      <a:r>
                        <a:rPr lang="en-US" dirty="0" smtClean="0"/>
                        <a:t>Make team member(s) lead of audit activities</a:t>
                      </a:r>
                    </a:p>
                    <a:p>
                      <a:pPr marL="285750" indent="-285750">
                        <a:buFont typeface="Wingdings" panose="05000000000000000000" pitchFamily="2" charset="2"/>
                        <a:buChar char="§"/>
                      </a:pPr>
                      <a:r>
                        <a:rPr lang="en-US" dirty="0" smtClean="0"/>
                        <a:t>Excitement for playing</a:t>
                      </a:r>
                      <a:r>
                        <a:rPr lang="en-US" baseline="0" dirty="0" smtClean="0"/>
                        <a:t> different but important project roles</a:t>
                      </a:r>
                      <a:endParaRPr lang="en-US" dirty="0" smtClean="0"/>
                    </a:p>
                  </a:txBody>
                  <a:tcPr/>
                </a:tc>
              </a:tr>
              <a:tr h="370840">
                <a:tc>
                  <a:txBody>
                    <a:bodyPr/>
                    <a:lstStyle/>
                    <a:p>
                      <a:r>
                        <a:rPr lang="en-US" dirty="0" smtClean="0"/>
                        <a:t>Create</a:t>
                      </a:r>
                      <a:r>
                        <a:rPr lang="en-US" baseline="0" dirty="0" smtClean="0"/>
                        <a:t> informal </a:t>
                      </a:r>
                      <a:r>
                        <a:rPr lang="en-US" dirty="0" smtClean="0"/>
                        <a:t>Project roles</a:t>
                      </a:r>
                    </a:p>
                  </a:txBody>
                  <a:tcPr/>
                </a:tc>
                <a:tc>
                  <a:txBody>
                    <a:bodyPr/>
                    <a:lstStyle/>
                    <a:p>
                      <a:pPr marL="285750" lvl="0" indent="-285750">
                        <a:buFont typeface="Wingdings" panose="05000000000000000000" pitchFamily="2" charset="2"/>
                        <a:buChar char="§"/>
                      </a:pPr>
                      <a:r>
                        <a:rPr lang="en-US" dirty="0" smtClean="0"/>
                        <a:t>Create project roles e.g. QMS lead, </a:t>
                      </a:r>
                      <a:r>
                        <a:rPr lang="en-US" dirty="0" err="1" smtClean="0"/>
                        <a:t>Infosec</a:t>
                      </a:r>
                      <a:r>
                        <a:rPr lang="en-US" dirty="0" smtClean="0"/>
                        <a:t> lead, Celebration lead and rotate them frequently</a:t>
                      </a:r>
                    </a:p>
                    <a:p>
                      <a:pPr marL="285750" lvl="0" indent="-285750">
                        <a:buFont typeface="Wingdings" panose="05000000000000000000" pitchFamily="2" charset="2"/>
                        <a:buChar char="§"/>
                      </a:pPr>
                      <a:r>
                        <a:rPr lang="en-US" dirty="0" smtClean="0"/>
                        <a:t>Gives an individual</a:t>
                      </a:r>
                      <a:r>
                        <a:rPr lang="en-US" baseline="0" dirty="0" smtClean="0"/>
                        <a:t> </a:t>
                      </a:r>
                      <a:r>
                        <a:rPr lang="en-US" dirty="0" smtClean="0"/>
                        <a:t>experience of performing different tasks</a:t>
                      </a:r>
                    </a:p>
                    <a:p>
                      <a:pPr marL="285750" lvl="0" indent="-285750">
                        <a:buFont typeface="Wingdings" panose="05000000000000000000" pitchFamily="2" charset="2"/>
                        <a:buChar char="§"/>
                      </a:pPr>
                      <a:r>
                        <a:rPr lang="en-US" dirty="0" smtClean="0"/>
                        <a:t>Gives</a:t>
                      </a:r>
                      <a:r>
                        <a:rPr lang="en-US" baseline="0" dirty="0" smtClean="0"/>
                        <a:t> a sense of ownership and importance</a:t>
                      </a:r>
                      <a:endParaRPr lang="en-US" dirty="0"/>
                    </a:p>
                  </a:txBody>
                  <a:tcPr/>
                </a:tc>
              </a:tr>
            </a:tbl>
          </a:graphicData>
        </a:graphic>
      </p:graphicFrame>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235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Agenda</a:t>
            </a:r>
            <a:endParaRPr lang="en-IN" dirty="0"/>
          </a:p>
        </p:txBody>
      </p:sp>
      <p:sp>
        <p:nvSpPr>
          <p:cNvPr id="7" name="Rectangle 6"/>
          <p:cNvSpPr/>
          <p:nvPr/>
        </p:nvSpPr>
        <p:spPr>
          <a:xfrm flipH="1">
            <a:off x="304800" y="2808040"/>
            <a:ext cx="5486400" cy="381000"/>
          </a:xfrm>
          <a:prstGeom prst="rect">
            <a:avLst/>
          </a:prstGeom>
          <a:solidFill>
            <a:schemeClr val="bg1">
              <a:lumMod val="8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200" dirty="0">
              <a:solidFill>
                <a:prstClr val="white"/>
              </a:solidFill>
              <a:ea typeface="Segoe UI" pitchFamily="34" charset="0"/>
              <a:cs typeface="Segoe UI" pitchFamily="34" charset="0"/>
            </a:endParaRPr>
          </a:p>
        </p:txBody>
      </p:sp>
      <p:sp>
        <p:nvSpPr>
          <p:cNvPr id="8" name="Text Placeholder 2"/>
          <p:cNvSpPr txBox="1">
            <a:spLocks/>
          </p:cNvSpPr>
          <p:nvPr/>
        </p:nvSpPr>
        <p:spPr>
          <a:xfrm>
            <a:off x="274320" y="914400"/>
            <a:ext cx="8305800" cy="4937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sz="2000" dirty="0"/>
              <a:t>Team Stages</a:t>
            </a:r>
          </a:p>
          <a:p>
            <a:pPr>
              <a:spcBef>
                <a:spcPts val="600"/>
              </a:spcBef>
              <a:buFont typeface="Arial" panose="020B0604020202020204" pitchFamily="34" charset="0"/>
              <a:buChar char="•"/>
            </a:pPr>
            <a:r>
              <a:rPr lang="en-US" sz="2000" dirty="0"/>
              <a:t>Key Components Of Team Management</a:t>
            </a:r>
          </a:p>
          <a:p>
            <a:pPr lvl="1">
              <a:spcBef>
                <a:spcPts val="600"/>
              </a:spcBef>
            </a:pPr>
            <a:r>
              <a:rPr lang="en-US" dirty="0"/>
              <a:t>Team Induction</a:t>
            </a:r>
          </a:p>
          <a:p>
            <a:pPr lvl="1">
              <a:spcBef>
                <a:spcPts val="600"/>
              </a:spcBef>
            </a:pPr>
            <a:r>
              <a:rPr lang="en-US" dirty="0"/>
              <a:t>Co-ordination And Communication</a:t>
            </a:r>
          </a:p>
          <a:p>
            <a:pPr lvl="1">
              <a:spcBef>
                <a:spcPts val="600"/>
              </a:spcBef>
            </a:pPr>
            <a:r>
              <a:rPr lang="en-US" dirty="0"/>
              <a:t>Delegation</a:t>
            </a:r>
          </a:p>
          <a:p>
            <a:pPr lvl="1">
              <a:spcBef>
                <a:spcPts val="600"/>
              </a:spcBef>
            </a:pPr>
            <a:r>
              <a:rPr lang="en-US" b="1" dirty="0"/>
              <a:t>Building Trust </a:t>
            </a:r>
          </a:p>
          <a:p>
            <a:pPr lvl="1">
              <a:spcBef>
                <a:spcPts val="600"/>
              </a:spcBef>
            </a:pPr>
            <a:r>
              <a:rPr lang="en-US" dirty="0"/>
              <a:t>Motivation and Grooming</a:t>
            </a:r>
          </a:p>
          <a:p>
            <a:pPr lvl="1">
              <a:spcBef>
                <a:spcPts val="600"/>
              </a:spcBef>
            </a:pPr>
            <a:r>
              <a:rPr lang="en-US" dirty="0"/>
              <a:t>Conflicts Management</a:t>
            </a:r>
          </a:p>
          <a:p>
            <a:pPr lvl="1">
              <a:spcBef>
                <a:spcPts val="600"/>
              </a:spcBef>
            </a:pPr>
            <a:r>
              <a:rPr lang="en-US" dirty="0"/>
              <a:t>Evaluation &amp; Retrospection</a:t>
            </a:r>
          </a:p>
          <a:p>
            <a:pPr>
              <a:spcBef>
                <a:spcPts val="600"/>
              </a:spcBef>
              <a:buFont typeface="Arial" panose="020B0604020202020204" pitchFamily="34" charset="0"/>
              <a:buChar char="•"/>
            </a:pPr>
            <a:r>
              <a:rPr lang="en-US" sz="2000" dirty="0"/>
              <a:t>Making It Work @ </a:t>
            </a:r>
            <a:r>
              <a:rPr lang="en-US" sz="2000" dirty="0" err="1"/>
              <a:t>CitiusTech</a:t>
            </a:r>
            <a:endParaRPr lang="en-US" sz="2000" dirty="0"/>
          </a:p>
          <a:p>
            <a:pPr>
              <a:spcBef>
                <a:spcPts val="600"/>
              </a:spcBef>
              <a:buFont typeface="Arial" panose="020B0604020202020204" pitchFamily="34" charset="0"/>
              <a:buChar char="•"/>
            </a:pPr>
            <a:r>
              <a:rPr lang="en-US" sz="2000" dirty="0"/>
              <a:t>Q&amp;A</a:t>
            </a:r>
          </a:p>
        </p:txBody>
      </p:sp>
    </p:spTree>
    <p:extLst>
      <p:ext uri="{BB962C8B-B14F-4D97-AF65-F5344CB8AC3E}">
        <p14:creationId xmlns:p14="http://schemas.microsoft.com/office/powerpoint/2010/main" val="3357370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6032" y="137160"/>
            <a:ext cx="8562480" cy="576000"/>
          </a:xfrm>
        </p:spPr>
        <p:txBody>
          <a:bodyPr anchor="t" anchorCtr="0"/>
          <a:lstStyle/>
          <a:p>
            <a:r>
              <a:rPr lang="en-US" dirty="0" smtClean="0"/>
              <a:t>Team Management: </a:t>
            </a:r>
            <a:r>
              <a:rPr lang="en-US" dirty="0" smtClean="0"/>
              <a:t>Building Trust </a:t>
            </a:r>
            <a:r>
              <a:rPr lang="en-US" dirty="0" smtClean="0">
                <a:sym typeface="Wingdings" panose="05000000000000000000" pitchFamily="2" charset="2"/>
              </a:rPr>
              <a:t>(1/4)</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2207297"/>
            <a:ext cx="7863840" cy="2443407"/>
          </a:xfrm>
          <a:prstGeom prst="rect">
            <a:avLst/>
          </a:prstGeom>
        </p:spPr>
      </p:pic>
    </p:spTree>
    <p:extLst>
      <p:ext uri="{BB962C8B-B14F-4D97-AF65-F5344CB8AC3E}">
        <p14:creationId xmlns:p14="http://schemas.microsoft.com/office/powerpoint/2010/main" val="175383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6032" y="137160"/>
            <a:ext cx="8562480" cy="576000"/>
          </a:xfrm>
        </p:spPr>
        <p:txBody>
          <a:bodyPr anchor="t" anchorCtr="0"/>
          <a:lstStyle/>
          <a:p>
            <a:r>
              <a:rPr lang="en-US" dirty="0" smtClean="0"/>
              <a:t>Team Management: </a:t>
            </a:r>
            <a:r>
              <a:rPr lang="en-US" dirty="0" smtClean="0"/>
              <a:t>Building Trust (2/4)</a:t>
            </a:r>
            <a:endParaRPr lang="en-IN" dirty="0"/>
          </a:p>
        </p:txBody>
      </p:sp>
      <p:sp>
        <p:nvSpPr>
          <p:cNvPr id="3" name="Text Placeholder 2"/>
          <p:cNvSpPr>
            <a:spLocks noGrp="1"/>
          </p:cNvSpPr>
          <p:nvPr>
            <p:ph type="body" sz="quarter" idx="10"/>
          </p:nvPr>
        </p:nvSpPr>
        <p:spPr>
          <a:xfrm>
            <a:off x="274320" y="914400"/>
            <a:ext cx="8077200" cy="5334000"/>
          </a:xfrm>
        </p:spPr>
        <p:txBody>
          <a:bodyPr anchor="t" anchorCtr="0">
            <a:noAutofit/>
          </a:bodyPr>
          <a:lstStyle/>
          <a:p>
            <a:pPr>
              <a:spcBef>
                <a:spcPts val="1200"/>
              </a:spcBef>
            </a:pPr>
            <a:r>
              <a:rPr lang="en-US" sz="1800" dirty="0" smtClean="0">
                <a:solidFill>
                  <a:schemeClr val="tx1"/>
                </a:solidFill>
                <a:ea typeface="Tahoma" pitchFamily="34" charset="0"/>
                <a:cs typeface="Tahoma" pitchFamily="34" charset="0"/>
              </a:rPr>
              <a:t>One </a:t>
            </a:r>
            <a:r>
              <a:rPr lang="en-US" sz="1800" dirty="0">
                <a:solidFill>
                  <a:schemeClr val="tx1"/>
                </a:solidFill>
                <a:ea typeface="Tahoma" pitchFamily="34" charset="0"/>
                <a:cs typeface="Tahoma" pitchFamily="34" charset="0"/>
              </a:rPr>
              <a:t>of the most critical components of Team </a:t>
            </a:r>
            <a:r>
              <a:rPr lang="en-US" sz="1800" dirty="0" smtClean="0">
                <a:solidFill>
                  <a:schemeClr val="tx1"/>
                </a:solidFill>
                <a:ea typeface="Tahoma" pitchFamily="34" charset="0"/>
                <a:cs typeface="Tahoma" pitchFamily="34" charset="0"/>
              </a:rPr>
              <a:t>Management</a:t>
            </a:r>
          </a:p>
          <a:p>
            <a:pPr>
              <a:spcBef>
                <a:spcPts val="1200"/>
              </a:spcBef>
            </a:pPr>
            <a:r>
              <a:rPr lang="en-US" sz="1800" dirty="0" smtClean="0">
                <a:solidFill>
                  <a:schemeClr val="tx1"/>
                </a:solidFill>
                <a:ea typeface="Tahoma" pitchFamily="34" charset="0"/>
                <a:cs typeface="Tahoma" pitchFamily="34" charset="0"/>
              </a:rPr>
              <a:t>Identified in the “Norming” stage of the team formation.</a:t>
            </a:r>
          </a:p>
          <a:p>
            <a:pPr>
              <a:spcBef>
                <a:spcPts val="1200"/>
              </a:spcBef>
            </a:pPr>
            <a:r>
              <a:rPr lang="en-US" sz="1800" dirty="0">
                <a:solidFill>
                  <a:schemeClr val="tx1"/>
                </a:solidFill>
                <a:ea typeface="Tahoma" pitchFamily="34" charset="0"/>
                <a:cs typeface="Tahoma" pitchFamily="34" charset="0"/>
              </a:rPr>
              <a:t>When people do not trust each other, they cannot operate efficiently</a:t>
            </a:r>
          </a:p>
          <a:p>
            <a:pPr>
              <a:spcBef>
                <a:spcPts val="1200"/>
              </a:spcBef>
            </a:pPr>
            <a:r>
              <a:rPr lang="en-US" sz="1800" dirty="0">
                <a:solidFill>
                  <a:schemeClr val="tx1"/>
                </a:solidFill>
                <a:ea typeface="Tahoma" pitchFamily="34" charset="0"/>
                <a:cs typeface="Tahoma" pitchFamily="34" charset="0"/>
              </a:rPr>
              <a:t>There are two distinct types of trust at work within a project team:  </a:t>
            </a:r>
          </a:p>
          <a:p>
            <a:pPr lvl="1">
              <a:spcBef>
                <a:spcPts val="1200"/>
              </a:spcBef>
              <a:buFont typeface="Courier New" panose="02070309020205020404" pitchFamily="49" charset="0"/>
              <a:buChar char="o"/>
            </a:pPr>
            <a:r>
              <a:rPr lang="en-US" sz="1800" dirty="0" smtClean="0">
                <a:solidFill>
                  <a:schemeClr val="tx1"/>
                </a:solidFill>
                <a:ea typeface="Tahoma" pitchFamily="34" charset="0"/>
                <a:cs typeface="Tahoma" pitchFamily="34" charset="0"/>
              </a:rPr>
              <a:t>Trust </a:t>
            </a:r>
            <a:r>
              <a:rPr lang="en-US" sz="1800" dirty="0">
                <a:solidFill>
                  <a:schemeClr val="tx1"/>
                </a:solidFill>
                <a:ea typeface="Tahoma" pitchFamily="34" charset="0"/>
                <a:cs typeface="Tahoma" pitchFamily="34" charset="0"/>
              </a:rPr>
              <a:t>that a person is capable of doing the job they are being asked to do - that they have the skills and knowledge necessary to complete the task.  </a:t>
            </a:r>
          </a:p>
          <a:p>
            <a:pPr lvl="1">
              <a:spcBef>
                <a:spcPts val="1200"/>
              </a:spcBef>
              <a:buFont typeface="Courier New" panose="02070309020205020404" pitchFamily="49" charset="0"/>
              <a:buChar char="o"/>
            </a:pPr>
            <a:r>
              <a:rPr lang="en-US" sz="1800" dirty="0" smtClean="0">
                <a:solidFill>
                  <a:schemeClr val="tx1"/>
                </a:solidFill>
                <a:ea typeface="Tahoma" pitchFamily="34" charset="0"/>
                <a:cs typeface="Tahoma" pitchFamily="34" charset="0"/>
              </a:rPr>
              <a:t>Trust </a:t>
            </a:r>
            <a:r>
              <a:rPr lang="en-US" sz="1800" dirty="0">
                <a:solidFill>
                  <a:schemeClr val="tx1"/>
                </a:solidFill>
                <a:ea typeface="Tahoma" pitchFamily="34" charset="0"/>
                <a:cs typeface="Tahoma" pitchFamily="34" charset="0"/>
              </a:rPr>
              <a:t>that a person's intentions are right - that they are not purposely or selfishly acting in a way that is detrimental to the team or the project.  </a:t>
            </a:r>
            <a:endParaRPr lang="en-US" sz="1400" dirty="0">
              <a:solidFill>
                <a:schemeClr val="tx1"/>
              </a:solidFill>
              <a:ea typeface="Tahoma" pitchFamily="34" charset="0"/>
              <a:cs typeface="Tahoma" pitchFamily="34" charset="0"/>
            </a:endParaRPr>
          </a:p>
          <a:p>
            <a:pPr marL="0" indent="0">
              <a:spcBef>
                <a:spcPts val="1200"/>
              </a:spcBef>
              <a:buNone/>
            </a:pPr>
            <a:endParaRPr lang="en-US" sz="1800" dirty="0" smtClean="0">
              <a:solidFill>
                <a:schemeClr val="tx1"/>
              </a:solidFill>
              <a:ea typeface="Tahoma" pitchFamily="34" charset="0"/>
              <a:cs typeface="Tahoma" pitchFamily="34" charset="0"/>
            </a:endParaRPr>
          </a:p>
          <a:p>
            <a:pPr>
              <a:spcBef>
                <a:spcPts val="1200"/>
              </a:spcBef>
            </a:pPr>
            <a:endParaRPr lang="en-US" sz="1800" dirty="0" smtClean="0">
              <a:solidFill>
                <a:schemeClr val="tx1"/>
              </a:solidFill>
              <a:ea typeface="Tahoma" pitchFamily="34" charset="0"/>
              <a:cs typeface="Tahoma"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04800" y="5410200"/>
            <a:ext cx="861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 comes down to "do you trust that I can do the job" and "do you trust that I will do the job".</a:t>
            </a:r>
          </a:p>
        </p:txBody>
      </p:sp>
    </p:spTree>
    <p:extLst>
      <p:ext uri="{BB962C8B-B14F-4D97-AF65-F5344CB8AC3E}">
        <p14:creationId xmlns:p14="http://schemas.microsoft.com/office/powerpoint/2010/main" val="4135822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6032" y="137160"/>
            <a:ext cx="8562480" cy="576000"/>
          </a:xfrm>
        </p:spPr>
        <p:txBody>
          <a:bodyPr anchor="t" anchorCtr="0"/>
          <a:lstStyle/>
          <a:p>
            <a:r>
              <a:rPr lang="en-US" dirty="0" smtClean="0"/>
              <a:t>Team Management: </a:t>
            </a:r>
            <a:r>
              <a:rPr lang="en-US" dirty="0" smtClean="0"/>
              <a:t>Building Trust (2/4)</a:t>
            </a:r>
            <a:endParaRPr lang="en-IN" dirty="0"/>
          </a:p>
        </p:txBody>
      </p:sp>
      <p:sp>
        <p:nvSpPr>
          <p:cNvPr id="3" name="Text Placeholder 2"/>
          <p:cNvSpPr>
            <a:spLocks noGrp="1"/>
          </p:cNvSpPr>
          <p:nvPr>
            <p:ph type="body" sz="quarter" idx="10"/>
          </p:nvPr>
        </p:nvSpPr>
        <p:spPr>
          <a:xfrm>
            <a:off x="274320" y="914400"/>
            <a:ext cx="8031480" cy="685800"/>
          </a:xfrm>
        </p:spPr>
        <p:txBody>
          <a:bodyPr anchor="t" anchorCtr="0">
            <a:noAutofit/>
          </a:bodyPr>
          <a:lstStyle/>
          <a:p>
            <a:pPr marL="0" indent="0">
              <a:spcBef>
                <a:spcPts val="1200"/>
              </a:spcBef>
              <a:buNone/>
            </a:pPr>
            <a:r>
              <a:rPr lang="en-US" sz="1800" dirty="0" smtClean="0">
                <a:solidFill>
                  <a:schemeClr val="tx1"/>
                </a:solidFill>
              </a:rPr>
              <a:t>There </a:t>
            </a:r>
            <a:r>
              <a:rPr lang="en-US" sz="1800" dirty="0">
                <a:solidFill>
                  <a:schemeClr val="tx1"/>
                </a:solidFill>
              </a:rPr>
              <a:t>are political, inter-personal, and organizational barriers to establishing trust. </a:t>
            </a:r>
            <a:r>
              <a:rPr lang="en-US" sz="1800" dirty="0" smtClean="0">
                <a:solidFill>
                  <a:schemeClr val="tx1"/>
                </a:solidFill>
              </a:rPr>
              <a:t>A few things that can be done are as follows</a:t>
            </a:r>
          </a:p>
          <a:p>
            <a:pPr marL="0" indent="0">
              <a:spcBef>
                <a:spcPts val="1200"/>
              </a:spcBef>
              <a:buNone/>
            </a:pPr>
            <a:endParaRPr lang="en-US" sz="1800" dirty="0">
              <a:solidFill>
                <a:schemeClr val="tx1"/>
              </a:solidFill>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1303522590"/>
              </p:ext>
            </p:extLst>
          </p:nvPr>
        </p:nvGraphicFramePr>
        <p:xfrm>
          <a:off x="228600" y="1613848"/>
          <a:ext cx="8534400" cy="4668520"/>
        </p:xfrm>
        <a:graphic>
          <a:graphicData uri="http://schemas.openxmlformats.org/drawingml/2006/table">
            <a:tbl>
              <a:tblPr firstRow="1" bandRow="1">
                <a:tableStyleId>{5C22544A-7EE6-4342-B048-85BDC9FD1C3A}</a:tableStyleId>
              </a:tblPr>
              <a:tblGrid>
                <a:gridCol w="2612572"/>
                <a:gridCol w="5921828"/>
              </a:tblGrid>
              <a:tr h="370840">
                <a:tc>
                  <a:txBody>
                    <a:bodyPr/>
                    <a:lstStyle/>
                    <a:p>
                      <a:r>
                        <a:rPr lang="en-US" dirty="0" smtClean="0"/>
                        <a:t>Approach</a:t>
                      </a:r>
                      <a:endParaRPr lang="en-US" dirty="0"/>
                    </a:p>
                  </a:txBody>
                  <a:tcPr/>
                </a:tc>
                <a:tc>
                  <a:txBody>
                    <a:bodyPr/>
                    <a:lstStyle/>
                    <a:p>
                      <a:r>
                        <a:rPr lang="en-US" dirty="0" smtClean="0"/>
                        <a:t>Description</a:t>
                      </a:r>
                      <a:endParaRPr lang="en-US" dirty="0"/>
                    </a:p>
                  </a:txBody>
                  <a:tcPr/>
                </a:tc>
              </a:tr>
              <a:tr h="370840">
                <a:tc>
                  <a:txBody>
                    <a:bodyPr/>
                    <a:lstStyle/>
                    <a:p>
                      <a:r>
                        <a:rPr lang="en-US" b="1" dirty="0" smtClean="0"/>
                        <a:t>Build Relationships</a:t>
                      </a:r>
                      <a:endParaRPr lang="en-US" b="1" dirty="0"/>
                    </a:p>
                  </a:txBody>
                  <a:tcPr/>
                </a:tc>
                <a:tc>
                  <a:txBody>
                    <a:bodyPr/>
                    <a:lstStyle/>
                    <a:p>
                      <a:pPr marL="285750" indent="-285750">
                        <a:buFont typeface="Wingdings" panose="05000000000000000000" pitchFamily="2" charset="2"/>
                        <a:buChar char="§"/>
                      </a:pPr>
                      <a:r>
                        <a:rPr lang="en-US" sz="1800" kern="1200" dirty="0" smtClean="0">
                          <a:solidFill>
                            <a:schemeClr val="dk1"/>
                          </a:solidFill>
                          <a:effectLst/>
                          <a:latin typeface="+mn-lt"/>
                          <a:ea typeface="+mn-ea"/>
                          <a:cs typeface="+mn-cs"/>
                        </a:rPr>
                        <a:t>Most people have a natural distrust for people they don't know on a personal level.</a:t>
                      </a:r>
                    </a:p>
                    <a:p>
                      <a:pPr marL="285750" indent="-285750">
                        <a:buFont typeface="Wingdings" panose="05000000000000000000" pitchFamily="2" charset="2"/>
                        <a:buChar char="§"/>
                      </a:pPr>
                      <a:r>
                        <a:rPr lang="en-US" sz="1800" kern="1200" dirty="0" smtClean="0">
                          <a:solidFill>
                            <a:schemeClr val="dk1"/>
                          </a:solidFill>
                          <a:effectLst/>
                          <a:latin typeface="+mn-lt"/>
                          <a:ea typeface="+mn-ea"/>
                          <a:cs typeface="+mn-cs"/>
                        </a:rPr>
                        <a:t>Get to know your team - find common interests, shared values, and similar challenges that you may have faced.  </a:t>
                      </a:r>
                    </a:p>
                    <a:p>
                      <a:pPr marL="285750" indent="-285750">
                        <a:buFont typeface="Wingdings" panose="05000000000000000000" pitchFamily="2" charset="2"/>
                        <a:buChar char="§"/>
                      </a:pPr>
                      <a:r>
                        <a:rPr lang="en-US" sz="1800" kern="1200" dirty="0" smtClean="0">
                          <a:solidFill>
                            <a:schemeClr val="dk1"/>
                          </a:solidFill>
                          <a:effectLst/>
                          <a:latin typeface="+mn-lt"/>
                          <a:ea typeface="+mn-ea"/>
                          <a:cs typeface="+mn-cs"/>
                        </a:rPr>
                        <a:t>Learn what motivates each person (upcoming post about this), what fears they have, and what their goals are.</a:t>
                      </a:r>
                      <a:endParaRPr lang="en-US" dirty="0"/>
                    </a:p>
                  </a:txBody>
                  <a:tcPr/>
                </a:tc>
              </a:tr>
              <a:tr h="370840">
                <a:tc>
                  <a:txBody>
                    <a:bodyPr/>
                    <a:lstStyle/>
                    <a:p>
                      <a:r>
                        <a:rPr lang="en-US" b="1" dirty="0" smtClean="0"/>
                        <a:t>Demonstrate Your Experience</a:t>
                      </a:r>
                      <a:endParaRPr lang="en-US" b="1" dirty="0"/>
                    </a:p>
                  </a:txBody>
                  <a:tcPr/>
                </a:tc>
                <a:tc>
                  <a:txBody>
                    <a:bodyPr/>
                    <a:lstStyle/>
                    <a:p>
                      <a:pPr marL="285750" indent="-285750">
                        <a:buFont typeface="Wingdings" panose="05000000000000000000" pitchFamily="2" charset="2"/>
                        <a:buChar char="§"/>
                      </a:pPr>
                      <a:r>
                        <a:rPr lang="en-US" b="1" i="1" dirty="0" smtClean="0"/>
                        <a:t>“Management is a skill that translates to any field or industry, and that a good manager can manage any project, regardless of expertise in a particular field.“</a:t>
                      </a:r>
                      <a:r>
                        <a:rPr lang="en-US" dirty="0" smtClean="0"/>
                        <a:t> </a:t>
                      </a:r>
                    </a:p>
                    <a:p>
                      <a:pPr marL="285750" indent="-285750">
                        <a:buFont typeface="Wingdings" panose="05000000000000000000" pitchFamily="2" charset="2"/>
                        <a:buChar char="§"/>
                      </a:pPr>
                      <a:r>
                        <a:rPr lang="en-US" dirty="0" smtClean="0"/>
                        <a:t>There would be a huge loss of efficiency due to the trust factor. The team would have no assurance that the manager will make informed decisions</a:t>
                      </a:r>
                    </a:p>
                    <a:p>
                      <a:pPr marL="285750" indent="-285750">
                        <a:buFont typeface="Wingdings" panose="05000000000000000000" pitchFamily="2" charset="2"/>
                        <a:buChar char="§"/>
                      </a:pPr>
                      <a:r>
                        <a:rPr lang="en-US" dirty="0" smtClean="0"/>
                        <a:t>Manager with expertise can</a:t>
                      </a:r>
                      <a:r>
                        <a:rPr lang="en-US" baseline="0" dirty="0" smtClean="0"/>
                        <a:t> </a:t>
                      </a:r>
                      <a:r>
                        <a:rPr lang="en-US" dirty="0" smtClean="0"/>
                        <a:t>jump in and help when there are hurdles to overcome by taking an active role and working alongside your team</a:t>
                      </a:r>
                    </a:p>
                  </a:txBody>
                  <a:tcPr/>
                </a:tc>
              </a:tr>
            </a:tbl>
          </a:graphicData>
        </a:graphic>
      </p:graphicFrame>
    </p:spTree>
    <p:extLst>
      <p:ext uri="{BB962C8B-B14F-4D97-AF65-F5344CB8AC3E}">
        <p14:creationId xmlns:p14="http://schemas.microsoft.com/office/powerpoint/2010/main" val="1002923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6032" y="137160"/>
            <a:ext cx="8562480" cy="576000"/>
          </a:xfrm>
        </p:spPr>
        <p:txBody>
          <a:bodyPr anchor="t" anchorCtr="0"/>
          <a:lstStyle/>
          <a:p>
            <a:r>
              <a:rPr lang="en-US" dirty="0" smtClean="0"/>
              <a:t>Team Management: </a:t>
            </a:r>
            <a:r>
              <a:rPr lang="en-US" dirty="0" smtClean="0"/>
              <a:t>Building Trust (3/4)</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Table 6"/>
          <p:cNvGraphicFramePr>
            <a:graphicFrameLocks noGrp="1"/>
          </p:cNvGraphicFramePr>
          <p:nvPr>
            <p:extLst>
              <p:ext uri="{D42A27DB-BD31-4B8C-83A1-F6EECF244321}">
                <p14:modId xmlns:p14="http://schemas.microsoft.com/office/powerpoint/2010/main" val="1680387665"/>
              </p:ext>
            </p:extLst>
          </p:nvPr>
        </p:nvGraphicFramePr>
        <p:xfrm>
          <a:off x="228600" y="990616"/>
          <a:ext cx="8534400" cy="4759960"/>
        </p:xfrm>
        <a:graphic>
          <a:graphicData uri="http://schemas.openxmlformats.org/drawingml/2006/table">
            <a:tbl>
              <a:tblPr firstRow="1" bandRow="1">
                <a:tableStyleId>{5C22544A-7EE6-4342-B048-85BDC9FD1C3A}</a:tableStyleId>
              </a:tblPr>
              <a:tblGrid>
                <a:gridCol w="2612572"/>
                <a:gridCol w="5921828"/>
              </a:tblGrid>
              <a:tr h="370840">
                <a:tc>
                  <a:txBody>
                    <a:bodyPr/>
                    <a:lstStyle/>
                    <a:p>
                      <a:r>
                        <a:rPr lang="en-US" dirty="0" smtClean="0"/>
                        <a:t>Approach</a:t>
                      </a:r>
                      <a:endParaRPr lang="en-US" dirty="0"/>
                    </a:p>
                  </a:txBody>
                  <a:tcPr/>
                </a:tc>
                <a:tc>
                  <a:txBody>
                    <a:bodyPr/>
                    <a:lstStyle/>
                    <a:p>
                      <a:r>
                        <a:rPr lang="en-US" dirty="0" smtClean="0"/>
                        <a:t>Description</a:t>
                      </a:r>
                      <a:endParaRPr lang="en-US" dirty="0"/>
                    </a:p>
                  </a:txBody>
                  <a:tcPr/>
                </a:tc>
              </a:tr>
              <a:tr h="370840">
                <a:tc>
                  <a:txBody>
                    <a:bodyPr/>
                    <a:lstStyle/>
                    <a:p>
                      <a:r>
                        <a:rPr lang="en-US" b="1" dirty="0" smtClean="0"/>
                        <a:t>Be Trustworthy</a:t>
                      </a:r>
                      <a:endParaRPr lang="en-US" b="1" dirty="0"/>
                    </a:p>
                  </a:txBody>
                  <a:tcPr/>
                </a:tc>
                <a:tc>
                  <a:txBody>
                    <a:bodyPr/>
                    <a:lstStyle/>
                    <a:p>
                      <a:pPr marL="285750" indent="-285750">
                        <a:buFont typeface="Wingdings" panose="05000000000000000000" pitchFamily="2" charset="2"/>
                        <a:buChar char="§"/>
                      </a:pPr>
                      <a:r>
                        <a:rPr lang="en-US" dirty="0" smtClean="0"/>
                        <a:t>Don't play games, wage politics, or pit people against each other.  </a:t>
                      </a:r>
                    </a:p>
                    <a:p>
                      <a:pPr marL="285750" indent="-285750">
                        <a:buFont typeface="Wingdings" panose="05000000000000000000" pitchFamily="2" charset="2"/>
                        <a:buChar char="§"/>
                      </a:pPr>
                      <a:r>
                        <a:rPr lang="en-US" dirty="0" smtClean="0"/>
                        <a:t>Put the interests of the team and the project above your own. Trust is a two-way street, and it always starts with the leadership.</a:t>
                      </a:r>
                      <a:endParaRPr lang="en-US" dirty="0"/>
                    </a:p>
                  </a:txBody>
                  <a:tcPr/>
                </a:tc>
              </a:tr>
              <a:tr h="370840">
                <a:tc>
                  <a:txBody>
                    <a:bodyPr/>
                    <a:lstStyle/>
                    <a:p>
                      <a:r>
                        <a:rPr lang="en-US" b="1" dirty="0" smtClean="0"/>
                        <a:t>Ask for it</a:t>
                      </a:r>
                      <a:endParaRPr lang="en-US" b="1" dirty="0"/>
                    </a:p>
                  </a:txBody>
                  <a:tcPr/>
                </a:tc>
                <a:tc>
                  <a:txBody>
                    <a:bodyPr/>
                    <a:lstStyle/>
                    <a:p>
                      <a:pPr marL="285750" indent="-285750">
                        <a:buFont typeface="Wingdings" panose="05000000000000000000" pitchFamily="2" charset="2"/>
                        <a:buChar char="§"/>
                      </a:pPr>
                      <a:r>
                        <a:rPr lang="en-US" dirty="0" smtClean="0"/>
                        <a:t>Be open with your team about the importance of trust. </a:t>
                      </a:r>
                    </a:p>
                    <a:p>
                      <a:pPr marL="285750" indent="-285750">
                        <a:buFont typeface="Wingdings" panose="05000000000000000000" pitchFamily="2" charset="2"/>
                        <a:buChar char="§"/>
                      </a:pPr>
                      <a:r>
                        <a:rPr lang="en-US" dirty="0" smtClean="0"/>
                        <a:t>Tell them you will be open and honest with them, and you expect the same from them.  </a:t>
                      </a:r>
                    </a:p>
                  </a:txBody>
                  <a:tcPr/>
                </a:tc>
              </a:tr>
              <a:tr h="370840">
                <a:tc>
                  <a:txBody>
                    <a:bodyPr/>
                    <a:lstStyle/>
                    <a:p>
                      <a:r>
                        <a:rPr lang="en-US" b="1" dirty="0" smtClean="0"/>
                        <a:t>Guard it Carefully</a:t>
                      </a:r>
                      <a:endParaRPr lang="en-US" b="1" dirty="0"/>
                    </a:p>
                  </a:txBody>
                  <a:tcPr/>
                </a:tc>
                <a:tc>
                  <a:txBody>
                    <a:bodyPr/>
                    <a:lstStyle/>
                    <a:p>
                      <a:pPr marL="285750" indent="-285750">
                        <a:buFont typeface="Wingdings" panose="05000000000000000000" pitchFamily="2" charset="2"/>
                        <a:buChar char="§"/>
                      </a:pPr>
                      <a:r>
                        <a:rPr lang="en-US" dirty="0" smtClean="0"/>
                        <a:t>Trust is established over time, but destroyed in an instant.</a:t>
                      </a:r>
                    </a:p>
                    <a:p>
                      <a:pPr marL="285750" indent="-285750">
                        <a:buFont typeface="Wingdings" panose="05000000000000000000" pitchFamily="2" charset="2"/>
                        <a:buChar char="§"/>
                      </a:pPr>
                      <a:r>
                        <a:rPr lang="en-US" dirty="0" smtClean="0"/>
                        <a:t>Resist the urge to cut corners, play favorites, or steer decisions to your own advantage.  </a:t>
                      </a:r>
                    </a:p>
                    <a:p>
                      <a:pPr marL="285750" indent="-285750">
                        <a:buFont typeface="Wingdings" panose="05000000000000000000" pitchFamily="2" charset="2"/>
                        <a:buChar char="§"/>
                      </a:pPr>
                      <a:r>
                        <a:rPr lang="en-US" dirty="0" smtClean="0"/>
                        <a:t>If you have a team member who is violating the team's trust, call them out.  You may lose favor with that one person but you will maintain the trust of the rest of your team.</a:t>
                      </a:r>
                    </a:p>
                  </a:txBody>
                  <a:tcPr/>
                </a:tc>
              </a:tr>
            </a:tbl>
          </a:graphicData>
        </a:graphic>
      </p:graphicFrame>
    </p:spTree>
    <p:extLst>
      <p:ext uri="{BB962C8B-B14F-4D97-AF65-F5344CB8AC3E}">
        <p14:creationId xmlns:p14="http://schemas.microsoft.com/office/powerpoint/2010/main" val="1146221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6032" y="137160"/>
            <a:ext cx="8562480" cy="576000"/>
          </a:xfrm>
        </p:spPr>
        <p:txBody>
          <a:bodyPr anchor="t" anchorCtr="0"/>
          <a:lstStyle/>
          <a:p>
            <a:r>
              <a:rPr lang="en-US" dirty="0" smtClean="0"/>
              <a:t>Team Management: </a:t>
            </a:r>
            <a:r>
              <a:rPr lang="en-US" dirty="0" smtClean="0"/>
              <a:t>Building Trust @CT (4/4)</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82434732"/>
              </p:ext>
            </p:extLst>
          </p:nvPr>
        </p:nvGraphicFramePr>
        <p:xfrm>
          <a:off x="274320" y="914400"/>
          <a:ext cx="7848600" cy="4759960"/>
        </p:xfrm>
        <a:graphic>
          <a:graphicData uri="http://schemas.openxmlformats.org/drawingml/2006/table">
            <a:tbl>
              <a:tblPr firstRow="1" bandRow="1">
                <a:tableStyleId>{5C22544A-7EE6-4342-B048-85BDC9FD1C3A}</a:tableStyleId>
              </a:tblPr>
              <a:tblGrid>
                <a:gridCol w="3657600"/>
                <a:gridCol w="4191000"/>
              </a:tblGrid>
              <a:tr h="370840">
                <a:tc>
                  <a:txBody>
                    <a:bodyPr/>
                    <a:lstStyle/>
                    <a:p>
                      <a:r>
                        <a:rPr lang="en-US" dirty="0" smtClean="0"/>
                        <a:t>Tools</a:t>
                      </a:r>
                      <a:endParaRPr lang="en-US" dirty="0"/>
                    </a:p>
                  </a:txBody>
                  <a:tcPr/>
                </a:tc>
                <a:tc>
                  <a:txBody>
                    <a:bodyPr/>
                    <a:lstStyle/>
                    <a:p>
                      <a:r>
                        <a:rPr lang="en-US" dirty="0" smtClean="0"/>
                        <a:t>Objectives</a:t>
                      </a:r>
                      <a:endParaRPr lang="en-US" dirty="0"/>
                    </a:p>
                  </a:txBody>
                  <a:tcPr/>
                </a:tc>
              </a:tr>
              <a:tr h="370840">
                <a:tc>
                  <a:txBody>
                    <a:bodyPr/>
                    <a:lstStyle/>
                    <a:p>
                      <a:r>
                        <a:rPr lang="en-US" dirty="0" smtClean="0"/>
                        <a:t>Face</a:t>
                      </a:r>
                      <a:r>
                        <a:rPr lang="en-US" baseline="0" dirty="0" smtClean="0"/>
                        <a:t> to face meeting</a:t>
                      </a:r>
                      <a:endParaRPr lang="en-US" dirty="0" smtClean="0"/>
                    </a:p>
                  </a:txBody>
                  <a:tcPr/>
                </a:tc>
                <a:tc>
                  <a:txBody>
                    <a:bodyPr/>
                    <a:lstStyle/>
                    <a:p>
                      <a:pPr marL="285750" indent="-285750" algn="l" defTabSz="914400" rtl="0" eaLnBrk="1" latinLnBrk="0" hangingPunct="1">
                        <a:buFont typeface="Wingdings" panose="05000000000000000000" pitchFamily="2" charset="2"/>
                        <a:buChar char="§"/>
                      </a:pPr>
                      <a:r>
                        <a:rPr lang="en-US" sz="1800" kern="1200" dirty="0" smtClean="0">
                          <a:solidFill>
                            <a:schemeClr val="dk1"/>
                          </a:solidFill>
                          <a:latin typeface="+mn-lt"/>
                          <a:ea typeface="+mn-ea"/>
                          <a:cs typeface="+mn-cs"/>
                        </a:rPr>
                        <a:t>Makes a person more comfortable and helps set up bonding</a:t>
                      </a:r>
                      <a:endParaRPr lang="en-US" sz="1800" kern="1200" dirty="0">
                        <a:solidFill>
                          <a:schemeClr val="dk1"/>
                        </a:solidFill>
                        <a:latin typeface="+mn-lt"/>
                        <a:ea typeface="+mn-ea"/>
                        <a:cs typeface="+mn-cs"/>
                      </a:endParaRPr>
                    </a:p>
                  </a:txBody>
                  <a:tcPr/>
                </a:tc>
              </a:tr>
              <a:tr h="370840">
                <a:tc>
                  <a:txBody>
                    <a:bodyPr/>
                    <a:lstStyle/>
                    <a:p>
                      <a:r>
                        <a:rPr lang="en-US" dirty="0" smtClean="0"/>
                        <a:t>Team A &amp;</a:t>
                      </a:r>
                      <a:r>
                        <a:rPr lang="en-US" baseline="0" dirty="0" smtClean="0"/>
                        <a:t> </a:t>
                      </a:r>
                      <a:r>
                        <a:rPr lang="en-US" dirty="0" smtClean="0"/>
                        <a:t>P</a:t>
                      </a:r>
                    </a:p>
                  </a:txBody>
                  <a:tcPr/>
                </a:tc>
                <a:tc>
                  <a:txBody>
                    <a:bodyPr/>
                    <a:lstStyle/>
                    <a:p>
                      <a:pPr marL="285750" indent="-285750">
                        <a:buFont typeface="Wingdings" panose="05000000000000000000" pitchFamily="2" charset="2"/>
                        <a:buChar char="§"/>
                      </a:pPr>
                      <a:r>
                        <a:rPr lang="en-US" dirty="0" smtClean="0"/>
                        <a:t>T</a:t>
                      </a:r>
                      <a:r>
                        <a:rPr lang="en-US" baseline="0" dirty="0" smtClean="0"/>
                        <a:t>eam </a:t>
                      </a:r>
                      <a:r>
                        <a:rPr lang="en-US" baseline="0" dirty="0" smtClean="0"/>
                        <a:t>members to share the accomplishments, plans and </a:t>
                      </a:r>
                      <a:r>
                        <a:rPr lang="en-US" baseline="0" dirty="0" smtClean="0"/>
                        <a:t>issues</a:t>
                      </a:r>
                      <a:endParaRPr lang="en-US" baseline="0" dirty="0" smtClean="0"/>
                    </a:p>
                    <a:p>
                      <a:pPr marL="285750" indent="-285750">
                        <a:buFont typeface="Wingdings" panose="05000000000000000000" pitchFamily="2" charset="2"/>
                        <a:buChar char="§"/>
                      </a:pPr>
                      <a:r>
                        <a:rPr lang="en-US" baseline="0" dirty="0" smtClean="0"/>
                        <a:t>Understand </a:t>
                      </a:r>
                      <a:r>
                        <a:rPr lang="en-US" baseline="0" dirty="0" smtClean="0"/>
                        <a:t>about other activities/ learnings from team members</a:t>
                      </a:r>
                    </a:p>
                    <a:p>
                      <a:pPr marL="285750" indent="-285750">
                        <a:buFont typeface="Wingdings" panose="05000000000000000000" pitchFamily="2" charset="2"/>
                        <a:buChar char="§"/>
                      </a:pPr>
                      <a:r>
                        <a:rPr lang="en-US" dirty="0" smtClean="0"/>
                        <a:t>K</a:t>
                      </a:r>
                      <a:r>
                        <a:rPr lang="en-US" baseline="0" dirty="0" smtClean="0"/>
                        <a:t>eeping in touch with the team members who may not be co–located (onsite teams</a:t>
                      </a:r>
                      <a:r>
                        <a:rPr lang="en-US" baseline="0" dirty="0" smtClean="0"/>
                        <a:t>)</a:t>
                      </a:r>
                      <a:endParaRPr lang="en-US" dirty="0" smtClean="0"/>
                    </a:p>
                  </a:txBody>
                  <a:tcPr/>
                </a:tc>
              </a:tr>
              <a:tr h="370840">
                <a:tc>
                  <a:txBody>
                    <a:bodyPr/>
                    <a:lstStyle/>
                    <a:p>
                      <a:r>
                        <a:rPr lang="en-US" dirty="0" smtClean="0"/>
                        <a:t>Create</a:t>
                      </a:r>
                      <a:r>
                        <a:rPr lang="en-US" baseline="0" dirty="0" smtClean="0"/>
                        <a:t> informal </a:t>
                      </a:r>
                      <a:r>
                        <a:rPr lang="en-US" dirty="0" smtClean="0"/>
                        <a:t>Project roles</a:t>
                      </a:r>
                    </a:p>
                  </a:txBody>
                  <a:tcPr/>
                </a:tc>
                <a:tc>
                  <a:txBody>
                    <a:bodyPr/>
                    <a:lstStyle/>
                    <a:p>
                      <a:pPr marL="285750" lvl="0" indent="-285750">
                        <a:buFont typeface="Wingdings" panose="05000000000000000000" pitchFamily="2" charset="2"/>
                        <a:buChar char="§"/>
                      </a:pPr>
                      <a:r>
                        <a:rPr lang="en-US" dirty="0" smtClean="0"/>
                        <a:t>Create project roles e.g. QMS lead, </a:t>
                      </a:r>
                      <a:r>
                        <a:rPr lang="en-US" dirty="0" err="1" smtClean="0"/>
                        <a:t>Infosec</a:t>
                      </a:r>
                      <a:r>
                        <a:rPr lang="en-US" dirty="0" smtClean="0"/>
                        <a:t> lead, Celebration lead </a:t>
                      </a:r>
                      <a:r>
                        <a:rPr lang="en-US" dirty="0" smtClean="0"/>
                        <a:t>etc. Rotate </a:t>
                      </a:r>
                      <a:r>
                        <a:rPr lang="en-US" dirty="0" smtClean="0"/>
                        <a:t>them </a:t>
                      </a:r>
                      <a:r>
                        <a:rPr lang="en-US" dirty="0" smtClean="0"/>
                        <a:t>frequently.</a:t>
                      </a:r>
                      <a:endParaRPr lang="en-US" dirty="0" smtClean="0"/>
                    </a:p>
                    <a:p>
                      <a:pPr marL="285750" lvl="0" indent="-285750">
                        <a:buFont typeface="Wingdings" panose="05000000000000000000" pitchFamily="2" charset="2"/>
                        <a:buChar char="§"/>
                      </a:pPr>
                      <a:r>
                        <a:rPr lang="en-US" dirty="0" smtClean="0"/>
                        <a:t>Gives an individual</a:t>
                      </a:r>
                      <a:r>
                        <a:rPr lang="en-US" baseline="0" dirty="0" smtClean="0"/>
                        <a:t> </a:t>
                      </a:r>
                      <a:r>
                        <a:rPr lang="en-US" dirty="0" smtClean="0"/>
                        <a:t>experience of performing different tasks</a:t>
                      </a:r>
                    </a:p>
                    <a:p>
                      <a:pPr marL="285750" lvl="0" indent="-285750">
                        <a:buFont typeface="Wingdings" panose="05000000000000000000" pitchFamily="2" charset="2"/>
                        <a:buChar char="§"/>
                      </a:pPr>
                      <a:r>
                        <a:rPr lang="en-US" dirty="0" smtClean="0"/>
                        <a:t>Gives</a:t>
                      </a:r>
                      <a:r>
                        <a:rPr lang="en-US" baseline="0" dirty="0" smtClean="0"/>
                        <a:t> a sense of </a:t>
                      </a:r>
                      <a:r>
                        <a:rPr lang="en-US" baseline="0" dirty="0" smtClean="0"/>
                        <a:t>trust</a:t>
                      </a:r>
                      <a:endParaRPr lang="en-US" dirty="0"/>
                    </a:p>
                  </a:txBody>
                  <a:tcPr/>
                </a:tc>
              </a:tr>
            </a:tbl>
          </a:graphicData>
        </a:graphic>
      </p:graphicFrame>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04800" y="5867400"/>
            <a:ext cx="830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t>
            </a:r>
            <a:r>
              <a:rPr lang="en-US" dirty="0" err="1"/>
              <a:t>CitiusTech</a:t>
            </a:r>
            <a:r>
              <a:rPr lang="en-US" dirty="0"/>
              <a:t> we inherently tend to trust a person until that person proves us wrong.</a:t>
            </a:r>
          </a:p>
        </p:txBody>
      </p:sp>
    </p:spTree>
    <p:extLst>
      <p:ext uri="{BB962C8B-B14F-4D97-AF65-F5344CB8AC3E}">
        <p14:creationId xmlns:p14="http://schemas.microsoft.com/office/powerpoint/2010/main" val="1889963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Agenda</a:t>
            </a:r>
            <a:endParaRPr lang="en-IN" dirty="0"/>
          </a:p>
        </p:txBody>
      </p:sp>
      <p:sp>
        <p:nvSpPr>
          <p:cNvPr id="7" name="Rectangle 6"/>
          <p:cNvSpPr/>
          <p:nvPr/>
        </p:nvSpPr>
        <p:spPr>
          <a:xfrm flipH="1">
            <a:off x="381000" y="3174248"/>
            <a:ext cx="5562600" cy="381000"/>
          </a:xfrm>
          <a:prstGeom prst="rect">
            <a:avLst/>
          </a:prstGeom>
          <a:solidFill>
            <a:schemeClr val="bg1">
              <a:lumMod val="8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200" dirty="0">
              <a:solidFill>
                <a:prstClr val="white"/>
              </a:solidFill>
              <a:ea typeface="Segoe UI" pitchFamily="34" charset="0"/>
              <a:cs typeface="Segoe UI" pitchFamily="34" charset="0"/>
            </a:endParaRPr>
          </a:p>
        </p:txBody>
      </p:sp>
      <p:sp>
        <p:nvSpPr>
          <p:cNvPr id="8" name="Text Placeholder 2"/>
          <p:cNvSpPr txBox="1">
            <a:spLocks/>
          </p:cNvSpPr>
          <p:nvPr/>
        </p:nvSpPr>
        <p:spPr>
          <a:xfrm>
            <a:off x="274320" y="914400"/>
            <a:ext cx="8305800" cy="4937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sz="2000" dirty="0"/>
              <a:t>Team Stages</a:t>
            </a:r>
          </a:p>
          <a:p>
            <a:pPr>
              <a:spcBef>
                <a:spcPts val="600"/>
              </a:spcBef>
              <a:buFont typeface="Arial" panose="020B0604020202020204" pitchFamily="34" charset="0"/>
              <a:buChar char="•"/>
            </a:pPr>
            <a:r>
              <a:rPr lang="en-US" sz="2000" dirty="0"/>
              <a:t>Key Components Of Team Management</a:t>
            </a:r>
          </a:p>
          <a:p>
            <a:pPr lvl="1">
              <a:spcBef>
                <a:spcPts val="600"/>
              </a:spcBef>
            </a:pPr>
            <a:r>
              <a:rPr lang="en-US" dirty="0"/>
              <a:t>Team Induction</a:t>
            </a:r>
          </a:p>
          <a:p>
            <a:pPr lvl="1">
              <a:spcBef>
                <a:spcPts val="600"/>
              </a:spcBef>
            </a:pPr>
            <a:r>
              <a:rPr lang="en-US" dirty="0"/>
              <a:t>Co-ordination And Communication</a:t>
            </a:r>
          </a:p>
          <a:p>
            <a:pPr lvl="1">
              <a:spcBef>
                <a:spcPts val="600"/>
              </a:spcBef>
            </a:pPr>
            <a:r>
              <a:rPr lang="en-US" dirty="0"/>
              <a:t>Delegation</a:t>
            </a:r>
          </a:p>
          <a:p>
            <a:pPr lvl="1">
              <a:spcBef>
                <a:spcPts val="600"/>
              </a:spcBef>
            </a:pPr>
            <a:r>
              <a:rPr lang="en-US" dirty="0"/>
              <a:t>Building Trust </a:t>
            </a:r>
          </a:p>
          <a:p>
            <a:pPr lvl="1">
              <a:spcBef>
                <a:spcPts val="600"/>
              </a:spcBef>
            </a:pPr>
            <a:r>
              <a:rPr lang="en-US" b="1" dirty="0"/>
              <a:t>Motivation and Grooming</a:t>
            </a:r>
          </a:p>
          <a:p>
            <a:pPr lvl="1">
              <a:spcBef>
                <a:spcPts val="600"/>
              </a:spcBef>
            </a:pPr>
            <a:r>
              <a:rPr lang="en-US" dirty="0"/>
              <a:t>Conflicts Management</a:t>
            </a:r>
          </a:p>
          <a:p>
            <a:pPr lvl="1">
              <a:spcBef>
                <a:spcPts val="600"/>
              </a:spcBef>
            </a:pPr>
            <a:r>
              <a:rPr lang="en-US" dirty="0"/>
              <a:t>Evaluation &amp; Retrospection</a:t>
            </a:r>
          </a:p>
          <a:p>
            <a:pPr>
              <a:spcBef>
                <a:spcPts val="600"/>
              </a:spcBef>
              <a:buFont typeface="Arial" panose="020B0604020202020204" pitchFamily="34" charset="0"/>
              <a:buChar char="•"/>
            </a:pPr>
            <a:r>
              <a:rPr lang="en-US" sz="2000" dirty="0"/>
              <a:t>Making It Work @ </a:t>
            </a:r>
            <a:r>
              <a:rPr lang="en-US" sz="2000" dirty="0" err="1"/>
              <a:t>CitiusTech</a:t>
            </a:r>
            <a:endParaRPr lang="en-US" sz="2000" dirty="0"/>
          </a:p>
          <a:p>
            <a:pPr>
              <a:spcBef>
                <a:spcPts val="600"/>
              </a:spcBef>
              <a:buFont typeface="Arial" panose="020B0604020202020204" pitchFamily="34" charset="0"/>
              <a:buChar char="•"/>
            </a:pPr>
            <a:r>
              <a:rPr lang="en-US" sz="2000" dirty="0"/>
              <a:t>Q&amp;A</a:t>
            </a:r>
          </a:p>
        </p:txBody>
      </p:sp>
    </p:spTree>
    <p:extLst>
      <p:ext uri="{BB962C8B-B14F-4D97-AF65-F5344CB8AC3E}">
        <p14:creationId xmlns:p14="http://schemas.microsoft.com/office/powerpoint/2010/main" val="3681079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Team Management – Leader’s Role</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421"/>
          <a:stretch/>
        </p:blipFill>
        <p:spPr bwMode="auto">
          <a:xfrm>
            <a:off x="800100" y="1447800"/>
            <a:ext cx="3581400" cy="377294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a:extLst/>
        </p:spPr>
      </p:pic>
      <p:sp>
        <p:nvSpPr>
          <p:cNvPr id="3" name="TextBox 2"/>
          <p:cNvSpPr txBox="1"/>
          <p:nvPr/>
        </p:nvSpPr>
        <p:spPr>
          <a:xfrm>
            <a:off x="4800600" y="1219200"/>
            <a:ext cx="3962400"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Team Management is a key aspect of successful leadership</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True leadership is about creating an environment for the team to perform and deliver to their optimal potential</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True leadership </a:t>
            </a:r>
            <a:r>
              <a:rPr lang="en-US" dirty="0" smtClean="0"/>
              <a:t>is about providing a growth opportunity for team members so as to create future leaders</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smtClean="0"/>
              <a:t>Effective team management is in a way about becoming an effective leader by earning love and respect of team members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30647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http://incentive-intelligence.typepad.com/photos/uncategorized/2008/09/22/dilbert922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75" y="1702130"/>
            <a:ext cx="8220204" cy="30003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Grooming and Motivation </a:t>
            </a:r>
            <a:r>
              <a:rPr lang="en-US" dirty="0" smtClean="0">
                <a:sym typeface="Wingdings" panose="05000000000000000000" pitchFamily="2" charset="2"/>
              </a:rPr>
              <a:t> (1/6)</a:t>
            </a:r>
            <a:endParaRPr lang="en-IN" dirty="0"/>
          </a:p>
        </p:txBody>
      </p:sp>
    </p:spTree>
    <p:extLst>
      <p:ext uri="{BB962C8B-B14F-4D97-AF65-F5344CB8AC3E}">
        <p14:creationId xmlns:p14="http://schemas.microsoft.com/office/powerpoint/2010/main" val="3204979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Grooming and Motivation (2/6)</a:t>
            </a:r>
            <a:endParaRPr lang="en-IN" dirty="0"/>
          </a:p>
        </p:txBody>
      </p:sp>
      <p:sp>
        <p:nvSpPr>
          <p:cNvPr id="3" name="Text Placeholder 2"/>
          <p:cNvSpPr>
            <a:spLocks noGrp="1"/>
          </p:cNvSpPr>
          <p:nvPr>
            <p:ph type="body" sz="quarter" idx="10"/>
          </p:nvPr>
        </p:nvSpPr>
        <p:spPr>
          <a:xfrm>
            <a:off x="274320" y="914400"/>
            <a:ext cx="8077200" cy="5334000"/>
          </a:xfrm>
        </p:spPr>
        <p:txBody>
          <a:bodyPr anchor="t" anchorCtr="0">
            <a:noAutofit/>
          </a:bodyPr>
          <a:lstStyle/>
          <a:p>
            <a:pPr marL="0" indent="0">
              <a:spcBef>
                <a:spcPts val="1200"/>
              </a:spcBef>
              <a:buNone/>
            </a:pPr>
            <a:r>
              <a:rPr lang="en-US" sz="1800" b="1" dirty="0" smtClean="0">
                <a:solidFill>
                  <a:schemeClr val="tx1"/>
                </a:solidFill>
                <a:ea typeface="Tahoma" pitchFamily="34" charset="0"/>
                <a:cs typeface="Tahoma" pitchFamily="34" charset="0"/>
              </a:rPr>
              <a:t>Some theories on Motivation</a:t>
            </a:r>
          </a:p>
          <a:p>
            <a:pPr marL="0" indent="0">
              <a:spcBef>
                <a:spcPts val="1200"/>
              </a:spcBef>
              <a:buNone/>
            </a:pPr>
            <a:r>
              <a:rPr lang="en-US" sz="1800" b="1" dirty="0" smtClean="0">
                <a:solidFill>
                  <a:schemeClr val="tx1"/>
                </a:solidFill>
                <a:ea typeface="Tahoma" pitchFamily="34" charset="0"/>
                <a:cs typeface="Tahoma" pitchFamily="34" charset="0"/>
              </a:rPr>
              <a:t>Maslow’s Hierarchy of Needs</a:t>
            </a:r>
            <a:r>
              <a:rPr lang="en-US" sz="1800" dirty="0" smtClean="0">
                <a:solidFill>
                  <a:schemeClr val="tx1"/>
                </a:solidFill>
                <a:ea typeface="Tahoma" pitchFamily="34" charset="0"/>
                <a:cs typeface="Tahoma" pitchFamily="34" charset="0"/>
              </a:rPr>
              <a:t>: People are not most motivated to work by security or money. Instead, the highest motivation is to contribute and use their skills. Maslow called this “self actualization”</a:t>
            </a:r>
          </a:p>
          <a:p>
            <a:pPr marL="400050" lvl="1" indent="0">
              <a:spcBef>
                <a:spcPts val="1200"/>
              </a:spcBef>
              <a:buNone/>
            </a:pPr>
            <a:r>
              <a:rPr lang="en-US" sz="1800" dirty="0" smtClean="0">
                <a:solidFill>
                  <a:schemeClr val="tx1"/>
                </a:solidFill>
                <a:ea typeface="Tahoma" pitchFamily="34" charset="0"/>
                <a:cs typeface="Tahoma" pitchFamily="34" charset="0"/>
              </a:rPr>
              <a:t> </a:t>
            </a:r>
          </a:p>
        </p:txBody>
      </p:sp>
      <p:grpSp>
        <p:nvGrpSpPr>
          <p:cNvPr id="36" name="Group 35"/>
          <p:cNvGrpSpPr/>
          <p:nvPr/>
        </p:nvGrpSpPr>
        <p:grpSpPr>
          <a:xfrm>
            <a:off x="609600" y="2349690"/>
            <a:ext cx="5257800" cy="3886200"/>
            <a:chOff x="1981200" y="2349690"/>
            <a:chExt cx="5257800" cy="3886200"/>
          </a:xfrm>
        </p:grpSpPr>
        <p:sp>
          <p:nvSpPr>
            <p:cNvPr id="2" name="Isosceles Triangle 1"/>
            <p:cNvSpPr/>
            <p:nvPr/>
          </p:nvSpPr>
          <p:spPr>
            <a:xfrm>
              <a:off x="1981200" y="2349690"/>
              <a:ext cx="5257800" cy="38862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 name="Straight Connector 6"/>
            <p:cNvCxnSpPr/>
            <p:nvPr/>
          </p:nvCxnSpPr>
          <p:spPr>
            <a:xfrm>
              <a:off x="2362200" y="5638800"/>
              <a:ext cx="449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4419600"/>
              <a:ext cx="2819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770496" y="5029200"/>
              <a:ext cx="36331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595048" y="3810000"/>
              <a:ext cx="1981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88472" y="3388056"/>
              <a:ext cx="1441613" cy="307777"/>
            </a:xfrm>
            <a:prstGeom prst="rect">
              <a:avLst/>
            </a:prstGeom>
            <a:noFill/>
          </p:spPr>
          <p:txBody>
            <a:bodyPr wrap="none" rtlCol="0">
              <a:spAutoFit/>
            </a:bodyPr>
            <a:lstStyle/>
            <a:p>
              <a:r>
                <a:rPr lang="en-US" sz="1400" dirty="0" smtClean="0"/>
                <a:t>Self Actualization</a:t>
              </a:r>
              <a:endParaRPr lang="en-US" sz="1400" dirty="0"/>
            </a:p>
          </p:txBody>
        </p:sp>
        <p:sp>
          <p:nvSpPr>
            <p:cNvPr id="30" name="TextBox 29"/>
            <p:cNvSpPr txBox="1"/>
            <p:nvPr/>
          </p:nvSpPr>
          <p:spPr>
            <a:xfrm>
              <a:off x="4248815" y="4035622"/>
              <a:ext cx="722570" cy="307777"/>
            </a:xfrm>
            <a:prstGeom prst="rect">
              <a:avLst/>
            </a:prstGeom>
            <a:noFill/>
          </p:spPr>
          <p:txBody>
            <a:bodyPr wrap="none" rtlCol="0">
              <a:spAutoFit/>
            </a:bodyPr>
            <a:lstStyle/>
            <a:p>
              <a:r>
                <a:rPr lang="en-US" sz="1400" dirty="0" smtClean="0"/>
                <a:t>Esteem</a:t>
              </a:r>
              <a:endParaRPr lang="en-US" sz="1400" dirty="0"/>
            </a:p>
          </p:txBody>
        </p:sp>
        <p:sp>
          <p:nvSpPr>
            <p:cNvPr id="31" name="TextBox 30"/>
            <p:cNvSpPr txBox="1"/>
            <p:nvPr/>
          </p:nvSpPr>
          <p:spPr>
            <a:xfrm>
              <a:off x="4248815" y="4631572"/>
              <a:ext cx="606256" cy="307777"/>
            </a:xfrm>
            <a:prstGeom prst="rect">
              <a:avLst/>
            </a:prstGeom>
            <a:noFill/>
          </p:spPr>
          <p:txBody>
            <a:bodyPr wrap="none" rtlCol="0">
              <a:spAutoFit/>
            </a:bodyPr>
            <a:lstStyle/>
            <a:p>
              <a:r>
                <a:rPr lang="en-US" sz="1400" dirty="0" smtClean="0"/>
                <a:t>Social</a:t>
              </a:r>
              <a:endParaRPr lang="en-US" sz="1400" dirty="0"/>
            </a:p>
          </p:txBody>
        </p:sp>
        <p:sp>
          <p:nvSpPr>
            <p:cNvPr id="32" name="TextBox 31"/>
            <p:cNvSpPr txBox="1"/>
            <p:nvPr/>
          </p:nvSpPr>
          <p:spPr>
            <a:xfrm>
              <a:off x="4292556" y="5214581"/>
              <a:ext cx="633443" cy="307777"/>
            </a:xfrm>
            <a:prstGeom prst="rect">
              <a:avLst/>
            </a:prstGeom>
            <a:noFill/>
          </p:spPr>
          <p:txBody>
            <a:bodyPr wrap="none" rtlCol="0">
              <a:spAutoFit/>
            </a:bodyPr>
            <a:lstStyle/>
            <a:p>
              <a:r>
                <a:rPr lang="en-US" sz="1400" dirty="0" smtClean="0"/>
                <a:t>Safety</a:t>
              </a:r>
              <a:endParaRPr lang="en-US" sz="1400" dirty="0"/>
            </a:p>
          </p:txBody>
        </p:sp>
        <p:sp>
          <p:nvSpPr>
            <p:cNvPr id="33" name="TextBox 32"/>
            <p:cNvSpPr txBox="1"/>
            <p:nvPr/>
          </p:nvSpPr>
          <p:spPr>
            <a:xfrm>
              <a:off x="4049722" y="5791200"/>
              <a:ext cx="1120756" cy="307777"/>
            </a:xfrm>
            <a:prstGeom prst="rect">
              <a:avLst/>
            </a:prstGeom>
            <a:noFill/>
          </p:spPr>
          <p:txBody>
            <a:bodyPr wrap="none" rtlCol="0">
              <a:spAutoFit/>
            </a:bodyPr>
            <a:lstStyle/>
            <a:p>
              <a:r>
                <a:rPr lang="en-US" sz="1400" dirty="0" smtClean="0"/>
                <a:t>Physiological</a:t>
              </a:r>
              <a:endParaRPr lang="en-US" sz="1400" dirty="0"/>
            </a:p>
          </p:txBody>
        </p:sp>
      </p:grpSp>
      <p:sp>
        <p:nvSpPr>
          <p:cNvPr id="34" name="TextBox 33"/>
          <p:cNvSpPr txBox="1"/>
          <p:nvPr/>
        </p:nvSpPr>
        <p:spPr>
          <a:xfrm>
            <a:off x="4191000" y="3352801"/>
            <a:ext cx="2808654" cy="307777"/>
          </a:xfrm>
          <a:prstGeom prst="rect">
            <a:avLst/>
          </a:prstGeom>
          <a:noFill/>
        </p:spPr>
        <p:txBody>
          <a:bodyPr wrap="none" rtlCol="0">
            <a:spAutoFit/>
          </a:bodyPr>
          <a:lstStyle/>
          <a:p>
            <a:r>
              <a:rPr lang="en-US" sz="1400" dirty="0" smtClean="0"/>
              <a:t>Self fulfillment, growth and learning</a:t>
            </a:r>
            <a:endParaRPr lang="en-US" sz="1400" dirty="0"/>
          </a:p>
        </p:txBody>
      </p:sp>
      <p:sp>
        <p:nvSpPr>
          <p:cNvPr id="35" name="TextBox 34"/>
          <p:cNvSpPr txBox="1"/>
          <p:nvPr/>
        </p:nvSpPr>
        <p:spPr>
          <a:xfrm>
            <a:off x="4649087" y="4039472"/>
            <a:ext cx="3796489" cy="307777"/>
          </a:xfrm>
          <a:prstGeom prst="rect">
            <a:avLst/>
          </a:prstGeom>
          <a:noFill/>
        </p:spPr>
        <p:txBody>
          <a:bodyPr wrap="none" rtlCol="0">
            <a:spAutoFit/>
          </a:bodyPr>
          <a:lstStyle/>
          <a:p>
            <a:r>
              <a:rPr lang="en-US" sz="1400" dirty="0" smtClean="0"/>
              <a:t>Accomplishment, respect, attention, appreciation</a:t>
            </a:r>
            <a:endParaRPr lang="en-US" sz="1400" dirty="0"/>
          </a:p>
        </p:txBody>
      </p:sp>
      <p:sp>
        <p:nvSpPr>
          <p:cNvPr id="37" name="TextBox 36"/>
          <p:cNvSpPr txBox="1"/>
          <p:nvPr/>
        </p:nvSpPr>
        <p:spPr>
          <a:xfrm>
            <a:off x="5020421" y="4614163"/>
            <a:ext cx="3469155" cy="307777"/>
          </a:xfrm>
          <a:prstGeom prst="rect">
            <a:avLst/>
          </a:prstGeom>
          <a:noFill/>
        </p:spPr>
        <p:txBody>
          <a:bodyPr wrap="none" rtlCol="0">
            <a:spAutoFit/>
          </a:bodyPr>
          <a:lstStyle/>
          <a:p>
            <a:r>
              <a:rPr lang="en-US" sz="1400" dirty="0" smtClean="0"/>
              <a:t>Love, affection, approval, friends, association</a:t>
            </a:r>
            <a:endParaRPr lang="en-US" sz="1400" dirty="0"/>
          </a:p>
        </p:txBody>
      </p:sp>
      <p:sp>
        <p:nvSpPr>
          <p:cNvPr id="38" name="TextBox 37"/>
          <p:cNvSpPr txBox="1"/>
          <p:nvPr/>
        </p:nvSpPr>
        <p:spPr>
          <a:xfrm>
            <a:off x="5445781" y="5195248"/>
            <a:ext cx="3220946" cy="307777"/>
          </a:xfrm>
          <a:prstGeom prst="rect">
            <a:avLst/>
          </a:prstGeom>
          <a:noFill/>
        </p:spPr>
        <p:txBody>
          <a:bodyPr wrap="none" rtlCol="0">
            <a:spAutoFit/>
          </a:bodyPr>
          <a:lstStyle/>
          <a:p>
            <a:r>
              <a:rPr lang="en-US" sz="1400" dirty="0" smtClean="0"/>
              <a:t>Security, stability and freedom from harm</a:t>
            </a:r>
            <a:endParaRPr lang="en-US" sz="1400" dirty="0"/>
          </a:p>
        </p:txBody>
      </p:sp>
      <p:sp>
        <p:nvSpPr>
          <p:cNvPr id="39" name="TextBox 38"/>
          <p:cNvSpPr txBox="1"/>
          <p:nvPr/>
        </p:nvSpPr>
        <p:spPr>
          <a:xfrm>
            <a:off x="5865884" y="5791199"/>
            <a:ext cx="3239605" cy="307777"/>
          </a:xfrm>
          <a:prstGeom prst="rect">
            <a:avLst/>
          </a:prstGeom>
          <a:noFill/>
        </p:spPr>
        <p:txBody>
          <a:bodyPr wrap="none" rtlCol="0">
            <a:spAutoFit/>
          </a:bodyPr>
          <a:lstStyle/>
          <a:p>
            <a:r>
              <a:rPr lang="en-US" sz="1400" dirty="0" smtClean="0"/>
              <a:t>Need for air, water, food housing, clothing</a:t>
            </a:r>
            <a:endParaRPr lang="en-US" sz="1400" dirty="0"/>
          </a:p>
        </p:txBody>
      </p:sp>
      <p:sp>
        <p:nvSpPr>
          <p:cNvPr id="4" name="Isosceles Triangle 3"/>
          <p:cNvSpPr/>
          <p:nvPr/>
        </p:nvSpPr>
        <p:spPr>
          <a:xfrm>
            <a:off x="2223448" y="2349689"/>
            <a:ext cx="2030104" cy="1460311"/>
          </a:xfrm>
          <a:prstGeom prst="triangle">
            <a:avLst/>
          </a:prstGeom>
          <a:solidFill>
            <a:srgbClr val="00B05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rapezoid 10"/>
          <p:cNvSpPr/>
          <p:nvPr/>
        </p:nvSpPr>
        <p:spPr>
          <a:xfrm>
            <a:off x="1828799" y="3810001"/>
            <a:ext cx="2820287" cy="609600"/>
          </a:xfrm>
          <a:prstGeom prst="trapezoid">
            <a:avLst>
              <a:gd name="adj" fmla="val 67857"/>
            </a:avLst>
          </a:prstGeom>
          <a:solidFill>
            <a:srgbClr val="FFC000">
              <a:alpha val="4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apezoid 11"/>
          <p:cNvSpPr/>
          <p:nvPr/>
        </p:nvSpPr>
        <p:spPr>
          <a:xfrm>
            <a:off x="1398897" y="4419601"/>
            <a:ext cx="3633148" cy="609599"/>
          </a:xfrm>
          <a:prstGeom prst="trapezoid">
            <a:avLst>
              <a:gd name="adj" fmla="val 67857"/>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8039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Grooming and Motivation (3/6)</a:t>
            </a:r>
            <a:endParaRPr lang="en-IN" dirty="0"/>
          </a:p>
        </p:txBody>
      </p:sp>
      <p:sp>
        <p:nvSpPr>
          <p:cNvPr id="3" name="Text Placeholder 2"/>
          <p:cNvSpPr>
            <a:spLocks noGrp="1"/>
          </p:cNvSpPr>
          <p:nvPr>
            <p:ph type="body" sz="quarter" idx="10"/>
          </p:nvPr>
        </p:nvSpPr>
        <p:spPr>
          <a:xfrm>
            <a:off x="274320" y="914400"/>
            <a:ext cx="8077200" cy="5334000"/>
          </a:xfrm>
        </p:spPr>
        <p:txBody>
          <a:bodyPr anchor="t" anchorCtr="0">
            <a:noAutofit/>
          </a:bodyPr>
          <a:lstStyle/>
          <a:p>
            <a:pPr marL="0" indent="0">
              <a:spcBef>
                <a:spcPts val="1200"/>
              </a:spcBef>
              <a:buNone/>
            </a:pPr>
            <a:r>
              <a:rPr lang="en-US" sz="1800" b="1" dirty="0" smtClean="0">
                <a:solidFill>
                  <a:schemeClr val="tx1"/>
                </a:solidFill>
                <a:ea typeface="Tahoma" pitchFamily="34" charset="0"/>
                <a:cs typeface="Tahoma" pitchFamily="34" charset="0"/>
              </a:rPr>
              <a:t>David McClelland’s Theory of Needs</a:t>
            </a:r>
            <a:r>
              <a:rPr lang="en-US" sz="1800" dirty="0" smtClean="0">
                <a:solidFill>
                  <a:schemeClr val="tx1"/>
                </a:solidFill>
                <a:ea typeface="Tahoma" pitchFamily="34" charset="0"/>
                <a:cs typeface="Tahoma" pitchFamily="34" charset="0"/>
              </a:rPr>
              <a:t>: People are most motivated by one of the three needs listed in following table. A person falling into one category would be managed differently than a person falling into another category</a:t>
            </a:r>
          </a:p>
          <a:p>
            <a:pPr marL="0" indent="0">
              <a:spcBef>
                <a:spcPts val="1200"/>
              </a:spcBef>
              <a:buNone/>
            </a:pPr>
            <a:r>
              <a:rPr lang="en-US" sz="1800" dirty="0" smtClean="0">
                <a:solidFill>
                  <a:schemeClr val="tx1"/>
                </a:solidFill>
                <a:ea typeface="Tahoma" pitchFamily="34" charset="0"/>
                <a:cs typeface="Tahoma" pitchFamily="34"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199973535"/>
              </p:ext>
            </p:extLst>
          </p:nvPr>
        </p:nvGraphicFramePr>
        <p:xfrm>
          <a:off x="609600" y="1905000"/>
          <a:ext cx="7467600" cy="3662680"/>
        </p:xfrm>
        <a:graphic>
          <a:graphicData uri="http://schemas.openxmlformats.org/drawingml/2006/table">
            <a:tbl>
              <a:tblPr firstRow="1" bandRow="1">
                <a:tableStyleId>{5C22544A-7EE6-4342-B048-85BDC9FD1C3A}</a:tableStyleId>
              </a:tblPr>
              <a:tblGrid>
                <a:gridCol w="2286000"/>
                <a:gridCol w="5181600"/>
              </a:tblGrid>
              <a:tr h="370840">
                <a:tc>
                  <a:txBody>
                    <a:bodyPr/>
                    <a:lstStyle/>
                    <a:p>
                      <a:r>
                        <a:rPr lang="en-US" dirty="0" smtClean="0"/>
                        <a:t>Primary Need</a:t>
                      </a:r>
                      <a:endParaRPr lang="en-US" dirty="0"/>
                    </a:p>
                  </a:txBody>
                  <a:tcPr/>
                </a:tc>
                <a:tc>
                  <a:txBody>
                    <a:bodyPr/>
                    <a:lstStyle/>
                    <a:p>
                      <a:r>
                        <a:rPr lang="en-US" dirty="0" smtClean="0"/>
                        <a:t>Behavioral Style</a:t>
                      </a:r>
                      <a:endParaRPr lang="en-US" dirty="0"/>
                    </a:p>
                  </a:txBody>
                  <a:tcPr/>
                </a:tc>
              </a:tr>
              <a:tr h="370840">
                <a:tc>
                  <a:txBody>
                    <a:bodyPr/>
                    <a:lstStyle/>
                    <a:p>
                      <a:r>
                        <a:rPr lang="en-US" dirty="0" smtClean="0"/>
                        <a:t>Need for Achievement</a:t>
                      </a:r>
                      <a:r>
                        <a:rPr lang="en-US" baseline="0" dirty="0" smtClean="0"/>
                        <a:t> </a:t>
                      </a:r>
                      <a:endParaRPr lang="en-US" dirty="0"/>
                    </a:p>
                  </a:txBody>
                  <a:tcPr/>
                </a:tc>
                <a:tc>
                  <a:txBody>
                    <a:bodyPr/>
                    <a:lstStyle/>
                    <a:p>
                      <a:pPr marL="285750" indent="-285750">
                        <a:buFont typeface="Wingdings" panose="05000000000000000000" pitchFamily="2" charset="2"/>
                        <a:buChar char="§"/>
                      </a:pPr>
                      <a:r>
                        <a:rPr lang="en-US" dirty="0" smtClean="0"/>
                        <a:t>These</a:t>
                      </a:r>
                      <a:r>
                        <a:rPr lang="en-US" baseline="0" dirty="0" smtClean="0"/>
                        <a:t> people should be given projects that are challenging but are achievable.</a:t>
                      </a:r>
                    </a:p>
                    <a:p>
                      <a:pPr marL="285750" indent="-285750">
                        <a:buFont typeface="Wingdings" panose="05000000000000000000" pitchFamily="2" charset="2"/>
                        <a:buChar char="§"/>
                      </a:pPr>
                      <a:r>
                        <a:rPr lang="en-US" baseline="0" dirty="0" smtClean="0"/>
                        <a:t>They like recognition.</a:t>
                      </a:r>
                      <a:endParaRPr lang="en-US" dirty="0"/>
                    </a:p>
                  </a:txBody>
                  <a:tcPr/>
                </a:tc>
              </a:tr>
              <a:tr h="370840">
                <a:tc>
                  <a:txBody>
                    <a:bodyPr/>
                    <a:lstStyle/>
                    <a:p>
                      <a:r>
                        <a:rPr lang="en-US" dirty="0" smtClean="0"/>
                        <a:t>Need for Affiliation</a:t>
                      </a:r>
                      <a:endParaRPr lang="en-US" dirty="0"/>
                    </a:p>
                  </a:txBody>
                  <a:tcPr/>
                </a:tc>
                <a:tc>
                  <a:txBody>
                    <a:bodyPr/>
                    <a:lstStyle/>
                    <a:p>
                      <a:pPr marL="285750" indent="-285750">
                        <a:buFont typeface="Wingdings" panose="05000000000000000000" pitchFamily="2" charset="2"/>
                        <a:buChar char="§"/>
                      </a:pPr>
                      <a:r>
                        <a:rPr lang="en-US" dirty="0" smtClean="0"/>
                        <a:t>These people</a:t>
                      </a:r>
                      <a:r>
                        <a:rPr lang="en-US" baseline="0" dirty="0" smtClean="0"/>
                        <a:t> work best when cooperating with others.</a:t>
                      </a:r>
                    </a:p>
                    <a:p>
                      <a:pPr marL="285750" indent="-285750">
                        <a:buFont typeface="Wingdings" panose="05000000000000000000" pitchFamily="2" charset="2"/>
                        <a:buChar char="§"/>
                      </a:pPr>
                      <a:r>
                        <a:rPr lang="en-US" baseline="0" dirty="0" smtClean="0"/>
                        <a:t>They seek approval rather than recognition.</a:t>
                      </a:r>
                      <a:endParaRPr lang="en-US" dirty="0"/>
                    </a:p>
                  </a:txBody>
                  <a:tcPr/>
                </a:tc>
              </a:tr>
              <a:tr h="370840">
                <a:tc>
                  <a:txBody>
                    <a:bodyPr/>
                    <a:lstStyle/>
                    <a:p>
                      <a:r>
                        <a:rPr lang="en-US" dirty="0" smtClean="0"/>
                        <a:t>Need for Power</a:t>
                      </a:r>
                      <a:endParaRPr lang="en-US" dirty="0"/>
                    </a:p>
                  </a:txBody>
                  <a:tcPr/>
                </a:tc>
                <a:tc>
                  <a:txBody>
                    <a:bodyPr/>
                    <a:lstStyle/>
                    <a:p>
                      <a:pPr marL="285750" indent="-285750">
                        <a:buFont typeface="Wingdings" panose="05000000000000000000" pitchFamily="2" charset="2"/>
                        <a:buChar char="§"/>
                      </a:pPr>
                      <a:r>
                        <a:rPr lang="en-US" dirty="0" smtClean="0"/>
                        <a:t>People whose need</a:t>
                      </a:r>
                      <a:r>
                        <a:rPr lang="en-US" baseline="0" dirty="0" smtClean="0"/>
                        <a:t> for power is socially oriented, rather than personally oriented are effective leaders and should be allowed to manage others.</a:t>
                      </a:r>
                    </a:p>
                    <a:p>
                      <a:pPr marL="285750" indent="-285750">
                        <a:buFont typeface="Wingdings" panose="05000000000000000000" pitchFamily="2" charset="2"/>
                        <a:buChar char="§"/>
                      </a:pPr>
                      <a:r>
                        <a:rPr lang="en-US" baseline="0" dirty="0" smtClean="0"/>
                        <a:t>These people like to organize and influence others. </a:t>
                      </a:r>
                      <a:endParaRPr lang="en-US" dirty="0"/>
                    </a:p>
                  </a:txBody>
                  <a:tcPr/>
                </a:tc>
              </a:tr>
            </a:tbl>
          </a:graphicData>
        </a:graphic>
      </p:graphicFrame>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5456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Grooming and Motivation (4/6)</a:t>
            </a:r>
            <a:endParaRPr lang="en-IN" dirty="0"/>
          </a:p>
        </p:txBody>
      </p:sp>
      <p:sp>
        <p:nvSpPr>
          <p:cNvPr id="3" name="Text Placeholder 2"/>
          <p:cNvSpPr>
            <a:spLocks noGrp="1"/>
          </p:cNvSpPr>
          <p:nvPr>
            <p:ph type="body" sz="quarter" idx="10"/>
          </p:nvPr>
        </p:nvSpPr>
        <p:spPr>
          <a:xfrm>
            <a:off x="468923" y="838200"/>
            <a:ext cx="8077200" cy="5334000"/>
          </a:xfrm>
        </p:spPr>
        <p:txBody>
          <a:bodyPr anchor="t" anchorCtr="0">
            <a:noAutofit/>
          </a:bodyPr>
          <a:lstStyle/>
          <a:p>
            <a:pPr marL="355600" indent="-355600">
              <a:spcBef>
                <a:spcPts val="1200"/>
              </a:spcBef>
            </a:pPr>
            <a:r>
              <a:rPr lang="en-US" sz="1800" dirty="0" smtClean="0">
                <a:solidFill>
                  <a:schemeClr val="tx1"/>
                </a:solidFill>
                <a:ea typeface="Tahoma" pitchFamily="34" charset="0"/>
                <a:cs typeface="Tahoma" pitchFamily="34" charset="0"/>
              </a:rPr>
              <a:t>Positive </a:t>
            </a:r>
            <a:r>
              <a:rPr lang="en-US" sz="1800" dirty="0">
                <a:solidFill>
                  <a:schemeClr val="tx1"/>
                </a:solidFill>
                <a:ea typeface="Tahoma" pitchFamily="34" charset="0"/>
                <a:cs typeface="Tahoma" pitchFamily="34" charset="0"/>
              </a:rPr>
              <a:t>reinforcement </a:t>
            </a:r>
            <a:r>
              <a:rPr lang="en-US" sz="1800" dirty="0" smtClean="0">
                <a:solidFill>
                  <a:schemeClr val="tx1"/>
                </a:solidFill>
                <a:ea typeface="Tahoma" pitchFamily="34" charset="0"/>
                <a:cs typeface="Tahoma" pitchFamily="34" charset="0"/>
              </a:rPr>
              <a:t>through public recognition and reward for good performance and desirable behavior</a:t>
            </a:r>
          </a:p>
          <a:p>
            <a:pPr marL="355600" indent="-355600">
              <a:spcBef>
                <a:spcPts val="1200"/>
              </a:spcBef>
            </a:pPr>
            <a:r>
              <a:rPr lang="en-US" sz="1800" dirty="0" smtClean="0">
                <a:solidFill>
                  <a:schemeClr val="tx1"/>
                </a:solidFill>
                <a:ea typeface="Tahoma" pitchFamily="34" charset="0"/>
                <a:cs typeface="Tahoma" pitchFamily="34" charset="0"/>
              </a:rPr>
              <a:t>Identification of star </a:t>
            </a:r>
            <a:r>
              <a:rPr lang="en-US" sz="1800" dirty="0">
                <a:solidFill>
                  <a:schemeClr val="tx1"/>
                </a:solidFill>
                <a:ea typeface="Tahoma" pitchFamily="34" charset="0"/>
                <a:cs typeface="Tahoma" pitchFamily="34" charset="0"/>
              </a:rPr>
              <a:t>performers and </a:t>
            </a:r>
            <a:r>
              <a:rPr lang="en-US" sz="1800" dirty="0" smtClean="0">
                <a:solidFill>
                  <a:schemeClr val="tx1"/>
                </a:solidFill>
                <a:ea typeface="Tahoma" pitchFamily="34" charset="0"/>
                <a:cs typeface="Tahoma" pitchFamily="34" charset="0"/>
              </a:rPr>
              <a:t>having plan for grooming </a:t>
            </a:r>
            <a:r>
              <a:rPr lang="en-US" sz="1800" dirty="0">
                <a:solidFill>
                  <a:schemeClr val="tx1"/>
                </a:solidFill>
                <a:ea typeface="Tahoma" pitchFamily="34" charset="0"/>
                <a:cs typeface="Tahoma" pitchFamily="34" charset="0"/>
              </a:rPr>
              <a:t>them </a:t>
            </a:r>
          </a:p>
          <a:p>
            <a:pPr marL="355600" indent="-355600">
              <a:spcBef>
                <a:spcPts val="1200"/>
              </a:spcBef>
            </a:pPr>
            <a:r>
              <a:rPr lang="en-US" sz="1800" dirty="0" smtClean="0">
                <a:solidFill>
                  <a:schemeClr val="tx1"/>
                </a:solidFill>
                <a:ea typeface="Tahoma" pitchFamily="34" charset="0"/>
                <a:cs typeface="Tahoma" pitchFamily="34" charset="0"/>
              </a:rPr>
              <a:t>Providing opportunities for learning, self development and growth for team members</a:t>
            </a:r>
          </a:p>
          <a:p>
            <a:pPr marL="355600" indent="-355600">
              <a:spcBef>
                <a:spcPts val="1200"/>
              </a:spcBef>
            </a:pPr>
            <a:r>
              <a:rPr lang="en-US" sz="1800" dirty="0" smtClean="0">
                <a:solidFill>
                  <a:schemeClr val="tx1"/>
                </a:solidFill>
                <a:ea typeface="Tahoma" pitchFamily="34" charset="0"/>
                <a:cs typeface="Tahoma" pitchFamily="34" charset="0"/>
              </a:rPr>
              <a:t>Celebrating and recognizing project/team achievements during the life cycle of the project</a:t>
            </a:r>
          </a:p>
          <a:p>
            <a:pPr marL="355600" indent="-355600">
              <a:spcBef>
                <a:spcPts val="1200"/>
              </a:spcBef>
            </a:pPr>
            <a:r>
              <a:rPr lang="en-US" sz="1800" dirty="0" smtClean="0">
                <a:solidFill>
                  <a:schemeClr val="tx1"/>
                </a:solidFill>
                <a:ea typeface="Tahoma" pitchFamily="34" charset="0"/>
                <a:cs typeface="Tahoma" pitchFamily="34" charset="0"/>
              </a:rPr>
              <a:t>Careful demarcation of </a:t>
            </a:r>
            <a:r>
              <a:rPr lang="en-US" sz="1800" dirty="0">
                <a:solidFill>
                  <a:schemeClr val="tx1"/>
                </a:solidFill>
                <a:ea typeface="Tahoma" pitchFamily="34" charset="0"/>
                <a:cs typeface="Tahoma" pitchFamily="34" charset="0"/>
              </a:rPr>
              <a:t>desirable </a:t>
            </a:r>
            <a:r>
              <a:rPr lang="en-US" sz="1800" dirty="0" smtClean="0">
                <a:solidFill>
                  <a:schemeClr val="tx1"/>
                </a:solidFill>
                <a:ea typeface="Tahoma" pitchFamily="34" charset="0"/>
                <a:cs typeface="Tahoma" pitchFamily="34" charset="0"/>
              </a:rPr>
              <a:t>behavior. </a:t>
            </a:r>
            <a:r>
              <a:rPr lang="en-US" sz="1800" dirty="0">
                <a:solidFill>
                  <a:schemeClr val="tx1"/>
                </a:solidFill>
                <a:ea typeface="Tahoma" pitchFamily="34" charset="0"/>
                <a:cs typeface="Tahoma" pitchFamily="34" charset="0"/>
              </a:rPr>
              <a:t>For e.g. </a:t>
            </a:r>
            <a:r>
              <a:rPr lang="en-US" sz="1800" dirty="0" smtClean="0">
                <a:solidFill>
                  <a:schemeClr val="tx1"/>
                </a:solidFill>
                <a:ea typeface="Tahoma" pitchFamily="34" charset="0"/>
                <a:cs typeface="Tahoma" pitchFamily="34" charset="0"/>
              </a:rPr>
              <a:t>working overtime </a:t>
            </a:r>
            <a:r>
              <a:rPr lang="en-US" sz="1800" dirty="0">
                <a:solidFill>
                  <a:schemeClr val="tx1"/>
                </a:solidFill>
                <a:ea typeface="Tahoma" pitchFamily="34" charset="0"/>
                <a:cs typeface="Tahoma" pitchFamily="34" charset="0"/>
              </a:rPr>
              <a:t>to meet an aggressive schedule objective </a:t>
            </a:r>
            <a:r>
              <a:rPr lang="en-US" sz="1800" dirty="0" smtClean="0">
                <a:solidFill>
                  <a:schemeClr val="tx1"/>
                </a:solidFill>
                <a:ea typeface="Tahoma" pitchFamily="34" charset="0"/>
                <a:cs typeface="Tahoma" pitchFamily="34" charset="0"/>
              </a:rPr>
              <a:t>vs. </a:t>
            </a:r>
            <a:r>
              <a:rPr lang="en-US" sz="1800" dirty="0">
                <a:solidFill>
                  <a:schemeClr val="tx1"/>
                </a:solidFill>
                <a:ea typeface="Tahoma" pitchFamily="34" charset="0"/>
                <a:cs typeface="Tahoma" pitchFamily="34" charset="0"/>
              </a:rPr>
              <a:t>needing to work overtime as a result of poor planning by the </a:t>
            </a:r>
            <a:r>
              <a:rPr lang="en-US" sz="1800" dirty="0" smtClean="0">
                <a:solidFill>
                  <a:schemeClr val="tx1"/>
                </a:solidFill>
                <a:ea typeface="Tahoma" pitchFamily="34" charset="0"/>
                <a:cs typeface="Tahoma" pitchFamily="34" charset="0"/>
              </a:rPr>
              <a:t>team.</a:t>
            </a:r>
          </a:p>
          <a:p>
            <a:pPr marL="355600" indent="-355600">
              <a:spcBef>
                <a:spcPts val="1200"/>
              </a:spcBef>
            </a:pPr>
            <a:r>
              <a:rPr lang="en-US" sz="1800" dirty="0" smtClean="0">
                <a:solidFill>
                  <a:schemeClr val="tx1"/>
                </a:solidFill>
                <a:ea typeface="Tahoma" pitchFamily="34" charset="0"/>
                <a:cs typeface="Tahoma" pitchFamily="34" charset="0"/>
              </a:rPr>
              <a:t>Avoid rewards that </a:t>
            </a:r>
            <a:r>
              <a:rPr lang="en-US" sz="1800" dirty="0">
                <a:solidFill>
                  <a:schemeClr val="tx1"/>
                </a:solidFill>
                <a:ea typeface="Tahoma" pitchFamily="34" charset="0"/>
                <a:cs typeface="Tahoma" pitchFamily="34" charset="0"/>
              </a:rPr>
              <a:t>only a limited number of project team members can achieve e.g. Team Member of the </a:t>
            </a:r>
            <a:r>
              <a:rPr lang="en-US" sz="1800" dirty="0" smtClean="0">
                <a:solidFill>
                  <a:schemeClr val="tx1"/>
                </a:solidFill>
                <a:ea typeface="Tahoma" pitchFamily="34" charset="0"/>
                <a:cs typeface="Tahoma" pitchFamily="34" charset="0"/>
              </a:rPr>
              <a:t>Month </a:t>
            </a:r>
            <a:r>
              <a:rPr lang="en-US" sz="1800" dirty="0">
                <a:solidFill>
                  <a:schemeClr val="tx1"/>
                </a:solidFill>
                <a:ea typeface="Tahoma" pitchFamily="34" charset="0"/>
                <a:cs typeface="Tahoma" pitchFamily="34" charset="0"/>
              </a:rPr>
              <a:t>can hurt team </a:t>
            </a:r>
            <a:r>
              <a:rPr lang="en-US" sz="1800" dirty="0" smtClean="0">
                <a:solidFill>
                  <a:schemeClr val="tx1"/>
                </a:solidFill>
                <a:ea typeface="Tahoma" pitchFamily="34" charset="0"/>
                <a:cs typeface="Tahoma" pitchFamily="34" charset="0"/>
              </a:rPr>
              <a:t>cohesiveness</a:t>
            </a:r>
          </a:p>
          <a:p>
            <a:pPr marL="355600" indent="-355600">
              <a:spcBef>
                <a:spcPts val="1200"/>
              </a:spcBef>
            </a:pPr>
            <a:r>
              <a:rPr lang="en-US" sz="1800" dirty="0" smtClean="0">
                <a:solidFill>
                  <a:schemeClr val="tx1"/>
                </a:solidFill>
                <a:ea typeface="Tahoma" pitchFamily="34" charset="0"/>
                <a:cs typeface="Tahoma" pitchFamily="34" charset="0"/>
              </a:rPr>
              <a:t>Having  a personalized development/grooming plan for every team member based on his capabilities and preferences</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AutoShape 4" descr="data:image/jpeg;base64,/9j/4AAQSkZJRgABAQAAAQABAAD/2wCEAAkGBhQQERMUExEWFRQWFxUYFxgWFSAXHBgYFxYXFxgXGBUXJyYeFxokHhUZHy8gJSgqLCwtFx4xNTAsNSYrLCkBCQoKBQUFDQUFDSkYEhgpKSkpKSkpKSkpKSkpKSkpKSkpKSkpKSkpKSkpKSkpKSkpKSkpKSkpKSkpKSkpKSkpKf/AABEIAIcBdAMBIgACEQEDEQH/xAAcAAADAAMBAQEAAAAAAAAAAAAABQYBAwQCBwj/xABREAACAQIDAwQLDQUGBQQDAAABAgMAEQQSIQUTMQYiQVEUFTI0U1RhcZGT0QcXI0JScnN0gaGztNMzNWKUsiRDkqOx4RZEY4KiJWTB8SbS4v/EABQBAQAAAAAAAAAAAAAAAAAAAAD/xAAUEQEAAAAAAAAAAAAAAAAAAAAA/9oADAMBAAIRAxEAPwD7gTXnejrHppNy5P8A6bjvquI/Cap/YHuYbMkwuHdsDEWaGJmJvqSiknj1mgud6OsemjejrHpqV96jZfiEX3+2j3qNl+IRff7aCq3o6x6aN8OsempX3qdl+IRf+Xtri2V7mGzHEmbAxG0sqjjwDEAcaC33o6x6aN6OsempT3q9lXt2DDfq1/0vWfep2X4hF9/toKrejrHpo3o6x6ajV9zrYxbKMLhi3UH19Gauj3qdl+IRff7aCq3o6x6aN6OsempX3qNl+IRff7aPeo2X4hF9/toKrejrHpo3o6x6alfeo2X4hF9/to96jZfiEX3+2gqt6OsemvRNfNeWnIHAYTDxzQYSOORcTgwGW9xmxMYPE9RIpry02q7QbVgIUImClZdDmJMRuSb2te44dFBZ74dY9NG9HWPTURsP3L9mSYaB2wMRZoo2Y66koCTx6zXb71Gy/EIvv9tBVb0dY9NG9HWPTUr71Gy/EIvv9tHvUbL8Qi+/20FVvR1j00b0dY9NSvvUbL8Qi+/20e9RsvxCL7/bQVW9HWPTRvR1j01K+9RsvxCL7/bR71Gy/EIvv9tBVb0dY9NG9HWPTUr71Gy/EIvv9tHvUbL8Qi+/20FVvR1j00b0dY9NSvvUbL8Qi+/20e9RsvxCL7/bQVW9HWPTRvR1j01K+9RsvxCL7/bSDltyBwGEw6TQYSOORcTgwGW9xmxMQPE9RIoPpZNed8OsemoTlHtAyJtld5dY8LKFHUTEc2oFtCpFuN81+i3Lgfc32c2HwDHBRFpBFnOvOzYd2N9esA0H0XejrHpo3o6x6akMV7mWyY1LNgIrC2gDEkk2AAvqSSAPPXKfcxwVr9qcP83etm+02y3+37TQXO9HWPTRvR1j01EL7kOAIu2GiU9UaaD7XzFvPp5hXke5PgycpwOHA8IFa5HUI72VvKSRw01sAud6OsemjejrHpqIf3HtngXTDIW6nW6nzhbEfYfTRH7kWAfWTBxJ/BHfTzyNq32BRQW+9HWPTRvR1j01DN7keCU2XCQMp+NIrFl8wUgPfy2t/Fwr2fcb2bxGHGbygEf4bWtQW29HWPTRvR1j01DJ7k2CbRsFh4wNLoCS/lGckRjyWY+XrJ/ch2fGpZMIjEC+V9Q1ui4sVJ6CDp1HhQXO9HWPTRvR1j01I4f3L9lOqsuAiswBHdcCLjp8tbPeo2X4hF9/toKsSjrHprTjcUIkzHhcD0kD/wCag9ocjcHgcfst8NhkiZsRKrFb6r2LMbG56wKr+Uve5+dH/WtAyilzAGsVowPcL5qKBdy6/dmO+q4j8Jq6eTHeWF+gh/DWubl1+7Md9VxH4TV08mO8sL9BD+GtAyZrUuhxE0q50EaqdVVwSWU6glgbJcdFmt91bsfigPgwpd3B5o05vAszHRRrx9ANJOU2z3fBRrunllRoObCxF8rrvNbpzSgYa/KoG8eyg2s3wjniDqi+RUOlvKRc9NeG2KFPwLblSTvFQWDA9KjhG9/jDoJ6bEKhybBxxl3biNoL33rC0xcg2UNo2Q8QLaVr5O4GeDFyqUcwnPeSTjo4MQV9428GVmHcJYKPtB92lhtbcp58uvnzcb+W968RbIvpM5lA7lWGlujOP7xv4j1cBrdAeS4WXHMYpCjRpussrklmV94EGfQ5svVS/A8l8XLGfhsRhf7PAuTOGzSIsha+rFCJcrFgecpKnjoF02DQrlKKV6iot6OFci7KI5olcRdCA2I6xvO6C9QFrXOtrAJeTsMwxUsk0MimURspN2VLwxF0zZyos4cWCDhe5vWvaHJtxicTJCjgthwYm3rft2aYPlBaysVZLG1hp1UD6bZQVSYmZHANjnZgT1OrEhh1316iK04SfFSRo43FmVW+PpmAP28a08l8MyCX4OSKEsN1HM+dxzQHN8zWUtqASdbnprtwCBJZUTRAI2yjgrNnzAdWgU2/iv00HnNivkwf4n9lZ3mK+RB6x/8A9KY0UEP7ock5wiZ0iC9lYK5WRmPfUXAFAPvrm5ZBSu1iDzuwMQCCgH90ouGvzhoOgHhckBbNfdM7yX61gvzUVJuVZDDbDWcEYGdLFAF0j7oNxuftuPMBQWnJzvTDfQw/hrTGl3JzvTDfQw/hrXeXF7X1NzbzWvp9o9NB6orTFjY3JCyKxBsQGBIOuhA4HQ+g16XEKeDKeHSOnh6aDZRXhplF7sBYXOvAa6nqGh9FZDi9r6jo8/8A9UHqiiigKKKKAooooCpP3Te8h9ZwX5qKqypP3Te8R9ZwX5qKgVbbxskuH2xnlJEeHxaKmQrlFnsb2AbQWvc8Bw1u92b3tszzQ/lXpFykEapthVjbP2LOWfMludEz2yCzcW4kN0ai9Pdnd7bM80P5V6BjtKfMyIil3V42YAaKt9SzGwBsSQOJsNK4uVnJ5cUsJ3Su6TQE36It6hlGvEZQdOmu3BJmjmUaOXmDddyxym/zClvJapzJNLhsKs2ExJESBZYxIqO8giUK4ZZBmQEPrmBBKtbS4DYnJ/ELKL2bDLiJzuQouYXgdRzy1iMzABLDiOqlmF5P4qKHCGPDMssS5crmJ0Dh752u91zAm7oS3Ntbhdzg+TLdk4WWVMzDDtvn3hscQpw+Q5bgE2WTULbj11rxuEnTFYySOFnZ4v7O3EK+5C2LF7KMy8MnE3vQdm2tkNNjIGGGB3YJE5KkDmSZVKXzXEhjYaEanhbWdm5MzsiAYWRVBi3qmSOUyy7uZXnCu+RtXU3YgsQCVGUVvxWx8akMaFXkMDNuihEqurKrR7zevGxZGUpnJ4NfW5I8Y/Ys7NiSMNIGd8I5IbMjWK79EUSKxW5LW5t7UDh9mznAQRvGZGjZRJHmUNJEuZUDHNlZ7bt2XNlYqwvY1wQ7FxJaIvB8IBAI5EkCph0RzvEZC5Ylk0IXOGzAXsoNbdnbKxEeN36xEQkohQsQ4Q4eFb2LlCiOjEr3WpIJ4FhNicVBPJlwzzRPKHLB10j3CR5Y1Zgc4kTMRoMpY3vpQeuT3JpMNiMU4hVA0i7ojwZhiDAfJG8Vjbr16a1cmsBi4ZZGmsY588hAYkxSZzZdSRYxlVsugMX8V6TQ7A2gIQhc2zx3W5LnNg1idhNnsFWRmNsvFSQdRRhdi4wrA0IeF44ZhJG5yRyyOYTlYZ5CLjPaQHmst+BsQrMbhUgAkjUIQyBgoyhlZgpBUaEgNcHjcDrNNBSXCYCVsJhVc5ZESEyB+fd0QXVip6HANwT3PTTLA4reJcixBZWF72ZSVYA9IuND1WoJ3lb37sn61L+Unpryl73Pzo/61pVyt792T9al/KT015S97n50f9a0HVge4XzUUYHuF81FAu5dfuzHfVcR+E1dPJjvLC/QQ/hrXNy6/dmO+q4j8Jq6eTHeWF+gh/DWg24S2+nv3V4/8OTT7Mxf76mRsnGxsZxiJmC4p37HNmDRtOUNm45Ny2YRngwv5BVYnAB2DBmRwLZlte3GxBuGHnGmtrXrVgcQwd45HBdTddMpZCBY2HGxzA26qCb2XsuWUukq4kXjbfl5mVXxGcFDAVa6rbP3OVcpQEXBA1YXZLxJsstHimfmnEWlkYAmCzGS720lyG2vBui9WE751kVHswBF1sSrFdNDpfUGxqH2UcfmjRFbKM4Z5xMoJaPXMsju11ZFswbKTI1uFyG58Fj2WWL4TmCPDRvvMhkR5Q0mILrcqwhCLmsSHz2FdGI2TPOuDM6SCZJt3iDFM6I0apL8IAjKCrNka9r3NuilUK4zc4jOMTvzDAUsZ+IhgaVQUO7UllkGlnuTrrXTtHZ+KkDvBJOix4W6gmbM8oGIBjVJTe5JjOZwW0S3kBzySw7xviFlEubeyWZ94QYxK+7s8jMp5pHchdOPClsuwJ45MS0G9DCfC7kvNI67smHfXUvqoOckceNq6Zsc8uLw8oTErBkYFTHOlpFcWzRpYG4bi4K2U1RYnascUaySNkVigGYEWL8ARxXy34dNBJbPwuKTGIcQJHUNKAU3uS5mZkIVXsq5ZQOeG0jsLWqpwa7uaROh/hVPTcnK4J6bHKR5GtwArrOKQLmLrl67i3p4VyYVt7LvbEIFyJcWzZiGZrHXLzVA67E8LGgYVrmnVBdmCjrY2HpNTPKxkVpZJZZ1igw5lKwyFb2Zs117lzZdAajtl+6LspiCmLSNv/c4IE/bJGF/1oKT3RNrwyYVFSVHbsrBaK2bhioukaCuHlgbtti7ajZ0llz30MWpydGunR99zo5W8pkxOERY8VhJh2Tg/wBjJztMTF/dXb/WvfK0c/bFjcdr5rksGsTEpK24qLWIHlPRawXHJzvPDfQw/hrXDtdn38GIh3Uios0b5pt3beGIghgrAkbrhpxrs2Al8FhwemCIemNaicHyCxBRUKxxj+z5w27lGaKNoy6R5AtsrHR8xJN9LagzwnJeZMkedYsuKklWRGjzGMicZVUx8Qsq3zZjq2vCuPB8gI5FkWWcM5QIhjlsSEMuQyqtg2VmjkGmjrp5ev8A4YxB3QeOFnVII1mzm8O4ckyICM13WzWB481iQLndiORZz4loUiiLzYSSJ0RQyCNojKdVsDzGNtQaDjx3JbESmZ3nhEmJieCSP4rKcOIxz+JyyguFtoJH66b8nNjthZZnM6vhzHCkRLXZBG0xKO57sLvQFYm9gAdRcrsLyUmixSyMonXNPzjuw1pJBIrG6c2xeT9nlOg41y4PkPPFht0Qkn7CSyFIyssaCJ0ysjROMvODMtyeNiFYB9ABvWaW8n45kgRJ8udRa6kEEdHchRcDmmwAJUkAA2plQFFFFAUUUUBUn7pveQ+s4L81FVZUn7pveI+s4L81FQLOUeJUx7YjGHSMrhZyZFU3kzRk3Zso114XPn0p3s7vbZnmh/KvSPlBs1oYdrszX3mFxLCwGoysRmOYkEBwtgqggX1NPNnd67M80P5V6BpsyPMXlPdMzL5ljdlUW69CSeOtuAApbsHBlMVjbxSqrupR3YlWGRQwQFjlGcM3Ad1W8Ru8OJeK43qOYlBtrkID3+KzmxtwGh4k0h7V4+BBaeefeQGMg5Q0WUI6nNoGlI3ybw8SYr8CSC/D7ExseFEbo7XbDSHLI72sBHMjrvFcvrn5rZWt0EWZljsJjWkkkiRlhMQgWMuQ4Uw6SKh0VlkexYtmsrcbCsT7IklgYqmJVVxEO5V55Fk3JkgE+az5ithKQHJIF7W0rfitkydlTpD2Qn9mi3UjSSNEJo3ZrHMxBzARBtNQGHSbgYwyTrgXOFxIeOZN4pOWy7s5mYK9mXOVPT3B060suyp5TNIMNiomMsdoy7MhiEpzGyzAyOQ2ewKgABRexzMZF2jIElRGRy82IMUkmUKF3ccWHbKGDZkzkroMzZr3FMBsbNjTKVnETYcPbfygCUu2ZcgewbKRoBbTSg44MHMMUGjhxCkywkOzkRrhxDEskbozm5urgLYnMQb8TTHa/J7e42CTI5TLLvSJXUBgI90SgYDiG4Dz1PYXDYgYeMbrG5gkoj+EYN2RvOY8pZu4y5bZroOeCOAplsvCY+KeESM0kLYnEsxzaxKRiAikfHha8bLfVTpwtlDkGy9otEiO1zJh8NGxVmiMZR80meTM5MhUkZ1HHorvm2HLiOwnxEbb1ZGTElJWVWRYpwJAqsBlZ92w0uLjqrn2zBj2fGGMPu5VlijCyWdGSL4KVFIAQFxICwa5zxmwy1y4rDYwT2xK4iWFMih8M7KZPg57SZIipR7iMMO5zG/AiwX0zEISqhmAOUE5QTbQFtbee1cmxT8Hr3eZ94CLWcsWYW10101Olq8bIeVcLEZwTMIwXAsWLBdRpoX67aX4V72McyGS4vKxew1y6BQvnAQA+W9Ak5W9+7J+tS/lJ6a8pe9z86P+taVcre/dk/Wpfyk9NeUve5+dH/WtB1YHuF81FGB7hfNRQLuXX7sx31XEfhNXTyY7ywv0EP4a1zcuv3ZjvquI/Caunkx3lhfoIfw1oGdacRhEkFnRXHUyg/61uooOB9mZCGgyxm1iuXmMLki4W1iLmxHWbg6W5cJNiMREsitHFmXMAAXN+gFmsAOvm36rU5NLeTnesPzFoPY2pbR4pVbpAjZx9jRggj0eYV7wm0BJvLI65CAcwAJuobQXvwYcbV2WpNt/Ai293YcKDvEzFQ65To1tGtfgw66DfDtkOqlYZjmAIG7toRcc42X7649pwOwWSQBbSQBEBvlBniuzHpYjTTQC4BNya1bL2vZBCrI8qtlUqxZMtg2e/EogOQ66lQLgnTrnwDyABp37pW0VALo4YaZTpdeFzwoFezOw91aaOIHNJcyw5VNpX1EjrlPnBrs3cH9yZ/JuGfL/AOXwVbBseXcPEswysrj4SK55+a5ujL8o9FdS4uSEDeouQAAujE24C7KwBC+UE26dNaCb5Q7BxOIhxKiTKskDxMZwjEIQxuqwAC+p4t9lflWSMqbEEHqIt9xr9r7Q/YyfMf8ApNfn3Ce7tnRY8bszD4hQAt+BsBbhIHF/RQfO+THfuF+nh/EWv0VywUA7XsRdsBMSNPBKL3vf7ujXTLXzmflDsXFtAcLgXw2L7Iw2Wwslt+mYcxsvc34qK+zcvMGg2dtGQIokOExALZRmIETWBbiR5KBpyc70w30MP4a0xpdyc70w30MP4a0xoCiiig5ZZyJkX4rK/wDiUqRr5i3orqrix/7TDn/qMPTFJ7K7aAoJopJyuwzSQKFQuokjMqKMxaMHUZPji+UlPjAEa3tQON8t8uYZiL2vra9r26tRr5aR43ltho8OMRvC8Rk3d0F7EXLEhrGyqpY9JAuL3F5zZXJicyxTu4hkjCJh1KpGGi3k5kR4kByMYnByqbBgCRzaY7G5DwRMke8Mgh3DSRsM6tMsDxCQ7wtYlHU5BwyR8OkKHZ21RNJOgA+CZACDfMrxJIrjq7oj/tphXBsrY6YZQqFrBVQZjeypmyj7A2W/Uq9Vd9AVJ+6b3kv1nBfmoqrKk/dN7yX6zgvzUVAt5U4Nwm15Hjyq+DnEZLLzssQDEICTrlFybaBR0UzRCcBgAvdGNAPOcHIB99JuVBu22bsbjAuAMxNlMIN8t7DXzffVBs3vbZnmh/KvQbdvRvNg07HLAlsMRlZkuhkjzAtGQwXITe3QDSZExMD4sBZnkEQGH508iZjDGNGcmOwcMbtz+NVJ2cyk7qQoCSSpUOtzqSAbFbnWwNvJXiLGmIlZ3HG6SEZVYHovwDA3FjxFjrrQSOIg2j8EmWQvAJecJ2AlVXw7RksAqTSlN4lnAUsGJtenfKWTFyDD9iIQ3OlbO27HNUZYpND3RfVdO5OotTSfbsKi4cPbUiPnkDpY5eCgaknqrrxEAkRlJYBha6MVIv0hl1B8ooIZ+zS2KdUnCSpiFjG8bMjtDHJCd0dIlUh0zJrmOvWKXY0AlwgR98pPdXaZHBvmOV5SJbdF79YpDs/B4yNYN2ZWd5MWsnZMsjKEV3ELE84rzVW1rXveuKVcWwsrYtJ2weFJIEhRJg676wb4MuVANvIekmg6MFgMckEAjMm8eDEibsiWR8sl4xGRckq9g1rWHGmPJFpt7NvxMGbKVz70qFKRsRzvgVIYlbLzuab0sxOJx2aUTxzWViF3BcK8ghjCFTEGdYmIkYixs5AbTU2+DnLorMpRrWZT0MNGFzbML3sw0PEUEQ/ZoaeFBM5kexmO8iMY3w1V3Lx2MZezRqAuVbi5sN64DaGKZrzvhWEEcb5VDI0ivOHkhJtlY2iYNbuXta4BFHBtm65njYKS2Rk54ZQxCmw5wJAva1rEa9RJjmlsIzuhe5eQC5t8URk3sekm2nDXUAm5OTzvinfEJMhdIiqnfZFJhj3i2/YqA6vx51z5afYYZcRKq8GVHI6mJdSftCD/AAnrrz2VLw+AB+VvCfty5R6M321twaIgJMgZ2N2a4FzawsOhQBYD/U3JBFyt792T9al/KT015S97n50f9a0n5VSg43ZNiD/apeBv/wApPTjlL3ufnR/1rQdWB7hfNRRge4XzUUC7l1+7Md9VxH4TV08mO8sL9BD+Gtc3Lr92Y76riPwmrp5Md5YX6CH8NaBnRRXiWYKCWYKBxJNgPOTQejS7k53rD8xaW7WxaYp4I0mkCNIwZorhSRG7KDJbK2q9yCa0TbNxWDVBBigUzogWVMwXMQq6g5mFyBYFeNBV0Ujw3K2Dcq80qRsFGcNdbNwYKG1bnXAte9botrPOL4eMZfCSNYfZGt2PmbLQcM+zlGKZw2RY1DHVtMzO8gU3sitZSwsb2HAgVOcn/dIE+Jx8kxaLAxojYd5I8u8VA28dSQGfNzSF1NgKcYzMRJHJMnws5V2a8a5UiUlRlNwCQBq3Xc6108o+RybRwjwSTSBZBGbo+YKUsQy5r3BI1vx8+tAe59ysO1MGMQUCXkkXKDfRWIW9+Bta9NtnrvMMubXOhvfXu7n/AOanuQWxhs7ZzxDMVjecqzgBmsTckDhzlI+zieJqMDHkhjHyUUehR7KBRFt6FsIM0yBzDqGYKb7vXRrdNfCMb7gePCB4GhxClQQFfI2ovaz2X/yr7Xs6GDcRZ4J4zu0uVEljzRc/AkjXjrRHsjCOfg8Sofq+DzfbzRJ99B+dMDyPxmCxuFOIwssQ7IgGZkOX9qo7sXX76+3cr8Y5ba8bSEqMFOUTPcAdjpfmB9DmLHWO/OBzWIrdy62RLFhkJnLJ2Tg7i8njMVtHdx6LVp5awW7ZNmhIbCYzRXJYEYaNSDFwR+bq97lSotpQOdhpi+xYLPpuYrDOnDdqeG5J4eeu8Q435f8AmJ+hXVydS+Fw+n9zDrf/AKag6eamqLYUExjp8VEt3mVS1wgaaMZmsSFUGEZjodB1Vq2ZjcVKsY3y71oY5SgljByuO6ybkkLe4+zjUP7uOPxT4rBRYSKSRoW3l0jL2lNgimwOuUE26mFONk7LxOF2hDi5J42jMMOEmhAOaABBk1Fw1pAbnS2c9AoKPEQ4wzRLn1Ad/wBonQAg/uf+ofRXX2Pjfl/5ifo03hwxEjuTfMFVfIq3NvOWZj6Oqumgn+x8b8v/ADE/RrBw2NPF9PpE/RqhrixO01RigVncC+VRra2np4enqNgisI+KUYctJpDFicx3iabgpEx/ZHy9fGmux8DjRHmLWeQmR/hEHOfWx+BPAZV4/Frc+BiaQoyzLvDLxGhDypJIOGinIBfqc1TCgQdj435f+Yn6NHY+N+X/AJifo1QUUE7u8Z8v/MT9Cpzl0MR2Ku8e69k4O/PU/wDMxdAiUnW3A+yvoMkd6kvdIH9iF/GcF92Ki69Tx40CvlFh2/8AWXMcqg4OYBpF0b4Mj4NxcMoydNiM2o0FqHZve2zPND+Vep/lLmXtyC7MpwkxAMlwp3KXCp0d0Oq1+nMLUGze9tmeaH8q9BSVgis0UHnILWsLVwrgHj0ikAXoR1zBfIrAhgPIb2phRQKsViJoQJHKMinnqiG9iCLgs2pBtpbhevOG2hNIXdYw0V8qhjkcFbq56QVzA2vY6HiCKj+V+1cU0jzxRGbCQRyruYy5eeQlV3jKFKGNGXgSSRmYAg1S+5/PI+zcK01t4YxmAGXLqbJl6MosvXprrQMt1O5vmWK3BQN5fyuTb0Lbznoy+AeTSWUFOlUXIG8jEliR5AReu+igmOVkQzwCw6QLorWDTYZDYOCoOViOHTWntCnyj6qD9KunlX+0w/nH5jC10/70C3tCnyv8qD9KjtCnyv8AKg/SplR/vQS20dmrFj9lEG98RKO4jX/lZumNFNV/KXvc/Oj/AK1qb2739sn6zL+Umqk5S97n50f9a0HVge4XzUUYHuF81FAu5dfuzHfVcR+E1aOTm1GODwwigkciCEXI3afs1+M9iR5VDVv5dfuzHfVcR+E1bNgYlY8Bhndgirh4SWY2AG7XiToKDd2PiJO6lWIdUS5j6yQW/wDAV6i2HECGZd4w+NKTIR5s98v2Wrz22Z/2MLv/ABON0npcZiPKqmjsGaT9pNlHyIRl+wyNdj51y0GrlDiURYizqrCaEqCQCfhFU2B46Ma9bcnVoJgrAvGu8yg6gxkSLccRqo9NYxmEgw0Mr7kMMpzXGdnHUzNdmvw1vUxKzwOrqEEYSUOxJdCkkpIVHvmY2y6DUWOmgFA2klRsNi4swLRmZ1AazC/w8bi2otnUgjqpMNhSZXlSTmozgmR1dgEJBYuyo/Rf9sKf7L5Ocxhio4Xusa2HPF0jEZbM4BuwA0A0txpJg5C+KkghVt2Hays7MiOhBd5Ufn3JJZQGymwPNOoBbg+UzQWaZZQo3kfM7rPIwlzEyFhmshXIXY2AGpzWrpeWESADIxNjazRm+UXJuH0AGpPRSOfYE+GaOWVo5YYpHmkYNumLE5r5HOQaqgtn+VxvprfFbxkxOIYBGCmKIlbuxByjU5cq5hbXursxGgAPcNiS+CnDLle8oI+m+EA9EwHnBp5jnyxSHqRj6FNTsEueUx21fsZ2C84Lkdme7DTgqjW17inm2e95vopP6DQbcBHlijHUij0KBXufCpILOisOpgD9xqGVMVhl7kqFA1BkiAAH8JxEHpCjzV1YTldLa5DMo1vuhOPW4JnsPK0YoNfuh7HijwiMkYQ9lYLRbqNcVFxQc0+ikvKuTJLtiNVUBsFiHNt3qTh1BOi7y5IF1zfxHuhXVyy5VJicKqKYy3ZOCvu5la1sVF3SNlkX/BS3lBbNta+a/Y+PtmEts26Um2cZL5MnD4uW2lB9J5Od6Yb6GH8NaY0u5Od6Yb6GH8NaY0CrAxr2ViWHdWiDAHpyk3K9diBfyeejbzRhFV0D52yhd6I8zW0AJIzHTQC5pDMMxaVXKyqXkuDl+DaRgNTze5jFr3GliLGufGcoMS8LOsUTPF8IuaMXCqzKXAMhs62sR0E+a4N+T+253kWKZEZWiV1kjbN0KPhOote44cCNbXqkqN5DyKuRUCgtEN6F4B0yBXPDVlYjo7m3xdLKgK4L2xPzov6X/wD7rvpLi9lh8YjMAymJgVZcw5jraxPD9ob+agxjdqouKiU3B5ykm1rOoI1H8SqNbd0Oikez/dD3u1pcC0Tpk3gUlRlYIoJkz8RrdbcNRrfSnm1dmJGjyxwREqrEhgctgLkhBzS1ha+hsLXqO2b2UuLxKyhXwcRXcsSoY5nCyBnvoC+HYENwz31AoPplYrnwExeNWJuTxIUqOPQG1t1Hp40k2eufGGQcSZybE9zGUgRT0EZlkYeWgpKkfdNT+xg/+4wQ9GKi6ftquqT903vEfWcF+aioEG2ZlYba1kLjC4oEsQQVAayrbiFJNtTYNY20p7sfZqJBsx+cXIh1Z2a18K9wAxso8wFJtu4NlXbLnLZsLieDgkczmhlt1X4cOBubE0eze9tmeaH8q9BSUUUUBWjGz5I3Y/FVj6ATW+pP3RdotHAkSXzTvkuBewAzH7eH30GOT3KbDJhl+HDaaBUNyFFjYBFueab+bjTnk0R2NGApW2YEHiCGIN/LUdFCoeMMAvY6qViuMw+LEnzmOp8tr8VC2HJ2+7fMbnePcjhfTNbyXvQNaKKKCb5V/tMP5x+YwtdP+9c3Kv8AaYfzj8xha6f96A/2o/3o/wBqP96BDt3v7ZP1mX8pNVJyl73Pzo/61qb2739sn6zL+Umqk5S97n50f9a0HVge4XzUUYHuF81FAu5dfuzHfVcR+E1c8UAfZCBhp2JG32rErKfsKg/ZXRy6/dmO+q4j8Jq14P8AdKfU1/AFArj2ZjsIAYXGIjsDlFkf1TERP/2ND9tdmzOXMbtu5VaOUDVCrBh5TCwElv4lDL/FVJh+4XzD/SubamxocUmSeJJFGozC+U9anip8oINBuimjmS6ssiNcGxDA9BB6Psrli5PQKwYR6g31YnXo0J1qfxXI2eFs+ExJJ+ROxJ8y4pfhLeSQSjyVrj5byYYhMbC0ROgaSyqx/hxC/AOfIxiP8NBa15CAX048fL565MFtiKUgK1mtfIwytbrCniPKLjy120CHlViYGiMcs7Raoc0epUggqWFiLXtoRr9l69cnsPhAloDG5YHOdMzdJLDoF9bWAHQBUfyq5NGSZ41lMrFjJulOZo1dmYMy6FV4gG7ZrDS9dnJnkomGVJ5iY1UqwD81i4GgynhqSLWueFh8YK7tBEtzEDCSb/AtkBPWUHMY+dTS7bcssUTIZo5M6sFV1KyG41IMdwQOk5AB0kVzbT5WO0m5w8bmW18igGSx4MwbmYZD8qXXqRq48ZyRJw+Ilxb523UjbpGJQFVJUyO3PxDC2mayD4qLQUox2/wZlClc8TNlJBIup0uND5xoazh9mRSwxGSJGORLEqCRzRwbiPsrTiNtRPDIufKxjayuCjHmngr2J84uK79m/sYvmJ/SKCM90bYiJho5AXuuJwdgzZ7XxMQNjJdl/wC0iuPlnOWbaqiBAEwE95lj5xJgBEbyi4PG4BKnyEC9PfdM7yX61gvzUVS/LHL2Tta5OftdPYWFsu5W9i/OJv8AIBX5RB0oPoXJzvTDfQw/hrTBjYUv5Od6Yb6GH8NaYEUEThY80Uv8WEhHpSb216x3MVJrc1gN4PI6hT/iU5T5d2fi1zbQ5OtKSoaN91eIb1CLpkS12jIJIuejppk8ckURLTKQiG9ohwVTfi1uig5eQuJKSywE3tfXyqxB+0nOfMBVtU1sbZ4ixCasx3LgsxHxTCoNlAF7XF7Xt01S0BXzbZfK07U2zisKoEceEjkCuvdM4kjRyT0Le9gLHTU9A+k18E9y8f8A5FtOJ+DjGKR1/wBoU/6XoPqO09gtOHw7YqRM66EGRSy6Fsjby3kOl7HhbWprY8gwEKwYVWMis0jh1YviJN6qE7wc0CzWJPNBt1Xqzm2A8pTezhggsBk8hGY3JDORocwI42Aub8yYBIcSSyllyZBmJYWYbwWB5q3aFwQLDSPTSgfYvEiON5G4IrMf+0En/SpnYErxYnI1shjii4a71FMshv03aYi3XXXFicbMiuIoAjhWC7wtdWsbMSvSDbQceutXanEXGWGGNVJKLG9gLujknmak5Oi3dGgp6k/dN7yX6zgvzUVNsPNiwLPDExvxExFx0XGQ61O+6JPMcGoeFFXsnB6iXMe+ovi5Bf00DPlpBGNn7SZVTOcNPnItc2ia2YjWt2ysG0mCwJR1VkjgcZlLA/AZbEAqfj9fRSXlFswJhdsSAWL4efjHlvzHJOa/PF+kjoqm5Md5YX6CH8NaD1ucT4aH1D/qUbnE+Gh9Q/6lMaKBducT4aH1D/qUs2/hpmjVHeBs0iWXcNrlYMTq5GiqTwqkr57yiG18PO06xQ47DgvkjQGKZFdhoOIcgAC+pOulBv2nsqOIh4yyyalbnOsYsoklyuDYBQNARfQaZjVFgdmYiJMonibViS0LXJYkkm0gHE9Ar53tHE7Sxufd4eTCRSxoCxieSdVsc6IoARWJa9ywNgOB0H07YUJjw8SHecxFW8rBnIUAAuRxY9NB53OJ8ND6h/1KNzifDQ+of9SmNFBJcoElEsG8dG1FskZX/mMLxuzXpnlPUenorp2rsRMTlzMRYMNArAhipIKyKwOqKfspf/wTD8o+qh/ToN+U9R6OijKerr6K0f8ABMPyj6qH9Oj/AIJh+UfVQ/p0Cjbo/t2yfrMv5SaqPlL3ufnR/wBa1L7Y2AmGx+ymQ3JxMo7iNf8AlZjxjVT0VUcpe9z86P8ArWg6sD3C+aijA9wvmooNe39mnFYXEQBsplikjDEXtnQre3Ta9TcewdqLhxhxisHkEQiv2NJfKEyXvvLXtVnRQSyYPawAHZOB0Fu9pf1a9di7W8ZwP8tL+rVPRQTHYu1vGcD/AC0v6teJdn7UdSrYjAMpFiDhZCCOogy61VUUHzP3tsarAw4rCwJe7RR4dzCx6xDJIyxn+KPKfLTzCbI2tFe2NwrL0K+HkbL5mMmY/aTVhRQS/Ym1vGcD/LS/q0oxnJHako1x+HDk/tFgcOF6UQ57RAjS6AN5b61f0UEZsvk9tDCpu4ZcAi3uQMLLck8WZjLd2PSxJJrdjNl7VljeNsTgsrqym2Gk4MCDb4Xy1W0UEJPyQx7AgTYFAeITDSqD5497kb7VNGF5L7ViAEePwy26sO+Ujq3ZkKL/ANoWruigi9q8m9o4tEjnxWE3Ylhkbd4eRWO6kWQAFpCBcr1U/wBv7DGJw2KiXKj4iKSMvl1uyFAWtq1tPRTWigj8Hsna0UaRri8FlRVUXwsl7KABf4XjpW7sPa/jeC/lZP1aqqKCLGwdq3Y9l4PnNmP9lk42A8J5K8Ynk5tSRGQ4zB2ZWU2wsnBhY2+Eq3ooIyLYe1VcOMXg7hSvesnAlSf7z+EV09h7X8bwX8rJ+rVVRQSvYe1/G8F/Kyfq1J7O9yjG4faEm0ExuH30hkLKcO+T4Tuubnv5eNfVqKCV7D2v43gv5WT9WtOL2RtWVcpxeCtdTphZOKkEf3vkqwooJHDbL2tGioMXgrKoUXwsnAAAf3vkrZ2HtfxvBfysn6tVVFBK9h7X8bwX8rJ+rXHtXkztLFosc+Lwm7EsMjbvDurHdSLIACZCBcr1VbUUCfbXJ/siHFIHKtiIXjudQuZCoOUWPT10nwOx9qwxRxri8FlRFQXwsl7KAov8Lx0qwooJXsPa/jeC/lZP1aOw9r+N4L+Vk/VqqooJXsPa/jeC/lZP1aOwtr+N4H+Vk/VqqooJXsLa/jeB/lZP1aOwtr+N4H+Vk/VqqooJXsPa/jeC/lZP1aOw9r+N4L+Vk/VqqooJXsPa/jeC/lZP1aOw9r+N4L+Vk/VqqooJXsPa/jeC/lZP1aOw9r+N4L+Vk/VqqooJBeTmOlxOFlxWJwzJh5GkCxQOjEtE8dszOwtz78OinXKXvc/Oj/rWmtKuUve5+dH/AFrQdWB7hfNRRge4XzUUGcdhDILBmX5rEf6Ur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4fJtmldhxszkjTyE1migcxRZQBRRRQ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AutoShape 6" descr="data:image/jpeg;base64,/9j/4AAQSkZJRgABAQAAAQABAAD/2wCEAAkGBhQQERMUExEWFRQWFxUYFxgWFSAXHBgYFxYXFxgXGBUXJyYeFxokHhUZHy8gJSgqLCwtFx4xNTAsNSYrLCkBCQoKBQUFDQUFDSkYEhgpKSkpKSkpKSkpKSkpKSkpKSkpKSkpKSkpKSkpKSkpKSkpKSkpKSkpKSkpKSkpKSkpKf/AABEIAIcBdAMBIgACEQEDEQH/xAAcAAADAAMBAQEAAAAAAAAAAAAABQYBAwQCBwj/xABREAACAQIDAwQLDQUGBQQDAAABAgMAEQQSIQUTMQYiQVEUFTI0U1RhcZGT0QcXI0JScnN0gaGztNMzNWKUsiRDkqOx4RZEY4KiJWTB8SbS4v/EABQBAQAAAAAAAAAAAAAAAAAAAAD/xAAUEQEAAAAAAAAAAAAAAAAAAAAA/9oADAMBAAIRAxEAPwD7gTXnejrHppNy5P8A6bjvquI/Cap/YHuYbMkwuHdsDEWaGJmJvqSiknj1mgud6OsemjejrHpqV96jZfiEX3+2j3qNl+IRff7aCq3o6x6aN8OsempX3qdl+IRf+Xtri2V7mGzHEmbAxG0sqjjwDEAcaC33o6x6aN6OsempT3q9lXt2DDfq1/0vWfep2X4hF9/toKrejrHpo3o6x6ajV9zrYxbKMLhi3UH19Gauj3qdl+IRff7aCq3o6x6aN6OsempX3qNl+IRff7aPeo2X4hF9/toKrejrHpo3o6x6alfeo2X4hF9/to96jZfiEX3+2gqt6OsemvRNfNeWnIHAYTDxzQYSOORcTgwGW9xmxMYPE9RIpry02q7QbVgIUImClZdDmJMRuSb2te44dFBZ74dY9NG9HWPTURsP3L9mSYaB2wMRZoo2Y66koCTx6zXb71Gy/EIvv9tBVb0dY9NG9HWPTUr71Gy/EIvv9tHvUbL8Qi+/20FVvR1j00b0dY9NSvvUbL8Qi+/20e9RsvxCL7/bQVW9HWPTRvR1j01K+9RsvxCL7/bR71Gy/EIvv9tBVb0dY9NG9HWPTUr71Gy/EIvv9tHvUbL8Qi+/20FVvR1j00b0dY9NSvvUbL8Qi+/20e9RsvxCL7/bQVW9HWPTRvR1j01K+9RsvxCL7/bSDltyBwGEw6TQYSOORcTgwGW9xmxMQPE9RIoPpZNed8OsemoTlHtAyJtld5dY8LKFHUTEc2oFtCpFuN81+i3Lgfc32c2HwDHBRFpBFnOvOzYd2N9esA0H0XejrHpo3o6x6akMV7mWyY1LNgIrC2gDEkk2AAvqSSAPPXKfcxwVr9qcP83etm+02y3+37TQXO9HWPTRvR1j01EL7kOAIu2GiU9UaaD7XzFvPp5hXke5PgycpwOHA8IFa5HUI72VvKSRw01sAud6OsemjejrHpqIf3HtngXTDIW6nW6nzhbEfYfTRH7kWAfWTBxJ/BHfTzyNq32BRQW+9HWPTRvR1j01DN7keCU2XCQMp+NIrFl8wUgPfy2t/Fwr2fcb2bxGHGbygEf4bWtQW29HWPTRvR1j01DJ7k2CbRsFh4wNLoCS/lGckRjyWY+XrJ/ch2fGpZMIjEC+V9Q1ui4sVJ6CDp1HhQXO9HWPTRvR1j01I4f3L9lOqsuAiswBHdcCLjp8tbPeo2X4hF9/toKsSjrHprTjcUIkzHhcD0kD/wCag9ocjcHgcfst8NhkiZsRKrFb6r2LMbG56wKr+Uve5+dH/WtAyilzAGsVowPcL5qKBdy6/dmO+q4j8Jq6eTHeWF+gh/DWubl1+7Md9VxH4TV08mO8sL9BD+GtAyZrUuhxE0q50EaqdVVwSWU6glgbJcdFmt91bsfigPgwpd3B5o05vAszHRRrx9ANJOU2z3fBRrunllRoObCxF8rrvNbpzSgYa/KoG8eyg2s3wjniDqi+RUOlvKRc9NeG2KFPwLblSTvFQWDA9KjhG9/jDoJ6bEKhybBxxl3biNoL33rC0xcg2UNo2Q8QLaVr5O4GeDFyqUcwnPeSTjo4MQV9428GVmHcJYKPtB92lhtbcp58uvnzcb+W968RbIvpM5lA7lWGlujOP7xv4j1cBrdAeS4WXHMYpCjRpussrklmV94EGfQ5svVS/A8l8XLGfhsRhf7PAuTOGzSIsha+rFCJcrFgecpKnjoF02DQrlKKV6iot6OFci7KI5olcRdCA2I6xvO6C9QFrXOtrAJeTsMwxUsk0MimURspN2VLwxF0zZyos4cWCDhe5vWvaHJtxicTJCjgthwYm3rft2aYPlBaysVZLG1hp1UD6bZQVSYmZHANjnZgT1OrEhh1316iK04SfFSRo43FmVW+PpmAP28a08l8MyCX4OSKEsN1HM+dxzQHN8zWUtqASdbnprtwCBJZUTRAI2yjgrNnzAdWgU2/iv00HnNivkwf4n9lZ3mK+RB6x/8A9KY0UEP7ock5wiZ0iC9lYK5WRmPfUXAFAPvrm5ZBSu1iDzuwMQCCgH90ouGvzhoOgHhckBbNfdM7yX61gvzUVJuVZDDbDWcEYGdLFAF0j7oNxuftuPMBQWnJzvTDfQw/hrTGl3JzvTDfQw/hrXeXF7X1NzbzWvp9o9NB6orTFjY3JCyKxBsQGBIOuhA4HQ+g16XEKeDKeHSOnh6aDZRXhplF7sBYXOvAa6nqGh9FZDi9r6jo8/8A9UHqiiigKKKKAooooCpP3Te8h9ZwX5qKqypP3Te8R9ZwX5qKgVbbxskuH2xnlJEeHxaKmQrlFnsb2AbQWvc8Bw1u92b3tszzQ/lXpFykEapthVjbP2LOWfMludEz2yCzcW4kN0ai9Pdnd7bM80P5V6BjtKfMyIil3V42YAaKt9SzGwBsSQOJsNK4uVnJ5cUsJ3Su6TQE36It6hlGvEZQdOmu3BJmjmUaOXmDddyxym/zClvJapzJNLhsKs2ExJESBZYxIqO8giUK4ZZBmQEPrmBBKtbS4DYnJ/ELKL2bDLiJzuQouYXgdRzy1iMzABLDiOqlmF5P4qKHCGPDMssS5crmJ0Dh752u91zAm7oS3Ntbhdzg+TLdk4WWVMzDDtvn3hscQpw+Q5bgE2WTULbj11rxuEnTFYySOFnZ4v7O3EK+5C2LF7KMy8MnE3vQdm2tkNNjIGGGB3YJE5KkDmSZVKXzXEhjYaEanhbWdm5MzsiAYWRVBi3qmSOUyy7uZXnCu+RtXU3YgsQCVGUVvxWx8akMaFXkMDNuihEqurKrR7zevGxZGUpnJ4NfW5I8Y/Ys7NiSMNIGd8I5IbMjWK79EUSKxW5LW5t7UDh9mznAQRvGZGjZRJHmUNJEuZUDHNlZ7bt2XNlYqwvY1wQ7FxJaIvB8IBAI5EkCph0RzvEZC5Ylk0IXOGzAXsoNbdnbKxEeN36xEQkohQsQ4Q4eFb2LlCiOjEr3WpIJ4FhNicVBPJlwzzRPKHLB10j3CR5Y1Zgc4kTMRoMpY3vpQeuT3JpMNiMU4hVA0i7ojwZhiDAfJG8Vjbr16a1cmsBi4ZZGmsY588hAYkxSZzZdSRYxlVsugMX8V6TQ7A2gIQhc2zx3W5LnNg1idhNnsFWRmNsvFSQdRRhdi4wrA0IeF44ZhJG5yRyyOYTlYZ5CLjPaQHmst+BsQrMbhUgAkjUIQyBgoyhlZgpBUaEgNcHjcDrNNBSXCYCVsJhVc5ZESEyB+fd0QXVip6HANwT3PTTLA4reJcixBZWF72ZSVYA9IuND1WoJ3lb37sn61L+Unpryl73Pzo/61pVyt792T9al/KT015S97n50f9a0HVge4XzUUYHuF81FAu5dfuzHfVcR+E1dPJjvLC/QQ/hrXNy6/dmO+q4j8Jq6eTHeWF+gh/DWg24S2+nv3V4/8OTT7Mxf76mRsnGxsZxiJmC4p37HNmDRtOUNm45Ny2YRngwv5BVYnAB2DBmRwLZlte3GxBuGHnGmtrXrVgcQwd45HBdTddMpZCBY2HGxzA26qCb2XsuWUukq4kXjbfl5mVXxGcFDAVa6rbP3OVcpQEXBA1YXZLxJsstHimfmnEWlkYAmCzGS720lyG2vBui9WE751kVHswBF1sSrFdNDpfUGxqH2UcfmjRFbKM4Z5xMoJaPXMsju11ZFswbKTI1uFyG58Fj2WWL4TmCPDRvvMhkR5Q0mILrcqwhCLmsSHz2FdGI2TPOuDM6SCZJt3iDFM6I0apL8IAjKCrNka9r3NuilUK4zc4jOMTvzDAUsZ+IhgaVQUO7UllkGlnuTrrXTtHZ+KkDvBJOix4W6gmbM8oGIBjVJTe5JjOZwW0S3kBzySw7xviFlEubeyWZ94QYxK+7s8jMp5pHchdOPClsuwJ45MS0G9DCfC7kvNI67smHfXUvqoOckceNq6Zsc8uLw8oTErBkYFTHOlpFcWzRpYG4bi4K2U1RYnascUaySNkVigGYEWL8ARxXy34dNBJbPwuKTGIcQJHUNKAU3uS5mZkIVXsq5ZQOeG0jsLWqpwa7uaROh/hVPTcnK4J6bHKR5GtwArrOKQLmLrl67i3p4VyYVt7LvbEIFyJcWzZiGZrHXLzVA67E8LGgYVrmnVBdmCjrY2HpNTPKxkVpZJZZ1igw5lKwyFb2Zs117lzZdAajtl+6LspiCmLSNv/c4IE/bJGF/1oKT3RNrwyYVFSVHbsrBaK2bhioukaCuHlgbtti7ajZ0llz30MWpydGunR99zo5W8pkxOERY8VhJh2Tg/wBjJztMTF/dXb/WvfK0c/bFjcdr5rksGsTEpK24qLWIHlPRawXHJzvPDfQw/hrXDtdn38GIh3Uios0b5pt3beGIghgrAkbrhpxrs2Al8FhwemCIemNaicHyCxBRUKxxj+z5w27lGaKNoy6R5AtsrHR8xJN9LagzwnJeZMkedYsuKklWRGjzGMicZVUx8Qsq3zZjq2vCuPB8gI5FkWWcM5QIhjlsSEMuQyqtg2VmjkGmjrp5ev8A4YxB3QeOFnVII1mzm8O4ckyICM13WzWB481iQLndiORZz4loUiiLzYSSJ0RQyCNojKdVsDzGNtQaDjx3JbESmZ3nhEmJieCSP4rKcOIxz+JyyguFtoJH66b8nNjthZZnM6vhzHCkRLXZBG0xKO57sLvQFYm9gAdRcrsLyUmixSyMonXNPzjuw1pJBIrG6c2xeT9nlOg41y4PkPPFht0Qkn7CSyFIyssaCJ0ysjROMvODMtyeNiFYB9ABvWaW8n45kgRJ8udRa6kEEdHchRcDmmwAJUkAA2plQFFFFAUUUUBUn7pveQ+s4L81FVZUn7pveI+s4L81FQLOUeJUx7YjGHSMrhZyZFU3kzRk3Zso114XPn0p3s7vbZnmh/KvSPlBs1oYdrszX3mFxLCwGoysRmOYkEBwtgqggX1NPNnd67M80P5V6BpsyPMXlPdMzL5ljdlUW69CSeOtuAApbsHBlMVjbxSqrupR3YlWGRQwQFjlGcM3Ad1W8Ru8OJeK43qOYlBtrkID3+KzmxtwGh4k0h7V4+BBaeefeQGMg5Q0WUI6nNoGlI3ybw8SYr8CSC/D7ExseFEbo7XbDSHLI72sBHMjrvFcvrn5rZWt0EWZljsJjWkkkiRlhMQgWMuQ4Uw6SKh0VlkexYtmsrcbCsT7IklgYqmJVVxEO5V55Fk3JkgE+az5ithKQHJIF7W0rfitkydlTpD2Qn9mi3UjSSNEJo3ZrHMxBzARBtNQGHSbgYwyTrgXOFxIeOZN4pOWy7s5mYK9mXOVPT3B060suyp5TNIMNiomMsdoy7MhiEpzGyzAyOQ2ewKgABRexzMZF2jIElRGRy82IMUkmUKF3ccWHbKGDZkzkroMzZr3FMBsbNjTKVnETYcPbfygCUu2ZcgewbKRoBbTSg44MHMMUGjhxCkywkOzkRrhxDEskbozm5urgLYnMQb8TTHa/J7e42CTI5TLLvSJXUBgI90SgYDiG4Dz1PYXDYgYeMbrG5gkoj+EYN2RvOY8pZu4y5bZroOeCOAplsvCY+KeESM0kLYnEsxzaxKRiAikfHha8bLfVTpwtlDkGy9otEiO1zJh8NGxVmiMZR80meTM5MhUkZ1HHorvm2HLiOwnxEbb1ZGTElJWVWRYpwJAqsBlZ92w0uLjqrn2zBj2fGGMPu5VlijCyWdGSL4KVFIAQFxICwa5zxmwy1y4rDYwT2xK4iWFMih8M7KZPg57SZIipR7iMMO5zG/AiwX0zEISqhmAOUE5QTbQFtbee1cmxT8Hr3eZ94CLWcsWYW10101Olq8bIeVcLEZwTMIwXAsWLBdRpoX67aX4V72McyGS4vKxew1y6BQvnAQA+W9Ak5W9+7J+tS/lJ6a8pe9z86P+taVcre/dk/Wpfyk9NeUve5+dH/WtB1YHuF81FGB7hfNRQLuXX7sx31XEfhNXTyY7ywv0EP4a1zcuv3ZjvquI/Caunkx3lhfoIfw1oGdacRhEkFnRXHUyg/61uooOB9mZCGgyxm1iuXmMLki4W1iLmxHWbg6W5cJNiMREsitHFmXMAAXN+gFmsAOvm36rU5NLeTnesPzFoPY2pbR4pVbpAjZx9jRggj0eYV7wm0BJvLI65CAcwAJuobQXvwYcbV2WpNt/Ai293YcKDvEzFQ65To1tGtfgw66DfDtkOqlYZjmAIG7toRcc42X7649pwOwWSQBbSQBEBvlBniuzHpYjTTQC4BNya1bL2vZBCrI8qtlUqxZMtg2e/EogOQ66lQLgnTrnwDyABp37pW0VALo4YaZTpdeFzwoFezOw91aaOIHNJcyw5VNpX1EjrlPnBrs3cH9yZ/JuGfL/AOXwVbBseXcPEswysrj4SK55+a5ujL8o9FdS4uSEDeouQAAujE24C7KwBC+UE26dNaCb5Q7BxOIhxKiTKskDxMZwjEIQxuqwAC+p4t9lflWSMqbEEHqIt9xr9r7Q/YyfMf8ApNfn3Ce7tnRY8bszD4hQAt+BsBbhIHF/RQfO+THfuF+nh/EWv0VywUA7XsRdsBMSNPBKL3vf7ujXTLXzmflDsXFtAcLgXw2L7Iw2Wwslt+mYcxsvc34qK+zcvMGg2dtGQIokOExALZRmIETWBbiR5KBpyc70w30MP4a0xpdyc70w30MP4a0xoCiiig5ZZyJkX4rK/wDiUqRr5i3orqrix/7TDn/qMPTFJ7K7aAoJopJyuwzSQKFQuokjMqKMxaMHUZPji+UlPjAEa3tQON8t8uYZiL2vra9r26tRr5aR43ltho8OMRvC8Rk3d0F7EXLEhrGyqpY9JAuL3F5zZXJicyxTu4hkjCJh1KpGGi3k5kR4kByMYnByqbBgCRzaY7G5DwRMke8Mgh3DSRsM6tMsDxCQ7wtYlHU5BwyR8OkKHZ21RNJOgA+CZACDfMrxJIrjq7oj/tphXBsrY6YZQqFrBVQZjeypmyj7A2W/Uq9Vd9AVJ+6b3kv1nBfmoqrKk/dN7yX6zgvzUVAt5U4Nwm15Hjyq+DnEZLLzssQDEICTrlFybaBR0UzRCcBgAvdGNAPOcHIB99JuVBu22bsbjAuAMxNlMIN8t7DXzffVBs3vbZnmh/KvQbdvRvNg07HLAlsMRlZkuhkjzAtGQwXITe3QDSZExMD4sBZnkEQGH508iZjDGNGcmOwcMbtz+NVJ2cyk7qQoCSSpUOtzqSAbFbnWwNvJXiLGmIlZ3HG6SEZVYHovwDA3FjxFjrrQSOIg2j8EmWQvAJecJ2AlVXw7RksAqTSlN4lnAUsGJtenfKWTFyDD9iIQ3OlbO27HNUZYpND3RfVdO5OotTSfbsKi4cPbUiPnkDpY5eCgaknqrrxEAkRlJYBha6MVIv0hl1B8ooIZ+zS2KdUnCSpiFjG8bMjtDHJCd0dIlUh0zJrmOvWKXY0AlwgR98pPdXaZHBvmOV5SJbdF79YpDs/B4yNYN2ZWd5MWsnZMsjKEV3ELE84rzVW1rXveuKVcWwsrYtJ2weFJIEhRJg676wb4MuVANvIekmg6MFgMckEAjMm8eDEibsiWR8sl4xGRckq9g1rWHGmPJFpt7NvxMGbKVz70qFKRsRzvgVIYlbLzuab0sxOJx2aUTxzWViF3BcK8ghjCFTEGdYmIkYixs5AbTU2+DnLorMpRrWZT0MNGFzbML3sw0PEUEQ/ZoaeFBM5kexmO8iMY3w1V3Lx2MZezRqAuVbi5sN64DaGKZrzvhWEEcb5VDI0ivOHkhJtlY2iYNbuXta4BFHBtm65njYKS2Rk54ZQxCmw5wJAva1rEa9RJjmlsIzuhe5eQC5t8URk3sekm2nDXUAm5OTzvinfEJMhdIiqnfZFJhj3i2/YqA6vx51z5afYYZcRKq8GVHI6mJdSftCD/AAnrrz2VLw+AB+VvCfty5R6M321twaIgJMgZ2N2a4FzawsOhQBYD/U3JBFyt792T9al/KT015S97n50f9a0n5VSg43ZNiD/apeBv/wApPTjlL3ufnR/1rQdWB7hfNRRge4XzUUC7l1+7Md9VxH4TV08mO8sL9BD+Gtc3Lr92Y76riPwmrp5Md5YX6CH8NaBnRRXiWYKCWYKBxJNgPOTQejS7k53rD8xaW7WxaYp4I0mkCNIwZorhSRG7KDJbK2q9yCa0TbNxWDVBBigUzogWVMwXMQq6g5mFyBYFeNBV0Ujw3K2Dcq80qRsFGcNdbNwYKG1bnXAte9botrPOL4eMZfCSNYfZGt2PmbLQcM+zlGKZw2RY1DHVtMzO8gU3sitZSwsb2HAgVOcn/dIE+Jx8kxaLAxojYd5I8u8VA28dSQGfNzSF1NgKcYzMRJHJMnws5V2a8a5UiUlRlNwCQBq3Xc6108o+RybRwjwSTSBZBGbo+YKUsQy5r3BI1vx8+tAe59ysO1MGMQUCXkkXKDfRWIW9+Bta9NtnrvMMubXOhvfXu7n/AOanuQWxhs7ZzxDMVjecqzgBmsTckDhzlI+zieJqMDHkhjHyUUehR7KBRFt6FsIM0yBzDqGYKb7vXRrdNfCMb7gePCB4GhxClQQFfI2ovaz2X/yr7Xs6GDcRZ4J4zu0uVEljzRc/AkjXjrRHsjCOfg8Sofq+DzfbzRJ99B+dMDyPxmCxuFOIwssQ7IgGZkOX9qo7sXX76+3cr8Y5ba8bSEqMFOUTPcAdjpfmB9DmLHWO/OBzWIrdy62RLFhkJnLJ2Tg7i8njMVtHdx6LVp5awW7ZNmhIbCYzRXJYEYaNSDFwR+bq97lSotpQOdhpi+xYLPpuYrDOnDdqeG5J4eeu8Q435f8AmJ+hXVydS+Fw+n9zDrf/AKag6eamqLYUExjp8VEt3mVS1wgaaMZmsSFUGEZjodB1Vq2ZjcVKsY3y71oY5SgljByuO6ybkkLe4+zjUP7uOPxT4rBRYSKSRoW3l0jL2lNgimwOuUE26mFONk7LxOF2hDi5J42jMMOEmhAOaABBk1Fw1pAbnS2c9AoKPEQ4wzRLn1Ad/wBonQAg/uf+ofRXX2Pjfl/5ifo03hwxEjuTfMFVfIq3NvOWZj6Oqumgn+x8b8v/ADE/RrBw2NPF9PpE/RqhrixO01RigVncC+VRra2np4enqNgisI+KUYctJpDFicx3iabgpEx/ZHy9fGmux8DjRHmLWeQmR/hEHOfWx+BPAZV4/Frc+BiaQoyzLvDLxGhDypJIOGinIBfqc1TCgQdj435f+Yn6NHY+N+X/AJifo1QUUE7u8Z8v/MT9Cpzl0MR2Ku8e69k4O/PU/wDMxdAiUnW3A+yvoMkd6kvdIH9iF/GcF92Ki69Tx40CvlFh2/8AWXMcqg4OYBpF0b4Mj4NxcMoydNiM2o0FqHZve2zPND+Vep/lLmXtyC7MpwkxAMlwp3KXCp0d0Oq1+nMLUGze9tmeaH8q9BSVgis0UHnILWsLVwrgHj0ikAXoR1zBfIrAhgPIb2phRQKsViJoQJHKMinnqiG9iCLgs2pBtpbhevOG2hNIXdYw0V8qhjkcFbq56QVzA2vY6HiCKj+V+1cU0jzxRGbCQRyruYy5eeQlV3jKFKGNGXgSSRmYAg1S+5/PI+zcK01t4YxmAGXLqbJl6MosvXprrQMt1O5vmWK3BQN5fyuTb0Lbznoy+AeTSWUFOlUXIG8jEliR5AReu+igmOVkQzwCw6QLorWDTYZDYOCoOViOHTWntCnyj6qD9KunlX+0w/nH5jC10/70C3tCnyv8qD9KjtCnyv8AKg/SplR/vQS20dmrFj9lEG98RKO4jX/lZumNFNV/KXvc/Oj/AK1qb2739sn6zL+Umqk5S97n50f9a0HVge4XzUUYHuF81FAu5dfuzHfVcR+E1aOTm1GODwwigkciCEXI3afs1+M9iR5VDVv5dfuzHfVcR+E1bNgYlY8Bhndgirh4SWY2AG7XiToKDd2PiJO6lWIdUS5j6yQW/wDAV6i2HECGZd4w+NKTIR5s98v2Wrz22Z/2MLv/ABON0npcZiPKqmjsGaT9pNlHyIRl+wyNdj51y0GrlDiURYizqrCaEqCQCfhFU2B46Ma9bcnVoJgrAvGu8yg6gxkSLccRqo9NYxmEgw0Mr7kMMpzXGdnHUzNdmvw1vUxKzwOrqEEYSUOxJdCkkpIVHvmY2y6DUWOmgFA2klRsNi4swLRmZ1AazC/w8bi2otnUgjqpMNhSZXlSTmozgmR1dgEJBYuyo/Rf9sKf7L5Ocxhio4Xusa2HPF0jEZbM4BuwA0A0txpJg5C+KkghVt2Hays7MiOhBd5Ufn3JJZQGymwPNOoBbg+UzQWaZZQo3kfM7rPIwlzEyFhmshXIXY2AGpzWrpeWESADIxNjazRm+UXJuH0AGpPRSOfYE+GaOWVo5YYpHmkYNumLE5r5HOQaqgtn+VxvprfFbxkxOIYBGCmKIlbuxByjU5cq5hbXursxGgAPcNiS+CnDLle8oI+m+EA9EwHnBp5jnyxSHqRj6FNTsEueUx21fsZ2C84Lkdme7DTgqjW17inm2e95vopP6DQbcBHlijHUij0KBXufCpILOisOpgD9xqGVMVhl7kqFA1BkiAAH8JxEHpCjzV1YTldLa5DMo1vuhOPW4JnsPK0YoNfuh7HijwiMkYQ9lYLRbqNcVFxQc0+ikvKuTJLtiNVUBsFiHNt3qTh1BOi7y5IF1zfxHuhXVyy5VJicKqKYy3ZOCvu5la1sVF3SNlkX/BS3lBbNta+a/Y+PtmEts26Um2cZL5MnD4uW2lB9J5Od6Yb6GH8NaY0u5Od6Yb6GH8NaY0CrAxr2ViWHdWiDAHpyk3K9diBfyeejbzRhFV0D52yhd6I8zW0AJIzHTQC5pDMMxaVXKyqXkuDl+DaRgNTze5jFr3GliLGufGcoMS8LOsUTPF8IuaMXCqzKXAMhs62sR0E+a4N+T+253kWKZEZWiV1kjbN0KPhOote44cCNbXqkqN5DyKuRUCgtEN6F4B0yBXPDVlYjo7m3xdLKgK4L2xPzov6X/wD7rvpLi9lh8YjMAymJgVZcw5jraxPD9ob+agxjdqouKiU3B5ykm1rOoI1H8SqNbd0Oikez/dD3u1pcC0Tpk3gUlRlYIoJkz8RrdbcNRrfSnm1dmJGjyxwREqrEhgctgLkhBzS1ha+hsLXqO2b2UuLxKyhXwcRXcsSoY5nCyBnvoC+HYENwz31AoPplYrnwExeNWJuTxIUqOPQG1t1Hp40k2eufGGQcSZybE9zGUgRT0EZlkYeWgpKkfdNT+xg/+4wQ9GKi6ftquqT903vEfWcF+aioEG2ZlYba1kLjC4oEsQQVAayrbiFJNtTYNY20p7sfZqJBsx+cXIh1Z2a18K9wAxso8wFJtu4NlXbLnLZsLieDgkczmhlt1X4cOBubE0eze9tmeaH8q9BSUUUUBWjGz5I3Y/FVj6ATW+pP3RdotHAkSXzTvkuBewAzH7eH30GOT3KbDJhl+HDaaBUNyFFjYBFueab+bjTnk0R2NGApW2YEHiCGIN/LUdFCoeMMAvY6qViuMw+LEnzmOp8tr8VC2HJ2+7fMbnePcjhfTNbyXvQNaKKKCb5V/tMP5x+YwtdP+9c3Kv8AaYfzj8xha6f96A/2o/3o/wBqP96BDt3v7ZP1mX8pNVJyl73Pzo/61qb2739sn6zL+Umqk5S97n50f9a0HVge4XzUUYHuF81FAu5dfuzHfVcR+E1c8UAfZCBhp2JG32rErKfsKg/ZXRy6/dmO+q4j8Jq14P8AdKfU1/AFArj2ZjsIAYXGIjsDlFkf1TERP/2ND9tdmzOXMbtu5VaOUDVCrBh5TCwElv4lDL/FVJh+4XzD/SubamxocUmSeJJFGozC+U9anip8oINBuimjmS6ssiNcGxDA9BB6Psrli5PQKwYR6g31YnXo0J1qfxXI2eFs+ExJJ+ROxJ8y4pfhLeSQSjyVrj5byYYhMbC0ROgaSyqx/hxC/AOfIxiP8NBa15CAX048fL565MFtiKUgK1mtfIwytbrCniPKLjy120CHlViYGiMcs7Raoc0epUggqWFiLXtoRr9l69cnsPhAloDG5YHOdMzdJLDoF9bWAHQBUfyq5NGSZ41lMrFjJulOZo1dmYMy6FV4gG7ZrDS9dnJnkomGVJ5iY1UqwD81i4GgynhqSLWueFh8YK7tBEtzEDCSb/AtkBPWUHMY+dTS7bcssUTIZo5M6sFV1KyG41IMdwQOk5AB0kVzbT5WO0m5w8bmW18igGSx4MwbmYZD8qXXqRq48ZyRJw+Ilxb523UjbpGJQFVJUyO3PxDC2mayD4qLQUox2/wZlClc8TNlJBIup0uND5xoazh9mRSwxGSJGORLEqCRzRwbiPsrTiNtRPDIufKxjayuCjHmngr2J84uK79m/sYvmJ/SKCM90bYiJho5AXuuJwdgzZ7XxMQNjJdl/wC0iuPlnOWbaqiBAEwE95lj5xJgBEbyi4PG4BKnyEC9PfdM7yX61gvzUVS/LHL2Tta5OftdPYWFsu5W9i/OJv8AIBX5RB0oPoXJzvTDfQw/hrTBjYUv5Od6Yb6GH8NaYEUEThY80Uv8WEhHpSb216x3MVJrc1gN4PI6hT/iU5T5d2fi1zbQ5OtKSoaN91eIb1CLpkS12jIJIuejppk8ckURLTKQiG9ohwVTfi1uig5eQuJKSywE3tfXyqxB+0nOfMBVtU1sbZ4ixCasx3LgsxHxTCoNlAF7XF7Xt01S0BXzbZfK07U2zisKoEceEjkCuvdM4kjRyT0Le9gLHTU9A+k18E9y8f8A5FtOJ+DjGKR1/wBoU/6XoPqO09gtOHw7YqRM66EGRSy6Fsjby3kOl7HhbWprY8gwEKwYVWMis0jh1YviJN6qE7wc0CzWJPNBt1Xqzm2A8pTezhggsBk8hGY3JDORocwI42Aub8yYBIcSSyllyZBmJYWYbwWB5q3aFwQLDSPTSgfYvEiON5G4IrMf+0En/SpnYErxYnI1shjii4a71FMshv03aYi3XXXFicbMiuIoAjhWC7wtdWsbMSvSDbQceutXanEXGWGGNVJKLG9gLujknmak5Oi3dGgp6k/dN7yX6zgvzUVNsPNiwLPDExvxExFx0XGQ61O+6JPMcGoeFFXsnB6iXMe+ovi5Bf00DPlpBGNn7SZVTOcNPnItc2ia2YjWt2ysG0mCwJR1VkjgcZlLA/AZbEAqfj9fRSXlFswJhdsSAWL4efjHlvzHJOa/PF+kjoqm5Md5YX6CH8NaD1ucT4aH1D/qUbnE+Gh9Q/6lMaKBducT4aH1D/qUs2/hpmjVHeBs0iWXcNrlYMTq5GiqTwqkr57yiG18PO06xQ47DgvkjQGKZFdhoOIcgAC+pOulBv2nsqOIh4yyyalbnOsYsoklyuDYBQNARfQaZjVFgdmYiJMonibViS0LXJYkkm0gHE9Ar53tHE7Sxufd4eTCRSxoCxieSdVsc6IoARWJa9ywNgOB0H07YUJjw8SHecxFW8rBnIUAAuRxY9NB53OJ8ND6h/1KNzifDQ+of9SmNFBJcoElEsG8dG1FskZX/mMLxuzXpnlPUenorp2rsRMTlzMRYMNArAhipIKyKwOqKfspf/wTD8o+qh/ToN+U9R6OijKerr6K0f8ABMPyj6qH9Oj/AIJh+UfVQ/p0Cjbo/t2yfrMv5SaqPlL3ufnR/wBa1L7Y2AmGx+ymQ3JxMo7iNf8AlZjxjVT0VUcpe9z86P8ArWg6sD3C+aijA9wvmooNe39mnFYXEQBsplikjDEXtnQre3Ta9TcewdqLhxhxisHkEQiv2NJfKEyXvvLXtVnRQSyYPawAHZOB0Fu9pf1a9di7W8ZwP8tL+rVPRQTHYu1vGcD/AC0v6teJdn7UdSrYjAMpFiDhZCCOogy61VUUHzP3tsarAw4rCwJe7RR4dzCx6xDJIyxn+KPKfLTzCbI2tFe2NwrL0K+HkbL5mMmY/aTVhRQS/Ym1vGcD/LS/q0oxnJHako1x+HDk/tFgcOF6UQ57RAjS6AN5b61f0UEZsvk9tDCpu4ZcAi3uQMLLck8WZjLd2PSxJJrdjNl7VljeNsTgsrqym2Gk4MCDb4Xy1W0UEJPyQx7AgTYFAeITDSqD5497kb7VNGF5L7ViAEePwy26sO+Ujq3ZkKL/ANoWruigi9q8m9o4tEjnxWE3Ylhkbd4eRWO6kWQAFpCBcr1U/wBv7DGJw2KiXKj4iKSMvl1uyFAWtq1tPRTWigj8Hsna0UaRri8FlRVUXwsl7KABf4XjpW7sPa/jeC/lZP1aqqKCLGwdq3Y9l4PnNmP9lk42A8J5K8Ynk5tSRGQ4zB2ZWU2wsnBhY2+Eq3ooIyLYe1VcOMXg7hSvesnAlSf7z+EV09h7X8bwX8rJ+rVVRQSvYe1/G8F/Kyfq1J7O9yjG4faEm0ExuH30hkLKcO+T4Tuubnv5eNfVqKCV7D2v43gv5WT9WtOL2RtWVcpxeCtdTphZOKkEf3vkqwooJHDbL2tGioMXgrKoUXwsnAAAf3vkrZ2HtfxvBfysn6tVVFBK9h7X8bwX8rJ+rXHtXkztLFosc+Lwm7EsMjbvDurHdSLIACZCBcr1VbUUCfbXJ/siHFIHKtiIXjudQuZCoOUWPT10nwOx9qwxRxri8FlRFQXwsl7KAov8Lx0qwooJXsPa/jeC/lZP1aOw9r+N4L+Vk/VqqooJXsPa/jeC/lZP1aOwtr+N4H+Vk/VqqooJXsLa/jeB/lZP1aOwtr+N4H+Vk/VqqooJXsPa/jeC/lZP1aOw9r+N4L+Vk/VqqooJXsPa/jeC/lZP1aOw9r+N4L+Vk/VqqooJXsPa/jeC/lZP1aOw9r+N4L+Vk/VqqooJBeTmOlxOFlxWJwzJh5GkCxQOjEtE8dszOwtz78OinXKXvc/Oj/rWmtKuUve5+dH/AFrQdWB7hfNRRge4XzUUGcdhDILBmX5rEf6Ur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7RN4aX1je2s0UGO0TeGl9Y3to/4fJtmldhxszkjTyE1migcxRZQBRRRQ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14565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Grooming &amp; Motivation @ CT (5/6)</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253715874"/>
              </p:ext>
            </p:extLst>
          </p:nvPr>
        </p:nvGraphicFramePr>
        <p:xfrm>
          <a:off x="274320" y="914400"/>
          <a:ext cx="7848600" cy="5308600"/>
        </p:xfrm>
        <a:graphic>
          <a:graphicData uri="http://schemas.openxmlformats.org/drawingml/2006/table">
            <a:tbl>
              <a:tblPr firstRow="1" bandRow="1">
                <a:tableStyleId>{5C22544A-7EE6-4342-B048-85BDC9FD1C3A}</a:tableStyleId>
              </a:tblPr>
              <a:tblGrid>
                <a:gridCol w="3048000"/>
                <a:gridCol w="4800600"/>
              </a:tblGrid>
              <a:tr h="370840">
                <a:tc>
                  <a:txBody>
                    <a:bodyPr/>
                    <a:lstStyle/>
                    <a:p>
                      <a:r>
                        <a:rPr lang="en-US" dirty="0" smtClean="0"/>
                        <a:t>Tools</a:t>
                      </a:r>
                      <a:endParaRPr lang="en-US" dirty="0"/>
                    </a:p>
                  </a:txBody>
                  <a:tcPr/>
                </a:tc>
                <a:tc>
                  <a:txBody>
                    <a:bodyPr/>
                    <a:lstStyle/>
                    <a:p>
                      <a:r>
                        <a:rPr lang="en-US" dirty="0" smtClean="0"/>
                        <a:t>Objectives</a:t>
                      </a:r>
                      <a:endParaRPr lang="en-US" dirty="0"/>
                    </a:p>
                  </a:txBody>
                  <a:tcPr/>
                </a:tc>
              </a:tr>
              <a:tr h="370840">
                <a:tc>
                  <a:txBody>
                    <a:bodyPr/>
                    <a:lstStyle/>
                    <a:p>
                      <a:r>
                        <a:rPr lang="en-US" dirty="0" smtClean="0"/>
                        <a:t>TLG initiatives &amp; CTPs</a:t>
                      </a:r>
                      <a:endParaRPr lang="en-US" dirty="0"/>
                    </a:p>
                  </a:txBody>
                  <a:tcPr/>
                </a:tc>
                <a:tc>
                  <a:txBody>
                    <a:bodyPr/>
                    <a:lstStyle/>
                    <a:p>
                      <a:pPr marL="285750" indent="-285750">
                        <a:buFont typeface="Wingdings" panose="05000000000000000000" pitchFamily="2" charset="2"/>
                        <a:buChar char="§"/>
                      </a:pPr>
                      <a:r>
                        <a:rPr lang="en-US" dirty="0" smtClean="0"/>
                        <a:t>Based</a:t>
                      </a:r>
                      <a:r>
                        <a:rPr lang="en-US" baseline="0" dirty="0" smtClean="0"/>
                        <a:t> on skills and commitment levels nominate team members for TLG projects</a:t>
                      </a:r>
                    </a:p>
                    <a:p>
                      <a:pPr marL="285750" indent="-285750">
                        <a:buFont typeface="Wingdings" panose="05000000000000000000" pitchFamily="2" charset="2"/>
                        <a:buChar char="§"/>
                      </a:pPr>
                      <a:r>
                        <a:rPr lang="en-US" baseline="0" dirty="0" smtClean="0"/>
                        <a:t>Encourage them to participate in CTPs</a:t>
                      </a:r>
                      <a:r>
                        <a:rPr lang="en-US" baseline="0" dirty="0"/>
                        <a:t> </a:t>
                      </a:r>
                      <a:r>
                        <a:rPr lang="en-US" baseline="0" dirty="0" smtClean="0"/>
                        <a:t>and other organizational initiatives</a:t>
                      </a:r>
                    </a:p>
                    <a:p>
                      <a:pPr marL="285750" indent="-285750">
                        <a:buFont typeface="Wingdings" panose="05000000000000000000" pitchFamily="2" charset="2"/>
                        <a:buChar char="§"/>
                      </a:pPr>
                      <a:r>
                        <a:rPr lang="en-US" baseline="0" dirty="0" smtClean="0"/>
                        <a:t>Identify strength areas of team members and encourage them to impart trainings, contribute to </a:t>
                      </a:r>
                      <a:r>
                        <a:rPr lang="en-US" baseline="0" dirty="0" err="1" smtClean="0"/>
                        <a:t>CurioCT</a:t>
                      </a:r>
                      <a:r>
                        <a:rPr lang="en-US" baseline="0" dirty="0" smtClean="0"/>
                        <a:t>, help other projects</a:t>
                      </a:r>
                    </a:p>
                    <a:p>
                      <a:pPr marL="285750" indent="-285750">
                        <a:buFont typeface="Wingdings" panose="05000000000000000000" pitchFamily="2" charset="2"/>
                        <a:buChar char="§"/>
                      </a:pPr>
                      <a:r>
                        <a:rPr lang="en-US" baseline="0" dirty="0" smtClean="0"/>
                        <a:t>Provide opportunity to contribute at org level and get org wide exposure </a:t>
                      </a:r>
                    </a:p>
                  </a:txBody>
                  <a:tcPr/>
                </a:tc>
              </a:tr>
              <a:tr h="370840">
                <a:tc>
                  <a:txBody>
                    <a:bodyPr/>
                    <a:lstStyle/>
                    <a:p>
                      <a:r>
                        <a:rPr lang="en-US" baseline="0" dirty="0" smtClean="0"/>
                        <a:t>Quality / InfoSec Audits</a:t>
                      </a:r>
                      <a:endParaRPr lang="en-US" dirty="0" smtClean="0"/>
                    </a:p>
                  </a:txBody>
                  <a:tcPr/>
                </a:tc>
                <a:tc>
                  <a:txBody>
                    <a:bodyPr/>
                    <a:lstStyle/>
                    <a:p>
                      <a:pPr marL="285750" indent="-285750">
                        <a:buFont typeface="Wingdings" panose="05000000000000000000" pitchFamily="2" charset="2"/>
                        <a:buChar char="§"/>
                      </a:pPr>
                      <a:r>
                        <a:rPr lang="en-US" dirty="0" smtClean="0"/>
                        <a:t>Make team member(s) lead of audit activities</a:t>
                      </a:r>
                    </a:p>
                    <a:p>
                      <a:pPr marL="285750" indent="-285750">
                        <a:buFont typeface="Wingdings" panose="05000000000000000000" pitchFamily="2" charset="2"/>
                        <a:buChar char="§"/>
                      </a:pPr>
                      <a:r>
                        <a:rPr lang="en-US" dirty="0" smtClean="0"/>
                        <a:t>Excitement for playing</a:t>
                      </a:r>
                      <a:r>
                        <a:rPr lang="en-US" baseline="0" dirty="0" smtClean="0"/>
                        <a:t> different but important project roles</a:t>
                      </a:r>
                      <a:endParaRPr lang="en-US" dirty="0" smtClean="0"/>
                    </a:p>
                  </a:txBody>
                  <a:tcPr/>
                </a:tc>
              </a:tr>
              <a:tr h="370840">
                <a:tc>
                  <a:txBody>
                    <a:bodyPr/>
                    <a:lstStyle/>
                    <a:p>
                      <a:r>
                        <a:rPr lang="en-US" dirty="0" smtClean="0"/>
                        <a:t>Trainings and development plan</a:t>
                      </a:r>
                    </a:p>
                  </a:txBody>
                  <a:tcPr/>
                </a:tc>
                <a:tc>
                  <a:txBody>
                    <a:bodyPr/>
                    <a:lstStyle/>
                    <a:p>
                      <a:pPr marL="285750" lvl="0" indent="-285750">
                        <a:buFont typeface="Wingdings" panose="05000000000000000000" pitchFamily="2" charset="2"/>
                        <a:buChar char="§"/>
                      </a:pPr>
                      <a:r>
                        <a:rPr lang="en-US" dirty="0" smtClean="0"/>
                        <a:t>Enrolling team members to relevant </a:t>
                      </a:r>
                      <a:r>
                        <a:rPr lang="en-US" baseline="0" dirty="0" smtClean="0"/>
                        <a:t>programs to enhance their skills</a:t>
                      </a:r>
                    </a:p>
                    <a:p>
                      <a:pPr marL="285750" lvl="0" indent="-285750">
                        <a:buFont typeface="Wingdings" panose="05000000000000000000" pitchFamily="2" charset="2"/>
                        <a:buChar char="§"/>
                      </a:pPr>
                      <a:r>
                        <a:rPr lang="en-US" baseline="0" dirty="0" smtClean="0"/>
                        <a:t>Sharing focus areas and development plan during appraisals and review the same regularly (informal)</a:t>
                      </a:r>
                      <a:endParaRPr lang="en-US" dirty="0"/>
                    </a:p>
                  </a:txBody>
                  <a:tcPr/>
                </a:tc>
              </a:tr>
            </a:tbl>
          </a:graphicData>
        </a:graphic>
      </p:graphicFrame>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162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Grooming &amp; Motivation @ CT (6/6)</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849310633"/>
              </p:ext>
            </p:extLst>
          </p:nvPr>
        </p:nvGraphicFramePr>
        <p:xfrm>
          <a:off x="274320" y="685800"/>
          <a:ext cx="7848600" cy="5765800"/>
        </p:xfrm>
        <a:graphic>
          <a:graphicData uri="http://schemas.openxmlformats.org/drawingml/2006/table">
            <a:tbl>
              <a:tblPr firstRow="1" bandRow="1">
                <a:tableStyleId>{5C22544A-7EE6-4342-B048-85BDC9FD1C3A}</a:tableStyleId>
              </a:tblPr>
              <a:tblGrid>
                <a:gridCol w="3048000"/>
                <a:gridCol w="4800600"/>
              </a:tblGrid>
              <a:tr h="370840">
                <a:tc>
                  <a:txBody>
                    <a:bodyPr/>
                    <a:lstStyle/>
                    <a:p>
                      <a:r>
                        <a:rPr lang="en-US" dirty="0" smtClean="0"/>
                        <a:t>Tools</a:t>
                      </a:r>
                      <a:endParaRPr lang="en-US" dirty="0"/>
                    </a:p>
                  </a:txBody>
                  <a:tcPr/>
                </a:tc>
                <a:tc>
                  <a:txBody>
                    <a:bodyPr/>
                    <a:lstStyle/>
                    <a:p>
                      <a:r>
                        <a:rPr lang="en-US" dirty="0" smtClean="0"/>
                        <a:t>Objectives</a:t>
                      </a:r>
                      <a:endParaRPr lang="en-US" dirty="0"/>
                    </a:p>
                  </a:txBody>
                  <a:tcPr/>
                </a:tc>
              </a:tr>
              <a:tr h="370840">
                <a:tc>
                  <a:txBody>
                    <a:bodyPr/>
                    <a:lstStyle/>
                    <a:p>
                      <a:r>
                        <a:rPr lang="en-US" dirty="0" smtClean="0"/>
                        <a:t>Client Feedback and appreciations</a:t>
                      </a:r>
                    </a:p>
                  </a:txBody>
                  <a:tcPr/>
                </a:tc>
                <a:tc>
                  <a:txBody>
                    <a:bodyPr/>
                    <a:lstStyle/>
                    <a:p>
                      <a:pPr marL="285750" lvl="0" indent="-285750">
                        <a:buFont typeface="Wingdings" panose="05000000000000000000" pitchFamily="2" charset="2"/>
                        <a:buChar char="§"/>
                      </a:pPr>
                      <a:r>
                        <a:rPr lang="en-US" dirty="0" smtClean="0"/>
                        <a:t>Publish</a:t>
                      </a:r>
                      <a:r>
                        <a:rPr lang="en-US" baseline="0" dirty="0" smtClean="0"/>
                        <a:t> client appreciation for team or team member(s) , however small it is</a:t>
                      </a:r>
                    </a:p>
                    <a:p>
                      <a:pPr marL="285750" lvl="0" indent="-285750">
                        <a:buFont typeface="Wingdings" panose="05000000000000000000" pitchFamily="2" charset="2"/>
                        <a:buChar char="§"/>
                      </a:pPr>
                      <a:r>
                        <a:rPr lang="en-US" baseline="0" dirty="0" smtClean="0"/>
                        <a:t>Use ‘</a:t>
                      </a:r>
                      <a:r>
                        <a:rPr lang="en-US" baseline="0" dirty="0" err="1" smtClean="0"/>
                        <a:t>IAppreciate</a:t>
                      </a:r>
                      <a:r>
                        <a:rPr lang="en-US" baseline="0" dirty="0" smtClean="0"/>
                        <a:t>’ to appreciate extraordinary and out of the way contribution from team members</a:t>
                      </a:r>
                      <a:endParaRPr lang="en-US" dirty="0"/>
                    </a:p>
                  </a:txBody>
                  <a:tcPr/>
                </a:tc>
              </a:tr>
              <a:tr h="370840">
                <a:tc>
                  <a:txBody>
                    <a:bodyPr/>
                    <a:lstStyle/>
                    <a:p>
                      <a:r>
                        <a:rPr lang="en-US" dirty="0" smtClean="0"/>
                        <a:t>Weekly Dashboard / Monthly review</a:t>
                      </a:r>
                      <a:r>
                        <a:rPr lang="en-US" baseline="0" dirty="0" smtClean="0"/>
                        <a:t> with Client</a:t>
                      </a:r>
                      <a:endParaRPr lang="en-US" dirty="0" smtClean="0"/>
                    </a:p>
                  </a:txBody>
                  <a:tcPr/>
                </a:tc>
                <a:tc>
                  <a:txBody>
                    <a:bodyPr/>
                    <a:lstStyle/>
                    <a:p>
                      <a:pPr marL="285750" lvl="0" indent="-285750">
                        <a:buFont typeface="Wingdings" panose="05000000000000000000" pitchFamily="2" charset="2"/>
                        <a:buChar char="§"/>
                      </a:pPr>
                      <a:r>
                        <a:rPr lang="en-US" dirty="0" smtClean="0"/>
                        <a:t>Opportunity</a:t>
                      </a:r>
                      <a:r>
                        <a:rPr lang="en-US" baseline="0" dirty="0" smtClean="0"/>
                        <a:t> for client interaction</a:t>
                      </a:r>
                    </a:p>
                    <a:p>
                      <a:pPr marL="285750" lvl="0" indent="-285750">
                        <a:buFont typeface="Wingdings" panose="05000000000000000000" pitchFamily="2" charset="2"/>
                        <a:buChar char="§"/>
                      </a:pPr>
                      <a:r>
                        <a:rPr lang="en-US" baseline="0" dirty="0" smtClean="0"/>
                        <a:t>Sense of importance and ownership</a:t>
                      </a:r>
                    </a:p>
                    <a:p>
                      <a:pPr marL="285750" lvl="0" indent="-285750">
                        <a:buFont typeface="Wingdings" panose="05000000000000000000" pitchFamily="2" charset="2"/>
                        <a:buChar char="§"/>
                      </a:pPr>
                      <a:r>
                        <a:rPr lang="en-US" baseline="0" dirty="0" smtClean="0"/>
                        <a:t>Improved confidence, communication and presentation skills</a:t>
                      </a:r>
                    </a:p>
                  </a:txBody>
                  <a:tcPr/>
                </a:tc>
              </a:tr>
              <a:tr h="370840">
                <a:tc>
                  <a:txBody>
                    <a:bodyPr/>
                    <a:lstStyle/>
                    <a:p>
                      <a:r>
                        <a:rPr lang="en-US" dirty="0" smtClean="0"/>
                        <a:t>Sr. Management reviews</a:t>
                      </a:r>
                    </a:p>
                  </a:txBody>
                  <a:tcPr/>
                </a:tc>
                <a:tc>
                  <a:txBody>
                    <a:bodyPr/>
                    <a:lstStyle/>
                    <a:p>
                      <a:pPr marL="285750" lvl="0" indent="-285750">
                        <a:buFont typeface="Wingdings" panose="05000000000000000000" pitchFamily="2" charset="2"/>
                        <a:buChar char="§"/>
                      </a:pPr>
                      <a:r>
                        <a:rPr lang="en-US" dirty="0" smtClean="0"/>
                        <a:t>Opportunity for Sr. Management interaction</a:t>
                      </a:r>
                    </a:p>
                    <a:p>
                      <a:pPr marL="285750" lvl="0" indent="-285750">
                        <a:buFont typeface="Wingdings" panose="05000000000000000000" pitchFamily="2" charset="2"/>
                        <a:buChar char="§"/>
                      </a:pPr>
                      <a:r>
                        <a:rPr lang="en-US" dirty="0" smtClean="0"/>
                        <a:t>Exposure at organization</a:t>
                      </a:r>
                      <a:r>
                        <a:rPr lang="en-US" baseline="0" dirty="0" smtClean="0"/>
                        <a:t> level</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aseline="0" dirty="0" smtClean="0"/>
                        <a:t>Sense of importance and ownership</a:t>
                      </a:r>
                    </a:p>
                  </a:txBody>
                  <a:tcPr/>
                </a:tc>
              </a:tr>
              <a:tr h="370840">
                <a:tc>
                  <a:txBody>
                    <a:bodyPr/>
                    <a:lstStyle/>
                    <a:p>
                      <a:r>
                        <a:rPr lang="en-US" dirty="0" smtClean="0"/>
                        <a:t>Team</a:t>
                      </a:r>
                      <a:r>
                        <a:rPr lang="en-US" baseline="0" dirty="0" smtClean="0"/>
                        <a:t> celebrations</a:t>
                      </a:r>
                      <a:endParaRPr lang="en-US" dirty="0" smtClean="0"/>
                    </a:p>
                  </a:txBody>
                  <a:tcPr/>
                </a:tc>
                <a:tc>
                  <a:txBody>
                    <a:bodyPr/>
                    <a:lstStyle/>
                    <a:p>
                      <a:pPr marL="285750" lvl="0" indent="-285750">
                        <a:buFont typeface="Wingdings" panose="05000000000000000000" pitchFamily="2" charset="2"/>
                        <a:buChar char="§"/>
                      </a:pPr>
                      <a:r>
                        <a:rPr lang="en-US" dirty="0" smtClean="0"/>
                        <a:t>Congratulate  and celebrate project /</a:t>
                      </a:r>
                      <a:r>
                        <a:rPr lang="en-US" baseline="0" dirty="0" smtClean="0"/>
                        <a:t> </a:t>
                      </a:r>
                      <a:r>
                        <a:rPr lang="en-US" dirty="0" smtClean="0"/>
                        <a:t>personal achievements</a:t>
                      </a:r>
                    </a:p>
                    <a:p>
                      <a:pPr marL="285750" lvl="0" indent="-285750">
                        <a:buFont typeface="Wingdings" panose="05000000000000000000" pitchFamily="2" charset="2"/>
                        <a:buChar char="§"/>
                      </a:pPr>
                      <a:r>
                        <a:rPr lang="en-US" dirty="0" smtClean="0"/>
                        <a:t>Team bonding through outings (use quarterly budget wisely and don’t let it lapse </a:t>
                      </a:r>
                      <a:r>
                        <a:rPr lang="en-US" dirty="0" smtClean="0">
                          <a:sym typeface="Wingdings" panose="05000000000000000000" pitchFamily="2" charset="2"/>
                        </a:rPr>
                        <a:t>)</a:t>
                      </a:r>
                    </a:p>
                  </a:txBody>
                  <a:tcPr/>
                </a:tc>
              </a:tr>
              <a:tr h="370840">
                <a:tc>
                  <a:txBody>
                    <a:bodyPr/>
                    <a:lstStyle/>
                    <a:p>
                      <a:r>
                        <a:rPr lang="en-US" dirty="0" smtClean="0"/>
                        <a:t>Extracurricular</a:t>
                      </a:r>
                      <a:r>
                        <a:rPr lang="en-US" baseline="0" dirty="0" smtClean="0"/>
                        <a:t> activities</a:t>
                      </a:r>
                      <a:endParaRPr lang="en-US" dirty="0" smtClean="0"/>
                    </a:p>
                  </a:txBody>
                  <a:tcPr/>
                </a:tc>
                <a:tc>
                  <a:txBody>
                    <a:bodyPr/>
                    <a:lstStyle/>
                    <a:p>
                      <a:pPr marL="285750" lvl="0" indent="-285750">
                        <a:buFont typeface="Wingdings" panose="05000000000000000000" pitchFamily="2" charset="2"/>
                        <a:buChar char="§"/>
                      </a:pPr>
                      <a:r>
                        <a:rPr lang="en-US" dirty="0" smtClean="0">
                          <a:sym typeface="Wingdings" panose="05000000000000000000" pitchFamily="2" charset="2"/>
                        </a:rPr>
                        <a:t>Encourage team members to participate in company activities to bring</a:t>
                      </a:r>
                      <a:r>
                        <a:rPr lang="en-US" baseline="0" dirty="0" smtClean="0">
                          <a:sym typeface="Wingdings" panose="05000000000000000000" pitchFamily="2" charset="2"/>
                        </a:rPr>
                        <a:t> out best in them</a:t>
                      </a:r>
                      <a:endParaRPr lang="en-US" dirty="0" smtClean="0">
                        <a:sym typeface="Wingdings" panose="05000000000000000000" pitchFamily="2" charset="2"/>
                      </a:endParaRPr>
                    </a:p>
                  </a:txBody>
                  <a:tcPr/>
                </a:tc>
              </a:tr>
            </a:tbl>
          </a:graphicData>
        </a:graphic>
      </p:graphicFrame>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324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Agenda</a:t>
            </a:r>
            <a:endParaRPr lang="en-IN" dirty="0"/>
          </a:p>
        </p:txBody>
      </p:sp>
      <p:sp>
        <p:nvSpPr>
          <p:cNvPr id="7" name="Rectangle 6"/>
          <p:cNvSpPr/>
          <p:nvPr/>
        </p:nvSpPr>
        <p:spPr>
          <a:xfrm flipH="1">
            <a:off x="381000" y="3568896"/>
            <a:ext cx="5638800" cy="381000"/>
          </a:xfrm>
          <a:prstGeom prst="rect">
            <a:avLst/>
          </a:prstGeom>
          <a:solidFill>
            <a:schemeClr val="bg1">
              <a:lumMod val="8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200" dirty="0">
              <a:solidFill>
                <a:prstClr val="white"/>
              </a:solidFill>
              <a:ea typeface="Segoe UI" pitchFamily="34" charset="0"/>
              <a:cs typeface="Segoe UI" pitchFamily="34" charset="0"/>
            </a:endParaRPr>
          </a:p>
        </p:txBody>
      </p:sp>
      <p:sp>
        <p:nvSpPr>
          <p:cNvPr id="8" name="Text Placeholder 2"/>
          <p:cNvSpPr txBox="1">
            <a:spLocks/>
          </p:cNvSpPr>
          <p:nvPr/>
        </p:nvSpPr>
        <p:spPr>
          <a:xfrm>
            <a:off x="274320" y="914400"/>
            <a:ext cx="8305800" cy="4937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sz="2000" dirty="0"/>
              <a:t>Team Stages</a:t>
            </a:r>
          </a:p>
          <a:p>
            <a:pPr>
              <a:spcBef>
                <a:spcPts val="600"/>
              </a:spcBef>
              <a:buFont typeface="Arial" panose="020B0604020202020204" pitchFamily="34" charset="0"/>
              <a:buChar char="•"/>
            </a:pPr>
            <a:r>
              <a:rPr lang="en-US" sz="2000" dirty="0"/>
              <a:t>Key Components Of Team Management</a:t>
            </a:r>
          </a:p>
          <a:p>
            <a:pPr lvl="1">
              <a:spcBef>
                <a:spcPts val="600"/>
              </a:spcBef>
            </a:pPr>
            <a:r>
              <a:rPr lang="en-US" dirty="0"/>
              <a:t>Team Induction</a:t>
            </a:r>
          </a:p>
          <a:p>
            <a:pPr lvl="1">
              <a:spcBef>
                <a:spcPts val="600"/>
              </a:spcBef>
            </a:pPr>
            <a:r>
              <a:rPr lang="en-US" dirty="0"/>
              <a:t>Co-ordination And Communication</a:t>
            </a:r>
          </a:p>
          <a:p>
            <a:pPr lvl="1">
              <a:spcBef>
                <a:spcPts val="600"/>
              </a:spcBef>
            </a:pPr>
            <a:r>
              <a:rPr lang="en-US" dirty="0"/>
              <a:t>Delegation</a:t>
            </a:r>
          </a:p>
          <a:p>
            <a:pPr lvl="1">
              <a:spcBef>
                <a:spcPts val="600"/>
              </a:spcBef>
            </a:pPr>
            <a:r>
              <a:rPr lang="en-US" dirty="0"/>
              <a:t>Building Trust </a:t>
            </a:r>
          </a:p>
          <a:p>
            <a:pPr lvl="1">
              <a:spcBef>
                <a:spcPts val="600"/>
              </a:spcBef>
            </a:pPr>
            <a:r>
              <a:rPr lang="en-US" dirty="0"/>
              <a:t>Motivation and Grooming</a:t>
            </a:r>
          </a:p>
          <a:p>
            <a:pPr lvl="1">
              <a:spcBef>
                <a:spcPts val="600"/>
              </a:spcBef>
            </a:pPr>
            <a:r>
              <a:rPr lang="en-US" b="1" dirty="0"/>
              <a:t>Conflicts Management</a:t>
            </a:r>
          </a:p>
          <a:p>
            <a:pPr lvl="1">
              <a:spcBef>
                <a:spcPts val="600"/>
              </a:spcBef>
            </a:pPr>
            <a:r>
              <a:rPr lang="en-US" dirty="0"/>
              <a:t>Evaluation &amp; Retrospection</a:t>
            </a:r>
          </a:p>
          <a:p>
            <a:pPr>
              <a:spcBef>
                <a:spcPts val="600"/>
              </a:spcBef>
              <a:buFont typeface="Arial" panose="020B0604020202020204" pitchFamily="34" charset="0"/>
              <a:buChar char="•"/>
            </a:pPr>
            <a:r>
              <a:rPr lang="en-US" sz="2000" dirty="0"/>
              <a:t>Making It Work @ </a:t>
            </a:r>
            <a:r>
              <a:rPr lang="en-US" sz="2000" dirty="0" err="1"/>
              <a:t>CitiusTech</a:t>
            </a:r>
            <a:endParaRPr lang="en-US" sz="2000" dirty="0"/>
          </a:p>
          <a:p>
            <a:pPr>
              <a:spcBef>
                <a:spcPts val="600"/>
              </a:spcBef>
              <a:buFont typeface="Arial" panose="020B0604020202020204" pitchFamily="34" charset="0"/>
              <a:buChar char="•"/>
            </a:pPr>
            <a:r>
              <a:rPr lang="en-US" sz="2000" dirty="0"/>
              <a:t>Q&amp;A</a:t>
            </a:r>
          </a:p>
        </p:txBody>
      </p:sp>
    </p:spTree>
    <p:extLst>
      <p:ext uri="{BB962C8B-B14F-4D97-AF65-F5344CB8AC3E}">
        <p14:creationId xmlns:p14="http://schemas.microsoft.com/office/powerpoint/2010/main" val="3681079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a:t>Team Management: Conflicts </a:t>
            </a:r>
            <a:r>
              <a:rPr lang="en-US" dirty="0" smtClean="0"/>
              <a:t>Management </a:t>
            </a:r>
            <a:r>
              <a:rPr lang="en-US" dirty="0" smtClean="0">
                <a:sym typeface="Wingdings" panose="05000000000000000000" pitchFamily="2" charset="2"/>
              </a:rPr>
              <a:t> (1/5)</a:t>
            </a:r>
            <a:endParaRPr lang="en-IN" dirty="0"/>
          </a:p>
        </p:txBody>
      </p:sp>
      <p:pic>
        <p:nvPicPr>
          <p:cNvPr id="1026" name="Picture 2" descr="http://www.dilbert.com/dyn/str_strip/000000000/00000000/0000000/100000/00000/9000/700/109705/109705.strip.zoo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8504464" cy="3810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6875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800"/>
            <a:ext cx="8562480" cy="576000"/>
          </a:xfrm>
        </p:spPr>
        <p:txBody>
          <a:bodyPr anchor="t" anchorCtr="0"/>
          <a:lstStyle/>
          <a:p>
            <a:r>
              <a:rPr lang="en-US" dirty="0" smtClean="0"/>
              <a:t>Team </a:t>
            </a:r>
            <a:r>
              <a:rPr lang="en-US" dirty="0"/>
              <a:t>Management: </a:t>
            </a:r>
            <a:r>
              <a:rPr lang="en-US" dirty="0" smtClean="0"/>
              <a:t>Conflicts Management (2/5)</a:t>
            </a:r>
            <a:endParaRPr lang="en-IN" dirty="0"/>
          </a:p>
        </p:txBody>
      </p:sp>
      <p:sp>
        <p:nvSpPr>
          <p:cNvPr id="3" name="Text Placeholder 2"/>
          <p:cNvSpPr>
            <a:spLocks noGrp="1"/>
          </p:cNvSpPr>
          <p:nvPr>
            <p:ph type="body" sz="quarter" idx="10"/>
          </p:nvPr>
        </p:nvSpPr>
        <p:spPr>
          <a:xfrm>
            <a:off x="274320" y="914400"/>
            <a:ext cx="8183880" cy="5334000"/>
          </a:xfrm>
        </p:spPr>
        <p:txBody>
          <a:bodyPr anchor="t" anchorCtr="0">
            <a:noAutofit/>
          </a:bodyPr>
          <a:lstStyle/>
          <a:p>
            <a:pPr>
              <a:spcBef>
                <a:spcPts val="1200"/>
              </a:spcBef>
            </a:pPr>
            <a:r>
              <a:rPr lang="en-US" sz="1800" dirty="0" smtClean="0">
                <a:solidFill>
                  <a:schemeClr val="tx1"/>
                </a:solidFill>
                <a:ea typeface="Tahoma" pitchFamily="34" charset="0"/>
                <a:cs typeface="Tahoma" pitchFamily="34" charset="0"/>
              </a:rPr>
              <a:t>Conflicts are inevitable in a project environment</a:t>
            </a:r>
          </a:p>
          <a:p>
            <a:pPr>
              <a:spcBef>
                <a:spcPts val="1200"/>
              </a:spcBef>
            </a:pPr>
            <a:r>
              <a:rPr lang="en-US" sz="1800" dirty="0">
                <a:solidFill>
                  <a:schemeClr val="tx1"/>
                </a:solidFill>
                <a:ea typeface="Tahoma" pitchFamily="34" charset="0"/>
                <a:cs typeface="Tahoma" pitchFamily="34" charset="0"/>
              </a:rPr>
              <a:t>Common sources of conflict are </a:t>
            </a:r>
            <a:r>
              <a:rPr lang="en-US" sz="1800" dirty="0" smtClean="0">
                <a:solidFill>
                  <a:schemeClr val="tx1"/>
                </a:solidFill>
                <a:ea typeface="Tahoma" pitchFamily="34" charset="0"/>
                <a:cs typeface="Tahoma" pitchFamily="34" charset="0"/>
              </a:rPr>
              <a:t>: </a:t>
            </a:r>
            <a:r>
              <a:rPr lang="en-US" sz="1800" dirty="0">
                <a:solidFill>
                  <a:schemeClr val="tx1"/>
                </a:solidFill>
                <a:ea typeface="Tahoma" pitchFamily="34" charset="0"/>
                <a:cs typeface="Tahoma" pitchFamily="34" charset="0"/>
              </a:rPr>
              <a:t>Project Schedules, Project Priorities, Resources , Technical Opinion, Processes, Personality (commitments, comparisons, skills etc. )</a:t>
            </a:r>
          </a:p>
          <a:p>
            <a:pPr>
              <a:spcBef>
                <a:spcPts val="1200"/>
              </a:spcBef>
            </a:pPr>
            <a:r>
              <a:rPr lang="en-US" sz="1800" dirty="0" smtClean="0">
                <a:solidFill>
                  <a:schemeClr val="tx1"/>
                </a:solidFill>
                <a:ea typeface="Tahoma" pitchFamily="34" charset="0"/>
                <a:cs typeface="Tahoma" pitchFamily="34" charset="0"/>
              </a:rPr>
              <a:t>Successful conflict management results in greater productivity and helps in building healthy and positive working relationship.</a:t>
            </a:r>
          </a:p>
          <a:p>
            <a:pPr>
              <a:spcBef>
                <a:spcPts val="1200"/>
              </a:spcBef>
            </a:pPr>
            <a:r>
              <a:rPr lang="en-US" sz="1800" dirty="0" smtClean="0">
                <a:solidFill>
                  <a:schemeClr val="tx1"/>
                </a:solidFill>
                <a:ea typeface="Tahoma" pitchFamily="34" charset="0"/>
                <a:cs typeface="Tahoma" pitchFamily="34" charset="0"/>
              </a:rPr>
              <a:t>However small the conflict is, it need to be given </a:t>
            </a:r>
            <a:r>
              <a:rPr lang="en-US" sz="1800" dirty="0">
                <a:solidFill>
                  <a:schemeClr val="tx1"/>
                </a:solidFill>
                <a:ea typeface="Tahoma" pitchFamily="34" charset="0"/>
                <a:cs typeface="Tahoma" pitchFamily="34" charset="0"/>
              </a:rPr>
              <a:t>appropriate</a:t>
            </a:r>
            <a:r>
              <a:rPr lang="en-US" sz="1800" dirty="0" smtClean="0">
                <a:solidFill>
                  <a:schemeClr val="tx1"/>
                </a:solidFill>
                <a:ea typeface="Tahoma" pitchFamily="34" charset="0"/>
                <a:cs typeface="Tahoma" pitchFamily="34" charset="0"/>
              </a:rPr>
              <a:t> time , attention and importance </a:t>
            </a:r>
          </a:p>
          <a:p>
            <a:pPr>
              <a:spcBef>
                <a:spcPts val="1200"/>
              </a:spcBef>
            </a:pPr>
            <a:r>
              <a:rPr lang="en-US" sz="1800" dirty="0" smtClean="0">
                <a:solidFill>
                  <a:schemeClr val="tx1"/>
                </a:solidFill>
                <a:ea typeface="Tahoma" pitchFamily="34" charset="0"/>
                <a:cs typeface="Tahoma" pitchFamily="34" charset="0"/>
              </a:rPr>
              <a:t>Real </a:t>
            </a:r>
            <a:r>
              <a:rPr lang="en-US" sz="1800" dirty="0">
                <a:solidFill>
                  <a:schemeClr val="tx1"/>
                </a:solidFill>
                <a:ea typeface="Tahoma" pitchFamily="34" charset="0"/>
                <a:cs typeface="Tahoma" pitchFamily="34" charset="0"/>
              </a:rPr>
              <a:t>skill is to manage every conflict professionally and to the satisfaction of all the parties involved</a:t>
            </a:r>
          </a:p>
          <a:p>
            <a:pPr>
              <a:spcBef>
                <a:spcPts val="1200"/>
              </a:spcBef>
            </a:pPr>
            <a:r>
              <a:rPr lang="en-US" sz="1800" dirty="0" smtClean="0">
                <a:solidFill>
                  <a:schemeClr val="tx1"/>
                </a:solidFill>
                <a:ea typeface="Tahoma" pitchFamily="34" charset="0"/>
                <a:cs typeface="Tahoma" pitchFamily="34" charset="0"/>
              </a:rPr>
              <a:t>Conflicts with individual team member should be addressed in closed doors – Very important</a:t>
            </a:r>
          </a:p>
          <a:p>
            <a:pPr>
              <a:spcBef>
                <a:spcPts val="1200"/>
              </a:spcBef>
            </a:pPr>
            <a:r>
              <a:rPr lang="en-US" sz="1800" dirty="0" smtClean="0">
                <a:solidFill>
                  <a:schemeClr val="tx1"/>
                </a:solidFill>
                <a:ea typeface="Tahoma" pitchFamily="34" charset="0"/>
                <a:cs typeface="Tahoma" pitchFamily="34" charset="0"/>
              </a:rPr>
              <a:t>Resolution of conflict is a process and not a one time activity. Needs a review even after it is resolved</a:t>
            </a:r>
          </a:p>
          <a:p>
            <a:pPr>
              <a:spcBef>
                <a:spcPts val="1200"/>
              </a:spcBef>
            </a:pPr>
            <a:endParaRPr lang="en-US" sz="1800" dirty="0">
              <a:solidFill>
                <a:schemeClr val="tx1"/>
              </a:solidFill>
              <a:ea typeface="Tahoma" pitchFamily="34" charset="0"/>
              <a:cs typeface="Tahoma" pitchFamily="34" charset="0"/>
            </a:endParaRPr>
          </a:p>
          <a:p>
            <a:pPr marL="0" indent="0">
              <a:spcBef>
                <a:spcPts val="1200"/>
              </a:spcBef>
              <a:buNone/>
            </a:pPr>
            <a:endParaRPr lang="en-US" sz="1800" dirty="0" smtClean="0">
              <a:solidFill>
                <a:schemeClr val="tx1"/>
              </a:solidFill>
              <a:ea typeface="Tahoma" pitchFamily="34" charset="0"/>
              <a:cs typeface="Tahoma" pitchFamily="34" charset="0"/>
            </a:endParaRPr>
          </a:p>
          <a:p>
            <a:pPr marL="0" indent="0">
              <a:spcBef>
                <a:spcPts val="1200"/>
              </a:spcBef>
              <a:buNone/>
            </a:pPr>
            <a:endParaRPr lang="en-US" sz="1800" dirty="0" smtClean="0">
              <a:solidFill>
                <a:schemeClr val="tx1"/>
              </a:solidFill>
              <a:ea typeface="Tahoma" pitchFamily="34" charset="0"/>
              <a:cs typeface="Tahoma" pitchFamily="34" charset="0"/>
            </a:endParaRPr>
          </a:p>
          <a:p>
            <a:pPr marL="755650" lvl="1" indent="-355600">
              <a:spcBef>
                <a:spcPts val="1200"/>
              </a:spcBef>
            </a:pPr>
            <a:endParaRPr lang="en-US" sz="1800" b="1" dirty="0" smtClean="0">
              <a:solidFill>
                <a:schemeClr val="tx1"/>
              </a:solidFill>
              <a:ea typeface="Tahoma" pitchFamily="34" charset="0"/>
              <a:cs typeface="Tahoma"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1906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a:t>Team Management: Conflicts </a:t>
            </a:r>
            <a:r>
              <a:rPr lang="en-US" dirty="0" smtClean="0"/>
              <a:t>Management (3/5)</a:t>
            </a:r>
            <a:endParaRPr lang="en-IN" dirty="0"/>
          </a:p>
        </p:txBody>
      </p:sp>
      <p:sp>
        <p:nvSpPr>
          <p:cNvPr id="3" name="Text Placeholder 2"/>
          <p:cNvSpPr>
            <a:spLocks noGrp="1"/>
          </p:cNvSpPr>
          <p:nvPr>
            <p:ph type="body" sz="quarter" idx="10"/>
          </p:nvPr>
        </p:nvSpPr>
        <p:spPr>
          <a:xfrm>
            <a:off x="274320" y="914400"/>
            <a:ext cx="8077200" cy="5334000"/>
          </a:xfrm>
        </p:spPr>
        <p:txBody>
          <a:bodyPr anchor="t" anchorCtr="0">
            <a:noAutofit/>
          </a:bodyPr>
          <a:lstStyle/>
          <a:p>
            <a:pPr marL="0" indent="0">
              <a:spcBef>
                <a:spcPts val="1200"/>
              </a:spcBef>
              <a:buNone/>
            </a:pPr>
            <a:r>
              <a:rPr lang="en-US" sz="1800" dirty="0" smtClean="0">
                <a:solidFill>
                  <a:schemeClr val="tx1"/>
                </a:solidFill>
                <a:ea typeface="Tahoma" pitchFamily="34" charset="0"/>
                <a:cs typeface="Tahoma" pitchFamily="34" charset="0"/>
              </a:rPr>
              <a:t>There are six general techniques for resolving conflict. Each one has its place and use and are not in any particular order.</a:t>
            </a:r>
          </a:p>
          <a:p>
            <a:pPr marL="0" indent="0">
              <a:spcBef>
                <a:spcPts val="1200"/>
              </a:spcBef>
              <a:buNone/>
            </a:pPr>
            <a:r>
              <a:rPr lang="en-US" sz="1800" dirty="0" smtClean="0">
                <a:solidFill>
                  <a:schemeClr val="tx1"/>
                </a:solidFill>
                <a:ea typeface="Tahoma" pitchFamily="34" charset="0"/>
                <a:cs typeface="Tahoma" pitchFamily="34" charset="0"/>
              </a:rPr>
              <a:t>								</a:t>
            </a:r>
          </a:p>
          <a:p>
            <a:pPr marL="0" indent="0">
              <a:spcBef>
                <a:spcPts val="1200"/>
              </a:spcBef>
              <a:buNone/>
            </a:pPr>
            <a:endParaRPr lang="en-US" sz="1800" dirty="0">
              <a:solidFill>
                <a:schemeClr val="tx1"/>
              </a:solidFill>
              <a:ea typeface="Tahoma" pitchFamily="34" charset="0"/>
              <a:cs typeface="Tahoma" pitchFamily="34" charset="0"/>
            </a:endParaRPr>
          </a:p>
          <a:p>
            <a:pPr marL="0" indent="0">
              <a:spcBef>
                <a:spcPts val="1200"/>
              </a:spcBef>
              <a:buNone/>
            </a:pPr>
            <a:endParaRPr lang="en-US" sz="1800" dirty="0">
              <a:solidFill>
                <a:schemeClr val="tx1"/>
              </a:solidFill>
              <a:ea typeface="Tahoma" pitchFamily="34" charset="0"/>
              <a:cs typeface="Tahoma" pitchFamily="34" charset="0"/>
            </a:endParaRPr>
          </a:p>
          <a:p>
            <a:pPr marL="0" indent="0">
              <a:spcBef>
                <a:spcPts val="1200"/>
              </a:spcBef>
              <a:buNone/>
            </a:pPr>
            <a:endParaRPr lang="en-US" sz="1800" dirty="0" smtClean="0">
              <a:solidFill>
                <a:schemeClr val="tx1"/>
              </a:solidFill>
              <a:ea typeface="Tahoma" pitchFamily="34" charset="0"/>
              <a:cs typeface="Tahoma" pitchFamily="34" charset="0"/>
            </a:endParaRPr>
          </a:p>
          <a:p>
            <a:pPr marL="0" indent="0">
              <a:spcBef>
                <a:spcPts val="1200"/>
              </a:spcBef>
              <a:buNone/>
            </a:pPr>
            <a:endParaRPr lang="en-US" sz="1800" dirty="0" smtClean="0">
              <a:solidFill>
                <a:schemeClr val="tx1"/>
              </a:solidFill>
              <a:ea typeface="Tahoma" pitchFamily="34" charset="0"/>
              <a:cs typeface="Tahoma" pitchFamily="34" charset="0"/>
            </a:endParaRPr>
          </a:p>
          <a:p>
            <a:pPr marL="755650" lvl="1" indent="-355600">
              <a:spcBef>
                <a:spcPts val="1200"/>
              </a:spcBef>
            </a:pPr>
            <a:endParaRPr lang="en-US" sz="1800" b="1" dirty="0" smtClean="0">
              <a:solidFill>
                <a:schemeClr val="tx1"/>
              </a:solidFill>
              <a:ea typeface="Tahoma" pitchFamily="34" charset="0"/>
              <a:cs typeface="Tahoma"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98075120"/>
              </p:ext>
            </p:extLst>
          </p:nvPr>
        </p:nvGraphicFramePr>
        <p:xfrm>
          <a:off x="381000" y="1752600"/>
          <a:ext cx="8229600" cy="4490720"/>
        </p:xfrm>
        <a:graphic>
          <a:graphicData uri="http://schemas.openxmlformats.org/drawingml/2006/table">
            <a:tbl>
              <a:tblPr firstRow="1" bandRow="1">
                <a:tableStyleId>{5C22544A-7EE6-4342-B048-85BDC9FD1C3A}</a:tableStyleId>
              </a:tblPr>
              <a:tblGrid>
                <a:gridCol w="2840305"/>
                <a:gridCol w="5389295"/>
              </a:tblGrid>
              <a:tr h="370840">
                <a:tc>
                  <a:txBody>
                    <a:bodyPr/>
                    <a:lstStyle/>
                    <a:p>
                      <a:r>
                        <a:rPr lang="en-US" dirty="0" smtClean="0"/>
                        <a:t>Technique</a:t>
                      </a:r>
                      <a:endParaRPr lang="en-US" dirty="0"/>
                    </a:p>
                  </a:txBody>
                  <a:tcPr/>
                </a:tc>
                <a:tc>
                  <a:txBody>
                    <a:bodyPr/>
                    <a:lstStyle/>
                    <a:p>
                      <a:r>
                        <a:rPr lang="en-US" dirty="0" smtClean="0"/>
                        <a:t>Description</a:t>
                      </a:r>
                      <a:endParaRPr lang="en-US" dirty="0"/>
                    </a:p>
                  </a:txBody>
                  <a:tcPr/>
                </a:tc>
              </a:tr>
              <a:tr h="370840">
                <a:tc>
                  <a:txBody>
                    <a:bodyPr/>
                    <a:lstStyle/>
                    <a:p>
                      <a:r>
                        <a:rPr lang="en-US" sz="1800" dirty="0" smtClean="0">
                          <a:solidFill>
                            <a:schemeClr val="tx1"/>
                          </a:solidFill>
                          <a:ea typeface="Tahoma" pitchFamily="34" charset="0"/>
                          <a:cs typeface="Tahoma" pitchFamily="34" charset="0"/>
                        </a:rPr>
                        <a:t>Withdrawing/Avoiding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Tahoma" pitchFamily="34" charset="0"/>
                          <a:cs typeface="Tahoma" pitchFamily="34" charset="0"/>
                        </a:rPr>
                        <a:t>Retreating from an actual or potential conflict situation. </a:t>
                      </a:r>
                    </a:p>
                  </a:txBody>
                  <a:tcPr/>
                </a:tc>
              </a:tr>
              <a:tr h="370840">
                <a:tc>
                  <a:txBody>
                    <a:bodyPr/>
                    <a:lstStyle/>
                    <a:p>
                      <a:r>
                        <a:rPr lang="en-US" sz="1800" dirty="0" smtClean="0">
                          <a:solidFill>
                            <a:schemeClr val="tx1"/>
                          </a:solidFill>
                          <a:ea typeface="Tahoma" pitchFamily="34" charset="0"/>
                          <a:cs typeface="Tahoma" pitchFamily="34" charset="0"/>
                        </a:rPr>
                        <a:t>Smoothing/Accommodating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Tahoma" pitchFamily="34" charset="0"/>
                          <a:cs typeface="Tahoma" pitchFamily="34" charset="0"/>
                        </a:rPr>
                        <a:t>Emphasizing the areas of agreement rather than areas of difference.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Tahoma" pitchFamily="34" charset="0"/>
                          <a:cs typeface="Tahoma" pitchFamily="34" charset="0"/>
                        </a:rPr>
                        <a:t>Compromising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Tahoma" pitchFamily="34" charset="0"/>
                          <a:cs typeface="Tahoma" pitchFamily="34" charset="0"/>
                        </a:rPr>
                        <a:t>Searching for solution that bring some degree of satisfaction to all the parties involved.</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Tahoma" pitchFamily="34" charset="0"/>
                          <a:cs typeface="Tahoma" pitchFamily="34" charset="0"/>
                        </a:rPr>
                        <a:t>Forcing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Tahoma" pitchFamily="34" charset="0"/>
                          <a:cs typeface="Tahoma" pitchFamily="34" charset="0"/>
                        </a:rPr>
                        <a:t>Pushing ones view point at the expense of others. Generally a win-lose situation.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Tahoma" pitchFamily="34" charset="0"/>
                          <a:cs typeface="Tahoma" pitchFamily="34" charset="0"/>
                        </a:rPr>
                        <a:t>Collaborating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Tahoma" pitchFamily="34" charset="0"/>
                          <a:cs typeface="Tahoma" pitchFamily="34" charset="0"/>
                        </a:rPr>
                        <a:t>Incorporating multiple view points and insights from different perspectives; leads to consensus and commitment.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Tahoma" pitchFamily="34" charset="0"/>
                          <a:cs typeface="Tahoma" pitchFamily="34" charset="0"/>
                        </a:rPr>
                        <a:t>Confronting/Problem Solving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ea typeface="Tahoma" pitchFamily="34" charset="0"/>
                          <a:cs typeface="Tahoma" pitchFamily="34" charset="0"/>
                        </a:rPr>
                        <a:t>Treating conflict as a problem  to be solved by examining alternatives, requires give and take and open dialog.</a:t>
                      </a:r>
                    </a:p>
                  </a:txBody>
                  <a:tcPr/>
                </a:tc>
              </a:tr>
            </a:tbl>
          </a:graphicData>
        </a:graphic>
      </p:graphicFrame>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1515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Management : Team Stages (1/2)</a:t>
            </a:r>
            <a:endParaRPr lang="en-IN" dirty="0"/>
          </a:p>
        </p:txBody>
      </p:sp>
      <p:sp>
        <p:nvSpPr>
          <p:cNvPr id="3" name="Text Placeholder 2"/>
          <p:cNvSpPr>
            <a:spLocks noGrp="1"/>
          </p:cNvSpPr>
          <p:nvPr>
            <p:ph type="body" sz="quarter" idx="10"/>
          </p:nvPr>
        </p:nvSpPr>
        <p:spPr>
          <a:xfrm>
            <a:off x="533400" y="2286000"/>
            <a:ext cx="8077200" cy="3733800"/>
          </a:xfrm>
        </p:spPr>
        <p:txBody>
          <a:bodyPr anchor="t" anchorCtr="0">
            <a:noAutofit/>
          </a:bodyPr>
          <a:lstStyle/>
          <a:p>
            <a:pPr marL="355600" indent="-355600">
              <a:spcBef>
                <a:spcPts val="1200"/>
              </a:spcBef>
            </a:pPr>
            <a:r>
              <a:rPr lang="en-US" sz="1800" dirty="0" smtClean="0">
                <a:solidFill>
                  <a:schemeClr val="tx1"/>
                </a:solidFill>
                <a:ea typeface="Tahoma" pitchFamily="34" charset="0"/>
                <a:cs typeface="Tahoma" pitchFamily="34" charset="0"/>
              </a:rPr>
              <a:t>There </a:t>
            </a:r>
            <a:r>
              <a:rPr lang="en-US" sz="1800" dirty="0">
                <a:solidFill>
                  <a:schemeClr val="tx1"/>
                </a:solidFill>
                <a:ea typeface="Tahoma" pitchFamily="34" charset="0"/>
                <a:cs typeface="Tahoma" pitchFamily="34" charset="0"/>
              </a:rPr>
              <a:t>are </a:t>
            </a:r>
            <a:r>
              <a:rPr lang="en-US" sz="1800" dirty="0" smtClean="0">
                <a:solidFill>
                  <a:schemeClr val="tx1"/>
                </a:solidFill>
                <a:ea typeface="Tahoma" pitchFamily="34" charset="0"/>
                <a:cs typeface="Tahoma" pitchFamily="34" charset="0"/>
              </a:rPr>
              <a:t>typically five </a:t>
            </a:r>
            <a:r>
              <a:rPr lang="en-US" sz="1800" dirty="0">
                <a:solidFill>
                  <a:schemeClr val="tx1"/>
                </a:solidFill>
                <a:ea typeface="Tahoma" pitchFamily="34" charset="0"/>
                <a:cs typeface="Tahoma" pitchFamily="34" charset="0"/>
              </a:rPr>
              <a:t>stages of development that team may go </a:t>
            </a:r>
            <a:r>
              <a:rPr lang="en-US" sz="1800" dirty="0" smtClean="0">
                <a:solidFill>
                  <a:schemeClr val="tx1"/>
                </a:solidFill>
                <a:ea typeface="Tahoma" pitchFamily="34" charset="0"/>
                <a:cs typeface="Tahoma" pitchFamily="34" charset="0"/>
              </a:rPr>
              <a:t>through.</a:t>
            </a:r>
            <a:endParaRPr lang="en-US" sz="1800" dirty="0">
              <a:solidFill>
                <a:schemeClr val="tx1"/>
              </a:solidFill>
              <a:ea typeface="Tahoma" pitchFamily="34" charset="0"/>
              <a:cs typeface="Tahoma" pitchFamily="34" charset="0"/>
            </a:endParaRPr>
          </a:p>
          <a:p>
            <a:pPr marL="355600" indent="-355600">
              <a:spcBef>
                <a:spcPts val="1200"/>
              </a:spcBef>
            </a:pPr>
            <a:r>
              <a:rPr lang="en-US" sz="1800" dirty="0" smtClean="0">
                <a:solidFill>
                  <a:schemeClr val="tx1"/>
                </a:solidFill>
                <a:ea typeface="Tahoma" pitchFamily="34" charset="0"/>
                <a:cs typeface="Tahoma" pitchFamily="34" charset="0"/>
              </a:rPr>
              <a:t>In a project lifecycle these </a:t>
            </a:r>
            <a:r>
              <a:rPr lang="en-US" sz="1800" dirty="0">
                <a:solidFill>
                  <a:schemeClr val="tx1"/>
                </a:solidFill>
                <a:ea typeface="Tahoma" pitchFamily="34" charset="0"/>
                <a:cs typeface="Tahoma" pitchFamily="34" charset="0"/>
              </a:rPr>
              <a:t>stages occur is </a:t>
            </a:r>
            <a:r>
              <a:rPr lang="en-US" sz="1800" dirty="0" smtClean="0">
                <a:solidFill>
                  <a:schemeClr val="tx1"/>
                </a:solidFill>
                <a:ea typeface="Tahoma" pitchFamily="34" charset="0"/>
                <a:cs typeface="Tahoma" pitchFamily="34" charset="0"/>
              </a:rPr>
              <a:t>order i.e. </a:t>
            </a:r>
            <a:r>
              <a:rPr lang="en-US" sz="1800" dirty="0">
                <a:solidFill>
                  <a:schemeClr val="tx1"/>
                </a:solidFill>
                <a:ea typeface="Tahoma" pitchFamily="34" charset="0"/>
                <a:cs typeface="Tahoma" pitchFamily="34" charset="0"/>
              </a:rPr>
              <a:t>Forming, Storming, </a:t>
            </a:r>
            <a:r>
              <a:rPr lang="en-US" sz="1800" dirty="0" smtClean="0">
                <a:solidFill>
                  <a:schemeClr val="tx1"/>
                </a:solidFill>
                <a:ea typeface="Tahoma" pitchFamily="34" charset="0"/>
                <a:cs typeface="Tahoma" pitchFamily="34" charset="0"/>
              </a:rPr>
              <a:t>Norming, Performing and Adjourning. </a:t>
            </a:r>
            <a:endParaRPr lang="en-US" sz="1800" dirty="0">
              <a:solidFill>
                <a:schemeClr val="tx1"/>
              </a:solidFill>
              <a:ea typeface="Tahoma" pitchFamily="34" charset="0"/>
              <a:cs typeface="Tahoma" pitchFamily="34" charset="0"/>
            </a:endParaRPr>
          </a:p>
          <a:p>
            <a:pPr marL="355600" indent="-355600">
              <a:spcBef>
                <a:spcPts val="1200"/>
              </a:spcBef>
            </a:pPr>
            <a:r>
              <a:rPr lang="en-US" sz="1800" dirty="0" smtClean="0">
                <a:solidFill>
                  <a:schemeClr val="tx1"/>
                </a:solidFill>
                <a:ea typeface="Tahoma" pitchFamily="34" charset="0"/>
                <a:cs typeface="Tahoma" pitchFamily="34" charset="0"/>
              </a:rPr>
              <a:t>The team may get stuck in a particular stage or skip to a later stage.</a:t>
            </a:r>
          </a:p>
          <a:p>
            <a:pPr marL="355600" indent="-355600">
              <a:spcBef>
                <a:spcPts val="1200"/>
              </a:spcBef>
            </a:pPr>
            <a:r>
              <a:rPr lang="en-US" sz="1800" dirty="0" smtClean="0">
                <a:solidFill>
                  <a:schemeClr val="tx1"/>
                </a:solidFill>
                <a:ea typeface="Tahoma" pitchFamily="34" charset="0"/>
                <a:cs typeface="Tahoma" pitchFamily="34" charset="0"/>
              </a:rPr>
              <a:t>The duration of a particular stage depends on the team size and team leadership.</a:t>
            </a:r>
          </a:p>
          <a:p>
            <a:pPr marL="355600" indent="-355600">
              <a:spcBef>
                <a:spcPts val="1200"/>
              </a:spcBef>
            </a:pPr>
            <a:r>
              <a:rPr lang="en-US" sz="1800" dirty="0" smtClean="0">
                <a:solidFill>
                  <a:schemeClr val="tx1"/>
                </a:solidFill>
                <a:ea typeface="Tahoma" pitchFamily="34" charset="0"/>
                <a:cs typeface="Tahoma" pitchFamily="34" charset="0"/>
              </a:rPr>
              <a:t>Project leads should have good understanding of team dynamics in order to move the team members through all the stages in effective manner.</a:t>
            </a:r>
            <a:endParaRPr lang="en-US" sz="1800" dirty="0">
              <a:solidFill>
                <a:schemeClr val="tx1"/>
              </a:solidFill>
              <a:ea typeface="Tahoma" pitchFamily="34" charset="0"/>
              <a:cs typeface="Tahoma" pitchFamily="34" charset="0"/>
            </a:endParaRPr>
          </a:p>
        </p:txBody>
      </p:sp>
      <p:sp>
        <p:nvSpPr>
          <p:cNvPr id="4" name="AutoShape 6"/>
          <p:cNvSpPr>
            <a:spLocks noChangeArrowheads="1"/>
          </p:cNvSpPr>
          <p:nvPr/>
        </p:nvSpPr>
        <p:spPr bwMode="auto">
          <a:xfrm>
            <a:off x="1066800" y="978539"/>
            <a:ext cx="1737360" cy="771525"/>
          </a:xfrm>
          <a:prstGeom prst="chevron">
            <a:avLst>
              <a:gd name="adj" fmla="val 27370"/>
            </a:avLst>
          </a:prstGeom>
          <a:solidFill>
            <a:srgbClr val="344E8A"/>
          </a:solidFill>
          <a:ln w="38100">
            <a:noFill/>
            <a:prstDash val="sysDot"/>
            <a:miter lim="800000"/>
            <a:headEnd/>
            <a:tailEnd/>
          </a:ln>
        </p:spPr>
        <p:txBody>
          <a:bodyPr wrap="none" anchor="ctr"/>
          <a:lstStyle/>
          <a:p>
            <a:pPr marL="120650" indent="53975" algn="ctr"/>
            <a:r>
              <a:rPr lang="en-US" sz="1400" b="1" dirty="0">
                <a:solidFill>
                  <a:schemeClr val="bg1"/>
                </a:solidFill>
              </a:rPr>
              <a:t>Forming</a:t>
            </a:r>
          </a:p>
        </p:txBody>
      </p:sp>
      <p:sp>
        <p:nvSpPr>
          <p:cNvPr id="5" name="AutoShape 4"/>
          <p:cNvSpPr>
            <a:spLocks noChangeArrowheads="1"/>
          </p:cNvSpPr>
          <p:nvPr/>
        </p:nvSpPr>
        <p:spPr bwMode="auto">
          <a:xfrm>
            <a:off x="5867400" y="978539"/>
            <a:ext cx="1600200" cy="771525"/>
          </a:xfrm>
          <a:prstGeom prst="chevron">
            <a:avLst>
              <a:gd name="adj" fmla="val 27552"/>
            </a:avLst>
          </a:prstGeom>
          <a:solidFill>
            <a:srgbClr val="344E8A"/>
          </a:solidFill>
          <a:ln w="38100">
            <a:noFill/>
            <a:prstDash val="sysDot"/>
            <a:miter lim="800000"/>
            <a:headEnd/>
            <a:tailEnd/>
          </a:ln>
        </p:spPr>
        <p:txBody>
          <a:bodyPr wrap="none" anchor="ctr"/>
          <a:lstStyle/>
          <a:p>
            <a:pPr marL="227013" algn="ctr"/>
            <a:r>
              <a:rPr lang="en-US" sz="1400" b="1" dirty="0" smtClean="0">
                <a:solidFill>
                  <a:schemeClr val="bg1"/>
                </a:solidFill>
              </a:rPr>
              <a:t>Performing</a:t>
            </a:r>
          </a:p>
        </p:txBody>
      </p:sp>
      <p:sp>
        <p:nvSpPr>
          <p:cNvPr id="7" name="Oval 7"/>
          <p:cNvSpPr>
            <a:spLocks noChangeArrowheads="1"/>
          </p:cNvSpPr>
          <p:nvPr/>
        </p:nvSpPr>
        <p:spPr bwMode="auto">
          <a:xfrm>
            <a:off x="142875" y="1022349"/>
            <a:ext cx="1076325" cy="635001"/>
          </a:xfrm>
          <a:prstGeom prst="ellipse">
            <a:avLst/>
          </a:prstGeom>
          <a:solidFill>
            <a:srgbClr val="344E8A"/>
          </a:solidFill>
          <a:ln w="38100">
            <a:noFill/>
            <a:prstDash val="sysDot"/>
            <a:round/>
            <a:headEnd/>
            <a:tailEnd/>
          </a:ln>
        </p:spPr>
        <p:txBody>
          <a:bodyPr wrap="none" anchor="ctr"/>
          <a:lstStyle/>
          <a:p>
            <a:r>
              <a:rPr lang="en-US" sz="1200" dirty="0">
                <a:solidFill>
                  <a:schemeClr val="bg1"/>
                </a:solidFill>
              </a:rPr>
              <a:t>Key</a:t>
            </a:r>
          </a:p>
          <a:p>
            <a:r>
              <a:rPr lang="en-US" sz="1200" dirty="0">
                <a:solidFill>
                  <a:schemeClr val="bg1"/>
                </a:solidFill>
              </a:rPr>
              <a:t>Phases</a:t>
            </a:r>
          </a:p>
        </p:txBody>
      </p:sp>
      <p:sp>
        <p:nvSpPr>
          <p:cNvPr id="8" name="AutoShape 3"/>
          <p:cNvSpPr>
            <a:spLocks noChangeArrowheads="1"/>
          </p:cNvSpPr>
          <p:nvPr/>
        </p:nvSpPr>
        <p:spPr bwMode="auto">
          <a:xfrm>
            <a:off x="2667000" y="978539"/>
            <a:ext cx="1737360" cy="771525"/>
          </a:xfrm>
          <a:prstGeom prst="chevron">
            <a:avLst>
              <a:gd name="adj" fmla="val 26921"/>
            </a:avLst>
          </a:prstGeom>
          <a:solidFill>
            <a:srgbClr val="344E8A"/>
          </a:solidFill>
          <a:ln w="38100">
            <a:noFill/>
            <a:prstDash val="sysDot"/>
            <a:miter lim="800000"/>
            <a:headEnd/>
            <a:tailEnd/>
          </a:ln>
        </p:spPr>
        <p:txBody>
          <a:bodyPr wrap="none" anchor="ctr"/>
          <a:lstStyle/>
          <a:p>
            <a:pPr algn="ctr"/>
            <a:r>
              <a:rPr lang="en-US" sz="1400" b="1" dirty="0">
                <a:solidFill>
                  <a:schemeClr val="bg1"/>
                </a:solidFill>
              </a:rPr>
              <a:t>Storming</a:t>
            </a:r>
          </a:p>
        </p:txBody>
      </p:sp>
      <p:sp>
        <p:nvSpPr>
          <p:cNvPr id="9" name="AutoShape 3"/>
          <p:cNvSpPr>
            <a:spLocks noChangeArrowheads="1"/>
          </p:cNvSpPr>
          <p:nvPr/>
        </p:nvSpPr>
        <p:spPr bwMode="auto">
          <a:xfrm>
            <a:off x="4267200" y="978539"/>
            <a:ext cx="1737360" cy="781050"/>
          </a:xfrm>
          <a:prstGeom prst="chevron">
            <a:avLst>
              <a:gd name="adj" fmla="val 26948"/>
            </a:avLst>
          </a:prstGeom>
          <a:solidFill>
            <a:srgbClr val="344E8A"/>
          </a:solidFill>
          <a:ln w="38100">
            <a:noFill/>
            <a:prstDash val="sysDot"/>
            <a:miter lim="800000"/>
            <a:headEnd/>
            <a:tailEnd/>
          </a:ln>
        </p:spPr>
        <p:txBody>
          <a:bodyPr wrap="none" anchor="ctr"/>
          <a:lstStyle/>
          <a:p>
            <a:pPr marL="0" lvl="1" algn="ctr"/>
            <a:r>
              <a:rPr lang="en-US" sz="1400" b="1" dirty="0" smtClean="0">
                <a:solidFill>
                  <a:schemeClr val="bg1"/>
                </a:solidFill>
              </a:rPr>
              <a:t>Norming</a:t>
            </a:r>
            <a:endParaRPr lang="en-US" sz="1400" b="1" dirty="0">
              <a:solidFill>
                <a:schemeClr val="bg1"/>
              </a:solidFill>
            </a:endParaRPr>
          </a:p>
        </p:txBody>
      </p:sp>
      <p:sp>
        <p:nvSpPr>
          <p:cNvPr id="10" name="AutoShape 4"/>
          <p:cNvSpPr>
            <a:spLocks noChangeArrowheads="1"/>
          </p:cNvSpPr>
          <p:nvPr/>
        </p:nvSpPr>
        <p:spPr bwMode="auto">
          <a:xfrm>
            <a:off x="7330440" y="978539"/>
            <a:ext cx="1737360" cy="771525"/>
          </a:xfrm>
          <a:prstGeom prst="chevron">
            <a:avLst>
              <a:gd name="adj" fmla="val 27552"/>
            </a:avLst>
          </a:prstGeom>
          <a:solidFill>
            <a:srgbClr val="344E8A"/>
          </a:solidFill>
          <a:ln w="38100">
            <a:noFill/>
            <a:prstDash val="sysDot"/>
            <a:miter lim="800000"/>
            <a:headEnd/>
            <a:tailEnd/>
          </a:ln>
        </p:spPr>
        <p:txBody>
          <a:bodyPr wrap="none" anchor="ctr"/>
          <a:lstStyle/>
          <a:p>
            <a:pPr marL="227013"/>
            <a:r>
              <a:rPr lang="en-US" sz="1400" b="1" dirty="0" smtClean="0">
                <a:solidFill>
                  <a:schemeClr val="bg1"/>
                </a:solidFill>
              </a:rPr>
              <a:t>Adjourning</a:t>
            </a:r>
          </a:p>
        </p:txBody>
      </p:sp>
    </p:spTree>
    <p:extLst>
      <p:ext uri="{BB962C8B-B14F-4D97-AF65-F5344CB8AC3E}">
        <p14:creationId xmlns:p14="http://schemas.microsoft.com/office/powerpoint/2010/main" val="1703745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Conflicts Management (4/5)</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227631558"/>
              </p:ext>
            </p:extLst>
          </p:nvPr>
        </p:nvGraphicFramePr>
        <p:xfrm>
          <a:off x="274320" y="1437640"/>
          <a:ext cx="8328546" cy="4658360"/>
        </p:xfrm>
        <a:graphic>
          <a:graphicData uri="http://schemas.openxmlformats.org/drawingml/2006/table">
            <a:tbl>
              <a:tblPr firstRow="1" bandRow="1">
                <a:tableStyleId>{5C22544A-7EE6-4342-B048-85BDC9FD1C3A}</a:tableStyleId>
              </a:tblPr>
              <a:tblGrid>
                <a:gridCol w="6640236"/>
                <a:gridCol w="1688310"/>
              </a:tblGrid>
              <a:tr h="370840">
                <a:tc>
                  <a:txBody>
                    <a:bodyPr/>
                    <a:lstStyle/>
                    <a:p>
                      <a:r>
                        <a:rPr lang="en-US" sz="1600" dirty="0" smtClean="0"/>
                        <a:t>Description</a:t>
                      </a:r>
                      <a:endParaRPr lang="en-US" sz="1600" dirty="0"/>
                    </a:p>
                  </a:txBody>
                  <a:tcPr/>
                </a:tc>
                <a:tc>
                  <a:txBody>
                    <a:bodyPr/>
                    <a:lstStyle/>
                    <a:p>
                      <a:r>
                        <a:rPr lang="en-US" sz="1600" baseline="0" dirty="0" smtClean="0"/>
                        <a:t>Conflict Resolution</a:t>
                      </a:r>
                      <a:endParaRPr lang="en-US" sz="1600" dirty="0"/>
                    </a:p>
                  </a:txBody>
                  <a:tcPr/>
                </a:tc>
              </a:tr>
              <a:tr h="370840">
                <a:tc>
                  <a:txBody>
                    <a:bodyPr/>
                    <a:lstStyle/>
                    <a:p>
                      <a:r>
                        <a:rPr lang="en-US" sz="1600" dirty="0" smtClean="0">
                          <a:solidFill>
                            <a:schemeClr val="tx1"/>
                          </a:solidFill>
                          <a:ea typeface="Tahoma" pitchFamily="34" charset="0"/>
                          <a:cs typeface="Tahoma" pitchFamily="34" charset="0"/>
                        </a:rPr>
                        <a:t>“It seems the real</a:t>
                      </a:r>
                      <a:r>
                        <a:rPr lang="en-US" sz="1600" baseline="0" dirty="0" smtClean="0">
                          <a:solidFill>
                            <a:schemeClr val="tx1"/>
                          </a:solidFill>
                          <a:ea typeface="Tahoma" pitchFamily="34" charset="0"/>
                          <a:cs typeface="Tahoma" pitchFamily="34" charset="0"/>
                        </a:rPr>
                        <a:t> issue here is not a lack of communication, but lack of knowledge of what needs to be done and when. Here is a copy of project schedule. It should help you to understand what you need to know.”</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Confronting</a:t>
                      </a:r>
                    </a:p>
                  </a:txBody>
                  <a:tcPr/>
                </a:tc>
              </a:tr>
              <a:tr h="370840">
                <a:tc>
                  <a:txBody>
                    <a:bodyPr/>
                    <a:lstStyle/>
                    <a:p>
                      <a:r>
                        <a:rPr lang="en-US" sz="1600" dirty="0" smtClean="0">
                          <a:solidFill>
                            <a:schemeClr val="tx1"/>
                          </a:solidFill>
                          <a:ea typeface="Tahoma" pitchFamily="34" charset="0"/>
                          <a:cs typeface="Tahoma" pitchFamily="34" charset="0"/>
                        </a:rPr>
                        <a:t>“In</a:t>
                      </a:r>
                      <a:r>
                        <a:rPr lang="en-US" sz="1600" baseline="0" dirty="0" smtClean="0">
                          <a:solidFill>
                            <a:schemeClr val="tx1"/>
                          </a:solidFill>
                          <a:ea typeface="Tahoma" pitchFamily="34" charset="0"/>
                          <a:cs typeface="Tahoma" pitchFamily="34" charset="0"/>
                        </a:rPr>
                        <a:t> absence of consensus I think we should </a:t>
                      </a:r>
                      <a:r>
                        <a:rPr lang="en-US" sz="1600" dirty="0" smtClean="0">
                          <a:solidFill>
                            <a:schemeClr val="tx1"/>
                          </a:solidFill>
                          <a:ea typeface="Tahoma" pitchFamily="34" charset="0"/>
                          <a:cs typeface="Tahoma" pitchFamily="34" charset="0"/>
                        </a:rPr>
                        <a:t>do it my way”</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Forcing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“Let’s calm down and get the job done.”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Smoothing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“Lets do a little</a:t>
                      </a:r>
                      <a:r>
                        <a:rPr lang="en-US" sz="1600" baseline="0" dirty="0" smtClean="0">
                          <a:solidFill>
                            <a:schemeClr val="tx1"/>
                          </a:solidFill>
                          <a:ea typeface="Tahoma" pitchFamily="34" charset="0"/>
                          <a:cs typeface="Tahoma" pitchFamily="34" charset="0"/>
                        </a:rPr>
                        <a:t> of what both of you suggest”</a:t>
                      </a:r>
                      <a:endParaRPr lang="en-US" sz="1600" dirty="0" smtClean="0">
                        <a:solidFill>
                          <a:schemeClr val="tx1"/>
                        </a:solidFill>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Compromising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“Let’s</a:t>
                      </a:r>
                      <a:r>
                        <a:rPr lang="en-US" sz="1600" baseline="0" dirty="0" smtClean="0">
                          <a:solidFill>
                            <a:schemeClr val="tx1"/>
                          </a:solidFill>
                          <a:ea typeface="Tahoma" pitchFamily="34" charset="0"/>
                          <a:cs typeface="Tahoma" pitchFamily="34" charset="0"/>
                        </a:rPr>
                        <a:t> deal with the issue next week if it is not pressing”</a:t>
                      </a:r>
                      <a:endParaRPr lang="en-US" sz="1600" dirty="0" smtClean="0">
                        <a:solidFill>
                          <a:schemeClr val="tx1"/>
                        </a:solidFill>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Withdrawal</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“We have talked about</a:t>
                      </a:r>
                      <a:r>
                        <a:rPr lang="en-US" sz="1600" baseline="0" dirty="0" smtClean="0">
                          <a:solidFill>
                            <a:schemeClr val="tx1"/>
                          </a:solidFill>
                          <a:ea typeface="Tahoma" pitchFamily="34" charset="0"/>
                          <a:cs typeface="Tahoma" pitchFamily="34" charset="0"/>
                        </a:rPr>
                        <a:t> insufficient </a:t>
                      </a:r>
                      <a:r>
                        <a:rPr lang="en-US" sz="1600" baseline="0" dirty="0" err="1" smtClean="0">
                          <a:solidFill>
                            <a:schemeClr val="tx1"/>
                          </a:solidFill>
                          <a:ea typeface="Tahoma" pitchFamily="34" charset="0"/>
                          <a:cs typeface="Tahoma" pitchFamily="34" charset="0"/>
                        </a:rPr>
                        <a:t>dev</a:t>
                      </a:r>
                      <a:r>
                        <a:rPr lang="en-US" sz="1600" baseline="0" dirty="0" smtClean="0">
                          <a:solidFill>
                            <a:schemeClr val="tx1"/>
                          </a:solidFill>
                          <a:ea typeface="Tahoma" pitchFamily="34" charset="0"/>
                          <a:cs typeface="Tahoma" pitchFamily="34" charset="0"/>
                        </a:rPr>
                        <a:t> environments at client side. We have already discussed the alternatives. I do not want to give same excuse, Let us move ahead”</a:t>
                      </a:r>
                      <a:endParaRPr lang="en-US" sz="1600" dirty="0" smtClean="0">
                        <a:solidFill>
                          <a:schemeClr val="tx1"/>
                        </a:solidFill>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Forcing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“Let’s see what everyone thinks</a:t>
                      </a:r>
                      <a:r>
                        <a:rPr lang="en-US" sz="1600" baseline="0" dirty="0" smtClean="0">
                          <a:solidFill>
                            <a:schemeClr val="tx1"/>
                          </a:solidFill>
                          <a:ea typeface="Tahoma" pitchFamily="34" charset="0"/>
                          <a:cs typeface="Tahoma" pitchFamily="34" charset="0"/>
                        </a:rPr>
                        <a:t>, and try and reach a consensus.</a:t>
                      </a:r>
                      <a:endParaRPr lang="en-US" sz="1600" dirty="0" smtClean="0">
                        <a:solidFill>
                          <a:schemeClr val="tx1"/>
                        </a:solidFill>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Collaborating</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“Since we cannot</a:t>
                      </a:r>
                      <a:r>
                        <a:rPr lang="en-US" sz="1600" baseline="0" dirty="0" smtClean="0">
                          <a:solidFill>
                            <a:schemeClr val="tx1"/>
                          </a:solidFill>
                          <a:ea typeface="Tahoma" pitchFamily="34" charset="0"/>
                          <a:cs typeface="Tahoma" pitchFamily="34" charset="0"/>
                        </a:rPr>
                        <a:t> decide on the purchase of new computers, we will have to wait until our meeting next month.”</a:t>
                      </a:r>
                      <a:endParaRPr lang="en-US" sz="1600" dirty="0" smtClean="0">
                        <a:solidFill>
                          <a:schemeClr val="tx1"/>
                        </a:solidFill>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ea typeface="Tahoma" pitchFamily="34" charset="0"/>
                          <a:cs typeface="Tahoma" pitchFamily="34" charset="0"/>
                        </a:rPr>
                        <a:t>Withdrawal</a:t>
                      </a:r>
                    </a:p>
                  </a:txBody>
                  <a:tcPr/>
                </a:tc>
              </a:tr>
            </a:tbl>
          </a:graphicData>
        </a:graphic>
      </p:graphicFrame>
      <p:sp>
        <p:nvSpPr>
          <p:cNvPr id="5" name="TextBox 4"/>
          <p:cNvSpPr txBox="1"/>
          <p:nvPr/>
        </p:nvSpPr>
        <p:spPr>
          <a:xfrm>
            <a:off x="274320" y="914400"/>
            <a:ext cx="1320361" cy="400110"/>
          </a:xfrm>
          <a:prstGeom prst="rect">
            <a:avLst/>
          </a:prstGeom>
          <a:noFill/>
        </p:spPr>
        <p:txBody>
          <a:bodyPr wrap="none" rtlCol="0">
            <a:spAutoFit/>
          </a:bodyPr>
          <a:lstStyle/>
          <a:p>
            <a:r>
              <a:rPr lang="en-US" sz="2000" b="1" dirty="0" smtClean="0"/>
              <a:t>Examples :</a:t>
            </a:r>
            <a:endParaRPr lang="en-US" sz="2000" b="1"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515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Conflicts Management @ CT (5/5)</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4207465371"/>
              </p:ext>
            </p:extLst>
          </p:nvPr>
        </p:nvGraphicFramePr>
        <p:xfrm>
          <a:off x="274320" y="914400"/>
          <a:ext cx="7848600" cy="5582920"/>
        </p:xfrm>
        <a:graphic>
          <a:graphicData uri="http://schemas.openxmlformats.org/drawingml/2006/table">
            <a:tbl>
              <a:tblPr firstRow="1" bandRow="1">
                <a:tableStyleId>{5C22544A-7EE6-4342-B048-85BDC9FD1C3A}</a:tableStyleId>
              </a:tblPr>
              <a:tblGrid>
                <a:gridCol w="3048000"/>
                <a:gridCol w="4800600"/>
              </a:tblGrid>
              <a:tr h="370840">
                <a:tc>
                  <a:txBody>
                    <a:bodyPr/>
                    <a:lstStyle/>
                    <a:p>
                      <a:r>
                        <a:rPr lang="en-US" dirty="0" smtClean="0"/>
                        <a:t>Tools</a:t>
                      </a:r>
                      <a:endParaRPr lang="en-US" dirty="0"/>
                    </a:p>
                  </a:txBody>
                  <a:tcPr/>
                </a:tc>
                <a:tc>
                  <a:txBody>
                    <a:bodyPr/>
                    <a:lstStyle/>
                    <a:p>
                      <a:r>
                        <a:rPr lang="en-US" dirty="0" smtClean="0"/>
                        <a:t>Objectives</a:t>
                      </a:r>
                      <a:endParaRPr lang="en-US" dirty="0"/>
                    </a:p>
                  </a:txBody>
                  <a:tcPr/>
                </a:tc>
              </a:tr>
              <a:tr h="370840">
                <a:tc>
                  <a:txBody>
                    <a:bodyPr/>
                    <a:lstStyle/>
                    <a:p>
                      <a:r>
                        <a:rPr lang="en-US" dirty="0" smtClean="0"/>
                        <a:t>One – on – One meetings</a:t>
                      </a:r>
                      <a:endParaRPr lang="en-US" dirty="0"/>
                    </a:p>
                  </a:txBody>
                  <a:tcPr/>
                </a:tc>
                <a:tc>
                  <a:txBody>
                    <a:bodyPr/>
                    <a:lstStyle/>
                    <a:p>
                      <a:pPr marL="285750" indent="-285750">
                        <a:buFont typeface="Wingdings" panose="05000000000000000000" pitchFamily="2" charset="2"/>
                        <a:buChar char="§"/>
                      </a:pPr>
                      <a:r>
                        <a:rPr lang="en-US" dirty="0" smtClean="0"/>
                        <a:t>Conflicts/Issues with</a:t>
                      </a:r>
                      <a:r>
                        <a:rPr lang="en-US" baseline="0" dirty="0" smtClean="0"/>
                        <a:t> individuals must be addressed in one to one meeting in a closed doors</a:t>
                      </a:r>
                    </a:p>
                    <a:p>
                      <a:pPr marL="285750" indent="-285750">
                        <a:buFont typeface="Wingdings" panose="05000000000000000000" pitchFamily="2" charset="2"/>
                        <a:buChar char="§"/>
                      </a:pPr>
                      <a:r>
                        <a:rPr lang="en-US" baseline="0" dirty="0" smtClean="0"/>
                        <a:t>Always hear all the parties involved independently, promise them to address it taking into consideration of all facts</a:t>
                      </a:r>
                    </a:p>
                    <a:p>
                      <a:pPr marL="285750" indent="-285750">
                        <a:buFont typeface="Wingdings" panose="05000000000000000000" pitchFamily="2" charset="2"/>
                        <a:buChar char="§"/>
                      </a:pPr>
                      <a:r>
                        <a:rPr lang="en-US" baseline="0" dirty="0" smtClean="0"/>
                        <a:t>Do not hurry up for resolution </a:t>
                      </a:r>
                    </a:p>
                    <a:p>
                      <a:pPr marL="285750" indent="-285750">
                        <a:buFont typeface="Wingdings" panose="05000000000000000000" pitchFamily="2" charset="2"/>
                        <a:buChar char="§"/>
                      </a:pPr>
                      <a:r>
                        <a:rPr lang="en-US" baseline="0" dirty="0" smtClean="0"/>
                        <a:t>Decide the course of action which will satisfy all the parties to maximum extent, if not completely</a:t>
                      </a:r>
                    </a:p>
                    <a:p>
                      <a:pPr marL="285750" indent="-285750">
                        <a:buFont typeface="Wingdings" panose="05000000000000000000" pitchFamily="2" charset="2"/>
                        <a:buChar char="§"/>
                      </a:pPr>
                      <a:r>
                        <a:rPr lang="en-US" baseline="0" dirty="0" smtClean="0"/>
                        <a:t>Get the buy in from all. Use ‘Veto’ only in case required </a:t>
                      </a:r>
                      <a:r>
                        <a:rPr lang="en-US" baseline="0" dirty="0" smtClean="0">
                          <a:sym typeface="Wingdings" panose="05000000000000000000" pitchFamily="2" charset="2"/>
                        </a:rPr>
                        <a:t></a:t>
                      </a:r>
                      <a:endParaRPr lang="en-US" baseline="0" dirty="0" smtClean="0"/>
                    </a:p>
                    <a:p>
                      <a:pPr marL="285750" indent="-285750">
                        <a:buFont typeface="Wingdings" panose="05000000000000000000" pitchFamily="2" charset="2"/>
                        <a:buChar char="§"/>
                      </a:pPr>
                      <a:r>
                        <a:rPr lang="en-US" baseline="0" dirty="0" smtClean="0"/>
                        <a:t>Follow up after some time</a:t>
                      </a:r>
                      <a:endParaRPr lang="en-US" dirty="0"/>
                    </a:p>
                  </a:txBody>
                  <a:tcPr/>
                </a:tc>
              </a:tr>
              <a:tr h="370840">
                <a:tc>
                  <a:txBody>
                    <a:bodyPr/>
                    <a:lstStyle/>
                    <a:p>
                      <a:r>
                        <a:rPr lang="en-US" dirty="0" smtClean="0"/>
                        <a:t>Team A</a:t>
                      </a:r>
                      <a:r>
                        <a:rPr lang="en-US" baseline="0" dirty="0" smtClean="0"/>
                        <a:t> &amp; P</a:t>
                      </a:r>
                      <a:endParaRPr lang="en-US" dirty="0" smtClean="0"/>
                    </a:p>
                  </a:txBody>
                  <a:tcPr/>
                </a:tc>
                <a:tc>
                  <a:txBody>
                    <a:bodyPr/>
                    <a:lstStyle/>
                    <a:p>
                      <a:pPr marL="285750" indent="-285750">
                        <a:buFont typeface="Wingdings" panose="05000000000000000000" pitchFamily="2" charset="2"/>
                        <a:buChar char="§"/>
                      </a:pPr>
                      <a:r>
                        <a:rPr lang="en-US" dirty="0" smtClean="0"/>
                        <a:t>Allow</a:t>
                      </a:r>
                      <a:r>
                        <a:rPr lang="en-US" baseline="0" dirty="0" smtClean="0"/>
                        <a:t> Team to raise issues/concerns in A&amp;P</a:t>
                      </a:r>
                    </a:p>
                    <a:p>
                      <a:pPr marL="285750" indent="-285750">
                        <a:buFont typeface="Wingdings" panose="05000000000000000000" pitchFamily="2" charset="2"/>
                        <a:buChar char="§"/>
                      </a:pPr>
                      <a:r>
                        <a:rPr lang="en-US" baseline="0" dirty="0" smtClean="0"/>
                        <a:t>Address only team issues during A&amp;P</a:t>
                      </a:r>
                      <a:endParaRPr lang="en-US" dirty="0" smtClean="0"/>
                    </a:p>
                  </a:txBody>
                  <a:tcPr/>
                </a:tc>
              </a:tr>
              <a:tr h="370840">
                <a:tc>
                  <a:txBody>
                    <a:bodyPr/>
                    <a:lstStyle/>
                    <a:p>
                      <a:r>
                        <a:rPr lang="en-US" dirty="0" smtClean="0"/>
                        <a:t>Team Meetings</a:t>
                      </a:r>
                    </a:p>
                  </a:txBody>
                  <a:tcPr/>
                </a:tc>
                <a:tc>
                  <a:txBody>
                    <a:bodyPr/>
                    <a:lstStyle/>
                    <a:p>
                      <a:pPr marL="285750" lvl="0" indent="-285750">
                        <a:buFont typeface="Wingdings" panose="05000000000000000000" pitchFamily="2" charset="2"/>
                        <a:buChar char="§"/>
                      </a:pPr>
                      <a:r>
                        <a:rPr lang="en-US" dirty="0" smtClean="0"/>
                        <a:t>Generalize</a:t>
                      </a:r>
                      <a:r>
                        <a:rPr lang="en-US" baseline="0" dirty="0" smtClean="0"/>
                        <a:t> the discussions rather than pin pointing to single person (address the same later in closed room with the individual)</a:t>
                      </a:r>
                      <a:endParaRPr lang="en-US" dirty="0"/>
                    </a:p>
                  </a:txBody>
                  <a:tcPr/>
                </a:tc>
              </a:tr>
            </a:tbl>
          </a:graphicData>
        </a:graphic>
      </p:graphicFrame>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566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Agenda</a:t>
            </a:r>
            <a:endParaRPr lang="en-IN" dirty="0"/>
          </a:p>
        </p:txBody>
      </p:sp>
      <p:sp>
        <p:nvSpPr>
          <p:cNvPr id="7" name="Rectangle 6"/>
          <p:cNvSpPr/>
          <p:nvPr/>
        </p:nvSpPr>
        <p:spPr>
          <a:xfrm flipH="1">
            <a:off x="457200" y="3949896"/>
            <a:ext cx="5562600" cy="381000"/>
          </a:xfrm>
          <a:prstGeom prst="rect">
            <a:avLst/>
          </a:prstGeom>
          <a:solidFill>
            <a:schemeClr val="bg1">
              <a:lumMod val="8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200" dirty="0">
              <a:solidFill>
                <a:prstClr val="white"/>
              </a:solidFill>
              <a:ea typeface="Segoe UI" pitchFamily="34" charset="0"/>
              <a:cs typeface="Segoe UI" pitchFamily="34" charset="0"/>
            </a:endParaRPr>
          </a:p>
        </p:txBody>
      </p:sp>
      <p:sp>
        <p:nvSpPr>
          <p:cNvPr id="8" name="Text Placeholder 2"/>
          <p:cNvSpPr txBox="1">
            <a:spLocks/>
          </p:cNvSpPr>
          <p:nvPr/>
        </p:nvSpPr>
        <p:spPr>
          <a:xfrm>
            <a:off x="274320" y="914400"/>
            <a:ext cx="8305800" cy="4937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sz="2000" dirty="0"/>
              <a:t>Team Stages</a:t>
            </a:r>
          </a:p>
          <a:p>
            <a:pPr>
              <a:spcBef>
                <a:spcPts val="600"/>
              </a:spcBef>
              <a:buFont typeface="Arial" panose="020B0604020202020204" pitchFamily="34" charset="0"/>
              <a:buChar char="•"/>
            </a:pPr>
            <a:r>
              <a:rPr lang="en-US" sz="2000" dirty="0"/>
              <a:t>Key Components Of Team Management</a:t>
            </a:r>
          </a:p>
          <a:p>
            <a:pPr lvl="1">
              <a:spcBef>
                <a:spcPts val="600"/>
              </a:spcBef>
            </a:pPr>
            <a:r>
              <a:rPr lang="en-US" dirty="0"/>
              <a:t>Team Induction</a:t>
            </a:r>
          </a:p>
          <a:p>
            <a:pPr lvl="1">
              <a:spcBef>
                <a:spcPts val="600"/>
              </a:spcBef>
            </a:pPr>
            <a:r>
              <a:rPr lang="en-US" dirty="0"/>
              <a:t>Co-ordination And Communication</a:t>
            </a:r>
          </a:p>
          <a:p>
            <a:pPr lvl="1">
              <a:spcBef>
                <a:spcPts val="600"/>
              </a:spcBef>
            </a:pPr>
            <a:r>
              <a:rPr lang="en-US" dirty="0"/>
              <a:t>Delegation</a:t>
            </a:r>
          </a:p>
          <a:p>
            <a:pPr lvl="1">
              <a:spcBef>
                <a:spcPts val="600"/>
              </a:spcBef>
            </a:pPr>
            <a:r>
              <a:rPr lang="en-US" dirty="0"/>
              <a:t>Building Trust </a:t>
            </a:r>
          </a:p>
          <a:p>
            <a:pPr lvl="1">
              <a:spcBef>
                <a:spcPts val="600"/>
              </a:spcBef>
            </a:pPr>
            <a:r>
              <a:rPr lang="en-US" dirty="0"/>
              <a:t>Motivation and Grooming</a:t>
            </a:r>
          </a:p>
          <a:p>
            <a:pPr lvl="1">
              <a:spcBef>
                <a:spcPts val="600"/>
              </a:spcBef>
            </a:pPr>
            <a:r>
              <a:rPr lang="en-US" dirty="0"/>
              <a:t>Conflicts Management</a:t>
            </a:r>
          </a:p>
          <a:p>
            <a:pPr lvl="1">
              <a:spcBef>
                <a:spcPts val="600"/>
              </a:spcBef>
            </a:pPr>
            <a:r>
              <a:rPr lang="en-US" b="1" dirty="0"/>
              <a:t>Evaluation &amp; Retrospection</a:t>
            </a:r>
          </a:p>
          <a:p>
            <a:pPr>
              <a:spcBef>
                <a:spcPts val="600"/>
              </a:spcBef>
              <a:buFont typeface="Arial" panose="020B0604020202020204" pitchFamily="34" charset="0"/>
              <a:buChar char="•"/>
            </a:pPr>
            <a:r>
              <a:rPr lang="en-US" sz="2000" dirty="0"/>
              <a:t>Making It Work @ </a:t>
            </a:r>
            <a:r>
              <a:rPr lang="en-US" sz="2000" dirty="0" err="1"/>
              <a:t>CitiusTech</a:t>
            </a:r>
            <a:endParaRPr lang="en-US" sz="2000" dirty="0"/>
          </a:p>
          <a:p>
            <a:pPr>
              <a:spcBef>
                <a:spcPts val="600"/>
              </a:spcBef>
              <a:buFont typeface="Arial" panose="020B0604020202020204" pitchFamily="34" charset="0"/>
              <a:buChar char="•"/>
            </a:pPr>
            <a:r>
              <a:rPr lang="en-US" sz="2000" dirty="0"/>
              <a:t>Q&amp;A</a:t>
            </a:r>
          </a:p>
        </p:txBody>
      </p:sp>
    </p:spTree>
    <p:extLst>
      <p:ext uri="{BB962C8B-B14F-4D97-AF65-F5344CB8AC3E}">
        <p14:creationId xmlns:p14="http://schemas.microsoft.com/office/powerpoint/2010/main" val="3382971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Evaluation &amp; Retrospection (1/2)</a:t>
            </a:r>
            <a:endParaRPr lang="en-IN" dirty="0"/>
          </a:p>
        </p:txBody>
      </p:sp>
      <p:sp>
        <p:nvSpPr>
          <p:cNvPr id="3" name="Text Placeholder 2"/>
          <p:cNvSpPr>
            <a:spLocks noGrp="1"/>
          </p:cNvSpPr>
          <p:nvPr>
            <p:ph type="body" sz="quarter" idx="10"/>
          </p:nvPr>
        </p:nvSpPr>
        <p:spPr>
          <a:xfrm>
            <a:off x="274320" y="914400"/>
            <a:ext cx="8077200" cy="5334000"/>
          </a:xfrm>
        </p:spPr>
        <p:txBody>
          <a:bodyPr anchor="t" anchorCtr="0">
            <a:noAutofit/>
          </a:bodyPr>
          <a:lstStyle/>
          <a:p>
            <a:pPr marL="355600" indent="-355600">
              <a:spcBef>
                <a:spcPts val="1200"/>
              </a:spcBef>
            </a:pPr>
            <a:r>
              <a:rPr lang="en-US" sz="1800" dirty="0">
                <a:solidFill>
                  <a:schemeClr val="tx1"/>
                </a:solidFill>
                <a:ea typeface="Tahoma" pitchFamily="34" charset="0"/>
                <a:cs typeface="Tahoma" pitchFamily="34" charset="0"/>
              </a:rPr>
              <a:t>The Retrospect is one of the most effective processes for capturing lessons learned from a project team, after the end of a piece of work. </a:t>
            </a:r>
            <a:endParaRPr lang="en-US" sz="1800" dirty="0">
              <a:solidFill>
                <a:schemeClr val="tx1"/>
              </a:solidFill>
              <a:ea typeface="Tahoma" pitchFamily="34" charset="0"/>
              <a:cs typeface="Tahoma" pitchFamily="34" charset="0"/>
            </a:endParaRPr>
          </a:p>
          <a:p>
            <a:pPr marL="355600" indent="-355600">
              <a:spcBef>
                <a:spcPts val="1200"/>
              </a:spcBef>
            </a:pPr>
            <a:r>
              <a:rPr lang="en-US" sz="1800" dirty="0">
                <a:solidFill>
                  <a:schemeClr val="tx1"/>
                </a:solidFill>
                <a:ea typeface="Tahoma" pitchFamily="34" charset="0"/>
                <a:cs typeface="Tahoma" pitchFamily="34" charset="0"/>
              </a:rPr>
              <a:t>With </a:t>
            </a:r>
            <a:r>
              <a:rPr lang="en-US" sz="1800" dirty="0">
                <a:solidFill>
                  <a:schemeClr val="tx1"/>
                </a:solidFill>
                <a:ea typeface="Tahoma" pitchFamily="34" charset="0"/>
                <a:cs typeface="Tahoma" pitchFamily="34" charset="0"/>
              </a:rPr>
              <a:t>a Retrospect, </a:t>
            </a:r>
            <a:r>
              <a:rPr lang="en-US" sz="1800" dirty="0">
                <a:solidFill>
                  <a:schemeClr val="tx1"/>
                </a:solidFill>
                <a:ea typeface="Tahoma" pitchFamily="34" charset="0"/>
                <a:cs typeface="Tahoma" pitchFamily="34" charset="0"/>
              </a:rPr>
              <a:t>we can </a:t>
            </a:r>
            <a:r>
              <a:rPr lang="en-US" sz="1800" dirty="0">
                <a:solidFill>
                  <a:schemeClr val="tx1"/>
                </a:solidFill>
                <a:ea typeface="Tahoma" pitchFamily="34" charset="0"/>
                <a:cs typeface="Tahoma" pitchFamily="34" charset="0"/>
              </a:rPr>
              <a:t>bring out the key knowledge and experience developed by a project team, and turn it into actions and resources for the benefit of future projects.</a:t>
            </a:r>
            <a:endParaRPr lang="en-US" sz="1800" dirty="0">
              <a:solidFill>
                <a:schemeClr val="tx1"/>
              </a:solidFill>
              <a:ea typeface="Tahoma" pitchFamily="34" charset="0"/>
              <a:cs typeface="Tahoma" pitchFamily="34" charset="0"/>
            </a:endParaRPr>
          </a:p>
          <a:p>
            <a:pPr marL="355600" indent="-355600">
              <a:spcBef>
                <a:spcPts val="1200"/>
              </a:spcBef>
            </a:pPr>
            <a:r>
              <a:rPr lang="en-US" sz="1800" dirty="0" smtClean="0">
                <a:solidFill>
                  <a:schemeClr val="tx1"/>
                </a:solidFill>
                <a:ea typeface="Tahoma" pitchFamily="34" charset="0"/>
                <a:cs typeface="Tahoma" pitchFamily="34" charset="0"/>
              </a:rPr>
              <a:t>Retrospectives </a:t>
            </a:r>
            <a:r>
              <a:rPr lang="en-US" sz="1800" dirty="0">
                <a:solidFill>
                  <a:schemeClr val="tx1"/>
                </a:solidFill>
                <a:ea typeface="Tahoma" pitchFamily="34" charset="0"/>
                <a:cs typeface="Tahoma" pitchFamily="34" charset="0"/>
              </a:rPr>
              <a:t>are widely regarded as the most indispensable of people-focused </a:t>
            </a:r>
            <a:r>
              <a:rPr lang="en-US" sz="1800" dirty="0" smtClean="0">
                <a:solidFill>
                  <a:schemeClr val="tx1"/>
                </a:solidFill>
                <a:ea typeface="Tahoma" pitchFamily="34" charset="0"/>
                <a:cs typeface="Tahoma" pitchFamily="34" charset="0"/>
              </a:rPr>
              <a:t>techniques</a:t>
            </a:r>
            <a:r>
              <a:rPr lang="en-US" sz="1800" dirty="0">
                <a:solidFill>
                  <a:schemeClr val="tx1"/>
                </a:solidFill>
                <a:ea typeface="Tahoma" pitchFamily="34" charset="0"/>
                <a:cs typeface="Tahoma" pitchFamily="34" charset="0"/>
              </a:rPr>
              <a:t>. </a:t>
            </a:r>
            <a:endParaRPr lang="en-US" sz="1800" dirty="0" smtClean="0">
              <a:solidFill>
                <a:schemeClr val="tx1"/>
              </a:solidFill>
              <a:ea typeface="Tahoma" pitchFamily="34" charset="0"/>
              <a:cs typeface="Tahoma" pitchFamily="34" charset="0"/>
            </a:endParaRPr>
          </a:p>
          <a:p>
            <a:pPr marL="355600" indent="-355600">
              <a:spcBef>
                <a:spcPts val="1200"/>
              </a:spcBef>
            </a:pPr>
            <a:r>
              <a:rPr lang="en-US" sz="1800" dirty="0" smtClean="0">
                <a:solidFill>
                  <a:schemeClr val="tx1"/>
                </a:solidFill>
                <a:ea typeface="Tahoma" pitchFamily="34" charset="0"/>
                <a:cs typeface="Tahoma" pitchFamily="34" charset="0"/>
              </a:rPr>
              <a:t>Retrospection is a process and can be used at the project as well at individual level</a:t>
            </a:r>
            <a:endParaRPr lang="en-US" sz="1800" dirty="0">
              <a:solidFill>
                <a:schemeClr val="tx1"/>
              </a:solidFill>
              <a:ea typeface="Tahoma" pitchFamily="34" charset="0"/>
              <a:cs typeface="Tahoma" pitchFamily="34" charset="0"/>
            </a:endParaRPr>
          </a:p>
          <a:p>
            <a:pPr marL="355600" indent="-355600">
              <a:spcBef>
                <a:spcPts val="1200"/>
              </a:spcBef>
            </a:pPr>
            <a:r>
              <a:rPr lang="en-US" sz="1800" dirty="0" smtClean="0">
                <a:solidFill>
                  <a:schemeClr val="tx1"/>
                </a:solidFill>
                <a:ea typeface="Tahoma" pitchFamily="34" charset="0"/>
                <a:cs typeface="Tahoma" pitchFamily="34" charset="0"/>
              </a:rPr>
              <a:t>Retrospectives </a:t>
            </a:r>
            <a:r>
              <a:rPr lang="en-US" sz="1800" dirty="0">
                <a:solidFill>
                  <a:schemeClr val="tx1"/>
                </a:solidFill>
                <a:ea typeface="Tahoma" pitchFamily="34" charset="0"/>
                <a:cs typeface="Tahoma" pitchFamily="34" charset="0"/>
              </a:rPr>
              <a:t>can be wasteful </a:t>
            </a:r>
            <a:r>
              <a:rPr lang="en-US" sz="1800" dirty="0" smtClean="0">
                <a:solidFill>
                  <a:schemeClr val="tx1"/>
                </a:solidFill>
                <a:ea typeface="Tahoma" pitchFamily="34" charset="0"/>
                <a:cs typeface="Tahoma" pitchFamily="34" charset="0"/>
              </a:rPr>
              <a:t>if there are no learnings and action plan coming as an outcome.</a:t>
            </a:r>
            <a:endParaRPr lang="en-US" sz="1800" dirty="0">
              <a:solidFill>
                <a:schemeClr val="tx1"/>
              </a:solidFill>
              <a:ea typeface="Tahoma" pitchFamily="34" charset="0"/>
              <a:cs typeface="Tahoma" pitchFamily="34" charset="0"/>
            </a:endParaRPr>
          </a:p>
          <a:p>
            <a:pPr marL="355600" indent="-355600">
              <a:spcBef>
                <a:spcPts val="1200"/>
              </a:spcBef>
            </a:pPr>
            <a:r>
              <a:rPr lang="en-US" sz="1800" dirty="0" smtClean="0">
                <a:solidFill>
                  <a:schemeClr val="tx1"/>
                </a:solidFill>
                <a:ea typeface="Tahoma" pitchFamily="34" charset="0"/>
                <a:cs typeface="Tahoma" pitchFamily="34" charset="0"/>
              </a:rPr>
              <a:t>Worse </a:t>
            </a:r>
            <a:r>
              <a:rPr lang="en-US" sz="1800" dirty="0">
                <a:solidFill>
                  <a:schemeClr val="tx1"/>
                </a:solidFill>
                <a:ea typeface="Tahoma" pitchFamily="34" charset="0"/>
                <a:cs typeface="Tahoma" pitchFamily="34" charset="0"/>
              </a:rPr>
              <a:t>than being ineffective or a waste of time, badly run </a:t>
            </a:r>
            <a:r>
              <a:rPr lang="en-US" sz="1800" dirty="0" smtClean="0">
                <a:solidFill>
                  <a:schemeClr val="tx1"/>
                </a:solidFill>
                <a:ea typeface="Tahoma" pitchFamily="34" charset="0"/>
                <a:cs typeface="Tahoma" pitchFamily="34" charset="0"/>
              </a:rPr>
              <a:t>retrospectives </a:t>
            </a:r>
            <a:r>
              <a:rPr lang="en-US" sz="1800" dirty="0">
                <a:solidFill>
                  <a:schemeClr val="tx1"/>
                </a:solidFill>
                <a:ea typeface="Tahoma" pitchFamily="34" charset="0"/>
                <a:cs typeface="Tahoma" pitchFamily="34" charset="0"/>
              </a:rPr>
              <a:t>can be destructive and harmful to the </a:t>
            </a:r>
            <a:r>
              <a:rPr lang="en-US" sz="1800" dirty="0" smtClean="0">
                <a:solidFill>
                  <a:schemeClr val="tx1"/>
                </a:solidFill>
                <a:ea typeface="Tahoma" pitchFamily="34" charset="0"/>
                <a:cs typeface="Tahoma" pitchFamily="34" charset="0"/>
              </a:rPr>
              <a:t>team; </a:t>
            </a:r>
            <a:r>
              <a:rPr lang="en-US" sz="1800" dirty="0">
                <a:solidFill>
                  <a:schemeClr val="tx1"/>
                </a:solidFill>
                <a:ea typeface="Tahoma" pitchFamily="34" charset="0"/>
                <a:cs typeface="Tahoma" pitchFamily="34" charset="0"/>
              </a:rPr>
              <a:t>it requires facilitation skills and the ability to lead a group away from negative discussion toward positive outcomes</a:t>
            </a:r>
            <a:r>
              <a:rPr lang="en-US" sz="1800" dirty="0" smtClean="0">
                <a:solidFill>
                  <a:schemeClr val="tx1"/>
                </a:solidFill>
                <a:ea typeface="Tahoma" pitchFamily="34" charset="0"/>
                <a:cs typeface="Tahoma" pitchFamily="34" charset="0"/>
              </a:rPr>
              <a:t>.</a:t>
            </a:r>
            <a:endParaRPr lang="en-US" sz="1800" dirty="0">
              <a:solidFill>
                <a:schemeClr val="tx1"/>
              </a:solidFill>
              <a:ea typeface="Tahoma" pitchFamily="34" charset="0"/>
              <a:cs typeface="Tahoma"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3040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274320" y="109728"/>
            <a:ext cx="8562480" cy="576000"/>
          </a:xfrm>
        </p:spPr>
        <p:txBody>
          <a:bodyPr anchor="t" anchorCtr="0"/>
          <a:lstStyle/>
          <a:p>
            <a:r>
              <a:rPr lang="en-US" dirty="0" smtClean="0"/>
              <a:t>Team </a:t>
            </a:r>
            <a:r>
              <a:rPr lang="en-US" dirty="0"/>
              <a:t>Management: </a:t>
            </a:r>
            <a:r>
              <a:rPr lang="en-US" dirty="0" smtClean="0"/>
              <a:t>Evaluation &amp; Retrospection @ CT (2/2)</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978749905"/>
              </p:ext>
            </p:extLst>
          </p:nvPr>
        </p:nvGraphicFramePr>
        <p:xfrm>
          <a:off x="274320" y="914400"/>
          <a:ext cx="7467600" cy="5394960"/>
        </p:xfrm>
        <a:graphic>
          <a:graphicData uri="http://schemas.openxmlformats.org/drawingml/2006/table">
            <a:tbl>
              <a:tblPr firstRow="1" bandRow="1">
                <a:tableStyleId>{5C22544A-7EE6-4342-B048-85BDC9FD1C3A}</a:tableStyleId>
              </a:tblPr>
              <a:tblGrid>
                <a:gridCol w="2438400"/>
                <a:gridCol w="5029200"/>
              </a:tblGrid>
              <a:tr h="363857">
                <a:tc>
                  <a:txBody>
                    <a:bodyPr/>
                    <a:lstStyle/>
                    <a:p>
                      <a:r>
                        <a:rPr lang="en-US" dirty="0" smtClean="0"/>
                        <a:t>Tools</a:t>
                      </a:r>
                      <a:endParaRPr lang="en-US" dirty="0"/>
                    </a:p>
                  </a:txBody>
                  <a:tcPr/>
                </a:tc>
                <a:tc>
                  <a:txBody>
                    <a:bodyPr/>
                    <a:lstStyle/>
                    <a:p>
                      <a:r>
                        <a:rPr lang="en-US" dirty="0" smtClean="0"/>
                        <a:t>Objectives</a:t>
                      </a:r>
                      <a:endParaRPr lang="en-US" dirty="0"/>
                    </a:p>
                  </a:txBody>
                  <a:tcPr/>
                </a:tc>
              </a:tr>
              <a:tr h="897181">
                <a:tc>
                  <a:txBody>
                    <a:bodyPr/>
                    <a:lstStyle/>
                    <a:p>
                      <a:r>
                        <a:rPr lang="en-US" dirty="0" smtClean="0"/>
                        <a:t>One – on – One meetings</a:t>
                      </a:r>
                      <a:endParaRPr lang="en-US" dirty="0"/>
                    </a:p>
                  </a:txBody>
                  <a:tcPr/>
                </a:tc>
                <a:tc>
                  <a:txBody>
                    <a:bodyPr/>
                    <a:lstStyle/>
                    <a:p>
                      <a:pPr marL="285750" indent="-285750">
                        <a:buFont typeface="Wingdings" panose="05000000000000000000" pitchFamily="2" charset="2"/>
                        <a:buChar char="§"/>
                      </a:pPr>
                      <a:r>
                        <a:rPr lang="en-US" dirty="0" smtClean="0"/>
                        <a:t>Provide constructive feedback</a:t>
                      </a:r>
                    </a:p>
                    <a:p>
                      <a:pPr marL="285750" indent="-285750">
                        <a:buFont typeface="Wingdings" panose="05000000000000000000" pitchFamily="2" charset="2"/>
                        <a:buChar char="§"/>
                      </a:pPr>
                      <a:r>
                        <a:rPr lang="en-US" dirty="0" smtClean="0"/>
                        <a:t>Discussion</a:t>
                      </a:r>
                      <a:r>
                        <a:rPr lang="en-US" baseline="0" dirty="0" smtClean="0"/>
                        <a:t> </a:t>
                      </a:r>
                      <a:r>
                        <a:rPr lang="en-US" dirty="0" smtClean="0"/>
                        <a:t>of unknown and unresolved issues</a:t>
                      </a:r>
                    </a:p>
                    <a:p>
                      <a:pPr marL="285750" indent="-285750">
                        <a:buFont typeface="Wingdings" panose="05000000000000000000" pitchFamily="2" charset="2"/>
                        <a:buChar char="§"/>
                      </a:pPr>
                      <a:r>
                        <a:rPr lang="en-US" dirty="0" smtClean="0"/>
                        <a:t>Identification of individual training needs/plans</a:t>
                      </a:r>
                    </a:p>
                  </a:txBody>
                  <a:tcPr/>
                </a:tc>
              </a:tr>
              <a:tr h="897181">
                <a:tc>
                  <a:txBody>
                    <a:bodyPr/>
                    <a:lstStyle/>
                    <a:p>
                      <a:r>
                        <a:rPr lang="en-US" dirty="0" smtClean="0"/>
                        <a:t>Performance Reviews/Project Metric</a:t>
                      </a:r>
                      <a:r>
                        <a:rPr lang="en-US" baseline="0" dirty="0" smtClean="0"/>
                        <a:t>s Sheet</a:t>
                      </a:r>
                      <a:endParaRPr lang="en-US" dirty="0"/>
                    </a:p>
                  </a:txBody>
                  <a:tcPr/>
                </a:tc>
                <a:tc>
                  <a:txBody>
                    <a:bodyPr/>
                    <a:lstStyle/>
                    <a:p>
                      <a:pPr marL="285750" indent="-285750">
                        <a:buFont typeface="Wingdings" panose="05000000000000000000" pitchFamily="2" charset="2"/>
                        <a:buChar char="§"/>
                      </a:pPr>
                      <a:r>
                        <a:rPr lang="en-US" dirty="0" smtClean="0"/>
                        <a:t>Measure,</a:t>
                      </a:r>
                      <a:r>
                        <a:rPr lang="en-US" baseline="0" dirty="0" smtClean="0"/>
                        <a:t> compare and analyze performance such as actual start, percent complete etc.</a:t>
                      </a:r>
                    </a:p>
                    <a:p>
                      <a:pPr marL="285750" indent="-285750">
                        <a:buFont typeface="Wingdings" panose="05000000000000000000" pitchFamily="2" charset="2"/>
                        <a:buChar char="§"/>
                      </a:pPr>
                      <a:r>
                        <a:rPr lang="en-US" baseline="0" dirty="0" smtClean="0"/>
                        <a:t>Use Project metrics as a tool to continuously improve team performance</a:t>
                      </a:r>
                    </a:p>
                    <a:p>
                      <a:pPr marL="285750" indent="-285750">
                        <a:buFont typeface="Wingdings" panose="05000000000000000000" pitchFamily="2" charset="2"/>
                        <a:buChar char="§"/>
                      </a:pPr>
                      <a:r>
                        <a:rPr lang="en-US" baseline="0" dirty="0" smtClean="0"/>
                        <a:t>Analyze the progress on self development plan / identified areas of focus</a:t>
                      </a:r>
                      <a:endParaRPr lang="en-US" dirty="0"/>
                    </a:p>
                  </a:txBody>
                  <a:tcPr/>
                </a:tc>
              </a:tr>
              <a:tr h="1173480">
                <a:tc>
                  <a:txBody>
                    <a:bodyPr/>
                    <a:lstStyle/>
                    <a:p>
                      <a:r>
                        <a:rPr lang="en-US" dirty="0" smtClean="0"/>
                        <a:t>Client Feedback</a:t>
                      </a:r>
                      <a:endParaRPr lang="en-US" dirty="0"/>
                    </a:p>
                  </a:txBody>
                  <a:tcPr/>
                </a:tc>
                <a:tc>
                  <a:txBody>
                    <a:bodyPr/>
                    <a:lstStyle/>
                    <a:p>
                      <a:pPr marL="285750" indent="-285750">
                        <a:buFont typeface="Wingdings" panose="05000000000000000000" pitchFamily="2" charset="2"/>
                        <a:buChar char="§"/>
                      </a:pPr>
                      <a:r>
                        <a:rPr lang="en-US" dirty="0" smtClean="0"/>
                        <a:t>Receive feedback from client at frequent interval</a:t>
                      </a:r>
                    </a:p>
                    <a:p>
                      <a:pPr marL="285750" indent="-285750">
                        <a:buFont typeface="Wingdings" panose="05000000000000000000" pitchFamily="2" charset="2"/>
                        <a:buChar char="§"/>
                      </a:pPr>
                      <a:r>
                        <a:rPr lang="en-US" dirty="0" smtClean="0"/>
                        <a:t>Understand</a:t>
                      </a:r>
                      <a:r>
                        <a:rPr lang="en-US" baseline="0" dirty="0" smtClean="0"/>
                        <a:t>ing the concerns (if any) and proactively working to close them with team members </a:t>
                      </a:r>
                      <a:endParaRPr lang="en-US" dirty="0"/>
                    </a:p>
                  </a:txBody>
                  <a:tcPr/>
                </a:tc>
              </a:tr>
              <a:tr h="1158240">
                <a:tc>
                  <a:txBody>
                    <a:bodyPr/>
                    <a:lstStyle/>
                    <a:p>
                      <a:r>
                        <a:rPr lang="en-US" dirty="0" smtClean="0"/>
                        <a:t>Team Retrospective</a:t>
                      </a:r>
                      <a:r>
                        <a:rPr lang="en-US" baseline="0" dirty="0" smtClean="0"/>
                        <a:t> Meetings</a:t>
                      </a:r>
                      <a:endParaRPr lang="en-US" dirty="0"/>
                    </a:p>
                  </a:txBody>
                  <a:tcPr/>
                </a:tc>
                <a:tc>
                  <a:txBody>
                    <a:bodyPr/>
                    <a:lstStyle/>
                    <a:p>
                      <a:pPr marL="285750" indent="-285750">
                        <a:buFont typeface="Wingdings" panose="05000000000000000000" pitchFamily="2" charset="2"/>
                        <a:buChar char="§"/>
                      </a:pPr>
                      <a:r>
                        <a:rPr lang="en-US" dirty="0" smtClean="0"/>
                        <a:t>Discussion on what worked</a:t>
                      </a:r>
                      <a:r>
                        <a:rPr lang="en-US" baseline="0" dirty="0" smtClean="0"/>
                        <a:t> well for the team, areas of improvement etc.</a:t>
                      </a:r>
                    </a:p>
                    <a:p>
                      <a:pPr marL="285750" indent="-285750">
                        <a:buFont typeface="Wingdings" panose="05000000000000000000" pitchFamily="2" charset="2"/>
                        <a:buChar char="§"/>
                      </a:pPr>
                      <a:r>
                        <a:rPr lang="en-US" baseline="0" dirty="0" smtClean="0"/>
                        <a:t>The objective of the discussion should not be to pin point individual fault</a:t>
                      </a:r>
                      <a:endParaRPr lang="en-US" dirty="0"/>
                    </a:p>
                  </a:txBody>
                  <a:tcPr/>
                </a:tc>
              </a:tr>
            </a:tbl>
          </a:graphicData>
        </a:graphic>
      </p:graphicFrame>
    </p:spTree>
    <p:extLst>
      <p:ext uri="{BB962C8B-B14F-4D97-AF65-F5344CB8AC3E}">
        <p14:creationId xmlns:p14="http://schemas.microsoft.com/office/powerpoint/2010/main" val="1317955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Agenda</a:t>
            </a:r>
            <a:endParaRPr lang="en-IN" dirty="0"/>
          </a:p>
        </p:txBody>
      </p:sp>
      <p:sp>
        <p:nvSpPr>
          <p:cNvPr id="7" name="Rectangle 6"/>
          <p:cNvSpPr/>
          <p:nvPr/>
        </p:nvSpPr>
        <p:spPr>
          <a:xfrm flipH="1">
            <a:off x="304800" y="4358192"/>
            <a:ext cx="5791200" cy="381000"/>
          </a:xfrm>
          <a:prstGeom prst="rect">
            <a:avLst/>
          </a:prstGeom>
          <a:solidFill>
            <a:schemeClr val="bg1">
              <a:lumMod val="8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200" dirty="0">
              <a:solidFill>
                <a:prstClr val="white"/>
              </a:solidFill>
              <a:ea typeface="Segoe UI" pitchFamily="34" charset="0"/>
              <a:cs typeface="Segoe UI" pitchFamily="34" charset="0"/>
            </a:endParaRPr>
          </a:p>
        </p:txBody>
      </p:sp>
      <p:sp>
        <p:nvSpPr>
          <p:cNvPr id="8" name="Text Placeholder 2"/>
          <p:cNvSpPr txBox="1">
            <a:spLocks/>
          </p:cNvSpPr>
          <p:nvPr/>
        </p:nvSpPr>
        <p:spPr>
          <a:xfrm>
            <a:off x="274320" y="914400"/>
            <a:ext cx="8305800" cy="4937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sz="2000" dirty="0"/>
              <a:t>Team Stages</a:t>
            </a:r>
          </a:p>
          <a:p>
            <a:pPr>
              <a:spcBef>
                <a:spcPts val="600"/>
              </a:spcBef>
              <a:buFont typeface="Arial" panose="020B0604020202020204" pitchFamily="34" charset="0"/>
              <a:buChar char="•"/>
            </a:pPr>
            <a:r>
              <a:rPr lang="en-US" sz="2000" dirty="0"/>
              <a:t>Key Components Of Team Management</a:t>
            </a:r>
          </a:p>
          <a:p>
            <a:pPr lvl="1">
              <a:spcBef>
                <a:spcPts val="600"/>
              </a:spcBef>
            </a:pPr>
            <a:r>
              <a:rPr lang="en-US" dirty="0"/>
              <a:t>Team Induction</a:t>
            </a:r>
          </a:p>
          <a:p>
            <a:pPr lvl="1">
              <a:spcBef>
                <a:spcPts val="600"/>
              </a:spcBef>
            </a:pPr>
            <a:r>
              <a:rPr lang="en-US" dirty="0"/>
              <a:t>Co-ordination And Communication</a:t>
            </a:r>
          </a:p>
          <a:p>
            <a:pPr lvl="1">
              <a:spcBef>
                <a:spcPts val="600"/>
              </a:spcBef>
            </a:pPr>
            <a:r>
              <a:rPr lang="en-US" dirty="0"/>
              <a:t>Delegation</a:t>
            </a:r>
          </a:p>
          <a:p>
            <a:pPr lvl="1">
              <a:spcBef>
                <a:spcPts val="600"/>
              </a:spcBef>
            </a:pPr>
            <a:r>
              <a:rPr lang="en-US" dirty="0"/>
              <a:t>Building Trust </a:t>
            </a:r>
          </a:p>
          <a:p>
            <a:pPr lvl="1">
              <a:spcBef>
                <a:spcPts val="600"/>
              </a:spcBef>
            </a:pPr>
            <a:r>
              <a:rPr lang="en-US" dirty="0"/>
              <a:t>Motivation and Grooming</a:t>
            </a:r>
          </a:p>
          <a:p>
            <a:pPr lvl="1">
              <a:spcBef>
                <a:spcPts val="600"/>
              </a:spcBef>
            </a:pPr>
            <a:r>
              <a:rPr lang="en-US" dirty="0"/>
              <a:t>Conflicts Management</a:t>
            </a:r>
          </a:p>
          <a:p>
            <a:pPr lvl="1">
              <a:spcBef>
                <a:spcPts val="600"/>
              </a:spcBef>
            </a:pPr>
            <a:r>
              <a:rPr lang="en-US" dirty="0"/>
              <a:t>Evaluation &amp; Retrospection</a:t>
            </a:r>
          </a:p>
          <a:p>
            <a:pPr>
              <a:spcBef>
                <a:spcPts val="600"/>
              </a:spcBef>
              <a:buFont typeface="Arial" panose="020B0604020202020204" pitchFamily="34" charset="0"/>
              <a:buChar char="•"/>
            </a:pPr>
            <a:r>
              <a:rPr lang="en-US" sz="2000" b="1" dirty="0"/>
              <a:t>Making It Work @ </a:t>
            </a:r>
            <a:r>
              <a:rPr lang="en-US" sz="2000" b="1" dirty="0" err="1"/>
              <a:t>CitiusTech</a:t>
            </a:r>
            <a:endParaRPr lang="en-US" sz="2000" b="1" dirty="0"/>
          </a:p>
          <a:p>
            <a:pPr>
              <a:spcBef>
                <a:spcPts val="600"/>
              </a:spcBef>
              <a:buFont typeface="Arial" panose="020B0604020202020204" pitchFamily="34" charset="0"/>
              <a:buChar char="•"/>
            </a:pPr>
            <a:r>
              <a:rPr lang="en-US" sz="2000" dirty="0"/>
              <a:t>Q&amp;A</a:t>
            </a:r>
          </a:p>
        </p:txBody>
      </p:sp>
    </p:spTree>
    <p:extLst>
      <p:ext uri="{BB962C8B-B14F-4D97-AF65-F5344CB8AC3E}">
        <p14:creationId xmlns:p14="http://schemas.microsoft.com/office/powerpoint/2010/main" val="3382971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a:t>Team Management: Making </a:t>
            </a:r>
            <a:r>
              <a:rPr lang="en-US" dirty="0" smtClean="0"/>
              <a:t>It Work @ </a:t>
            </a:r>
            <a:r>
              <a:rPr lang="en-US" dirty="0" err="1" smtClean="0"/>
              <a:t>CitiusTech</a:t>
            </a:r>
            <a:r>
              <a:rPr lang="en-US" dirty="0" smtClean="0"/>
              <a:t> (1/3)</a:t>
            </a:r>
            <a:endParaRPr lang="en-IN" dirty="0"/>
          </a:p>
        </p:txBody>
      </p:sp>
      <p:sp>
        <p:nvSpPr>
          <p:cNvPr id="35" name="Text Placeholder 2"/>
          <p:cNvSpPr>
            <a:spLocks noGrp="1"/>
          </p:cNvSpPr>
          <p:nvPr>
            <p:ph type="body" sz="quarter" idx="10"/>
          </p:nvPr>
        </p:nvSpPr>
        <p:spPr>
          <a:xfrm>
            <a:off x="274320" y="914400"/>
            <a:ext cx="7924800" cy="5334000"/>
          </a:xfrm>
        </p:spPr>
        <p:txBody>
          <a:bodyPr anchor="t" anchorCtr="0">
            <a:noAutofit/>
          </a:bodyPr>
          <a:lstStyle/>
          <a:p>
            <a:pPr marL="355600" indent="-355600">
              <a:spcBef>
                <a:spcPts val="1200"/>
              </a:spcBef>
            </a:pPr>
            <a:r>
              <a:rPr lang="en-US" sz="1800" dirty="0" smtClean="0">
                <a:solidFill>
                  <a:schemeClr val="tx1"/>
                </a:solidFill>
                <a:ea typeface="Tahoma" pitchFamily="34" charset="0"/>
                <a:cs typeface="Tahoma" pitchFamily="34" charset="0"/>
              </a:rPr>
              <a:t>At CitiusTech we have a unique informal culture which differentiates us from other organizations</a:t>
            </a:r>
          </a:p>
          <a:p>
            <a:pPr marL="355600" indent="-355600">
              <a:spcBef>
                <a:spcPts val="1200"/>
              </a:spcBef>
            </a:pPr>
            <a:r>
              <a:rPr lang="en-US" sz="1800" dirty="0" smtClean="0">
                <a:solidFill>
                  <a:schemeClr val="tx1"/>
                </a:solidFill>
                <a:ea typeface="Tahoma" pitchFamily="34" charset="0"/>
                <a:cs typeface="Tahoma" pitchFamily="34" charset="0"/>
              </a:rPr>
              <a:t>Various CT tools and processes are designed to facilitate leads to effectively manage their  projects , clients and teams</a:t>
            </a:r>
          </a:p>
          <a:p>
            <a:pPr marL="355600" indent="-355600">
              <a:spcBef>
                <a:spcPts val="1200"/>
              </a:spcBef>
            </a:pPr>
            <a:r>
              <a:rPr lang="en-US" sz="1800" dirty="0" smtClean="0">
                <a:solidFill>
                  <a:schemeClr val="tx1"/>
                </a:solidFill>
                <a:ea typeface="Tahoma" pitchFamily="34" charset="0"/>
                <a:cs typeface="Tahoma" pitchFamily="34" charset="0"/>
              </a:rPr>
              <a:t>CT tools and processes are evolved and improved over time from our own experiences and it can be used effectively to achieve effective management of teams</a:t>
            </a:r>
          </a:p>
          <a:p>
            <a:pPr marL="355600" indent="-355600">
              <a:spcBef>
                <a:spcPts val="1200"/>
              </a:spcBef>
            </a:pPr>
            <a:r>
              <a:rPr lang="en-US" sz="1800" dirty="0" smtClean="0">
                <a:solidFill>
                  <a:schemeClr val="tx1"/>
                </a:solidFill>
                <a:ea typeface="Tahoma" pitchFamily="34" charset="0"/>
                <a:cs typeface="Tahoma" pitchFamily="34" charset="0"/>
              </a:rPr>
              <a:t>As a lead we should be using them effectively to achieve various objectives of effective team management</a:t>
            </a:r>
          </a:p>
          <a:p>
            <a:pPr marL="355600" indent="-355600">
              <a:spcBef>
                <a:spcPts val="1200"/>
              </a:spcBef>
            </a:pPr>
            <a:r>
              <a:rPr lang="en-US" sz="1800" dirty="0" smtClean="0">
                <a:solidFill>
                  <a:schemeClr val="tx1"/>
                </a:solidFill>
                <a:ea typeface="Tahoma" pitchFamily="34" charset="0"/>
                <a:cs typeface="Tahoma" pitchFamily="34" charset="0"/>
              </a:rPr>
              <a:t>Next slide give a quick snapshot summary of how various CT tools and processes can be used to perform different facets of team management</a:t>
            </a:r>
          </a:p>
          <a:p>
            <a:pPr marL="355600" indent="-355600">
              <a:spcBef>
                <a:spcPts val="1200"/>
              </a:spcBef>
            </a:pPr>
            <a:endParaRPr lang="en-US" sz="1800" dirty="0">
              <a:solidFill>
                <a:schemeClr val="tx1"/>
              </a:solidFill>
              <a:ea typeface="Tahoma" pitchFamily="34" charset="0"/>
              <a:cs typeface="Tahoma" pitchFamily="34" charset="0"/>
            </a:endParaRPr>
          </a:p>
          <a:p>
            <a:pPr marL="355600" indent="-355600">
              <a:spcBef>
                <a:spcPts val="1200"/>
              </a:spcBef>
            </a:pPr>
            <a:endParaRPr lang="en-US" sz="1800" dirty="0">
              <a:solidFill>
                <a:schemeClr val="tx1"/>
              </a:solidFill>
              <a:ea typeface="Tahoma" pitchFamily="34" charset="0"/>
              <a:cs typeface="Tahoma" pitchFamily="34" charset="0"/>
            </a:endParaRPr>
          </a:p>
        </p:txBody>
      </p:sp>
    </p:spTree>
    <p:extLst>
      <p:ext uri="{BB962C8B-B14F-4D97-AF65-F5344CB8AC3E}">
        <p14:creationId xmlns:p14="http://schemas.microsoft.com/office/powerpoint/2010/main" val="10806254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320" y="109728"/>
            <a:ext cx="8562480" cy="576000"/>
          </a:xfrm>
        </p:spPr>
        <p:txBody>
          <a:bodyPr anchor="t" anchorCtr="0"/>
          <a:lstStyle/>
          <a:p>
            <a:r>
              <a:rPr lang="en-US" dirty="0"/>
              <a:t>Team </a:t>
            </a:r>
            <a:r>
              <a:rPr lang="en-US" dirty="0" smtClean="0"/>
              <a:t>Management: Making It Work @ </a:t>
            </a:r>
            <a:r>
              <a:rPr lang="en-US" dirty="0" err="1" smtClean="0"/>
              <a:t>CitiusTech</a:t>
            </a:r>
            <a:r>
              <a:rPr lang="en-US" dirty="0" smtClean="0"/>
              <a:t> (2/3)</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02672426"/>
              </p:ext>
            </p:extLst>
          </p:nvPr>
        </p:nvGraphicFramePr>
        <p:xfrm>
          <a:off x="152401" y="651973"/>
          <a:ext cx="8793545" cy="6156958"/>
        </p:xfrm>
        <a:graphic>
          <a:graphicData uri="http://schemas.openxmlformats.org/drawingml/2006/table">
            <a:tbl>
              <a:tblPr firstRow="1" bandRow="1">
                <a:tableStyleId>{5C22544A-7EE6-4342-B048-85BDC9FD1C3A}</a:tableStyleId>
              </a:tblPr>
              <a:tblGrid>
                <a:gridCol w="2057399"/>
                <a:gridCol w="990600"/>
                <a:gridCol w="1219200"/>
                <a:gridCol w="1143000"/>
                <a:gridCol w="985564"/>
                <a:gridCol w="1071836"/>
                <a:gridCol w="1325946"/>
              </a:tblGrid>
              <a:tr h="512618">
                <a:tc>
                  <a:txBody>
                    <a:bodyPr/>
                    <a:lstStyle/>
                    <a:p>
                      <a:endParaRPr lang="en-US" sz="1400" dirty="0"/>
                    </a:p>
                  </a:txBody>
                  <a:tcPr/>
                </a:tc>
                <a:tc>
                  <a:txBody>
                    <a:bodyPr/>
                    <a:lstStyle/>
                    <a:p>
                      <a:r>
                        <a:rPr lang="en-US" sz="1400" dirty="0" smtClean="0"/>
                        <a:t>Team Induction</a:t>
                      </a:r>
                      <a:endParaRPr lang="en-US" sz="1400" dirty="0"/>
                    </a:p>
                  </a:txBody>
                  <a:tcPr/>
                </a:tc>
                <a:tc>
                  <a:txBody>
                    <a:bodyPr/>
                    <a:lstStyle/>
                    <a:p>
                      <a:r>
                        <a:rPr lang="en-US" sz="1400" dirty="0" smtClean="0"/>
                        <a:t>Coordination</a:t>
                      </a:r>
                      <a:endParaRPr lang="en-US" sz="1400" dirty="0"/>
                    </a:p>
                  </a:txBody>
                  <a:tcPr/>
                </a:tc>
                <a:tc>
                  <a:txBody>
                    <a:bodyPr/>
                    <a:lstStyle/>
                    <a:p>
                      <a:r>
                        <a:rPr lang="en-US" sz="1400" dirty="0" smtClean="0"/>
                        <a:t>Delegation</a:t>
                      </a:r>
                      <a:endParaRPr lang="en-US" sz="1400" dirty="0"/>
                    </a:p>
                  </a:txBody>
                  <a:tcPr/>
                </a:tc>
                <a:tc>
                  <a:txBody>
                    <a:bodyPr/>
                    <a:lstStyle/>
                    <a:p>
                      <a:r>
                        <a:rPr lang="en-US" sz="1400" dirty="0" smtClean="0"/>
                        <a:t>Conflict</a:t>
                      </a:r>
                      <a:endParaRPr lang="en-US" sz="1400" dirty="0"/>
                    </a:p>
                  </a:txBody>
                  <a:tcPr/>
                </a:tc>
                <a:tc>
                  <a:txBody>
                    <a:bodyPr/>
                    <a:lstStyle/>
                    <a:p>
                      <a:r>
                        <a:rPr lang="en-US" sz="1400" dirty="0" smtClean="0"/>
                        <a:t>Motivation</a:t>
                      </a:r>
                      <a:endParaRPr lang="en-US" sz="1400" dirty="0"/>
                    </a:p>
                  </a:txBody>
                  <a:tcPr/>
                </a:tc>
                <a:tc>
                  <a:txBody>
                    <a:bodyPr/>
                    <a:lstStyle/>
                    <a:p>
                      <a:r>
                        <a:rPr lang="en-US" sz="1400" dirty="0" smtClean="0"/>
                        <a:t>Retrospection</a:t>
                      </a:r>
                      <a:endParaRPr lang="en-US" sz="1400" dirty="0"/>
                    </a:p>
                  </a:txBody>
                  <a:tcPr/>
                </a:tc>
              </a:tr>
              <a:tr h="512618">
                <a:tc>
                  <a:txBody>
                    <a:bodyPr/>
                    <a:lstStyle/>
                    <a:p>
                      <a:r>
                        <a:rPr lang="en-US" sz="1400" b="1" dirty="0" smtClean="0">
                          <a:solidFill>
                            <a:schemeClr val="bg1"/>
                          </a:solidFill>
                        </a:rPr>
                        <a:t>Induction Checklist</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512618">
                <a:tc>
                  <a:txBody>
                    <a:bodyPr/>
                    <a:lstStyle/>
                    <a:p>
                      <a:r>
                        <a:rPr lang="en-US" sz="1400" b="1" dirty="0" smtClean="0">
                          <a:solidFill>
                            <a:schemeClr val="bg1"/>
                          </a:solidFill>
                        </a:rPr>
                        <a:t>Team A &amp; P</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tr>
              <a:tr h="512618">
                <a:tc>
                  <a:txBody>
                    <a:bodyPr/>
                    <a:lstStyle/>
                    <a:p>
                      <a:r>
                        <a:rPr lang="en-US" sz="1400" b="1" dirty="0" smtClean="0">
                          <a:solidFill>
                            <a:schemeClr val="bg1"/>
                          </a:solidFill>
                        </a:rPr>
                        <a:t>Weekly/Monthly Review</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r>
              <a:tr h="512618">
                <a:tc>
                  <a:txBody>
                    <a:bodyPr/>
                    <a:lstStyle/>
                    <a:p>
                      <a:r>
                        <a:rPr lang="en-US" sz="1400" b="1" dirty="0" smtClean="0">
                          <a:solidFill>
                            <a:schemeClr val="bg1"/>
                          </a:solidFill>
                        </a:rPr>
                        <a:t>Sr. </a:t>
                      </a:r>
                      <a:r>
                        <a:rPr lang="en-US" sz="1400" b="1" dirty="0" err="1" smtClean="0">
                          <a:solidFill>
                            <a:schemeClr val="bg1"/>
                          </a:solidFill>
                        </a:rPr>
                        <a:t>M’gmt</a:t>
                      </a:r>
                      <a:r>
                        <a:rPr lang="en-US" sz="1400" b="1" baseline="0" dirty="0" smtClean="0">
                          <a:solidFill>
                            <a:schemeClr val="bg1"/>
                          </a:solidFill>
                        </a:rPr>
                        <a:t> Review</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512618">
                <a:tc>
                  <a:txBody>
                    <a:bodyPr/>
                    <a:lstStyle/>
                    <a:p>
                      <a:r>
                        <a:rPr lang="en-US" sz="1400" b="1" dirty="0" smtClean="0">
                          <a:solidFill>
                            <a:schemeClr val="bg1"/>
                          </a:solidFill>
                        </a:rPr>
                        <a:t>Project Metrics</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512618">
                <a:tc>
                  <a:txBody>
                    <a:bodyPr/>
                    <a:lstStyle/>
                    <a:p>
                      <a:r>
                        <a:rPr lang="en-US" sz="1400" b="1" dirty="0" err="1" smtClean="0">
                          <a:solidFill>
                            <a:schemeClr val="bg1"/>
                          </a:solidFill>
                        </a:rPr>
                        <a:t>InterCT</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512618">
                <a:tc>
                  <a:txBody>
                    <a:bodyPr/>
                    <a:lstStyle/>
                    <a:p>
                      <a:r>
                        <a:rPr lang="en-US" sz="1400" b="1" dirty="0" smtClean="0">
                          <a:solidFill>
                            <a:schemeClr val="bg1"/>
                          </a:solidFill>
                        </a:rPr>
                        <a:t>TLG Contribution &amp; CTPs</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512618">
                <a:tc>
                  <a:txBody>
                    <a:bodyPr/>
                    <a:lstStyle/>
                    <a:p>
                      <a:r>
                        <a:rPr lang="en-US" sz="1400" b="1" dirty="0" smtClean="0">
                          <a:solidFill>
                            <a:schemeClr val="bg1"/>
                          </a:solidFill>
                        </a:rPr>
                        <a:t>Trainings</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512618">
                <a:tc>
                  <a:txBody>
                    <a:bodyPr/>
                    <a:lstStyle/>
                    <a:p>
                      <a:r>
                        <a:rPr lang="en-US" sz="1400" b="1" dirty="0" smtClean="0">
                          <a:solidFill>
                            <a:schemeClr val="bg1"/>
                          </a:solidFill>
                        </a:rPr>
                        <a:t>Face to face Meetings</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512618">
                <a:tc>
                  <a:txBody>
                    <a:bodyPr/>
                    <a:lstStyle/>
                    <a:p>
                      <a:r>
                        <a:rPr lang="en-US" sz="1400" b="1" dirty="0" smtClean="0">
                          <a:solidFill>
                            <a:schemeClr val="bg1"/>
                          </a:solidFill>
                        </a:rPr>
                        <a:t>Client Feedback</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r h="512618">
                <a:tc>
                  <a:txBody>
                    <a:bodyPr/>
                    <a:lstStyle/>
                    <a:p>
                      <a:r>
                        <a:rPr lang="en-US" sz="1400" b="1" dirty="0" smtClean="0">
                          <a:solidFill>
                            <a:schemeClr val="bg1"/>
                          </a:solidFill>
                        </a:rPr>
                        <a:t>Celebrations</a:t>
                      </a:r>
                      <a:endParaRPr lang="en-US" sz="1400" b="1" dirty="0">
                        <a:solidFill>
                          <a:schemeClr val="bg1"/>
                        </a:solidFill>
                      </a:endParaRPr>
                    </a:p>
                  </a:txBody>
                  <a:tcPr>
                    <a:solidFill>
                      <a:schemeClr val="accent1"/>
                    </a:solidFill>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r>
            </a:tbl>
          </a:graphicData>
        </a:graphic>
      </p:graphicFrame>
      <p:pic>
        <p:nvPicPr>
          <p:cNvPr id="37" name="Picture 36"/>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991996" y="2810204"/>
            <a:ext cx="295911" cy="274320"/>
          </a:xfrm>
          <a:prstGeom prst="rect">
            <a:avLst/>
          </a:prstGeom>
          <a:ln>
            <a:noFill/>
          </a:ln>
          <a:effectLst/>
        </p:spPr>
      </p:pic>
      <p:pic>
        <p:nvPicPr>
          <p:cNvPr id="5" name="Picture 4"/>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599689" y="1242982"/>
            <a:ext cx="295911" cy="274320"/>
          </a:xfrm>
          <a:prstGeom prst="rect">
            <a:avLst/>
          </a:prstGeom>
          <a:ln>
            <a:noFill/>
          </a:ln>
          <a:effectLst/>
        </p:spPr>
      </p:pic>
      <p:pic>
        <p:nvPicPr>
          <p:cNvPr id="7" name="Picture 6"/>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590289" y="1763871"/>
            <a:ext cx="295911" cy="274320"/>
          </a:xfrm>
          <a:prstGeom prst="rect">
            <a:avLst/>
          </a:prstGeom>
          <a:ln>
            <a:noFill/>
          </a:ln>
          <a:effectLst/>
        </p:spPr>
      </p:pic>
      <p:pic>
        <p:nvPicPr>
          <p:cNvPr id="9" name="Picture 8"/>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991996" y="2271120"/>
            <a:ext cx="295911" cy="274320"/>
          </a:xfrm>
          <a:prstGeom prst="rect">
            <a:avLst/>
          </a:prstGeom>
          <a:ln>
            <a:noFill/>
          </a:ln>
          <a:effectLst/>
        </p:spPr>
      </p:pic>
      <p:pic>
        <p:nvPicPr>
          <p:cNvPr id="10" name="Picture 9"/>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809488" y="2271120"/>
            <a:ext cx="295911" cy="274320"/>
          </a:xfrm>
          <a:prstGeom prst="rect">
            <a:avLst/>
          </a:prstGeom>
          <a:ln>
            <a:noFill/>
          </a:ln>
          <a:effectLst/>
        </p:spPr>
      </p:pic>
      <p:pic>
        <p:nvPicPr>
          <p:cNvPr id="12" name="Picture 11"/>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77199" y="3306454"/>
            <a:ext cx="295911" cy="274320"/>
          </a:xfrm>
          <a:prstGeom prst="rect">
            <a:avLst/>
          </a:prstGeom>
          <a:ln>
            <a:noFill/>
          </a:ln>
          <a:effectLst/>
        </p:spPr>
      </p:pic>
      <p:pic>
        <p:nvPicPr>
          <p:cNvPr id="14" name="Picture 13"/>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809489" y="4318777"/>
            <a:ext cx="295911" cy="274320"/>
          </a:xfrm>
          <a:prstGeom prst="rect">
            <a:avLst/>
          </a:prstGeom>
          <a:ln>
            <a:noFill/>
          </a:ln>
          <a:effectLst/>
        </p:spPr>
      </p:pic>
      <p:pic>
        <p:nvPicPr>
          <p:cNvPr id="19" name="Picture 18"/>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991996" y="4857181"/>
            <a:ext cx="295911" cy="274320"/>
          </a:xfrm>
          <a:prstGeom prst="rect">
            <a:avLst/>
          </a:prstGeom>
          <a:ln>
            <a:noFill/>
          </a:ln>
          <a:effectLst/>
        </p:spPr>
      </p:pic>
      <p:pic>
        <p:nvPicPr>
          <p:cNvPr id="23" name="Picture 22"/>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77199" y="5338499"/>
            <a:ext cx="295911" cy="274320"/>
          </a:xfrm>
          <a:prstGeom prst="rect">
            <a:avLst/>
          </a:prstGeom>
          <a:ln>
            <a:noFill/>
          </a:ln>
          <a:effectLst/>
        </p:spPr>
      </p:pic>
      <p:pic>
        <p:nvPicPr>
          <p:cNvPr id="24" name="Picture 23"/>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019289" y="5333153"/>
            <a:ext cx="295911" cy="274320"/>
          </a:xfrm>
          <a:prstGeom prst="rect">
            <a:avLst/>
          </a:prstGeom>
          <a:ln>
            <a:noFill/>
          </a:ln>
          <a:effectLst/>
        </p:spPr>
      </p:pic>
      <p:pic>
        <p:nvPicPr>
          <p:cNvPr id="25" name="Picture 24"/>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599688" y="3799292"/>
            <a:ext cx="295911" cy="274320"/>
          </a:xfrm>
          <a:prstGeom prst="rect">
            <a:avLst/>
          </a:prstGeom>
          <a:ln>
            <a:noFill/>
          </a:ln>
          <a:effectLst/>
        </p:spPr>
      </p:pic>
      <p:pic>
        <p:nvPicPr>
          <p:cNvPr id="26" name="Picture 25"/>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77198" y="1745283"/>
            <a:ext cx="295911" cy="274320"/>
          </a:xfrm>
          <a:prstGeom prst="rect">
            <a:avLst/>
          </a:prstGeom>
          <a:ln>
            <a:noFill/>
          </a:ln>
          <a:effectLst/>
        </p:spPr>
      </p:pic>
      <p:pic>
        <p:nvPicPr>
          <p:cNvPr id="27" name="Picture 26"/>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876288" y="1704350"/>
            <a:ext cx="295911" cy="274320"/>
          </a:xfrm>
          <a:prstGeom prst="rect">
            <a:avLst/>
          </a:prstGeom>
          <a:ln>
            <a:noFill/>
          </a:ln>
          <a:effectLst/>
        </p:spPr>
      </p:pic>
      <p:pic>
        <p:nvPicPr>
          <p:cNvPr id="28" name="Picture 27"/>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8077196" y="5900759"/>
            <a:ext cx="295911" cy="274320"/>
          </a:xfrm>
          <a:prstGeom prst="rect">
            <a:avLst/>
          </a:prstGeom>
          <a:ln>
            <a:noFill/>
          </a:ln>
          <a:effectLst/>
        </p:spPr>
      </p:pic>
      <p:pic>
        <p:nvPicPr>
          <p:cNvPr id="29" name="Picture 28"/>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876289" y="5351538"/>
            <a:ext cx="295911" cy="274320"/>
          </a:xfrm>
          <a:prstGeom prst="rect">
            <a:avLst/>
          </a:prstGeom>
          <a:ln>
            <a:noFill/>
          </a:ln>
          <a:effectLst/>
        </p:spPr>
      </p:pic>
      <p:pic>
        <p:nvPicPr>
          <p:cNvPr id="30" name="Picture 29"/>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590289" y="5377129"/>
            <a:ext cx="295911" cy="274320"/>
          </a:xfrm>
          <a:prstGeom prst="rect">
            <a:avLst/>
          </a:prstGeom>
          <a:ln>
            <a:noFill/>
          </a:ln>
          <a:effectLst/>
        </p:spPr>
      </p:pic>
      <p:pic>
        <p:nvPicPr>
          <p:cNvPr id="31" name="Picture 30"/>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599689" y="5351538"/>
            <a:ext cx="295911" cy="274320"/>
          </a:xfrm>
          <a:prstGeom prst="rect">
            <a:avLst/>
          </a:prstGeom>
          <a:ln>
            <a:noFill/>
          </a:ln>
          <a:effectLst/>
        </p:spPr>
      </p:pic>
      <p:pic>
        <p:nvPicPr>
          <p:cNvPr id="32" name="Picture 31"/>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991996" y="5866927"/>
            <a:ext cx="295911" cy="274320"/>
          </a:xfrm>
          <a:prstGeom prst="rect">
            <a:avLst/>
          </a:prstGeom>
          <a:ln>
            <a:noFill/>
          </a:ln>
          <a:effectLst/>
        </p:spPr>
      </p:pic>
      <p:pic>
        <p:nvPicPr>
          <p:cNvPr id="33" name="Picture 32"/>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599687" y="4836514"/>
            <a:ext cx="295911" cy="274320"/>
          </a:xfrm>
          <a:prstGeom prst="rect">
            <a:avLst/>
          </a:prstGeom>
          <a:ln>
            <a:noFill/>
          </a:ln>
          <a:effectLst/>
        </p:spPr>
      </p:pic>
      <p:pic>
        <p:nvPicPr>
          <p:cNvPr id="34" name="Picture 33"/>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6991996" y="4285910"/>
            <a:ext cx="295911" cy="274320"/>
          </a:xfrm>
          <a:prstGeom prst="rect">
            <a:avLst/>
          </a:prstGeom>
          <a:ln>
            <a:noFill/>
          </a:ln>
          <a:effectLst/>
        </p:spPr>
      </p:pic>
      <p:pic>
        <p:nvPicPr>
          <p:cNvPr id="35" name="Picture 34"/>
          <p:cNvPicPr>
            <a:picLocks noChangeAspect="1"/>
          </p:cNvPicPr>
          <p:nvPr/>
        </p:nvPicPr>
        <p:blipFill>
          <a:blip r:embed="rId2" cstate="print">
            <a:clrChange>
              <a:clrFrom>
                <a:srgbClr val="FFFFFF"/>
              </a:clrFrom>
              <a:clrTo>
                <a:srgbClr val="FFFFFF">
                  <a:alpha val="0"/>
                </a:srgbClr>
              </a:clrTo>
            </a:clrChange>
            <a:biLevel thresh="75000"/>
            <a:extLst>
              <a:ext uri="{BEBA8EAE-BF5A-486C-A8C5-ECC9F3942E4B}">
                <a14:imgProps xmlns:a14="http://schemas.microsoft.com/office/drawing/2010/main">
                  <a14:imgLayer r:embed="rId3">
                    <a14:imgEffect>
                      <a14:sharpenSoften amount="25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019289" y="6400800"/>
            <a:ext cx="295911" cy="274320"/>
          </a:xfrm>
          <a:prstGeom prst="rect">
            <a:avLst/>
          </a:prstGeom>
          <a:ln>
            <a:noFill/>
          </a:ln>
          <a:effectLst/>
        </p:spPr>
      </p:pic>
    </p:spTree>
    <p:extLst>
      <p:ext uri="{BB962C8B-B14F-4D97-AF65-F5344CB8AC3E}">
        <p14:creationId xmlns:p14="http://schemas.microsoft.com/office/powerpoint/2010/main" val="1773202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Team Management – Dilbert way </a:t>
            </a:r>
            <a:r>
              <a:rPr lang="en-US" dirty="0" smtClean="0">
                <a:sym typeface="Wingdings" panose="05000000000000000000" pitchFamily="2" charset="2"/>
              </a:rPr>
              <a:t> (3/3)</a:t>
            </a:r>
            <a:endParaRPr lang="en-US" dirty="0"/>
          </a:p>
        </p:txBody>
      </p:sp>
      <p:pic>
        <p:nvPicPr>
          <p:cNvPr id="2050" name="Picture 2" descr="http://create-learning.com/blog/wp-content/uploads/2010/12/image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62000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02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3200400"/>
            <a:ext cx="9161060" cy="576000"/>
          </a:xfrm>
        </p:spPr>
        <p:txBody>
          <a:bodyPr anchor="t" anchorCtr="0"/>
          <a:lstStyle/>
          <a:p>
            <a:pPr algn="ctr"/>
            <a:r>
              <a:rPr lang="en-US" sz="4400" dirty="0" smtClean="0"/>
              <a:t>Thank You</a:t>
            </a:r>
            <a:endParaRPr lang="en-IN" sz="4400" dirty="0"/>
          </a:p>
        </p:txBody>
      </p:sp>
    </p:spTree>
    <p:extLst>
      <p:ext uri="{BB962C8B-B14F-4D97-AF65-F5344CB8AC3E}">
        <p14:creationId xmlns:p14="http://schemas.microsoft.com/office/powerpoint/2010/main" val="403713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1"/>
          <p:cNvCxnSpPr>
            <a:cxnSpLocks noChangeShapeType="1"/>
          </p:cNvCxnSpPr>
          <p:nvPr/>
        </p:nvCxnSpPr>
        <p:spPr bwMode="auto">
          <a:xfrm>
            <a:off x="1880888" y="1447800"/>
            <a:ext cx="0" cy="518279"/>
          </a:xfrm>
          <a:prstGeom prst="line">
            <a:avLst/>
          </a:prstGeom>
          <a:noFill/>
          <a:ln w="9525" algn="ctr">
            <a:solidFill>
              <a:schemeClr val="tx1"/>
            </a:solidFill>
            <a:round/>
            <a:headEnd/>
            <a:tailEnd/>
          </a:ln>
        </p:spPr>
      </p:cxnSp>
      <p:cxnSp>
        <p:nvCxnSpPr>
          <p:cNvPr id="92" name="Straight Connector 31"/>
          <p:cNvCxnSpPr>
            <a:cxnSpLocks noChangeShapeType="1"/>
          </p:cNvCxnSpPr>
          <p:nvPr/>
        </p:nvCxnSpPr>
        <p:spPr bwMode="auto">
          <a:xfrm>
            <a:off x="3472900" y="1451043"/>
            <a:ext cx="0" cy="518279"/>
          </a:xfrm>
          <a:prstGeom prst="line">
            <a:avLst/>
          </a:prstGeom>
          <a:noFill/>
          <a:ln w="9525" algn="ctr">
            <a:solidFill>
              <a:schemeClr val="tx1"/>
            </a:solidFill>
            <a:round/>
            <a:headEnd/>
            <a:tailEnd/>
          </a:ln>
        </p:spPr>
      </p:cxnSp>
      <p:cxnSp>
        <p:nvCxnSpPr>
          <p:cNvPr id="93" name="Straight Connector 31"/>
          <p:cNvCxnSpPr>
            <a:cxnSpLocks noChangeShapeType="1"/>
          </p:cNvCxnSpPr>
          <p:nvPr/>
        </p:nvCxnSpPr>
        <p:spPr bwMode="auto">
          <a:xfrm>
            <a:off x="5031189" y="1451043"/>
            <a:ext cx="0" cy="518279"/>
          </a:xfrm>
          <a:prstGeom prst="line">
            <a:avLst/>
          </a:prstGeom>
          <a:noFill/>
          <a:ln w="9525" algn="ctr">
            <a:solidFill>
              <a:schemeClr val="tx1"/>
            </a:solidFill>
            <a:round/>
            <a:headEnd/>
            <a:tailEnd/>
          </a:ln>
        </p:spPr>
      </p:cxnSp>
      <p:cxnSp>
        <p:nvCxnSpPr>
          <p:cNvPr id="94" name="Straight Connector 31"/>
          <p:cNvCxnSpPr>
            <a:cxnSpLocks noChangeShapeType="1"/>
          </p:cNvCxnSpPr>
          <p:nvPr/>
        </p:nvCxnSpPr>
        <p:spPr bwMode="auto">
          <a:xfrm>
            <a:off x="6556525" y="1455372"/>
            <a:ext cx="0" cy="518279"/>
          </a:xfrm>
          <a:prstGeom prst="line">
            <a:avLst/>
          </a:prstGeom>
          <a:noFill/>
          <a:ln w="9525" algn="ctr">
            <a:solidFill>
              <a:schemeClr val="tx1"/>
            </a:solidFill>
            <a:round/>
            <a:headEnd/>
            <a:tailEnd/>
          </a:ln>
        </p:spPr>
      </p:cxnSp>
      <p:cxnSp>
        <p:nvCxnSpPr>
          <p:cNvPr id="95" name="Straight Connector 31"/>
          <p:cNvCxnSpPr>
            <a:cxnSpLocks noChangeShapeType="1"/>
          </p:cNvCxnSpPr>
          <p:nvPr/>
        </p:nvCxnSpPr>
        <p:spPr bwMode="auto">
          <a:xfrm>
            <a:off x="8103499" y="1455372"/>
            <a:ext cx="0" cy="518279"/>
          </a:xfrm>
          <a:prstGeom prst="line">
            <a:avLst/>
          </a:prstGeom>
          <a:noFill/>
          <a:ln w="9525" algn="ctr">
            <a:solidFill>
              <a:schemeClr val="tx1"/>
            </a:solidFill>
            <a:round/>
            <a:headEnd/>
            <a:tailEnd/>
          </a:ln>
        </p:spPr>
      </p:cxnSp>
      <p:sp>
        <p:nvSpPr>
          <p:cNvPr id="54" name="AutoShape 6"/>
          <p:cNvSpPr>
            <a:spLocks noChangeArrowheads="1"/>
          </p:cNvSpPr>
          <p:nvPr/>
        </p:nvSpPr>
        <p:spPr bwMode="auto">
          <a:xfrm>
            <a:off x="990600" y="838200"/>
            <a:ext cx="1737360" cy="771525"/>
          </a:xfrm>
          <a:prstGeom prst="chevron">
            <a:avLst>
              <a:gd name="adj" fmla="val 27370"/>
            </a:avLst>
          </a:prstGeom>
          <a:solidFill>
            <a:srgbClr val="344E8A"/>
          </a:solidFill>
          <a:ln w="38100">
            <a:noFill/>
            <a:prstDash val="sysDot"/>
            <a:miter lim="800000"/>
            <a:headEnd/>
            <a:tailEnd/>
          </a:ln>
        </p:spPr>
        <p:txBody>
          <a:bodyPr wrap="none" anchor="ctr"/>
          <a:lstStyle/>
          <a:p>
            <a:pPr marL="120650" indent="53975" algn="ctr"/>
            <a:r>
              <a:rPr lang="en-US" sz="1400" b="1" dirty="0">
                <a:solidFill>
                  <a:schemeClr val="bg1"/>
                </a:solidFill>
              </a:rPr>
              <a:t>Forming</a:t>
            </a:r>
          </a:p>
        </p:txBody>
      </p:sp>
      <p:sp>
        <p:nvSpPr>
          <p:cNvPr id="56" name="AutoShape 4"/>
          <p:cNvSpPr>
            <a:spLocks noChangeArrowheads="1"/>
          </p:cNvSpPr>
          <p:nvPr/>
        </p:nvSpPr>
        <p:spPr bwMode="auto">
          <a:xfrm>
            <a:off x="5791200" y="838200"/>
            <a:ext cx="1600200" cy="771525"/>
          </a:xfrm>
          <a:prstGeom prst="chevron">
            <a:avLst>
              <a:gd name="adj" fmla="val 27552"/>
            </a:avLst>
          </a:prstGeom>
          <a:solidFill>
            <a:srgbClr val="344E8A"/>
          </a:solidFill>
          <a:ln w="38100">
            <a:noFill/>
            <a:prstDash val="sysDot"/>
            <a:miter lim="800000"/>
            <a:headEnd/>
            <a:tailEnd/>
          </a:ln>
        </p:spPr>
        <p:txBody>
          <a:bodyPr wrap="none" anchor="ctr"/>
          <a:lstStyle/>
          <a:p>
            <a:pPr marL="227013" algn="ctr"/>
            <a:r>
              <a:rPr lang="en-US" sz="1400" b="1" dirty="0" smtClean="0">
                <a:solidFill>
                  <a:schemeClr val="bg1"/>
                </a:solidFill>
              </a:rPr>
              <a:t>Performing</a:t>
            </a:r>
          </a:p>
        </p:txBody>
      </p:sp>
      <p:sp>
        <p:nvSpPr>
          <p:cNvPr id="57" name="Oval 7"/>
          <p:cNvSpPr>
            <a:spLocks noChangeArrowheads="1"/>
          </p:cNvSpPr>
          <p:nvPr/>
        </p:nvSpPr>
        <p:spPr bwMode="auto">
          <a:xfrm>
            <a:off x="66675" y="888999"/>
            <a:ext cx="1076325" cy="635001"/>
          </a:xfrm>
          <a:prstGeom prst="ellipse">
            <a:avLst/>
          </a:prstGeom>
          <a:solidFill>
            <a:srgbClr val="344E8A"/>
          </a:solidFill>
          <a:ln w="38100">
            <a:noFill/>
            <a:prstDash val="sysDot"/>
            <a:round/>
            <a:headEnd/>
            <a:tailEnd/>
          </a:ln>
        </p:spPr>
        <p:txBody>
          <a:bodyPr wrap="none" anchor="ctr"/>
          <a:lstStyle/>
          <a:p>
            <a:r>
              <a:rPr lang="en-US" sz="1200" dirty="0">
                <a:solidFill>
                  <a:schemeClr val="bg1"/>
                </a:solidFill>
              </a:rPr>
              <a:t>Key</a:t>
            </a:r>
          </a:p>
          <a:p>
            <a:r>
              <a:rPr lang="en-US" sz="1200" dirty="0">
                <a:solidFill>
                  <a:schemeClr val="bg1"/>
                </a:solidFill>
              </a:rPr>
              <a:t>Phases</a:t>
            </a:r>
          </a:p>
        </p:txBody>
      </p:sp>
      <p:sp>
        <p:nvSpPr>
          <p:cNvPr id="55" name="AutoShape 3"/>
          <p:cNvSpPr>
            <a:spLocks noChangeArrowheads="1"/>
          </p:cNvSpPr>
          <p:nvPr/>
        </p:nvSpPr>
        <p:spPr bwMode="auto">
          <a:xfrm>
            <a:off x="2590800" y="838200"/>
            <a:ext cx="1737360" cy="771525"/>
          </a:xfrm>
          <a:prstGeom prst="chevron">
            <a:avLst>
              <a:gd name="adj" fmla="val 26921"/>
            </a:avLst>
          </a:prstGeom>
          <a:solidFill>
            <a:srgbClr val="344E8A"/>
          </a:solidFill>
          <a:ln w="38100">
            <a:noFill/>
            <a:prstDash val="sysDot"/>
            <a:miter lim="800000"/>
            <a:headEnd/>
            <a:tailEnd/>
          </a:ln>
        </p:spPr>
        <p:txBody>
          <a:bodyPr wrap="none" anchor="ctr"/>
          <a:lstStyle/>
          <a:p>
            <a:pPr algn="ctr"/>
            <a:r>
              <a:rPr lang="en-US" sz="1400" b="1" dirty="0">
                <a:solidFill>
                  <a:schemeClr val="bg1"/>
                </a:solidFill>
              </a:rPr>
              <a:t>Storming</a:t>
            </a:r>
          </a:p>
        </p:txBody>
      </p:sp>
      <p:sp>
        <p:nvSpPr>
          <p:cNvPr id="59" name="Rectangle 23"/>
          <p:cNvSpPr>
            <a:spLocks noChangeArrowheads="1"/>
          </p:cNvSpPr>
          <p:nvPr/>
        </p:nvSpPr>
        <p:spPr bwMode="auto">
          <a:xfrm>
            <a:off x="990600" y="1981200"/>
            <a:ext cx="1828800" cy="3046988"/>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
            </a:pPr>
            <a:r>
              <a:rPr lang="en-US" sz="1600" dirty="0"/>
              <a:t>Team members are </a:t>
            </a:r>
            <a:r>
              <a:rPr lang="en-US" sz="1600" b="1" dirty="0"/>
              <a:t>independent</a:t>
            </a:r>
            <a:r>
              <a:rPr lang="en-US" sz="1600" dirty="0"/>
              <a:t> and </a:t>
            </a:r>
            <a:r>
              <a:rPr lang="en-US" sz="1600" b="1" dirty="0"/>
              <a:t>not as open</a:t>
            </a:r>
          </a:p>
          <a:p>
            <a:pPr marL="285750" indent="-285750">
              <a:buFont typeface="Wingdings" panose="05000000000000000000" pitchFamily="2" charset="2"/>
              <a:buChar char="§"/>
            </a:pPr>
            <a:endParaRPr lang="en-US" sz="1600" dirty="0" smtClean="0"/>
          </a:p>
          <a:p>
            <a:pPr marL="285750" indent="-285750">
              <a:buFont typeface="Wingdings" panose="05000000000000000000" pitchFamily="2" charset="2"/>
              <a:buChar char="§"/>
            </a:pPr>
            <a:r>
              <a:rPr lang="en-US" sz="1600" dirty="0" smtClean="0"/>
              <a:t>Team </a:t>
            </a:r>
            <a:r>
              <a:rPr lang="en-US" sz="1600" dirty="0"/>
              <a:t>meets and learns about the project</a:t>
            </a:r>
          </a:p>
          <a:p>
            <a:pPr marL="285750" indent="-285750">
              <a:buFont typeface="Wingdings" panose="05000000000000000000" pitchFamily="2" charset="2"/>
              <a:buChar char="§"/>
            </a:pPr>
            <a:endParaRPr lang="en-US" sz="1600" dirty="0" smtClean="0"/>
          </a:p>
          <a:p>
            <a:pPr marL="285750" indent="-285750">
              <a:buFont typeface="Wingdings" panose="05000000000000000000" pitchFamily="2" charset="2"/>
              <a:buChar char="§"/>
            </a:pPr>
            <a:r>
              <a:rPr lang="en-US" sz="1600" dirty="0" smtClean="0"/>
              <a:t>Understands </a:t>
            </a:r>
            <a:r>
              <a:rPr lang="en-US" sz="1600" b="1" dirty="0"/>
              <a:t>roles and </a:t>
            </a:r>
            <a:r>
              <a:rPr lang="en-US" sz="1600" b="1" dirty="0" smtClean="0"/>
              <a:t>responsibilities</a:t>
            </a:r>
            <a:endParaRPr lang="en-US" sz="1600" b="1" dirty="0"/>
          </a:p>
        </p:txBody>
      </p:sp>
      <p:sp>
        <p:nvSpPr>
          <p:cNvPr id="62" name="AutoShape 3"/>
          <p:cNvSpPr>
            <a:spLocks noChangeArrowheads="1"/>
          </p:cNvSpPr>
          <p:nvPr/>
        </p:nvSpPr>
        <p:spPr bwMode="auto">
          <a:xfrm>
            <a:off x="4191000" y="838200"/>
            <a:ext cx="1737360" cy="781050"/>
          </a:xfrm>
          <a:prstGeom prst="chevron">
            <a:avLst>
              <a:gd name="adj" fmla="val 26948"/>
            </a:avLst>
          </a:prstGeom>
          <a:solidFill>
            <a:srgbClr val="344E8A"/>
          </a:solidFill>
          <a:ln w="38100">
            <a:noFill/>
            <a:prstDash val="sysDot"/>
            <a:miter lim="800000"/>
            <a:headEnd/>
            <a:tailEnd/>
          </a:ln>
        </p:spPr>
        <p:txBody>
          <a:bodyPr wrap="none" anchor="ctr"/>
          <a:lstStyle/>
          <a:p>
            <a:pPr marL="0" lvl="1" algn="ctr"/>
            <a:r>
              <a:rPr lang="en-US" sz="1400" b="1" dirty="0" smtClean="0">
                <a:solidFill>
                  <a:schemeClr val="bg1"/>
                </a:solidFill>
              </a:rPr>
              <a:t>Norming</a:t>
            </a:r>
            <a:endParaRPr lang="en-US" sz="1400" b="1" dirty="0">
              <a:solidFill>
                <a:schemeClr val="bg1"/>
              </a:solidFill>
            </a:endParaRPr>
          </a:p>
        </p:txBody>
      </p:sp>
      <p:sp>
        <p:nvSpPr>
          <p:cNvPr id="72" name="AutoShape 4"/>
          <p:cNvSpPr>
            <a:spLocks noChangeArrowheads="1"/>
          </p:cNvSpPr>
          <p:nvPr/>
        </p:nvSpPr>
        <p:spPr bwMode="auto">
          <a:xfrm>
            <a:off x="7254240" y="838200"/>
            <a:ext cx="1737360" cy="771525"/>
          </a:xfrm>
          <a:prstGeom prst="chevron">
            <a:avLst>
              <a:gd name="adj" fmla="val 27552"/>
            </a:avLst>
          </a:prstGeom>
          <a:solidFill>
            <a:srgbClr val="344E8A"/>
          </a:solidFill>
          <a:ln w="38100">
            <a:noFill/>
            <a:prstDash val="sysDot"/>
            <a:miter lim="800000"/>
            <a:headEnd/>
            <a:tailEnd/>
          </a:ln>
        </p:spPr>
        <p:txBody>
          <a:bodyPr wrap="none" anchor="ctr"/>
          <a:lstStyle/>
          <a:p>
            <a:pPr marL="227013"/>
            <a:r>
              <a:rPr lang="en-US" sz="1400" b="1" dirty="0" smtClean="0">
                <a:solidFill>
                  <a:schemeClr val="bg1"/>
                </a:solidFill>
              </a:rPr>
              <a:t>Adjourning</a:t>
            </a:r>
          </a:p>
        </p:txBody>
      </p:sp>
      <p:sp>
        <p:nvSpPr>
          <p:cNvPr id="87" name="Rectangle 23"/>
          <p:cNvSpPr>
            <a:spLocks noChangeArrowheads="1"/>
          </p:cNvSpPr>
          <p:nvPr/>
        </p:nvSpPr>
        <p:spPr bwMode="auto">
          <a:xfrm>
            <a:off x="2710358" y="1981200"/>
            <a:ext cx="1617801" cy="4524315"/>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
            </a:pPr>
            <a:r>
              <a:rPr lang="en-US" sz="1600" dirty="0"/>
              <a:t>Team begins to </a:t>
            </a:r>
            <a:r>
              <a:rPr lang="en-US" sz="1600" b="1" dirty="0"/>
              <a:t>address project work</a:t>
            </a:r>
            <a:r>
              <a:rPr lang="en-US" sz="1600" dirty="0"/>
              <a:t>, technical decisions and project management approach</a:t>
            </a:r>
          </a:p>
          <a:p>
            <a:pPr marL="285750" indent="-285750">
              <a:buFont typeface="Wingdings" panose="05000000000000000000" pitchFamily="2" charset="2"/>
              <a:buChar char="§"/>
            </a:pPr>
            <a:endParaRPr lang="en-US" sz="1600" dirty="0" smtClean="0"/>
          </a:p>
          <a:p>
            <a:pPr marL="285750" indent="-285750">
              <a:buFont typeface="Wingdings" panose="05000000000000000000" pitchFamily="2" charset="2"/>
              <a:buChar char="§"/>
            </a:pPr>
            <a:r>
              <a:rPr lang="en-US" sz="1600" dirty="0" smtClean="0"/>
              <a:t>Environment </a:t>
            </a:r>
            <a:r>
              <a:rPr lang="en-US" sz="1600" dirty="0"/>
              <a:t>can become </a:t>
            </a:r>
            <a:r>
              <a:rPr lang="en-US" sz="1600" b="1" dirty="0"/>
              <a:t>destructive</a:t>
            </a:r>
            <a:r>
              <a:rPr lang="en-US" sz="1600" dirty="0"/>
              <a:t> if team members are not open to differing ideas and perspective</a:t>
            </a:r>
            <a:endParaRPr lang="en-US" sz="1600" b="0" dirty="0"/>
          </a:p>
        </p:txBody>
      </p:sp>
      <p:sp>
        <p:nvSpPr>
          <p:cNvPr id="88" name="Rectangle 23"/>
          <p:cNvSpPr>
            <a:spLocks noChangeArrowheads="1"/>
          </p:cNvSpPr>
          <p:nvPr/>
        </p:nvSpPr>
        <p:spPr bwMode="auto">
          <a:xfrm>
            <a:off x="4260546" y="1981200"/>
            <a:ext cx="1524000" cy="3293209"/>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
            </a:pPr>
            <a:r>
              <a:rPr lang="en-US" sz="1600" dirty="0"/>
              <a:t>Team begins to </a:t>
            </a:r>
            <a:r>
              <a:rPr lang="en-US" sz="1600" b="1" dirty="0"/>
              <a:t>work </a:t>
            </a:r>
            <a:r>
              <a:rPr lang="en-US" sz="1600" b="1" dirty="0" smtClean="0"/>
              <a:t>together</a:t>
            </a:r>
            <a:endParaRPr lang="en-US" sz="1600" b="1" dirty="0"/>
          </a:p>
          <a:p>
            <a:pPr marL="285750" indent="-285750">
              <a:buFont typeface="Wingdings" panose="05000000000000000000" pitchFamily="2" charset="2"/>
              <a:buChar char="§"/>
            </a:pPr>
            <a:endParaRPr lang="en-US" sz="1600" dirty="0" smtClean="0"/>
          </a:p>
          <a:p>
            <a:pPr marL="285750" indent="-285750">
              <a:buFont typeface="Wingdings" panose="05000000000000000000" pitchFamily="2" charset="2"/>
              <a:buChar char="§"/>
            </a:pPr>
            <a:r>
              <a:rPr lang="en-US" sz="1600" b="1" dirty="0" smtClean="0"/>
              <a:t>Adjusts</a:t>
            </a:r>
            <a:r>
              <a:rPr lang="en-US" sz="1600" dirty="0" smtClean="0"/>
              <a:t> </a:t>
            </a:r>
            <a:r>
              <a:rPr lang="en-US" sz="1600" dirty="0"/>
              <a:t>work habits and </a:t>
            </a:r>
            <a:r>
              <a:rPr lang="en-US" sz="1600" dirty="0" smtClean="0"/>
              <a:t>behavior</a:t>
            </a:r>
            <a:endParaRPr lang="en-US" sz="1600" dirty="0"/>
          </a:p>
          <a:p>
            <a:pPr marL="285750" indent="-285750">
              <a:buFont typeface="Wingdings" panose="05000000000000000000" pitchFamily="2" charset="2"/>
              <a:buChar char="§"/>
            </a:pPr>
            <a:endParaRPr lang="en-US" sz="1600" dirty="0" smtClean="0"/>
          </a:p>
          <a:p>
            <a:pPr marL="285750" indent="-285750">
              <a:buFont typeface="Wingdings" panose="05000000000000000000" pitchFamily="2" charset="2"/>
              <a:buChar char="§"/>
            </a:pPr>
            <a:r>
              <a:rPr lang="en-US" sz="1600" dirty="0" smtClean="0"/>
              <a:t>The </a:t>
            </a:r>
            <a:r>
              <a:rPr lang="en-US" sz="1600" dirty="0"/>
              <a:t>team begins to </a:t>
            </a:r>
            <a:r>
              <a:rPr lang="en-US" sz="1600" b="1" dirty="0"/>
              <a:t>trust</a:t>
            </a:r>
            <a:r>
              <a:rPr lang="en-US" sz="1600" dirty="0"/>
              <a:t> each other</a:t>
            </a:r>
            <a:endParaRPr lang="en-US" sz="1600" b="0" dirty="0"/>
          </a:p>
        </p:txBody>
      </p:sp>
      <p:sp>
        <p:nvSpPr>
          <p:cNvPr id="89" name="Rectangle 23"/>
          <p:cNvSpPr>
            <a:spLocks noChangeArrowheads="1"/>
          </p:cNvSpPr>
          <p:nvPr/>
        </p:nvSpPr>
        <p:spPr bwMode="auto">
          <a:xfrm>
            <a:off x="5810733" y="1981200"/>
            <a:ext cx="1524000" cy="4524315"/>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
            </a:pPr>
            <a:r>
              <a:rPr lang="en-US" sz="1600" dirty="0"/>
              <a:t>Team is now a </a:t>
            </a:r>
            <a:r>
              <a:rPr lang="en-US" sz="1600" b="1" dirty="0"/>
              <a:t>well functioning unit</a:t>
            </a:r>
          </a:p>
          <a:p>
            <a:pPr marL="285750" indent="-285750">
              <a:buFont typeface="Wingdings" panose="05000000000000000000" pitchFamily="2" charset="2"/>
              <a:buChar char="§"/>
            </a:pPr>
            <a:endParaRPr lang="en-US" sz="1600" dirty="0" smtClean="0"/>
          </a:p>
          <a:p>
            <a:pPr marL="285750" indent="-285750">
              <a:buFont typeface="Wingdings" panose="05000000000000000000" pitchFamily="2" charset="2"/>
              <a:buChar char="§"/>
            </a:pPr>
            <a:r>
              <a:rPr lang="en-US" sz="1600" dirty="0" smtClean="0"/>
              <a:t>They </a:t>
            </a:r>
            <a:r>
              <a:rPr lang="en-US" sz="1600" dirty="0"/>
              <a:t>are </a:t>
            </a:r>
            <a:r>
              <a:rPr lang="en-US" sz="1600" b="1" dirty="0"/>
              <a:t>inter dependent</a:t>
            </a:r>
            <a:r>
              <a:rPr lang="en-US" sz="1600" dirty="0"/>
              <a:t> and work through issues smoothly and </a:t>
            </a:r>
            <a:r>
              <a:rPr lang="en-US" sz="1600" dirty="0" smtClean="0"/>
              <a:t>effectively</a:t>
            </a:r>
          </a:p>
          <a:p>
            <a:pPr marL="285750" indent="-285750">
              <a:buFont typeface="Wingdings" panose="05000000000000000000" pitchFamily="2" charset="2"/>
              <a:buChar char="§"/>
            </a:pPr>
            <a:endParaRPr lang="en-US" sz="1600" b="0" dirty="0"/>
          </a:p>
          <a:p>
            <a:pPr marL="285750" indent="-285750">
              <a:buFont typeface="Wingdings" panose="05000000000000000000" pitchFamily="2" charset="2"/>
              <a:buChar char="§"/>
            </a:pPr>
            <a:r>
              <a:rPr lang="en-US" sz="1600" dirty="0" smtClean="0"/>
              <a:t>Team productivity is at its best</a:t>
            </a:r>
            <a:endParaRPr lang="en-US" sz="1600" b="0" dirty="0"/>
          </a:p>
        </p:txBody>
      </p:sp>
      <p:sp>
        <p:nvSpPr>
          <p:cNvPr id="90" name="Rectangle 23"/>
          <p:cNvSpPr>
            <a:spLocks noChangeArrowheads="1"/>
          </p:cNvSpPr>
          <p:nvPr/>
        </p:nvSpPr>
        <p:spPr bwMode="auto">
          <a:xfrm>
            <a:off x="7360920" y="1981200"/>
            <a:ext cx="1524000" cy="1569660"/>
          </a:xfrm>
          <a:prstGeom prst="rect">
            <a:avLst/>
          </a:prstGeom>
          <a:noFill/>
          <a:ln w="9525">
            <a:noFill/>
            <a:miter lim="800000"/>
            <a:headEnd/>
            <a:tailEnd/>
          </a:ln>
        </p:spPr>
        <p:txBody>
          <a:bodyPr wrap="square">
            <a:spAutoFit/>
          </a:bodyPr>
          <a:lstStyle/>
          <a:p>
            <a:pPr marL="285750" indent="-285750">
              <a:buFont typeface="Wingdings" panose="05000000000000000000" pitchFamily="2" charset="2"/>
              <a:buChar char="§"/>
            </a:pPr>
            <a:r>
              <a:rPr lang="en-US" sz="1600" dirty="0"/>
              <a:t>The team completes the work and moves on from the project</a:t>
            </a:r>
            <a:endParaRPr lang="en-US" sz="1600" b="0" dirty="0"/>
          </a:p>
        </p:txBody>
      </p:sp>
      <p:sp>
        <p:nvSpPr>
          <p:cNvPr id="20" name="Title 1"/>
          <p:cNvSpPr>
            <a:spLocks noGrp="1"/>
          </p:cNvSpPr>
          <p:nvPr>
            <p:ph type="title"/>
          </p:nvPr>
        </p:nvSpPr>
        <p:spPr>
          <a:xfrm>
            <a:off x="274320" y="109728"/>
            <a:ext cx="8562480" cy="576000"/>
          </a:xfrm>
        </p:spPr>
        <p:txBody>
          <a:bodyPr anchor="t" anchorCtr="0">
            <a:normAutofit/>
          </a:bodyPr>
          <a:lstStyle/>
          <a:p>
            <a:r>
              <a:rPr lang="en-US" sz="2600" dirty="0"/>
              <a:t>Team Management : Team Stages </a:t>
            </a:r>
            <a:r>
              <a:rPr lang="en-US" sz="2600" dirty="0" smtClean="0"/>
              <a:t>(2/2</a:t>
            </a:r>
            <a:r>
              <a:rPr lang="en-US" sz="2600" dirty="0"/>
              <a:t>)</a:t>
            </a:r>
            <a:endParaRPr lang="en-IN" sz="2600" dirty="0"/>
          </a:p>
        </p:txBody>
      </p:sp>
    </p:spTree>
    <p:extLst>
      <p:ext uri="{BB962C8B-B14F-4D97-AF65-F5344CB8AC3E}">
        <p14:creationId xmlns:p14="http://schemas.microsoft.com/office/powerpoint/2010/main" val="2867890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Agenda</a:t>
            </a:r>
            <a:endParaRPr lang="en-IN" dirty="0"/>
          </a:p>
        </p:txBody>
      </p:sp>
      <p:sp>
        <p:nvSpPr>
          <p:cNvPr id="7" name="Rectangle 6"/>
          <p:cNvSpPr/>
          <p:nvPr/>
        </p:nvSpPr>
        <p:spPr>
          <a:xfrm flipH="1">
            <a:off x="304800" y="1295400"/>
            <a:ext cx="6019800" cy="381000"/>
          </a:xfrm>
          <a:prstGeom prst="rect">
            <a:avLst/>
          </a:prstGeom>
          <a:solidFill>
            <a:schemeClr val="bg1">
              <a:lumMod val="8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200" dirty="0">
              <a:solidFill>
                <a:prstClr val="white"/>
              </a:solidFill>
              <a:ea typeface="Segoe UI" pitchFamily="34" charset="0"/>
              <a:cs typeface="Segoe UI" pitchFamily="34" charset="0"/>
            </a:endParaRPr>
          </a:p>
        </p:txBody>
      </p:sp>
      <p:sp>
        <p:nvSpPr>
          <p:cNvPr id="8" name="Text Placeholder 2"/>
          <p:cNvSpPr txBox="1">
            <a:spLocks/>
          </p:cNvSpPr>
          <p:nvPr/>
        </p:nvSpPr>
        <p:spPr>
          <a:xfrm>
            <a:off x="274320" y="914400"/>
            <a:ext cx="8305800" cy="4937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sz="2000" dirty="0"/>
              <a:t>Team Stages</a:t>
            </a:r>
          </a:p>
          <a:p>
            <a:pPr>
              <a:spcBef>
                <a:spcPts val="600"/>
              </a:spcBef>
              <a:buFont typeface="Arial" panose="020B0604020202020204" pitchFamily="34" charset="0"/>
              <a:buChar char="•"/>
            </a:pPr>
            <a:r>
              <a:rPr lang="en-US" sz="2000" dirty="0"/>
              <a:t>Key Components Of Team Management</a:t>
            </a:r>
          </a:p>
          <a:p>
            <a:pPr lvl="1">
              <a:spcBef>
                <a:spcPts val="600"/>
              </a:spcBef>
            </a:pPr>
            <a:r>
              <a:rPr lang="en-US" dirty="0"/>
              <a:t>Team Induction</a:t>
            </a:r>
          </a:p>
          <a:p>
            <a:pPr lvl="1">
              <a:spcBef>
                <a:spcPts val="600"/>
              </a:spcBef>
            </a:pPr>
            <a:r>
              <a:rPr lang="en-US" dirty="0"/>
              <a:t>Co-ordination And Communication</a:t>
            </a:r>
          </a:p>
          <a:p>
            <a:pPr lvl="1">
              <a:spcBef>
                <a:spcPts val="600"/>
              </a:spcBef>
            </a:pPr>
            <a:r>
              <a:rPr lang="en-US" dirty="0"/>
              <a:t>Delegation</a:t>
            </a:r>
          </a:p>
          <a:p>
            <a:pPr lvl="1">
              <a:spcBef>
                <a:spcPts val="600"/>
              </a:spcBef>
            </a:pPr>
            <a:r>
              <a:rPr lang="en-US" dirty="0"/>
              <a:t>Building Trust </a:t>
            </a:r>
          </a:p>
          <a:p>
            <a:pPr lvl="1">
              <a:spcBef>
                <a:spcPts val="600"/>
              </a:spcBef>
            </a:pPr>
            <a:r>
              <a:rPr lang="en-US" dirty="0"/>
              <a:t>Motivation and Grooming</a:t>
            </a:r>
          </a:p>
          <a:p>
            <a:pPr lvl="1">
              <a:spcBef>
                <a:spcPts val="600"/>
              </a:spcBef>
            </a:pPr>
            <a:r>
              <a:rPr lang="en-US" dirty="0"/>
              <a:t>Conflicts Management</a:t>
            </a:r>
          </a:p>
          <a:p>
            <a:pPr lvl="1">
              <a:spcBef>
                <a:spcPts val="600"/>
              </a:spcBef>
            </a:pPr>
            <a:r>
              <a:rPr lang="en-US" dirty="0"/>
              <a:t>Evaluation &amp; Retrospection</a:t>
            </a:r>
          </a:p>
          <a:p>
            <a:pPr>
              <a:spcBef>
                <a:spcPts val="600"/>
              </a:spcBef>
              <a:buFont typeface="Arial" panose="020B0604020202020204" pitchFamily="34" charset="0"/>
              <a:buChar char="•"/>
            </a:pPr>
            <a:r>
              <a:rPr lang="en-US" sz="2000" dirty="0"/>
              <a:t>Making It Work @ </a:t>
            </a:r>
            <a:r>
              <a:rPr lang="en-US" sz="2000" dirty="0" err="1"/>
              <a:t>CitiusTech</a:t>
            </a:r>
            <a:endParaRPr lang="en-US" sz="2000" dirty="0"/>
          </a:p>
          <a:p>
            <a:pPr>
              <a:spcBef>
                <a:spcPts val="600"/>
              </a:spcBef>
              <a:buFont typeface="Arial" panose="020B0604020202020204" pitchFamily="34" charset="0"/>
              <a:buChar char="•"/>
            </a:pPr>
            <a:r>
              <a:rPr lang="en-US" sz="2000" dirty="0"/>
              <a:t>Q&amp;A</a:t>
            </a:r>
          </a:p>
        </p:txBody>
      </p:sp>
    </p:spTree>
    <p:extLst>
      <p:ext uri="{BB962C8B-B14F-4D97-AF65-F5344CB8AC3E}">
        <p14:creationId xmlns:p14="http://schemas.microsoft.com/office/powerpoint/2010/main" val="3681079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554652332"/>
              </p:ext>
            </p:extLst>
          </p:nvPr>
        </p:nvGraphicFramePr>
        <p:xfrm>
          <a:off x="-762000" y="990600"/>
          <a:ext cx="6019800"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a:xfrm>
            <a:off x="274320" y="109728"/>
            <a:ext cx="8820000" cy="555600"/>
          </a:xfrm>
        </p:spPr>
        <p:txBody>
          <a:bodyPr>
            <a:normAutofit/>
          </a:bodyPr>
          <a:lstStyle/>
          <a:p>
            <a:r>
              <a:rPr lang="en-US" sz="2600" dirty="0" smtClean="0"/>
              <a:t>Team Management – Tools &amp; Techniques</a:t>
            </a:r>
            <a:endParaRPr lang="en-US" sz="2600" dirty="0"/>
          </a:p>
        </p:txBody>
      </p:sp>
      <p:cxnSp>
        <p:nvCxnSpPr>
          <p:cNvPr id="4" name="Straight Connector 3"/>
          <p:cNvCxnSpPr/>
          <p:nvPr/>
        </p:nvCxnSpPr>
        <p:spPr>
          <a:xfrm>
            <a:off x="4800600" y="914400"/>
            <a:ext cx="0" cy="4953000"/>
          </a:xfrm>
          <a:prstGeom prst="line">
            <a:avLst/>
          </a:prstGeom>
          <a:ln w="3175"/>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181600" y="914400"/>
            <a:ext cx="3733800" cy="4801314"/>
          </a:xfrm>
          <a:prstGeom prst="rect">
            <a:avLst/>
          </a:prstGeom>
          <a:noFill/>
        </p:spPr>
        <p:txBody>
          <a:bodyPr wrap="square" rtlCol="0">
            <a:spAutoFit/>
          </a:bodyPr>
          <a:lstStyle/>
          <a:p>
            <a:pPr marL="342900" indent="-342900">
              <a:buFont typeface="Wingdings" panose="05000000000000000000" pitchFamily="2" charset="2"/>
              <a:buChar char="§"/>
            </a:pPr>
            <a:r>
              <a:rPr lang="en-US" dirty="0" smtClean="0"/>
              <a:t>Effective Team Management is essential  for successful</a:t>
            </a:r>
            <a:r>
              <a:rPr lang="en-US" b="1" dirty="0" smtClean="0"/>
              <a:t> project execution</a:t>
            </a:r>
            <a:r>
              <a:rPr lang="en-US" dirty="0" smtClean="0"/>
              <a:t> , improving the </a:t>
            </a:r>
            <a:r>
              <a:rPr lang="en-US" b="1" dirty="0" smtClean="0"/>
              <a:t>team productivity</a:t>
            </a:r>
            <a:r>
              <a:rPr lang="en-US" dirty="0" smtClean="0"/>
              <a:t> </a:t>
            </a:r>
          </a:p>
          <a:p>
            <a:pPr marL="342900" indent="-342900">
              <a:buFont typeface="Wingdings" panose="05000000000000000000" pitchFamily="2" charset="2"/>
              <a:buChar char="§"/>
            </a:pPr>
            <a:endParaRPr lang="en-US" dirty="0" smtClean="0"/>
          </a:p>
          <a:p>
            <a:pPr marL="342900" indent="-342900">
              <a:buFont typeface="Wingdings" panose="05000000000000000000" pitchFamily="2" charset="2"/>
              <a:buChar char="§"/>
            </a:pPr>
            <a:r>
              <a:rPr lang="en-US" dirty="0" smtClean="0"/>
              <a:t>Healthy Team culture contributes in maintaining a </a:t>
            </a:r>
            <a:r>
              <a:rPr lang="en-US" b="1" dirty="0" smtClean="0"/>
              <a:t>healthy organizational culture</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smtClean="0"/>
              <a:t>One need to use combination of </a:t>
            </a:r>
            <a:r>
              <a:rPr lang="en-US" b="1" dirty="0" smtClean="0"/>
              <a:t>tools and techniques </a:t>
            </a:r>
            <a:r>
              <a:rPr lang="en-US" dirty="0" smtClean="0"/>
              <a:t>for effective team management </a:t>
            </a:r>
            <a:r>
              <a:rPr lang="en-US" dirty="0"/>
              <a:t>throughout the team </a:t>
            </a:r>
            <a:r>
              <a:rPr lang="en-US" dirty="0" smtClean="0"/>
              <a:t>stages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b="1" dirty="0" smtClean="0"/>
              <a:t>CT tools and processes </a:t>
            </a:r>
            <a:r>
              <a:rPr lang="en-US" dirty="0" smtClean="0"/>
              <a:t>help to effectively manage teams and team members</a:t>
            </a:r>
            <a:endParaRPr lang="en-US" dirty="0"/>
          </a:p>
        </p:txBody>
      </p:sp>
    </p:spTree>
    <p:extLst>
      <p:ext uri="{BB962C8B-B14F-4D97-AF65-F5344CB8AC3E}">
        <p14:creationId xmlns:p14="http://schemas.microsoft.com/office/powerpoint/2010/main" val="2348637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562480" cy="576000"/>
          </a:xfrm>
        </p:spPr>
        <p:txBody>
          <a:bodyPr/>
          <a:lstStyle/>
          <a:p>
            <a:r>
              <a:rPr lang="en-US" dirty="0" smtClean="0"/>
              <a:t>Agenda</a:t>
            </a:r>
            <a:endParaRPr lang="en-IN" dirty="0"/>
          </a:p>
        </p:txBody>
      </p:sp>
      <p:sp>
        <p:nvSpPr>
          <p:cNvPr id="7" name="Rectangle 6"/>
          <p:cNvSpPr/>
          <p:nvPr/>
        </p:nvSpPr>
        <p:spPr>
          <a:xfrm flipH="1">
            <a:off x="304800" y="1676400"/>
            <a:ext cx="5334000" cy="381000"/>
          </a:xfrm>
          <a:prstGeom prst="rect">
            <a:avLst/>
          </a:prstGeom>
          <a:solidFill>
            <a:schemeClr val="bg1">
              <a:lumMod val="8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3200" dirty="0">
              <a:solidFill>
                <a:prstClr val="white"/>
              </a:solidFill>
              <a:ea typeface="Segoe UI" pitchFamily="34" charset="0"/>
              <a:cs typeface="Segoe UI" pitchFamily="34" charset="0"/>
            </a:endParaRPr>
          </a:p>
        </p:txBody>
      </p:sp>
      <p:sp>
        <p:nvSpPr>
          <p:cNvPr id="8" name="Text Placeholder 2"/>
          <p:cNvSpPr txBox="1">
            <a:spLocks/>
          </p:cNvSpPr>
          <p:nvPr/>
        </p:nvSpPr>
        <p:spPr>
          <a:xfrm>
            <a:off x="274320" y="914400"/>
            <a:ext cx="8305800" cy="49377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00"/>
              </a:spcBef>
              <a:buFont typeface="Arial" panose="020B0604020202020204" pitchFamily="34" charset="0"/>
              <a:buChar char="•"/>
            </a:pPr>
            <a:r>
              <a:rPr lang="en-US" sz="2000" dirty="0"/>
              <a:t>Team Stages</a:t>
            </a:r>
          </a:p>
          <a:p>
            <a:pPr>
              <a:spcBef>
                <a:spcPts val="600"/>
              </a:spcBef>
              <a:buFont typeface="Arial" panose="020B0604020202020204" pitchFamily="34" charset="0"/>
              <a:buChar char="•"/>
            </a:pPr>
            <a:r>
              <a:rPr lang="en-US" sz="2000" dirty="0"/>
              <a:t>Key Components Of Team Management</a:t>
            </a:r>
          </a:p>
          <a:p>
            <a:pPr lvl="1">
              <a:spcBef>
                <a:spcPts val="600"/>
              </a:spcBef>
            </a:pPr>
            <a:r>
              <a:rPr lang="en-US" b="1" dirty="0"/>
              <a:t>Team Induction</a:t>
            </a:r>
          </a:p>
          <a:p>
            <a:pPr lvl="1">
              <a:spcBef>
                <a:spcPts val="600"/>
              </a:spcBef>
            </a:pPr>
            <a:r>
              <a:rPr lang="en-US" dirty="0"/>
              <a:t>Co-ordination And Communication</a:t>
            </a:r>
          </a:p>
          <a:p>
            <a:pPr lvl="1">
              <a:spcBef>
                <a:spcPts val="600"/>
              </a:spcBef>
            </a:pPr>
            <a:r>
              <a:rPr lang="en-US" dirty="0"/>
              <a:t>Delegation</a:t>
            </a:r>
          </a:p>
          <a:p>
            <a:pPr lvl="1">
              <a:spcBef>
                <a:spcPts val="600"/>
              </a:spcBef>
            </a:pPr>
            <a:r>
              <a:rPr lang="en-US" dirty="0"/>
              <a:t>Building Trust </a:t>
            </a:r>
          </a:p>
          <a:p>
            <a:pPr lvl="1">
              <a:spcBef>
                <a:spcPts val="600"/>
              </a:spcBef>
            </a:pPr>
            <a:r>
              <a:rPr lang="en-US" dirty="0"/>
              <a:t>Motivation and Grooming</a:t>
            </a:r>
          </a:p>
          <a:p>
            <a:pPr lvl="1">
              <a:spcBef>
                <a:spcPts val="600"/>
              </a:spcBef>
            </a:pPr>
            <a:r>
              <a:rPr lang="en-US" dirty="0"/>
              <a:t>Conflicts Management</a:t>
            </a:r>
          </a:p>
          <a:p>
            <a:pPr lvl="1">
              <a:spcBef>
                <a:spcPts val="600"/>
              </a:spcBef>
            </a:pPr>
            <a:r>
              <a:rPr lang="en-US" dirty="0"/>
              <a:t>Evaluation &amp; Retrospection</a:t>
            </a:r>
          </a:p>
          <a:p>
            <a:pPr>
              <a:spcBef>
                <a:spcPts val="600"/>
              </a:spcBef>
              <a:buFont typeface="Arial" panose="020B0604020202020204" pitchFamily="34" charset="0"/>
              <a:buChar char="•"/>
            </a:pPr>
            <a:r>
              <a:rPr lang="en-US" sz="2000" dirty="0"/>
              <a:t>Making It Work @ </a:t>
            </a:r>
            <a:r>
              <a:rPr lang="en-US" sz="2000" dirty="0" err="1"/>
              <a:t>CitiusTech</a:t>
            </a:r>
            <a:endParaRPr lang="en-US" sz="2000" dirty="0"/>
          </a:p>
          <a:p>
            <a:pPr>
              <a:spcBef>
                <a:spcPts val="600"/>
              </a:spcBef>
              <a:buFont typeface="Arial" panose="020B0604020202020204" pitchFamily="34" charset="0"/>
              <a:buChar char="•"/>
            </a:pPr>
            <a:r>
              <a:rPr lang="en-US" sz="2000" dirty="0"/>
              <a:t>Q&amp;A</a:t>
            </a:r>
          </a:p>
        </p:txBody>
      </p:sp>
    </p:spTree>
    <p:extLst>
      <p:ext uri="{BB962C8B-B14F-4D97-AF65-F5344CB8AC3E}">
        <p14:creationId xmlns:p14="http://schemas.microsoft.com/office/powerpoint/2010/main" val="3681079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56032" y="137160"/>
            <a:ext cx="8562480" cy="576000"/>
          </a:xfrm>
        </p:spPr>
        <p:txBody>
          <a:bodyPr anchor="t" anchorCtr="0"/>
          <a:lstStyle/>
          <a:p>
            <a:r>
              <a:rPr lang="en-US" dirty="0" smtClean="0"/>
              <a:t>Team Management: Team Induction </a:t>
            </a:r>
            <a:r>
              <a:rPr lang="en-US" dirty="0" smtClean="0">
                <a:sym typeface="Wingdings" panose="05000000000000000000" pitchFamily="2" charset="2"/>
              </a:rPr>
              <a:t> (1/3)</a:t>
            </a:r>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5062"/>
            <a:ext cx="1066800" cy="90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7861402" cy="24384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7226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311a58b8d73d373437ea49a0adbbf0a4734b8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50D037D8DCD1AB4BB602F44FB94180D3" ma:contentTypeVersion="0" ma:contentTypeDescription="Create a new document." ma:contentTypeScope="" ma:versionID="00d8e6f22db5fff246a1b14526ed7472">
  <xsd:schema xmlns:xsd="http://www.w3.org/2001/XMLSchema" xmlns:xs="http://www.w3.org/2001/XMLSchema" xmlns:p="http://schemas.microsoft.com/office/2006/metadata/properties" xmlns:ns2="83b1860d-c988-4e84-8a11-2f6d96eaf350" targetNamespace="http://schemas.microsoft.com/office/2006/metadata/properties" ma:root="true" ma:fieldsID="bc01f0c85381a7db779f769baafd49ad" ns2:_="">
    <xsd:import namespace="83b1860d-c988-4e84-8a11-2f6d96eaf35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b1860d-c988-4e84-8a11-2f6d96eaf35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83b1860d-c988-4e84-8a11-2f6d96eaf350">WQWJR6RUNEM7-12-3404</_dlc_DocId>
    <_dlc_DocIdUrl xmlns="83b1860d-c988-4e84-8a11-2f6d96eaf350">
      <Url>http://interct/sites/New Sales/_layouts/DocIdRedir.aspx?ID=WQWJR6RUNEM7-12-3404</Url>
      <Description>WQWJR6RUNEM7-12-3404</Description>
    </_dlc_DocIdUrl>
  </documentManagement>
</p:properties>
</file>

<file path=customXml/itemProps1.xml><?xml version="1.0" encoding="utf-8"?>
<ds:datastoreItem xmlns:ds="http://schemas.openxmlformats.org/officeDocument/2006/customXml" ds:itemID="{97B41682-7C44-4C94-A52C-0849CE86243E}">
  <ds:schemaRefs>
    <ds:schemaRef ds:uri="http://schemas.microsoft.com/sharepoint/v3/contenttype/forms"/>
  </ds:schemaRefs>
</ds:datastoreItem>
</file>

<file path=customXml/itemProps2.xml><?xml version="1.0" encoding="utf-8"?>
<ds:datastoreItem xmlns:ds="http://schemas.openxmlformats.org/officeDocument/2006/customXml" ds:itemID="{DEA2ED06-952D-40B7-B701-E1BD745CE824}">
  <ds:schemaRefs>
    <ds:schemaRef ds:uri="http://schemas.microsoft.com/sharepoint/events"/>
  </ds:schemaRefs>
</ds:datastoreItem>
</file>

<file path=customXml/itemProps3.xml><?xml version="1.0" encoding="utf-8"?>
<ds:datastoreItem xmlns:ds="http://schemas.openxmlformats.org/officeDocument/2006/customXml" ds:itemID="{348242FB-1AC1-43FA-824F-A0D81DFBEE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b1860d-c988-4e84-8a11-2f6d96eaf3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ABEFE655-2486-43E9-850E-6E4D9F5DE12B}">
  <ds:schemaRefs>
    <ds:schemaRef ds:uri="http://purl.org/dc/elements/1.1/"/>
    <ds:schemaRef ds:uri="http://schemas.microsoft.com/office/2006/documentManagement/types"/>
    <ds:schemaRef ds:uri="http://schemas.microsoft.com/office/2006/metadata/properties"/>
    <ds:schemaRef ds:uri="83b1860d-c988-4e84-8a11-2f6d96eaf350"/>
    <ds:schemaRef ds:uri="http://purl.org/dc/terms/"/>
    <ds:schemaRef ds:uri="http://purl.org/dc/dcmitype/"/>
    <ds:schemaRef ds:uri="http://schemas.microsoft.com/office/infopath/2007/PartnerControls"/>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30837</TotalTime>
  <Words>3967</Words>
  <Application>Microsoft Office PowerPoint</Application>
  <PresentationFormat>On-screen Show (4:3)</PresentationFormat>
  <Paragraphs>557</Paragraphs>
  <Slides>49</Slides>
  <Notes>13</Notes>
  <HiddenSlides>0</HiddenSlides>
  <MMClips>0</MMClips>
  <ScaleCrop>false</ScaleCrop>
  <HeadingPairs>
    <vt:vector size="4" baseType="variant">
      <vt:variant>
        <vt:lpstr>Theme</vt:lpstr>
      </vt:variant>
      <vt:variant>
        <vt:i4>3</vt:i4>
      </vt:variant>
      <vt:variant>
        <vt:lpstr>Slide Titles</vt:lpstr>
      </vt:variant>
      <vt:variant>
        <vt:i4>49</vt:i4>
      </vt:variant>
    </vt:vector>
  </HeadingPairs>
  <TitlesOfParts>
    <vt:vector size="52" baseType="lpstr">
      <vt:lpstr>Office Theme</vt:lpstr>
      <vt:lpstr>1_Office Theme</vt:lpstr>
      <vt:lpstr>2_Office Theme</vt:lpstr>
      <vt:lpstr>PowerPoint Presentation</vt:lpstr>
      <vt:lpstr>Agenda</vt:lpstr>
      <vt:lpstr>Team Management – Leader’s Role</vt:lpstr>
      <vt:lpstr>Team Management : Team Stages (1/2)</vt:lpstr>
      <vt:lpstr>Team Management : Team Stages (2/2)</vt:lpstr>
      <vt:lpstr>Agenda</vt:lpstr>
      <vt:lpstr>Team Management – Tools &amp; Techniques</vt:lpstr>
      <vt:lpstr>Agenda</vt:lpstr>
      <vt:lpstr>Team Management: Team Induction  (1/3)</vt:lpstr>
      <vt:lpstr>Team Management: Team Induction (2/3)</vt:lpstr>
      <vt:lpstr>Team Management: Team Induction @CT (3/3)</vt:lpstr>
      <vt:lpstr>Agenda</vt:lpstr>
      <vt:lpstr>Team Management: Co-ordination &amp; Communication (1/4)</vt:lpstr>
      <vt:lpstr>Team Management: Co-ordination &amp; Communication (2/4)</vt:lpstr>
      <vt:lpstr>Team Management: Co-ordination &amp; Communication (3/4)</vt:lpstr>
      <vt:lpstr>Team Management: Co-ordination &amp; Communication @ CT </vt:lpstr>
      <vt:lpstr>Agenda</vt:lpstr>
      <vt:lpstr>Team Management: Delegation   (1/5)</vt:lpstr>
      <vt:lpstr>Team Management: Delegation (2/5)</vt:lpstr>
      <vt:lpstr>Team Management: Delegation (3/5)</vt:lpstr>
      <vt:lpstr>Team Management: Delegation @ CT (4/5)</vt:lpstr>
      <vt:lpstr>Team Management: Delegation @ CT (5/5)</vt:lpstr>
      <vt:lpstr>Agenda</vt:lpstr>
      <vt:lpstr>Team Management: Building Trust (1/4)</vt:lpstr>
      <vt:lpstr>Team Management: Building Trust (2/4)</vt:lpstr>
      <vt:lpstr>Team Management: Building Trust (2/4)</vt:lpstr>
      <vt:lpstr>Team Management: Building Trust (3/4)</vt:lpstr>
      <vt:lpstr>Team Management: Building Trust @CT (4/4)</vt:lpstr>
      <vt:lpstr>Agenda</vt:lpstr>
      <vt:lpstr>Team Management: Grooming and Motivation  (1/6)</vt:lpstr>
      <vt:lpstr>Team Management: Grooming and Motivation (2/6)</vt:lpstr>
      <vt:lpstr>Team Management: Grooming and Motivation (3/6)</vt:lpstr>
      <vt:lpstr>Team Management: Grooming and Motivation (4/6)</vt:lpstr>
      <vt:lpstr>Team Management: Grooming &amp; Motivation @ CT (5/6)</vt:lpstr>
      <vt:lpstr>Team Management: Grooming &amp; Motivation @ CT (6/6)</vt:lpstr>
      <vt:lpstr>Agenda</vt:lpstr>
      <vt:lpstr>Team Management: Conflicts Management  (1/5)</vt:lpstr>
      <vt:lpstr>Team Management: Conflicts Management (2/5)</vt:lpstr>
      <vt:lpstr>Team Management: Conflicts Management (3/5)</vt:lpstr>
      <vt:lpstr>Team Management: Conflicts Management (4/5)</vt:lpstr>
      <vt:lpstr>Team Management: Conflicts Management @ CT (5/5)</vt:lpstr>
      <vt:lpstr>Agenda</vt:lpstr>
      <vt:lpstr>Team Management: Evaluation &amp; Retrospection (1/2)</vt:lpstr>
      <vt:lpstr>Team Management: Evaluation &amp; Retrospection @ CT (2/2)</vt:lpstr>
      <vt:lpstr>Agenda</vt:lpstr>
      <vt:lpstr>Team Management: Making It Work @ CitiusTech (1/3)</vt:lpstr>
      <vt:lpstr>Team Management: Making It Work @ CitiusTech (2/3)</vt:lpstr>
      <vt:lpstr>Team Management – Dilbert way  (3/3)</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Saurabh Prabhu</cp:lastModifiedBy>
  <cp:revision>2354</cp:revision>
  <cp:lastPrinted>2012-02-17T07:19:30Z</cp:lastPrinted>
  <dcterms:created xsi:type="dcterms:W3CDTF">2012-01-13T06:17:37Z</dcterms:created>
  <dcterms:modified xsi:type="dcterms:W3CDTF">2014-12-29T07:54:04Z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3dcfd5ba-6f75-4303-a77c-2d4d05d0166d</vt:lpwstr>
  </property>
  <property fmtid="{D5CDD505-2E9C-101B-9397-08002B2CF9AE}" pid="3" name="ContentTypeId">
    <vt:lpwstr>0x01010050D037D8DCD1AB4BB602F44FB94180D3</vt:lpwstr>
  </property>
</Properties>
</file>