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4"/>
    <p:sldMasterId id="2147483917" r:id="rId5"/>
  </p:sldMasterIdLst>
  <p:notesMasterIdLst>
    <p:notesMasterId r:id="rId12"/>
  </p:notesMasterIdLst>
  <p:handoutMasterIdLst>
    <p:handoutMasterId r:id="rId13"/>
  </p:handoutMasterIdLst>
  <p:sldIdLst>
    <p:sldId id="469" r:id="rId6"/>
    <p:sldId id="257" r:id="rId7"/>
    <p:sldId id="410" r:id="rId8"/>
    <p:sldId id="454" r:id="rId9"/>
    <p:sldId id="439" r:id="rId10"/>
    <p:sldId id="403"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6600"/>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12" autoAdjust="0"/>
  </p:normalViewPr>
  <p:slideViewPr>
    <p:cSldViewPr>
      <p:cViewPr>
        <p:scale>
          <a:sx n="73" d="100"/>
          <a:sy n="73" d="100"/>
        </p:scale>
        <p:origin x="-1062" y="2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9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86781F3F-EC7A-47DA-92D2-8A59443CA689}" type="datetimeFigureOut">
              <a:rPr lang="en-US"/>
              <a:pPr>
                <a:defRPr/>
              </a:pPr>
              <a:t>3/23/2015</a:t>
            </a:fld>
            <a:endParaRPr lang="en-US"/>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3CCA8F4-52A3-4556-8327-0F8910B001B3}" type="slidenum">
              <a:rPr lang="en-US"/>
              <a:pPr>
                <a:defRPr/>
              </a:pPr>
              <a:t>‹#›</a:t>
            </a:fld>
            <a:endParaRPr lang="en-US"/>
          </a:p>
        </p:txBody>
      </p:sp>
    </p:spTree>
    <p:extLst>
      <p:ext uri="{BB962C8B-B14F-4D97-AF65-F5344CB8AC3E}">
        <p14:creationId xmlns:p14="http://schemas.microsoft.com/office/powerpoint/2010/main" val="41052432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FDE1542-4846-4D6F-BA48-CA9591C84E4C}" type="datetimeFigureOut">
              <a:rPr lang="en-US"/>
              <a:pPr>
                <a:defRPr/>
              </a:pPr>
              <a:t>3/23/2015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5CD9A36-31C1-429C-A75E-C1B934CBF579}" type="slidenum">
              <a:rPr lang="en-US"/>
              <a:pPr>
                <a:defRPr/>
              </a:pPr>
              <a:t>‹#›</a:t>
            </a:fld>
            <a:endParaRPr lang="en-US"/>
          </a:p>
        </p:txBody>
      </p:sp>
    </p:spTree>
    <p:extLst>
      <p:ext uri="{BB962C8B-B14F-4D97-AF65-F5344CB8AC3E}">
        <p14:creationId xmlns:p14="http://schemas.microsoft.com/office/powerpoint/2010/main" val="12508498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802E9C2-5C29-44E5-86A0-8F2F1C6F2F66}"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F2149A5-CD7A-4509-94CB-D0D4B9D8CBB7}" type="slidenum">
              <a:rPr lang="en-IN" sz="1200"/>
              <a:pPr>
                <a:defRPr/>
              </a:pPr>
              <a:t>‹#›</a:t>
            </a:fld>
            <a:endParaRPr lang="en-IN" sz="1200" dirty="0"/>
          </a:p>
        </p:txBody>
      </p:sp>
      <p:cxnSp>
        <p:nvCxnSpPr>
          <p:cNvPr id="3" name="Straight Connector 2"/>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0306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9BDE757-D95C-4F39-827F-83D67FB531F6}"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pPr lvl="0"/>
            <a:r>
              <a:rPr lang="en-US" noProof="0" smtClean="0"/>
              <a:t>Click icon to add picture</a:t>
            </a:r>
            <a:endParaRPr lang="en-IN" noProof="0"/>
          </a:p>
        </p:txBody>
      </p:sp>
    </p:spTree>
    <p:extLst>
      <p:ext uri="{BB962C8B-B14F-4D97-AF65-F5344CB8AC3E}">
        <p14:creationId xmlns:p14="http://schemas.microsoft.com/office/powerpoint/2010/main" val="15424775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7553FED-C246-4564-81C5-A3CBC8200061}"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4114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754880" y="914400"/>
            <a:ext cx="4114800" cy="5486400"/>
          </a:xfrm>
        </p:spPr>
        <p:txBody>
          <a:bodyPr/>
          <a:lstStyle/>
          <a:p>
            <a:pPr lvl="0"/>
            <a:r>
              <a:rPr lang="en-US" noProof="0" dirty="0" smtClean="0"/>
              <a:t>Click icon to add picture</a:t>
            </a:r>
            <a:endParaRPr lang="en-IN" noProof="0" dirty="0"/>
          </a:p>
        </p:txBody>
      </p:sp>
    </p:spTree>
    <p:extLst>
      <p:ext uri="{BB962C8B-B14F-4D97-AF65-F5344CB8AC3E}">
        <p14:creationId xmlns:p14="http://schemas.microsoft.com/office/powerpoint/2010/main" val="3740128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6CDF0E6-2B45-4EFC-BB5B-50320A9479D5}"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8" name="Table Placeholder 7"/>
          <p:cNvSpPr>
            <a:spLocks noGrp="1"/>
          </p:cNvSpPr>
          <p:nvPr>
            <p:ph type="tbl" sz="quarter" idx="10"/>
          </p:nvPr>
        </p:nvSpPr>
        <p:spPr>
          <a:xfrm>
            <a:off x="192024" y="914400"/>
            <a:ext cx="8686800" cy="5486400"/>
          </a:xfrm>
        </p:spPr>
        <p:txBody>
          <a:bodyPr/>
          <a:lstStyle/>
          <a:p>
            <a:pPr lvl="0"/>
            <a:r>
              <a:rPr lang="en-US" noProof="0" smtClean="0"/>
              <a:t>Click icon to add table</a:t>
            </a:r>
            <a:endParaRPr lang="en-IN" noProof="0"/>
          </a:p>
        </p:txBody>
      </p:sp>
    </p:spTree>
    <p:extLst>
      <p:ext uri="{BB962C8B-B14F-4D97-AF65-F5344CB8AC3E}">
        <p14:creationId xmlns:p14="http://schemas.microsoft.com/office/powerpoint/2010/main" val="32735411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ulleted 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EE8C331-C34D-49E4-A066-2B327C897131}"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613413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B1A5A2-AAD7-44B7-A32B-885B1C5B8AD9}"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lnSpc>
                <a:spcPct val="150000"/>
              </a:lnSpc>
              <a:defRPr sz="2000" baseline="0"/>
            </a:lvl1pPr>
            <a:lvl2pPr>
              <a:defRPr sz="1800"/>
            </a:lvl2pPr>
            <a:lvl3pPr>
              <a:defRPr sz="1600"/>
            </a:lvl3pPr>
            <a:lvl4pPr marL="1371600" indent="0">
              <a:buNone/>
              <a:defRPr sz="1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1859903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s 2">
    <p:spTree>
      <p:nvGrpSpPr>
        <p:cNvPr id="1" name=""/>
        <p:cNvGrpSpPr/>
        <p:nvPr/>
      </p:nvGrpSpPr>
      <p:grpSpPr>
        <a:xfrm>
          <a:off x="0" y="0"/>
          <a:ext cx="0" cy="0"/>
          <a:chOff x="0" y="0"/>
          <a:chExt cx="0" cy="0"/>
        </a:xfrm>
      </p:grpSpPr>
      <p:sp>
        <p:nvSpPr>
          <p:cNvPr id="4" name="Rectangle 3"/>
          <p:cNvSpPr/>
          <p:nvPr/>
        </p:nvSpPr>
        <p:spPr>
          <a:xfrm>
            <a:off x="246063" y="914400"/>
            <a:ext cx="6713537" cy="1104900"/>
          </a:xfrm>
          <a:prstGeom prst="rect">
            <a:avLst/>
          </a:prstGeom>
          <a:solidFill>
            <a:schemeClr val="bg1">
              <a:lumMod val="95000"/>
            </a:schemeClr>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8AB58FE-52AC-4A37-98CE-2C35D5ED65D8}"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92024" y="914400"/>
            <a:ext cx="8686800" cy="5486400"/>
          </a:xfrm>
        </p:spPr>
        <p:txBody>
          <a:bodyPr/>
          <a:lstStyle>
            <a:lvl1pPr>
              <a:lnSpc>
                <a:spcPct val="150000"/>
              </a:lnSpc>
              <a:defRPr sz="2000" b="1" baseline="0">
                <a:solidFill>
                  <a:schemeClr val="tx1"/>
                </a:solidFill>
              </a:defRPr>
            </a:lvl1pPr>
            <a:lvl2pPr>
              <a:defRPr sz="1800" b="1">
                <a:solidFill>
                  <a:schemeClr val="tx1"/>
                </a:solidFill>
              </a:defRPr>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37632900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8D99F03-7D6C-48FC-9508-73641E2BC75F}" type="slidenum">
              <a:rPr lang="en-IN" sz="1200"/>
              <a:pPr>
                <a:defRPr/>
              </a:pPr>
              <a:t>‹#›</a:t>
            </a:fld>
            <a:endParaRPr lang="en-IN" sz="1200" dirty="0"/>
          </a:p>
        </p:txBody>
      </p:sp>
      <p:cxnSp>
        <p:nvCxnSpPr>
          <p:cNvPr id="9" name="Straight Connector 8"/>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7" name="Content Placeholder 2"/>
          <p:cNvSpPr>
            <a:spLocks noGrp="1"/>
          </p:cNvSpPr>
          <p:nvPr>
            <p:ph idx="1"/>
          </p:nvPr>
        </p:nvSpPr>
        <p:spPr>
          <a:xfrm>
            <a:off x="192024" y="914400"/>
            <a:ext cx="86868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smtClean="0"/>
              <a:t>Click to edit Master text styles</a:t>
            </a:r>
          </a:p>
        </p:txBody>
      </p:sp>
      <p:sp>
        <p:nvSpPr>
          <p:cNvPr id="8" name="Content Placeholder 2"/>
          <p:cNvSpPr>
            <a:spLocks noGrp="1"/>
          </p:cNvSpPr>
          <p:nvPr>
            <p:ph idx="13"/>
          </p:nvPr>
        </p:nvSpPr>
        <p:spPr>
          <a:xfrm>
            <a:off x="192024" y="2155339"/>
            <a:ext cx="86868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78997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288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47600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C00B481-9A4F-410F-9DBE-C2F57F7B4A79}" type="slidenum">
              <a:rPr lang="en-US"/>
              <a:pPr>
                <a:defRPr/>
              </a:pPr>
              <a:t>‹#›</a:t>
            </a:fld>
            <a:endParaRPr lang="en-US"/>
          </a:p>
        </p:txBody>
      </p:sp>
    </p:spTree>
    <p:extLst>
      <p:ext uri="{BB962C8B-B14F-4D97-AF65-F5344CB8AC3E}">
        <p14:creationId xmlns:p14="http://schemas.microsoft.com/office/powerpoint/2010/main" val="311245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601668-4E79-4109-8426-B41844FBFE2E}" type="slidenum">
              <a:rPr lang="en-US" sz="1200" smtClean="0"/>
              <a:pPr eaLnBrk="1" hangingPunct="1">
                <a:defRPr/>
              </a:pPr>
              <a:t>‹#›</a:t>
            </a:fld>
            <a:endParaRPr lang="en-US" sz="1200" smtClean="0"/>
          </a:p>
        </p:txBody>
      </p:sp>
    </p:spTree>
    <p:extLst>
      <p:ext uri="{BB962C8B-B14F-4D97-AF65-F5344CB8AC3E}">
        <p14:creationId xmlns:p14="http://schemas.microsoft.com/office/powerpoint/2010/main" val="1740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473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2" name="Rectangle 1"/>
          <p:cNvSpPr/>
          <p:nvPr/>
        </p:nvSpPr>
        <p:spPr>
          <a:xfrm>
            <a:off x="0" y="887413"/>
            <a:ext cx="9144000"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 name="Picture 5" descr="C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1293813"/>
            <a:ext cx="3454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387350" y="5834063"/>
            <a:ext cx="82724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1000" smtClean="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mtClean="0"/>
          </a:p>
        </p:txBody>
      </p:sp>
      <p:sp>
        <p:nvSpPr>
          <p:cNvPr id="5" name="Rectangle 3"/>
          <p:cNvSpPr>
            <a:spLocks noChangeArrowheads="1"/>
          </p:cNvSpPr>
          <p:nvPr userDrawn="1"/>
        </p:nvSpPr>
        <p:spPr bwMode="gray">
          <a:xfrm>
            <a:off x="654050" y="2808288"/>
            <a:ext cx="78359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4000" b="1" smtClean="0">
                <a:latin typeface="Calibri" pitchFamily="34" charset="0"/>
              </a:rPr>
              <a:t>Title</a:t>
            </a:r>
          </a:p>
          <a:p>
            <a:pPr algn="ctr">
              <a:defRPr/>
            </a:pPr>
            <a:endParaRPr lang="en-US" altLang="en-US" sz="4400" b="1" smtClean="0">
              <a:latin typeface="Calibri" pitchFamily="34" charset="0"/>
            </a:endParaRPr>
          </a:p>
          <a:p>
            <a:pPr algn="ctr">
              <a:defRPr/>
            </a:pPr>
            <a:endParaRPr lang="en-US" altLang="en-US" sz="4400" b="1" smtClean="0">
              <a:latin typeface="Calibri" pitchFamily="34" charset="0"/>
            </a:endParaRPr>
          </a:p>
          <a:p>
            <a:pPr algn="ctr">
              <a:defRPr/>
            </a:pPr>
            <a:r>
              <a:rPr lang="en-US" altLang="en-US" b="1" smtClean="0">
                <a:solidFill>
                  <a:srgbClr val="7F7F7F"/>
                </a:solidFill>
                <a:latin typeface="Calibri" pitchFamily="34" charset="0"/>
              </a:rPr>
              <a:t>June 2011</a:t>
            </a:r>
          </a:p>
        </p:txBody>
      </p:sp>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6FF991F-4025-4EAD-87FC-F1CC3E490818}"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3344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C3C6031-D9AF-43BB-B01F-70B15AACF3C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marL="0" indent="0">
              <a:buNone/>
              <a:defRPr sz="200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832502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3096F23-69EA-44FA-AC35-6AF9BD0C5505}"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1366731"/>
            <a:ext cx="4472704" cy="803263"/>
          </a:xfrm>
        </p:spPr>
        <p:txBody>
          <a:bodyPr/>
          <a:lstStyle>
            <a:lvl1pPr marL="0" indent="0">
              <a:buNone/>
              <a:defRPr sz="2400" b="1"/>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641541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D56646B-8B04-41C1-84DF-F1FFB02E4AF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22379561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de Snippet">
    <p:spTree>
      <p:nvGrpSpPr>
        <p:cNvPr id="1" name=""/>
        <p:cNvGrpSpPr/>
        <p:nvPr/>
      </p:nvGrpSpPr>
      <p:grpSpPr>
        <a:xfrm>
          <a:off x="0" y="0"/>
          <a:ext cx="0" cy="0"/>
          <a:chOff x="0" y="0"/>
          <a:chExt cx="0" cy="0"/>
        </a:xfrm>
      </p:grpSpPr>
      <p:sp>
        <p:nvSpPr>
          <p:cNvPr id="4" name="AutoShape 3"/>
          <p:cNvSpPr>
            <a:spLocks noChangeArrowheads="1"/>
          </p:cNvSpPr>
          <p:nvPr/>
        </p:nvSpPr>
        <p:spPr bwMode="auto">
          <a:xfrm>
            <a:off x="384175" y="2387600"/>
            <a:ext cx="8377238" cy="30876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dirty="0" err="1">
                <a:latin typeface="+mn-lt"/>
              </a:rPr>
              <a:t>SPFarm</a:t>
            </a:r>
            <a:r>
              <a:rPr lang="en-US" sz="1600" dirty="0">
                <a:latin typeface="+mn-lt"/>
              </a:rPr>
              <a:t> </a:t>
            </a:r>
            <a:r>
              <a:rPr lang="en-US" sz="1600" dirty="0" err="1">
                <a:latin typeface="+mn-lt"/>
              </a:rPr>
              <a:t>thisFarm</a:t>
            </a:r>
            <a:r>
              <a:rPr lang="en-US" sz="1600" dirty="0">
                <a:latin typeface="+mn-lt"/>
              </a:rPr>
              <a:t> = </a:t>
            </a:r>
            <a:r>
              <a:rPr lang="en-US" sz="1600" dirty="0" err="1">
                <a:latin typeface="+mn-lt"/>
              </a:rPr>
              <a:t>SPFarm.Local</a:t>
            </a:r>
            <a:r>
              <a:rPr lang="en-US" sz="1600" dirty="0">
                <a:latin typeface="+mn-lt"/>
              </a:rPr>
              <a:t>;</a:t>
            </a:r>
          </a:p>
          <a:p>
            <a:pPr defTabSz="457200">
              <a:lnSpc>
                <a:spcPct val="90000"/>
              </a:lnSpc>
              <a:tabLst>
                <a:tab pos="457200" algn="l"/>
              </a:tabLst>
              <a:defRPr/>
            </a:pPr>
            <a:r>
              <a:rPr lang="en-US" sz="1600" dirty="0">
                <a:latin typeface="+mn-lt"/>
              </a:rPr>
              <a:t>if (</a:t>
            </a:r>
            <a:r>
              <a:rPr lang="en-US" sz="1600" dirty="0" err="1">
                <a:latin typeface="+mn-lt"/>
              </a:rPr>
              <a:t>thisFarm.CurrentUserIsAdministrator</a:t>
            </a:r>
            <a:r>
              <a:rPr lang="en-US" sz="1600" dirty="0">
                <a:latin typeface="+mn-lt"/>
              </a:rPr>
              <a:t>)</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	</a:t>
            </a:r>
            <a:r>
              <a:rPr lang="en-US" sz="1600" dirty="0" err="1">
                <a:latin typeface="+mn-lt"/>
              </a:rPr>
              <a:t>foreach</a:t>
            </a:r>
            <a:r>
              <a:rPr lang="en-US" sz="1600" dirty="0">
                <a:latin typeface="+mn-lt"/>
              </a:rPr>
              <a:t> (</a:t>
            </a:r>
            <a:r>
              <a:rPr lang="en-US" sz="1600" dirty="0" err="1">
                <a:latin typeface="+mn-lt"/>
              </a:rPr>
              <a:t>SPService</a:t>
            </a:r>
            <a:r>
              <a:rPr lang="en-US" sz="1600" dirty="0">
                <a:latin typeface="+mn-lt"/>
              </a:rPr>
              <a:t> svc in </a:t>
            </a:r>
            <a:r>
              <a:rPr lang="en-US" sz="1600" dirty="0" err="1">
                <a:latin typeface="+mn-lt"/>
              </a:rPr>
              <a:t>thisFarm.Services</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if (svc is </a:t>
            </a:r>
            <a:r>
              <a:rPr lang="en-US" sz="1600" dirty="0" err="1">
                <a:latin typeface="+mn-lt"/>
              </a:rPr>
              <a:t>SPWebService</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r>
              <a:rPr lang="en-US" sz="1600" dirty="0" err="1">
                <a:latin typeface="+mn-lt"/>
              </a:rPr>
              <a:t>SPWebService</a:t>
            </a:r>
            <a:r>
              <a:rPr lang="en-US" sz="1600" dirty="0">
                <a:latin typeface="+mn-lt"/>
              </a:rPr>
              <a:t> </a:t>
            </a:r>
            <a:r>
              <a:rPr lang="en-US" sz="1600" dirty="0" err="1">
                <a:latin typeface="+mn-lt"/>
              </a:rPr>
              <a:t>webSvc</a:t>
            </a:r>
            <a:r>
              <a:rPr lang="en-US" sz="1600" dirty="0">
                <a:latin typeface="+mn-lt"/>
              </a:rPr>
              <a:t> = (</a:t>
            </a:r>
            <a:r>
              <a:rPr lang="en-US" sz="1600" dirty="0" err="1">
                <a:latin typeface="+mn-lt"/>
              </a:rPr>
              <a:t>SPWebService</a:t>
            </a:r>
            <a:r>
              <a:rPr lang="en-US" sz="1600" dirty="0">
                <a:latin typeface="+mn-lt"/>
              </a:rPr>
              <a:t>)svc;</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a:t>
            </a:r>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D80582B-F217-417A-BA65-9C26C73FB8DD}"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57221024"/>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1.jpeg"/><Relationship Id="rId2" Type="http://schemas.openxmlformats.org/officeDocument/2006/relationships/slideLayout" Target="../slideLayouts/slideLayout6.xml"/><Relationship Id="rId16"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alpha val="0"/>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DE8F6BD-EE1B-4C85-B29A-07E0F64264BA}" type="datetime1">
              <a:rPr lang="en-US"/>
              <a:pPr>
                <a:defRPr/>
              </a:pPr>
              <a:t>3/23/2015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0C20918-B845-4B74-9BEC-0F7108A5B58B}" type="slidenum">
              <a:rPr lang="en-US"/>
              <a:pPr>
                <a:defRPr/>
              </a:pPr>
              <a:t>‹#›</a:t>
            </a:fld>
            <a:endParaRPr lang="en-US" dirty="0"/>
          </a:p>
        </p:txBody>
      </p:sp>
      <p:pic>
        <p:nvPicPr>
          <p:cNvPr id="1031" name="Picture 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D4D0163-565C-4FE2-AB49-6B1B5123F1D9}" type="datetime1">
              <a:rPr lang="en-US"/>
              <a:pPr>
                <a:defRPr/>
              </a:pPr>
              <a:t>3/23/2015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8E4405E-7537-448F-AB67-2541378CB845}" type="slidenum">
              <a:rPr lang="en-US"/>
              <a:pPr>
                <a:defRPr/>
              </a:pPr>
              <a:t>‹#›</a:t>
            </a:fld>
            <a:endParaRPr lang="en-US" dirty="0"/>
          </a:p>
        </p:txBody>
      </p:sp>
      <p:pic>
        <p:nvPicPr>
          <p:cNvPr id="2055" name="Picture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25" y="6456363"/>
            <a:ext cx="171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Slide Number Placeholder 4"/>
          <p:cNvSpPr txBox="1">
            <a:spLocks/>
          </p:cNvSpPr>
          <p:nvPr/>
        </p:nvSpPr>
        <p:spPr bwMode="auto">
          <a:xfrm>
            <a:off x="6583363" y="6399213"/>
            <a:ext cx="2133600" cy="365125"/>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7F1F60D-F90B-4ABA-BD48-053B82CAC565}" type="slidenum">
              <a:rPr lang="en-US" sz="1200" smtClean="0">
                <a:solidFill>
                  <a:srgbClr val="7F7F7F"/>
                </a:solidFill>
                <a:latin typeface="Calibri" pitchFamily="34" charset="0"/>
              </a:rPr>
              <a:pPr algn="r" eaLnBrk="1" hangingPunct="1">
                <a:defRPr/>
              </a:pPr>
              <a:t>‹#›</a:t>
            </a:fld>
            <a:endParaRPr lang="en-US" sz="1200" smtClean="0">
              <a:solidFill>
                <a:srgbClr val="7F7F7F"/>
              </a:solidFill>
              <a:latin typeface="Calibri" pitchFamily="34" charset="0"/>
            </a:endParaRPr>
          </a:p>
        </p:txBody>
      </p:sp>
      <p:pic>
        <p:nvPicPr>
          <p:cNvPr id="2057" name="Picture 9"/>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5"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diawest.com/news/254-blog-ca-health-insurance-exchanges.html"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indiawest.com/indiawest_cms/gall_content/2013/1/2013_1$largeimg211_Jan_2013_121921543blog.jpg">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 b="1514"/>
          <a:stretch/>
        </p:blipFill>
        <p:spPr bwMode="auto">
          <a:xfrm>
            <a:off x="173736" y="1783080"/>
            <a:ext cx="8814816" cy="340103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a:t>December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67205" y="3572324"/>
            <a:ext cx="5769864"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a:solidFill>
                  <a:schemeClr val="bg1"/>
                </a:solidFill>
                <a:ea typeface="Segoe UI" pitchFamily="34" charset="0"/>
                <a:cs typeface="Segoe UI" pitchFamily="34" charset="0"/>
              </a:rPr>
              <a:t>Domain Driven Design</a:t>
            </a:r>
          </a:p>
          <a:p>
            <a:endParaRPr lang="en-US" sz="3200" dirty="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6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152400" y="940526"/>
            <a:ext cx="3962400" cy="4001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a:spcAft>
                <a:spcPts val="1200"/>
              </a:spcAft>
              <a:buFont typeface="Arial" pitchFamily="34" charset="0"/>
              <a:buChar char="•"/>
            </a:pPr>
            <a:endParaRPr lang="en-US" sz="2000" dirty="0">
              <a:solidFill>
                <a:schemeClr val="tx1">
                  <a:lumMod val="75000"/>
                  <a:lumOff val="25000"/>
                </a:schemeClr>
              </a:solidFill>
            </a:endParaRPr>
          </a:p>
        </p:txBody>
      </p:sp>
      <p:sp>
        <p:nvSpPr>
          <p:cNvPr id="5" name="TextBox 6"/>
          <p:cNvSpPr txBox="1">
            <a:spLocks noChangeArrowheads="1"/>
          </p:cNvSpPr>
          <p:nvPr/>
        </p:nvSpPr>
        <p:spPr bwMode="auto">
          <a:xfrm>
            <a:off x="192088" y="219075"/>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6" name="TextBox 4"/>
          <p:cNvSpPr txBox="1">
            <a:spLocks noChangeArrowheads="1"/>
          </p:cNvSpPr>
          <p:nvPr/>
        </p:nvSpPr>
        <p:spPr bwMode="auto">
          <a:xfrm>
            <a:off x="152400" y="940526"/>
            <a:ext cx="3962400" cy="1754326"/>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spcAft>
                <a:spcPts val="1800"/>
              </a:spcAft>
              <a:buFont typeface="Arial" panose="020B0604020202020204" pitchFamily="34" charset="0"/>
              <a:buChar char="•"/>
              <a:defRPr/>
            </a:pPr>
            <a:endParaRPr lang="en-US" dirty="0" smtClean="0">
              <a:latin typeface="+mn-lt"/>
              <a:cs typeface="Arial" charset="0"/>
            </a:endParaRPr>
          </a:p>
          <a:p>
            <a:pPr marL="285750" indent="-285750" eaLnBrk="1" hangingPunct="1">
              <a:lnSpc>
                <a:spcPct val="150000"/>
              </a:lnSpc>
              <a:spcAft>
                <a:spcPts val="1800"/>
              </a:spcAft>
              <a:buFont typeface="Arial" panose="020B0604020202020204" pitchFamily="34" charset="0"/>
              <a:buChar char="•"/>
              <a:defRPr/>
            </a:pPr>
            <a:r>
              <a:rPr lang="en-US" sz="2000" dirty="0" smtClean="0">
                <a:latin typeface="+mn-lt"/>
                <a:cs typeface="Arial" charset="0"/>
              </a:rPr>
              <a:t>Architecture</a:t>
            </a:r>
          </a:p>
          <a:p>
            <a:pPr marL="285750" indent="-285750" eaLnBrk="1" hangingPunct="1">
              <a:lnSpc>
                <a:spcPct val="150000"/>
              </a:lnSpc>
              <a:spcAft>
                <a:spcPts val="1800"/>
              </a:spcAft>
              <a:buFont typeface="Arial" charset="0"/>
              <a:buChar char="•"/>
              <a:defRPr/>
            </a:pPr>
            <a:r>
              <a:rPr lang="en-US" altLang="en-US" sz="2000" dirty="0" smtClean="0">
                <a:latin typeface="+mn-lt"/>
                <a:cs typeface="Arial" charset="0"/>
              </a:rPr>
              <a:t>Benefits &amp; Alternate options</a:t>
            </a:r>
            <a:endParaRPr lang="en-US" altLang="en-US" sz="2000" dirty="0">
              <a:latin typeface="+mn-lt"/>
              <a:cs typeface="Arial" charset="0"/>
            </a:endParaRPr>
          </a:p>
        </p:txBody>
      </p:sp>
      <p:sp>
        <p:nvSpPr>
          <p:cNvPr id="7" name="TextBox 6"/>
          <p:cNvSpPr txBox="1"/>
          <p:nvPr/>
        </p:nvSpPr>
        <p:spPr>
          <a:xfrm>
            <a:off x="152400" y="1036767"/>
            <a:ext cx="4586741" cy="400110"/>
          </a:xfrm>
          <a:prstGeom prst="rect">
            <a:avLst/>
          </a:prstGeom>
          <a:solidFill>
            <a:schemeClr val="bg1">
              <a:lumMod val="95000"/>
            </a:schemeClr>
          </a:solidFill>
        </p:spPr>
        <p:txBody>
          <a:bodyPr wrap="square" rtlCol="0">
            <a:spAutoFit/>
          </a:bodyPr>
          <a:lstStyle/>
          <a:p>
            <a:pPr marL="285750" indent="-285750" eaLnBrk="1" hangingPunct="1">
              <a:spcAft>
                <a:spcPts val="1800"/>
              </a:spcAft>
              <a:buFont typeface="Arial" panose="020B0604020202020204" pitchFamily="34" charset="0"/>
              <a:buChar char="•"/>
              <a:defRPr/>
            </a:pPr>
            <a:r>
              <a:rPr lang="en-US" sz="2000" b="1" dirty="0" smtClean="0">
                <a:latin typeface="+mj-lt"/>
                <a:cs typeface="Arial" charset="0"/>
              </a:rPr>
              <a:t>What &amp; Why?</a:t>
            </a:r>
            <a:endParaRPr lang="en-US" sz="2000" b="1" dirty="0">
              <a:latin typeface="+mj-lt"/>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14400"/>
            <a:ext cx="4379976" cy="5791200"/>
          </a:xfrm>
        </p:spPr>
        <p:txBody>
          <a:bodyPr/>
          <a:lstStyle/>
          <a:p>
            <a:r>
              <a:rPr lang="en-US" sz="1800" b="1" dirty="0" smtClean="0"/>
              <a:t>What is the Pattern?</a:t>
            </a:r>
          </a:p>
          <a:p>
            <a:pPr marL="285750" indent="-285750">
              <a:buFont typeface="Wingdings" panose="05000000000000000000" pitchFamily="2" charset="2"/>
              <a:buChar char="§"/>
            </a:pPr>
            <a:r>
              <a:rPr lang="en-US" sz="1800" dirty="0" smtClean="0"/>
              <a:t>Domain </a:t>
            </a:r>
            <a:r>
              <a:rPr lang="en-US" sz="1800" dirty="0"/>
              <a:t>Driven Design (DDD) is about mapping business domain concepts into software artifacts</a:t>
            </a:r>
          </a:p>
          <a:p>
            <a:pPr marL="285750" indent="-285750">
              <a:buFont typeface="Wingdings" panose="05000000000000000000" pitchFamily="2" charset="2"/>
              <a:buChar char="§"/>
            </a:pPr>
            <a:r>
              <a:rPr lang="en-US" sz="1800" dirty="0"/>
              <a:t>Domain-driven design consists of a set of patterns for building enterprise applications from the domain model out.</a:t>
            </a:r>
          </a:p>
          <a:p>
            <a:pPr marL="285750" indent="-285750">
              <a:buFont typeface="Wingdings" panose="05000000000000000000" pitchFamily="2" charset="2"/>
              <a:buChar char="§"/>
            </a:pPr>
            <a:r>
              <a:rPr lang="en-US" sz="1800" dirty="0"/>
              <a:t>Placing the project's primary focus on the core domain and domain logic.</a:t>
            </a:r>
          </a:p>
          <a:p>
            <a:pPr marL="285750" indent="-285750">
              <a:buFont typeface="Wingdings" panose="05000000000000000000" pitchFamily="2" charset="2"/>
              <a:buChar char="§"/>
            </a:pPr>
            <a:r>
              <a:rPr lang="en-US" sz="1800" dirty="0"/>
              <a:t>Basing complex designs on a model of the domain.</a:t>
            </a:r>
          </a:p>
          <a:p>
            <a:pPr marL="285750" indent="-285750">
              <a:buFont typeface="Wingdings" panose="05000000000000000000" pitchFamily="2" charset="2"/>
              <a:buChar char="§"/>
            </a:pPr>
            <a:endParaRPr lang="en-US" sz="1800" dirty="0" smtClean="0"/>
          </a:p>
        </p:txBody>
      </p:sp>
      <p:sp>
        <p:nvSpPr>
          <p:cNvPr id="2" name="Title 1"/>
          <p:cNvSpPr>
            <a:spLocks noGrp="1"/>
          </p:cNvSpPr>
          <p:nvPr>
            <p:ph type="title"/>
          </p:nvPr>
        </p:nvSpPr>
        <p:spPr>
          <a:xfrm>
            <a:off x="192024" y="219456"/>
            <a:ext cx="8686800" cy="555600"/>
          </a:xfrm>
        </p:spPr>
        <p:txBody>
          <a:bodyPr/>
          <a:lstStyle/>
          <a:p>
            <a:r>
              <a:rPr lang="en-US" dirty="0" smtClean="0">
                <a:effectLst/>
              </a:rPr>
              <a:t>What &amp; Why of the pattern?</a:t>
            </a:r>
            <a:endParaRPr lang="en-US" dirty="0">
              <a:effectLst/>
            </a:endParaRPr>
          </a:p>
        </p:txBody>
      </p:sp>
      <p:sp>
        <p:nvSpPr>
          <p:cNvPr id="5" name="Content Placeholder 2"/>
          <p:cNvSpPr txBox="1">
            <a:spLocks/>
          </p:cNvSpPr>
          <p:nvPr/>
        </p:nvSpPr>
        <p:spPr bwMode="auto">
          <a:xfrm>
            <a:off x="5105400" y="914400"/>
            <a:ext cx="3922776" cy="541020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Why do you need the pattern?</a:t>
            </a:r>
          </a:p>
          <a:p>
            <a:pPr marL="285750" lvl="2" indent="-285750">
              <a:buFont typeface="Wingdings" panose="05000000000000000000" pitchFamily="2" charset="2"/>
              <a:buChar char="§"/>
            </a:pPr>
            <a:r>
              <a:rPr lang="en-US" sz="1800" dirty="0" smtClean="0"/>
              <a:t>The </a:t>
            </a:r>
            <a:r>
              <a:rPr lang="en-US" sz="1800" dirty="0"/>
              <a:t>domain is not trivial</a:t>
            </a:r>
          </a:p>
          <a:p>
            <a:pPr marL="285750" lvl="2" indent="-285750">
              <a:buFont typeface="Wingdings" panose="05000000000000000000" pitchFamily="2" charset="2"/>
              <a:buChar char="§"/>
            </a:pPr>
            <a:r>
              <a:rPr lang="en-US" sz="1800" dirty="0"/>
              <a:t>The project team has experience and interest in Object Oriented Programming/Design</a:t>
            </a:r>
          </a:p>
          <a:p>
            <a:pPr marL="285750" lvl="2" indent="-285750">
              <a:buFont typeface="Wingdings" panose="05000000000000000000" pitchFamily="2" charset="2"/>
              <a:buChar char="§"/>
            </a:pPr>
            <a:r>
              <a:rPr lang="en-US" sz="1800" dirty="0"/>
              <a:t>The project has access to domain experts</a:t>
            </a:r>
          </a:p>
          <a:p>
            <a:pPr marL="285750" lvl="2" indent="-285750">
              <a:buFont typeface="Wingdings" panose="05000000000000000000" pitchFamily="2" charset="2"/>
              <a:buChar char="§"/>
            </a:pPr>
            <a:r>
              <a:rPr lang="en-US" sz="1800" dirty="0"/>
              <a:t> There is an iterative process in place</a:t>
            </a:r>
          </a:p>
          <a:p>
            <a:pPr marL="285750" indent="-285750">
              <a:buFont typeface="Wingdings" panose="05000000000000000000" pitchFamily="2" charset="2"/>
              <a:buChar char="§"/>
            </a:pPr>
            <a:r>
              <a:rPr lang="en-US" sz="1800" dirty="0" smtClean="0"/>
              <a:t>Distributed </a:t>
            </a:r>
            <a:r>
              <a:rPr lang="en-US" sz="1800" dirty="0"/>
              <a:t>team so there is a  need to put domain experts like Product owners ,User Experience team and developers on  a level playing field.</a:t>
            </a:r>
          </a:p>
          <a:p>
            <a:pPr marL="285750" indent="-285750">
              <a:buFont typeface="Wingdings" panose="05000000000000000000" pitchFamily="2" charset="2"/>
              <a:buChar char="§"/>
            </a:pPr>
            <a:r>
              <a:rPr lang="en-US" sz="1800" dirty="0" smtClean="0"/>
              <a:t>DDD </a:t>
            </a:r>
            <a:r>
              <a:rPr lang="en-US" sz="1800" dirty="0"/>
              <a:t>had low up-front cost of time and effort with respect to team dynamics</a:t>
            </a:r>
            <a:endParaRPr lang="en-US" sz="1800" dirty="0"/>
          </a:p>
          <a:p>
            <a:pPr marL="285750" indent="-285750">
              <a:buFont typeface="Wingdings" panose="05000000000000000000" pitchFamily="2" charset="2"/>
              <a:buChar char="§"/>
            </a:pPr>
            <a:endParaRPr lang="en-US" sz="1800" dirty="0"/>
          </a:p>
        </p:txBody>
      </p:sp>
    </p:spTree>
    <p:extLst>
      <p:ext uri="{BB962C8B-B14F-4D97-AF65-F5344CB8AC3E}">
        <p14:creationId xmlns:p14="http://schemas.microsoft.com/office/powerpoint/2010/main" val="1590367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5029200" y="685800"/>
            <a:ext cx="3886200" cy="5638800"/>
          </a:xfrm>
          <a:solidFill>
            <a:schemeClr val="bg1">
              <a:lumMod val="95000"/>
            </a:schemeClr>
          </a:solidFill>
        </p:spPr>
        <p:txBody>
          <a:bodyPr/>
          <a:lstStyle/>
          <a:p>
            <a:r>
              <a:rPr lang="en-US" sz="1600" b="1" dirty="0" smtClean="0"/>
              <a:t>Description</a:t>
            </a:r>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Command </a:t>
            </a:r>
            <a:r>
              <a:rPr lang="en-US" sz="1600" dirty="0"/>
              <a:t>Query Responsibility Separation</a:t>
            </a:r>
          </a:p>
          <a:p>
            <a:pPr marL="285750" indent="-285750">
              <a:buFont typeface="Wingdings" panose="05000000000000000000" pitchFamily="2" charset="2"/>
              <a:buChar char="§"/>
            </a:pPr>
            <a:r>
              <a:rPr lang="en-US" sz="1600" dirty="0"/>
              <a:t>CQRS is an architectural pattern for separation of reads from writes where the former is a Query and the latter is a Command.</a:t>
            </a:r>
          </a:p>
          <a:p>
            <a:pPr marL="285750" indent="-285750">
              <a:buFont typeface="Wingdings" panose="05000000000000000000" pitchFamily="2" charset="2"/>
              <a:buChar char="§"/>
            </a:pPr>
            <a:r>
              <a:rPr lang="en-US" sz="1600" dirty="0"/>
              <a:t>Commands mutate state and are hence approximately equivalent to method invocation on your aggregate roots/entities and Queries query state, but do not mutate it.</a:t>
            </a:r>
          </a:p>
          <a:p>
            <a:pPr marL="285750" indent="-285750">
              <a:buFont typeface="Wingdings" panose="05000000000000000000" pitchFamily="2" charset="2"/>
              <a:buChar char="§"/>
            </a:pPr>
            <a:r>
              <a:rPr lang="en-US" sz="1600" dirty="0"/>
              <a:t>Domain driven design makes the distinction between commands and queries, explicit, around the concept of an aggregate root.</a:t>
            </a:r>
          </a:p>
          <a:p>
            <a:pPr marL="285750" indent="-285750">
              <a:buFont typeface="Wingdings" panose="05000000000000000000" pitchFamily="2" charset="2"/>
              <a:buChar char="§"/>
            </a:pPr>
            <a:endParaRPr lang="en-US" sz="1600" dirty="0" smtClean="0"/>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4</a:t>
            </a:fld>
            <a:endParaRPr lang="en-US" altLang="en-US" sz="1200" smtClean="0"/>
          </a:p>
        </p:txBody>
      </p:sp>
      <p:sp>
        <p:nvSpPr>
          <p:cNvPr id="2" name="Title 1"/>
          <p:cNvSpPr>
            <a:spLocks noGrp="1"/>
          </p:cNvSpPr>
          <p:nvPr>
            <p:ph type="title"/>
          </p:nvPr>
        </p:nvSpPr>
        <p:spPr/>
        <p:txBody>
          <a:bodyPr/>
          <a:lstStyle/>
          <a:p>
            <a:r>
              <a:rPr lang="en-US" dirty="0" smtClean="0">
                <a:effectLst/>
              </a:rPr>
              <a:t>Architecture</a:t>
            </a:r>
            <a:endParaRPr lang="en-US" dirty="0">
              <a:effectLst/>
            </a:endParaRPr>
          </a:p>
        </p:txBody>
      </p:sp>
      <p:sp>
        <p:nvSpPr>
          <p:cNvPr id="5" name="Content Placeholder 2"/>
          <p:cNvSpPr txBox="1">
            <a:spLocks/>
          </p:cNvSpPr>
          <p:nvPr/>
        </p:nvSpPr>
        <p:spPr bwMode="auto">
          <a:xfrm>
            <a:off x="192024" y="685800"/>
            <a:ext cx="4837176"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p:txBody>
      </p:sp>
      <p:sp>
        <p:nvSpPr>
          <p:cNvPr id="35" name="Rectangle 34"/>
          <p:cNvSpPr/>
          <p:nvPr/>
        </p:nvSpPr>
        <p:spPr>
          <a:xfrm>
            <a:off x="1066800" y="7620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36" name="Rectangle 35"/>
          <p:cNvSpPr/>
          <p:nvPr/>
        </p:nvSpPr>
        <p:spPr>
          <a:xfrm>
            <a:off x="1066800" y="13716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Services</a:t>
            </a:r>
            <a:endParaRPr lang="en-US" dirty="0"/>
          </a:p>
        </p:txBody>
      </p:sp>
      <p:sp>
        <p:nvSpPr>
          <p:cNvPr id="37" name="Rectangle 36"/>
          <p:cNvSpPr/>
          <p:nvPr/>
        </p:nvSpPr>
        <p:spPr>
          <a:xfrm>
            <a:off x="1066800" y="25908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 Services</a:t>
            </a:r>
            <a:endParaRPr lang="en-US" dirty="0"/>
          </a:p>
        </p:txBody>
      </p:sp>
      <p:sp>
        <p:nvSpPr>
          <p:cNvPr id="38" name="Rectangle 37"/>
          <p:cNvSpPr/>
          <p:nvPr/>
        </p:nvSpPr>
        <p:spPr>
          <a:xfrm>
            <a:off x="1076739" y="3124200"/>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 Entities</a:t>
            </a:r>
            <a:endParaRPr lang="en-US" dirty="0"/>
          </a:p>
        </p:txBody>
      </p:sp>
      <p:sp>
        <p:nvSpPr>
          <p:cNvPr id="39" name="Rectangle 38"/>
          <p:cNvSpPr/>
          <p:nvPr/>
        </p:nvSpPr>
        <p:spPr>
          <a:xfrm>
            <a:off x="2514600" y="3124200"/>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Factory</a:t>
            </a:r>
            <a:endParaRPr lang="en-US" dirty="0"/>
          </a:p>
        </p:txBody>
      </p:sp>
      <p:sp>
        <p:nvSpPr>
          <p:cNvPr id="40" name="Rectangle 39"/>
          <p:cNvSpPr/>
          <p:nvPr/>
        </p:nvSpPr>
        <p:spPr>
          <a:xfrm>
            <a:off x="1076739" y="3810000"/>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Objects</a:t>
            </a:r>
            <a:endParaRPr lang="en-US" dirty="0"/>
          </a:p>
        </p:txBody>
      </p:sp>
      <p:sp>
        <p:nvSpPr>
          <p:cNvPr id="41" name="Rectangle 40"/>
          <p:cNvSpPr/>
          <p:nvPr/>
        </p:nvSpPr>
        <p:spPr>
          <a:xfrm>
            <a:off x="2514600" y="3810000"/>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42" name="Rectangle 41"/>
          <p:cNvSpPr/>
          <p:nvPr/>
        </p:nvSpPr>
        <p:spPr>
          <a:xfrm>
            <a:off x="1066800" y="4495800"/>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Mappers</a:t>
            </a:r>
            <a:endParaRPr lang="en-US" dirty="0"/>
          </a:p>
        </p:txBody>
      </p:sp>
      <p:sp>
        <p:nvSpPr>
          <p:cNvPr id="43" name="Rectangle 42"/>
          <p:cNvSpPr/>
          <p:nvPr/>
        </p:nvSpPr>
        <p:spPr>
          <a:xfrm>
            <a:off x="2524539" y="4495800"/>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44" name="Flowchart: Magnetic Disk 43"/>
          <p:cNvSpPr/>
          <p:nvPr/>
        </p:nvSpPr>
        <p:spPr>
          <a:xfrm>
            <a:off x="1981200" y="5257800"/>
            <a:ext cx="1295400" cy="990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45" name="Rectangle 44"/>
          <p:cNvSpPr/>
          <p:nvPr/>
        </p:nvSpPr>
        <p:spPr>
          <a:xfrm>
            <a:off x="1037017" y="1905000"/>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sng" dirty="0"/>
              <a:t>Command</a:t>
            </a:r>
          </a:p>
        </p:txBody>
      </p:sp>
      <p:sp>
        <p:nvSpPr>
          <p:cNvPr id="46" name="Rectangle 45"/>
          <p:cNvSpPr/>
          <p:nvPr/>
        </p:nvSpPr>
        <p:spPr>
          <a:xfrm>
            <a:off x="2514599" y="1931504"/>
            <a:ext cx="128546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u="sng" dirty="0" smtClean="0"/>
              <a:t>Query</a:t>
            </a:r>
            <a:endParaRPr lang="en-US" b="1" i="1" u="sng" dirty="0"/>
          </a:p>
        </p:txBody>
      </p:sp>
      <p:cxnSp>
        <p:nvCxnSpPr>
          <p:cNvPr id="47" name="Straight Arrow Connector 46"/>
          <p:cNvCxnSpPr>
            <a:stCxn id="35" idx="2"/>
            <a:endCxn id="36" idx="0"/>
          </p:cNvCxnSpPr>
          <p:nvPr/>
        </p:nvCxnSpPr>
        <p:spPr>
          <a:xfrm>
            <a:off x="2438400" y="11430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6" idx="2"/>
          </p:cNvCxnSpPr>
          <p:nvPr/>
        </p:nvCxnSpPr>
        <p:spPr>
          <a:xfrm flipH="1">
            <a:off x="2133600" y="1752600"/>
            <a:ext cx="3048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2"/>
          </p:cNvCxnSpPr>
          <p:nvPr/>
        </p:nvCxnSpPr>
        <p:spPr>
          <a:xfrm>
            <a:off x="2438400" y="1752600"/>
            <a:ext cx="3048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3"/>
          </p:cNvCxnSpPr>
          <p:nvPr/>
        </p:nvCxnSpPr>
        <p:spPr>
          <a:xfrm>
            <a:off x="3800060" y="2160104"/>
            <a:ext cx="314740" cy="256429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590800" y="1905000"/>
            <a:ext cx="566529"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3"/>
          </p:cNvCxnSpPr>
          <p:nvPr/>
        </p:nvCxnSpPr>
        <p:spPr>
          <a:xfrm flipH="1">
            <a:off x="3810000" y="4724400"/>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16200000">
            <a:off x="-335482" y="3028986"/>
            <a:ext cx="2107096" cy="369332"/>
          </a:xfrm>
          <a:prstGeom prst="rect">
            <a:avLst/>
          </a:prstGeom>
          <a:noFill/>
        </p:spPr>
        <p:txBody>
          <a:bodyPr wrap="square" rtlCol="0">
            <a:spAutoFit/>
          </a:bodyPr>
          <a:lstStyle/>
          <a:p>
            <a:r>
              <a:rPr lang="en-US" dirty="0" smtClean="0"/>
              <a:t>D  O   M  A   I  N</a:t>
            </a:r>
            <a:endParaRPr lang="en-US" dirty="0"/>
          </a:p>
        </p:txBody>
      </p:sp>
      <p:cxnSp>
        <p:nvCxnSpPr>
          <p:cNvPr id="54" name="Straight Arrow Connector 53"/>
          <p:cNvCxnSpPr/>
          <p:nvPr/>
        </p:nvCxnSpPr>
        <p:spPr>
          <a:xfrm>
            <a:off x="1981200" y="23622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981200" y="35814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39" idx="0"/>
          </p:cNvCxnSpPr>
          <p:nvPr/>
        </p:nvCxnSpPr>
        <p:spPr>
          <a:xfrm>
            <a:off x="3157329" y="2971800"/>
            <a:ext cx="2"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38" idx="3"/>
          </p:cNvCxnSpPr>
          <p:nvPr/>
        </p:nvCxnSpPr>
        <p:spPr>
          <a:xfrm flipH="1">
            <a:off x="2362200" y="3352800"/>
            <a:ext cx="152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144077" y="3573016"/>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2" idx="3"/>
          </p:cNvCxnSpPr>
          <p:nvPr/>
        </p:nvCxnSpPr>
        <p:spPr>
          <a:xfrm flipH="1">
            <a:off x="2352261" y="4724400"/>
            <a:ext cx="16565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2" idx="1"/>
          </p:cNvCxnSpPr>
          <p:nvPr/>
        </p:nvCxnSpPr>
        <p:spPr>
          <a:xfrm flipH="1">
            <a:off x="902732" y="4724400"/>
            <a:ext cx="164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02732" y="3687316"/>
            <a:ext cx="0" cy="103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902732" y="3687316"/>
            <a:ext cx="2241345" cy="8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743200" y="4953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786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14400"/>
            <a:ext cx="4379976" cy="5410200"/>
          </a:xfrm>
        </p:spPr>
        <p:txBody>
          <a:bodyPr/>
          <a:lstStyle/>
          <a:p>
            <a:pPr>
              <a:buFontTx/>
              <a:buNone/>
              <a:defRPr/>
            </a:pPr>
            <a:r>
              <a:rPr lang="en-US" sz="1800" b="1" dirty="0" smtClean="0">
                <a:cs typeface="Times New Roman" pitchFamily="18" charset="0"/>
              </a:rPr>
              <a:t>Benefits &amp; Drawbacks of the pattern</a:t>
            </a:r>
          </a:p>
          <a:p>
            <a:pPr marL="285750" indent="-285750">
              <a:buFont typeface="Wingdings" panose="05000000000000000000" pitchFamily="2" charset="2"/>
              <a:buChar char="§"/>
              <a:defRPr/>
            </a:pPr>
            <a:r>
              <a:rPr lang="en-US" sz="1800" b="1" dirty="0">
                <a:cs typeface="Times New Roman" pitchFamily="18" charset="0"/>
              </a:rPr>
              <a:t>Benefits</a:t>
            </a:r>
            <a:endParaRPr lang="en-US" sz="1800" dirty="0" smtClean="0">
              <a:cs typeface="Times New Roman" pitchFamily="18" charset="0"/>
            </a:endParaRPr>
          </a:p>
          <a:p>
            <a:pPr marL="285750" indent="-285750">
              <a:buFont typeface="Wingdings" panose="05000000000000000000" pitchFamily="2" charset="2"/>
              <a:buChar char="§"/>
              <a:defRPr/>
            </a:pPr>
            <a:r>
              <a:rPr lang="en-US" sz="1800" dirty="0" smtClean="0">
                <a:cs typeface="Times New Roman" pitchFamily="18" charset="0"/>
              </a:rPr>
              <a:t>Ubiquitous </a:t>
            </a:r>
            <a:r>
              <a:rPr lang="en-US" sz="1800" dirty="0">
                <a:cs typeface="Times New Roman" pitchFamily="18" charset="0"/>
              </a:rPr>
              <a:t>Language was already present in the team.</a:t>
            </a:r>
          </a:p>
          <a:p>
            <a:pPr marL="285750" indent="-285750">
              <a:buFont typeface="Wingdings" panose="05000000000000000000" pitchFamily="2" charset="2"/>
              <a:buChar char="§"/>
              <a:defRPr/>
            </a:pPr>
            <a:r>
              <a:rPr lang="en-US" sz="1800" dirty="0">
                <a:cs typeface="Times New Roman" pitchFamily="18" charset="0"/>
              </a:rPr>
              <a:t>Teams had expertise in Java/J2EE platform.</a:t>
            </a:r>
          </a:p>
          <a:p>
            <a:pPr marL="285750" indent="-285750">
              <a:buFont typeface="Wingdings" panose="05000000000000000000" pitchFamily="2" charset="2"/>
              <a:buChar char="§"/>
              <a:defRPr/>
            </a:pPr>
            <a:r>
              <a:rPr lang="en-US" sz="1800" dirty="0">
                <a:cs typeface="Times New Roman" pitchFamily="18" charset="0"/>
              </a:rPr>
              <a:t>Product owner(Domain experts) were continuously associated with </a:t>
            </a:r>
            <a:r>
              <a:rPr lang="en-US" sz="1800" dirty="0" smtClean="0">
                <a:cs typeface="Times New Roman" pitchFamily="18" charset="0"/>
              </a:rPr>
              <a:t>project.</a:t>
            </a:r>
          </a:p>
          <a:p>
            <a:pPr marL="285750" indent="-285750">
              <a:buFont typeface="Wingdings" panose="05000000000000000000" pitchFamily="2" charset="2"/>
              <a:buChar char="§"/>
              <a:defRPr/>
            </a:pPr>
            <a:r>
              <a:rPr lang="en-US" sz="1800" b="1" dirty="0" smtClean="0">
                <a:cs typeface="Times New Roman" pitchFamily="18" charset="0"/>
              </a:rPr>
              <a:t>Drawbacks</a:t>
            </a:r>
          </a:p>
          <a:p>
            <a:pPr marL="285750" indent="-285750">
              <a:buFont typeface="Wingdings" panose="05000000000000000000" pitchFamily="2" charset="2"/>
              <a:buChar char="§"/>
              <a:defRPr/>
            </a:pPr>
            <a:r>
              <a:rPr lang="en-US" sz="1800" dirty="0">
                <a:cs typeface="Times New Roman" pitchFamily="18" charset="0"/>
              </a:rPr>
              <a:t>Allowing time and effort required to create the bounded context and organize the build process based on the bounded context.</a:t>
            </a:r>
          </a:p>
          <a:p>
            <a:pPr marL="285750" indent="-285750">
              <a:buFont typeface="Wingdings" panose="05000000000000000000" pitchFamily="2" charset="2"/>
              <a:buChar char="§"/>
              <a:defRPr/>
            </a:pPr>
            <a:r>
              <a:rPr lang="en-US" sz="1800" dirty="0">
                <a:cs typeface="Times New Roman" pitchFamily="18" charset="0"/>
              </a:rPr>
              <a:t>Changing the way the developers think about the solutions in their domain.</a:t>
            </a:r>
          </a:p>
          <a:p>
            <a:pPr marL="285750" indent="-285750">
              <a:buFont typeface="Wingdings" panose="05000000000000000000" pitchFamily="2" charset="2"/>
              <a:buChar char="§"/>
              <a:defRPr/>
            </a:pPr>
            <a:endParaRPr lang="en-US" sz="1800" dirty="0">
              <a:cs typeface="Times New Roman" pitchFamily="18" charset="0"/>
            </a:endParaRPr>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5</a:t>
            </a:fld>
            <a:endParaRPr lang="en-US" altLang="en-US" sz="1200" smtClean="0"/>
          </a:p>
        </p:txBody>
      </p:sp>
      <p:sp>
        <p:nvSpPr>
          <p:cNvPr id="2" name="Title 1"/>
          <p:cNvSpPr>
            <a:spLocks noGrp="1"/>
          </p:cNvSpPr>
          <p:nvPr>
            <p:ph type="title"/>
          </p:nvPr>
        </p:nvSpPr>
        <p:spPr/>
        <p:txBody>
          <a:bodyPr/>
          <a:lstStyle/>
          <a:p>
            <a:r>
              <a:rPr lang="en-US" dirty="0" smtClean="0">
                <a:effectLst/>
              </a:rPr>
              <a:t>Benefits &amp; Alternate Options</a:t>
            </a:r>
            <a:endParaRPr lang="en-US" dirty="0">
              <a:effectLst/>
            </a:endParaRPr>
          </a:p>
        </p:txBody>
      </p:sp>
      <p:sp>
        <p:nvSpPr>
          <p:cNvPr id="5" name="Content Placeholder 2"/>
          <p:cNvSpPr txBox="1">
            <a:spLocks/>
          </p:cNvSpPr>
          <p:nvPr/>
        </p:nvSpPr>
        <p:spPr bwMode="auto">
          <a:xfrm>
            <a:off x="4744430" y="990600"/>
            <a:ext cx="424717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r>
              <a:rPr lang="en-US" sz="1800" b="1" dirty="0" smtClean="0">
                <a:cs typeface="Times New Roman" pitchFamily="18" charset="0"/>
              </a:rPr>
              <a:t>Typical Healthcare use cases</a:t>
            </a:r>
          </a:p>
          <a:p>
            <a:r>
              <a:rPr lang="en-US" sz="1800" b="1" dirty="0"/>
              <a:t>Task Based User Interfaces in Healthcare</a:t>
            </a:r>
          </a:p>
          <a:p>
            <a:pPr marL="285750" indent="-285750">
              <a:buFont typeface="Wingdings" panose="05000000000000000000" pitchFamily="2" charset="2"/>
              <a:buChar char="§"/>
            </a:pPr>
            <a:r>
              <a:rPr lang="en-US" sz="1800" dirty="0"/>
              <a:t>DDD recommends the use of Task-based User Interfaces (TBUI). TBUI deconstructs the user interaction into a collection of commands that represent the user's intent. Collections of commands are submitted to a business component and are handled in a command queue where validation can occur. TBUI is potentially an effective means to address the nonlinear workflows that are so prevalent in the healthcare field.</a:t>
            </a:r>
          </a:p>
          <a:p>
            <a:pPr>
              <a:defRPr/>
            </a:pPr>
            <a:r>
              <a:rPr lang="en-US" sz="1800" b="1" dirty="0" smtClean="0">
                <a:cs typeface="Times New Roman" pitchFamily="18" charset="0"/>
              </a:rPr>
              <a:t>Alternate </a:t>
            </a:r>
            <a:r>
              <a:rPr lang="en-US" sz="1800" b="1" dirty="0" smtClean="0">
                <a:cs typeface="Times New Roman" pitchFamily="18" charset="0"/>
              </a:rPr>
              <a:t>Options (if any)</a:t>
            </a:r>
            <a:endParaRPr lang="en-US" sz="1800" b="1" dirty="0">
              <a:cs typeface="Times New Roman" pitchFamily="18" charset="0"/>
            </a:endParaRPr>
          </a:p>
          <a:p>
            <a:pPr marL="285750" indent="-285750">
              <a:buFont typeface="Wingdings" panose="05000000000000000000" pitchFamily="2" charset="2"/>
              <a:buChar char="§"/>
              <a:defRPr/>
            </a:pPr>
            <a:r>
              <a:rPr lang="en-US" sz="1800" b="1" dirty="0" smtClean="0">
                <a:cs typeface="Times New Roman" pitchFamily="18" charset="0"/>
              </a:rPr>
              <a:t>-NA-</a:t>
            </a:r>
            <a:endParaRPr lang="en-US" sz="1800" b="1" dirty="0" smtClean="0">
              <a:cs typeface="Times New Roman" pitchFamily="18" charset="0"/>
            </a:endParaRPr>
          </a:p>
        </p:txBody>
      </p:sp>
    </p:spTree>
    <p:extLst>
      <p:ext uri="{BB962C8B-B14F-4D97-AF65-F5344CB8AC3E}">
        <p14:creationId xmlns:p14="http://schemas.microsoft.com/office/powerpoint/2010/main" val="13155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2"/>
          <p:cNvSpPr txBox="1">
            <a:spLocks noChangeArrowheads="1"/>
          </p:cNvSpPr>
          <p:nvPr/>
        </p:nvSpPr>
        <p:spPr bwMode="auto">
          <a:xfrm>
            <a:off x="1997075" y="2614613"/>
            <a:ext cx="4953000" cy="769441"/>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4400" b="1" dirty="0" smtClean="0">
                <a:latin typeface="+mn-lt"/>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a:tailEnd/>
        </a:ln>
      </a:spPr>
      <a:bodyPr wrap="none" anchor="ctr"/>
      <a:lstStyle>
        <a:defPPr>
          <a:defRPr/>
        </a:defPPr>
      </a:lstStyle>
    </a:spDef>
  </a:objectDefaults>
  <a:extraClrSchemeLst/>
</a:theme>
</file>

<file path=ppt/theme/theme2.xml><?xml version="1.0" encoding="utf-8"?>
<a:theme xmlns:a="http://schemas.openxmlformats.org/drawingml/2006/main" name="4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A643093E1B6B408D0D3CA2B9644BC6" ma:contentTypeVersion="" ma:contentTypeDescription="Create a new document." ma:contentTypeScope="" ma:versionID="d2cb18ce197416783ca49f134682b0ff">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F6FFBC-4EE2-430A-A31B-C24DC76B7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E2E74B8-BA78-4A88-A804-F0008307D0EE}">
  <ds:schemaRefs>
    <ds:schemaRef ds:uri="http://purl.org/dc/dcmitype/"/>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1036146-A70C-4316-AC3F-2C896D7C0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Act Class in RIM_Revised v1 0</Template>
  <TotalTime>6425</TotalTime>
  <Words>475</Words>
  <Application>Microsoft Office PowerPoint</Application>
  <PresentationFormat>On-screen Show (4:3)</PresentationFormat>
  <Paragraphs>70</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3_CT-Master</vt:lpstr>
      <vt:lpstr>4_CT-Master</vt:lpstr>
      <vt:lpstr>PowerPoint Presentation</vt:lpstr>
      <vt:lpstr>PowerPoint Presentation</vt:lpstr>
      <vt:lpstr>What &amp; Why of the pattern?</vt:lpstr>
      <vt:lpstr>Architecture</vt:lpstr>
      <vt:lpstr>Benefits &amp; Alternate Options</vt:lpstr>
      <vt:lpstr>PowerPoint Presentation</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RakeshS</dc:creator>
  <cp:lastModifiedBy>KrishnaKumar Narayanan</cp:lastModifiedBy>
  <cp:revision>474</cp:revision>
  <dcterms:created xsi:type="dcterms:W3CDTF">2007-10-04T05:49:33Z</dcterms:created>
  <dcterms:modified xsi:type="dcterms:W3CDTF">2015-03-23T12:53:31Z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0x010100EDA643093E1B6B408D0D3CA2B9644BC6</vt:lpwstr>
  </property>
</Properties>
</file>