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27"/>
  </p:notesMasterIdLst>
  <p:sldIdLst>
    <p:sldId id="280" r:id="rId3"/>
    <p:sldId id="423" r:id="rId4"/>
    <p:sldId id="387" r:id="rId5"/>
    <p:sldId id="427" r:id="rId6"/>
    <p:sldId id="388" r:id="rId7"/>
    <p:sldId id="428" r:id="rId8"/>
    <p:sldId id="403" r:id="rId9"/>
    <p:sldId id="402" r:id="rId10"/>
    <p:sldId id="408" r:id="rId11"/>
    <p:sldId id="410" r:id="rId12"/>
    <p:sldId id="409" r:id="rId13"/>
    <p:sldId id="413" r:id="rId14"/>
    <p:sldId id="414" r:id="rId15"/>
    <p:sldId id="415" r:id="rId16"/>
    <p:sldId id="406" r:id="rId17"/>
    <p:sldId id="417" r:id="rId18"/>
    <p:sldId id="418" r:id="rId19"/>
    <p:sldId id="419" r:id="rId20"/>
    <p:sldId id="420" r:id="rId21"/>
    <p:sldId id="421" r:id="rId22"/>
    <p:sldId id="422" r:id="rId23"/>
    <p:sldId id="424" r:id="rId24"/>
    <p:sldId id="425" r:id="rId25"/>
    <p:sldId id="42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p:scale>
          <a:sx n="72" d="100"/>
          <a:sy n="72" d="100"/>
        </p:scale>
        <p:origin x="-1326"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575C50-5BF4-484E-BB87-0CA9C0E8C0DF}" type="datetimeFigureOut">
              <a:rPr lang="en-IN" smtClean="0"/>
              <a:pPr/>
              <a:t>11-02-2015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1E99D4-EC84-42EC-8D0F-9C0C1B250690}" type="slidenum">
              <a:rPr lang="en-IN" smtClean="0"/>
              <a:pPr/>
              <a:t>‹#›</a:t>
            </a:fld>
            <a:endParaRPr lang="en-IN"/>
          </a:p>
        </p:txBody>
      </p:sp>
    </p:spTree>
    <p:extLst>
      <p:ext uri="{BB962C8B-B14F-4D97-AF65-F5344CB8AC3E}">
        <p14:creationId xmlns:p14="http://schemas.microsoft.com/office/powerpoint/2010/main" val="134581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pPr/>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pPr/>
              <a:t>2</a:t>
            </a:fld>
            <a:endParaRPr lang="en-IN" dirty="0"/>
          </a:p>
        </p:txBody>
      </p:sp>
    </p:spTree>
    <p:extLst>
      <p:ext uri="{BB962C8B-B14F-4D97-AF65-F5344CB8AC3E}">
        <p14:creationId xmlns:p14="http://schemas.microsoft.com/office/powerpoint/2010/main" val="2979210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8062481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1256032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5" name="Straight Connector 4"/>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62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340378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as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7"/>
          <p:cNvSpPr>
            <a:spLocks noGrp="1"/>
          </p:cNvSpPr>
          <p:nvPr>
            <p:ph type="body" sz="quarter" idx="13"/>
          </p:nvPr>
        </p:nvSpPr>
        <p:spPr>
          <a:xfrm>
            <a:off x="981960" y="1641840"/>
            <a:ext cx="7781040" cy="4530360"/>
          </a:xfrm>
        </p:spPr>
        <p:txBody>
          <a:bodyPr/>
          <a:lstStyle>
            <a:lvl1pPr marL="285750" indent="-285750">
              <a:spcAft>
                <a:spcPts val="0"/>
              </a:spcAft>
              <a:buClr>
                <a:srgbClr val="F9B030"/>
              </a:buClr>
              <a:buSzPct val="110000"/>
              <a:buFont typeface="Arial"/>
              <a:buChar char="•"/>
              <a:defRPr sz="1800">
                <a:solidFill>
                  <a:srgbClr val="000000"/>
                </a:solidFill>
                <a:effectLst/>
              </a:defRPr>
            </a:lvl1pPr>
            <a:lvl2pPr marL="569913" indent="-284163">
              <a:buFont typeface="Lucida Grande"/>
              <a:buChar char="-"/>
              <a:defRPr sz="1600">
                <a:solidFill>
                  <a:srgbClr val="000000"/>
                </a:solidFill>
              </a:defRPr>
            </a:lvl2pPr>
            <a:lvl3pPr marL="855663" indent="-285750">
              <a:defRPr sz="1600">
                <a:solidFill>
                  <a:srgbClr val="000000"/>
                </a:solidFill>
              </a:defRPr>
            </a:lvl3pPr>
            <a:lvl4pPr marL="1139825" indent="-284163">
              <a:defRPr sz="1600">
                <a:solidFill>
                  <a:srgbClr val="000000"/>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6" name="Straight Connector 5"/>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5776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sp>
        <p:nvSpPr>
          <p:cNvPr id="11" name="Rectangle 10"/>
          <p:cNvSpPr/>
          <p:nvPr/>
        </p:nvSpPr>
        <p:spPr>
          <a:xfrm>
            <a:off x="5780822" y="5076449"/>
            <a:ext cx="34290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073" y="554394"/>
            <a:ext cx="2862738" cy="936000"/>
          </a:xfrm>
          <a:prstGeom prst="rect">
            <a:avLst/>
          </a:prstGeom>
        </p:spPr>
      </p:pic>
    </p:spTree>
    <p:extLst>
      <p:ext uri="{BB962C8B-B14F-4D97-AF65-F5344CB8AC3E}">
        <p14:creationId xmlns:p14="http://schemas.microsoft.com/office/powerpoint/2010/main" val="1078515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dirty="0">
              <a:solidFill>
                <a:prstClr val="black">
                  <a:lumMod val="75000"/>
                  <a:lumOff val="25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662013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5"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65000"/>
                    <a:lumOff val="35000"/>
                  </a:prstClr>
                </a:solidFill>
              </a:rPr>
              <a:pPr/>
              <a:t>‹#›</a:t>
            </a:fld>
            <a:endParaRPr lang="en-IN" sz="1200" dirty="0">
              <a:solidFill>
                <a:prstClr val="black">
                  <a:lumMod val="65000"/>
                  <a:lumOff val="35000"/>
                </a:prstClr>
              </a:solidFill>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7" name="Straight Connector 6"/>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3877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6"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65000"/>
                    <a:lumOff val="35000"/>
                  </a:prstClr>
                </a:solidFill>
              </a:rPr>
              <a:pPr/>
              <a:t>‹#›</a:t>
            </a:fld>
            <a:endParaRPr lang="en-IN" sz="1200" dirty="0">
              <a:solidFill>
                <a:prstClr val="black">
                  <a:lumMod val="65000"/>
                  <a:lumOff val="35000"/>
                </a:prstClr>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8" name="Straight Connector 7"/>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1748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5" name="Straight Connector 4"/>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815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jpe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9850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1186609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4862" y="5239656"/>
            <a:ext cx="8001001" cy="596286"/>
          </a:xfrm>
        </p:spPr>
        <p:txBody>
          <a:bodyPr/>
          <a:lstStyle/>
          <a:p>
            <a:r>
              <a:rPr lang="en-US" dirty="0" smtClean="0"/>
              <a:t>December 2014</a:t>
            </a:r>
            <a:endParaRPr lang="en-IN" dirty="0"/>
          </a:p>
        </p:txBody>
      </p:sp>
      <p:sp>
        <p:nvSpPr>
          <p:cNvPr id="7" name="Rectangle 12"/>
          <p:cNvSpPr>
            <a:spLocks noChangeArrowheads="1"/>
          </p:cNvSpPr>
          <p:nvPr/>
        </p:nvSpPr>
        <p:spPr bwMode="auto">
          <a:xfrm>
            <a:off x="0" y="6274713"/>
            <a:ext cx="9144000" cy="430887"/>
          </a:xfrm>
          <a:prstGeom prst="rect">
            <a:avLst/>
          </a:prstGeom>
          <a:noFill/>
          <a:ln w="38100">
            <a:noFill/>
            <a:prstDash val="sysDot"/>
            <a:miter lim="800000"/>
            <a:headEnd/>
            <a:tailEnd/>
          </a:ln>
        </p:spPr>
        <p:txBody>
          <a:bodyPr wrap="square">
            <a:spAutoFit/>
          </a:bodyPr>
          <a:lstStyle/>
          <a:p>
            <a:pPr algn="ctr" eaLnBrk="0" hangingPunct="0"/>
            <a:r>
              <a:rPr lang="en-US" sz="1100" b="0" dirty="0">
                <a:solidFill>
                  <a:schemeClr val="tx1">
                    <a:lumMod val="75000"/>
                    <a:lumOff val="25000"/>
                  </a:schemeClr>
                </a:solidFill>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100" b="0" dirty="0">
              <a:solidFill>
                <a:schemeClr val="tx1">
                  <a:lumMod val="75000"/>
                  <a:lumOff val="25000"/>
                </a:schemeClr>
              </a:solidFill>
            </a:endParaRPr>
          </a:p>
        </p:txBody>
      </p:sp>
      <p:sp>
        <p:nvSpPr>
          <p:cNvPr id="12" name="Rectangle 11"/>
          <p:cNvSpPr/>
          <p:nvPr/>
        </p:nvSpPr>
        <p:spPr>
          <a:xfrm flipH="1">
            <a:off x="178674" y="3572324"/>
            <a:ext cx="5612526" cy="1247499"/>
          </a:xfrm>
          <a:prstGeom prst="rect">
            <a:avLst/>
          </a:prstGeom>
          <a:solidFill>
            <a:srgbClr val="376092">
              <a:alpha val="80000"/>
            </a:srgb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dirty="0" smtClean="0">
                <a:solidFill>
                  <a:schemeClr val="bg1"/>
                </a:solidFill>
                <a:ea typeface="Segoe UI" pitchFamily="34" charset="0"/>
                <a:cs typeface="Segoe UI" pitchFamily="34" charset="0"/>
              </a:rPr>
              <a:t>Integration Patterns</a:t>
            </a:r>
          </a:p>
        </p:txBody>
      </p:sp>
      <p:sp>
        <p:nvSpPr>
          <p:cNvPr id="9" name="Rectangle 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780836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vert="horz" lIns="91440" tIns="45720" rIns="91440" bIns="45720" rtlCol="0" anchor="ctr">
            <a:noAutofit/>
          </a:bodyPr>
          <a:lstStyle/>
          <a:p>
            <a:r>
              <a:rPr lang="en-US" sz="2800" dirty="0" smtClean="0"/>
              <a:t>Integration Patterns (5/10)</a:t>
            </a:r>
            <a:endParaRPr lang="en-IN" sz="2600" dirty="0"/>
          </a:p>
        </p:txBody>
      </p:sp>
      <p:sp>
        <p:nvSpPr>
          <p:cNvPr id="7" name="Rectangle 6"/>
          <p:cNvSpPr/>
          <p:nvPr/>
        </p:nvSpPr>
        <p:spPr>
          <a:xfrm>
            <a:off x="214086" y="692696"/>
            <a:ext cx="8534378" cy="57606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eaLnBrk="0" hangingPunct="0">
              <a:spcBef>
                <a:spcPts val="1200"/>
              </a:spcBef>
            </a:pPr>
            <a:r>
              <a:rPr lang="en-US" sz="1600" b="1" dirty="0" smtClean="0">
                <a:solidFill>
                  <a:prstClr val="black">
                    <a:lumMod val="75000"/>
                    <a:lumOff val="25000"/>
                  </a:prstClr>
                </a:solidFill>
              </a:rPr>
              <a:t>Message Transformer</a:t>
            </a:r>
          </a:p>
          <a:p>
            <a:pPr lvl="1" eaLnBrk="0" hangingPunct="0">
              <a:spcBef>
                <a:spcPts val="1200"/>
              </a:spcBef>
            </a:pPr>
            <a:endParaRPr lang="en-US" sz="1600" b="1" dirty="0">
              <a:solidFill>
                <a:prstClr val="black">
                  <a:lumMod val="75000"/>
                  <a:lumOff val="25000"/>
                </a:prstClr>
              </a:solidFill>
            </a:endParaRPr>
          </a:p>
          <a:p>
            <a:pPr lvl="1" eaLnBrk="0" hangingPunct="0">
              <a:spcBef>
                <a:spcPts val="1200"/>
              </a:spcBef>
            </a:pPr>
            <a:endParaRPr lang="en-US" sz="1600" b="1" dirty="0" smtClean="0">
              <a:solidFill>
                <a:prstClr val="black">
                  <a:lumMod val="75000"/>
                  <a:lumOff val="25000"/>
                </a:prstClr>
              </a:solidFill>
            </a:endParaRPr>
          </a:p>
        </p:txBody>
      </p:sp>
      <p:sp>
        <p:nvSpPr>
          <p:cNvPr id="4" name="Rectangle 3"/>
          <p:cNvSpPr/>
          <p:nvPr/>
        </p:nvSpPr>
        <p:spPr>
          <a:xfrm>
            <a:off x="1143000" y="3759875"/>
            <a:ext cx="7315200" cy="2031325"/>
          </a:xfrm>
          <a:prstGeom prst="rect">
            <a:avLst/>
          </a:prstGeom>
        </p:spPr>
        <p:txBody>
          <a:bodyPr wrap="square">
            <a:spAutoFit/>
          </a:bodyPr>
          <a:lstStyle/>
          <a:p>
            <a:r>
              <a:rPr lang="en-US" dirty="0">
                <a:solidFill>
                  <a:prstClr val="black"/>
                </a:solidFill>
              </a:rPr>
              <a:t>Data transformation is a broad term that covers two types of transformation:</a:t>
            </a:r>
          </a:p>
          <a:p>
            <a:pPr marL="285750" indent="-285750">
              <a:buFont typeface="Arial" panose="020B0604020202020204" pitchFamily="34" charset="0"/>
              <a:buChar char="•"/>
            </a:pPr>
            <a:r>
              <a:rPr lang="en-US" dirty="0" smtClean="0">
                <a:solidFill>
                  <a:prstClr val="black"/>
                </a:solidFill>
              </a:rPr>
              <a:t> </a:t>
            </a:r>
            <a:r>
              <a:rPr lang="en-US" dirty="0">
                <a:solidFill>
                  <a:prstClr val="black"/>
                </a:solidFill>
              </a:rPr>
              <a:t>Data format transformation—The data format of the message body is </a:t>
            </a:r>
            <a:r>
              <a:rPr lang="en-US" dirty="0" smtClean="0">
                <a:solidFill>
                  <a:prstClr val="black"/>
                </a:solidFill>
              </a:rPr>
              <a:t>transformed from </a:t>
            </a:r>
            <a:r>
              <a:rPr lang="en-US" dirty="0">
                <a:solidFill>
                  <a:prstClr val="black"/>
                </a:solidFill>
              </a:rPr>
              <a:t>one form to another. For example, a CSV record is formatted as XML.</a:t>
            </a:r>
          </a:p>
          <a:p>
            <a:pPr marL="285750" indent="-285750">
              <a:buFont typeface="Arial" panose="020B0604020202020204" pitchFamily="34" charset="0"/>
              <a:buChar char="•"/>
            </a:pPr>
            <a:r>
              <a:rPr lang="en-US" dirty="0" smtClean="0">
                <a:solidFill>
                  <a:prstClr val="black"/>
                </a:solidFill>
              </a:rPr>
              <a:t> </a:t>
            </a:r>
            <a:r>
              <a:rPr lang="en-US" dirty="0">
                <a:solidFill>
                  <a:prstClr val="black"/>
                </a:solidFill>
              </a:rPr>
              <a:t>Data type transformation—The data type of the message body is </a:t>
            </a:r>
            <a:r>
              <a:rPr lang="en-US" dirty="0" smtClean="0">
                <a:solidFill>
                  <a:prstClr val="black"/>
                </a:solidFill>
              </a:rPr>
              <a:t>transformed from </a:t>
            </a:r>
            <a:r>
              <a:rPr lang="en-US" dirty="0">
                <a:solidFill>
                  <a:prstClr val="black"/>
                </a:solidFill>
              </a:rPr>
              <a:t>one type to another. For example a java.lang.String is transformed </a:t>
            </a:r>
            <a:r>
              <a:rPr lang="en-US" dirty="0" smtClean="0">
                <a:solidFill>
                  <a:prstClr val="black"/>
                </a:solidFill>
              </a:rPr>
              <a:t>into a </a:t>
            </a:r>
            <a:r>
              <a:rPr lang="en-US" dirty="0">
                <a:solidFill>
                  <a:prstClr val="black"/>
                </a:solidFill>
              </a:rPr>
              <a:t>javax.jms.TextMessage.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163" y="1524000"/>
            <a:ext cx="425767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790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vert="horz" lIns="91440" tIns="45720" rIns="91440" bIns="45720" rtlCol="0" anchor="ctr">
            <a:noAutofit/>
          </a:bodyPr>
          <a:lstStyle/>
          <a:p>
            <a:r>
              <a:rPr lang="en-US" sz="2800" dirty="0" smtClean="0"/>
              <a:t>Integration Patterns (6/10)</a:t>
            </a:r>
            <a:endParaRPr lang="en-IN" sz="2600" dirty="0"/>
          </a:p>
        </p:txBody>
      </p:sp>
      <p:sp>
        <p:nvSpPr>
          <p:cNvPr id="7" name="Rectangle 6"/>
          <p:cNvSpPr/>
          <p:nvPr/>
        </p:nvSpPr>
        <p:spPr>
          <a:xfrm>
            <a:off x="214086" y="692696"/>
            <a:ext cx="8534378" cy="57606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eaLnBrk="0" hangingPunct="0">
              <a:spcBef>
                <a:spcPts val="1200"/>
              </a:spcBef>
            </a:pPr>
            <a:r>
              <a:rPr lang="en-US" sz="1600" b="1" dirty="0" smtClean="0">
                <a:solidFill>
                  <a:prstClr val="black">
                    <a:lumMod val="75000"/>
                    <a:lumOff val="25000"/>
                  </a:prstClr>
                </a:solidFill>
              </a:rPr>
              <a:t>Message Filters</a:t>
            </a:r>
          </a:p>
          <a:p>
            <a:pPr lvl="1" eaLnBrk="0" hangingPunct="0">
              <a:spcBef>
                <a:spcPts val="1200"/>
              </a:spcBef>
            </a:pPr>
            <a:endParaRPr lang="en-US" sz="1600" b="1" dirty="0">
              <a:solidFill>
                <a:prstClr val="black">
                  <a:lumMod val="75000"/>
                  <a:lumOff val="25000"/>
                </a:prstClr>
              </a:solidFill>
            </a:endParaRPr>
          </a:p>
          <a:p>
            <a:pPr lvl="1" eaLnBrk="0" hangingPunct="0">
              <a:spcBef>
                <a:spcPts val="1200"/>
              </a:spcBef>
            </a:pPr>
            <a:endParaRPr lang="en-US" sz="1600" b="1" dirty="0" smtClean="0">
              <a:solidFill>
                <a:prstClr val="black">
                  <a:lumMod val="75000"/>
                  <a:lumOff val="25000"/>
                </a:prstClr>
              </a:solidFill>
            </a:endParaRPr>
          </a:p>
        </p:txBody>
      </p:sp>
      <p:sp>
        <p:nvSpPr>
          <p:cNvPr id="4" name="Rectangle 3"/>
          <p:cNvSpPr/>
          <p:nvPr/>
        </p:nvSpPr>
        <p:spPr>
          <a:xfrm>
            <a:off x="1143000" y="3759875"/>
            <a:ext cx="7315200" cy="923330"/>
          </a:xfrm>
          <a:prstGeom prst="rect">
            <a:avLst/>
          </a:prstGeom>
        </p:spPr>
        <p:txBody>
          <a:bodyPr wrap="square">
            <a:spAutoFit/>
          </a:bodyPr>
          <a:lstStyle/>
          <a:p>
            <a:pPr marL="285750" indent="-285750">
              <a:buFont typeface="Arial" panose="020B0604020202020204" pitchFamily="34" charset="0"/>
              <a:buChar char="•"/>
            </a:pPr>
            <a:r>
              <a:rPr lang="en-US" dirty="0"/>
              <a:t>Message filter is used to eliminate undesired messages from a channel based on a set of criteria.</a:t>
            </a:r>
          </a:p>
          <a:p>
            <a:pPr marL="285750" indent="-285750">
              <a:buFont typeface="Arial" panose="020B0604020202020204" pitchFamily="34" charset="0"/>
              <a:buChar char="•"/>
            </a:pPr>
            <a:r>
              <a:rPr lang="en-US" dirty="0"/>
              <a:t>The Message Filter has only a single output channel</a:t>
            </a:r>
          </a:p>
        </p:txBody>
      </p:sp>
      <p:pic>
        <p:nvPicPr>
          <p:cNvPr id="3076" name="Picture 4" descr="http://www.eaipatterns.com/img/MessageFilt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00200"/>
            <a:ext cx="7162800" cy="1972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126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vert="horz" lIns="91440" tIns="45720" rIns="91440" bIns="45720" rtlCol="0" anchor="ctr">
            <a:noAutofit/>
          </a:bodyPr>
          <a:lstStyle/>
          <a:p>
            <a:r>
              <a:rPr lang="en-US" sz="2800" dirty="0" smtClean="0"/>
              <a:t>Integration Patterns (7/10)</a:t>
            </a:r>
            <a:endParaRPr lang="en-IN" sz="2600" dirty="0"/>
          </a:p>
        </p:txBody>
      </p:sp>
      <p:sp>
        <p:nvSpPr>
          <p:cNvPr id="7" name="Rectangle 6"/>
          <p:cNvSpPr/>
          <p:nvPr/>
        </p:nvSpPr>
        <p:spPr>
          <a:xfrm>
            <a:off x="214086" y="692696"/>
            <a:ext cx="8534378" cy="57606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eaLnBrk="0" hangingPunct="0">
              <a:spcBef>
                <a:spcPts val="1200"/>
              </a:spcBef>
            </a:pPr>
            <a:r>
              <a:rPr lang="en-US" sz="1600" b="1" dirty="0" smtClean="0">
                <a:solidFill>
                  <a:prstClr val="black">
                    <a:lumMod val="75000"/>
                    <a:lumOff val="25000"/>
                  </a:prstClr>
                </a:solidFill>
              </a:rPr>
              <a:t>Message Aggregator</a:t>
            </a:r>
          </a:p>
          <a:p>
            <a:pPr lvl="1" eaLnBrk="0" hangingPunct="0">
              <a:spcBef>
                <a:spcPts val="1200"/>
              </a:spcBef>
            </a:pPr>
            <a:endParaRPr lang="en-US" sz="1600" b="1" dirty="0">
              <a:solidFill>
                <a:prstClr val="black">
                  <a:lumMod val="75000"/>
                  <a:lumOff val="25000"/>
                </a:prstClr>
              </a:solidFill>
            </a:endParaRPr>
          </a:p>
          <a:p>
            <a:pPr lvl="1" eaLnBrk="0" hangingPunct="0">
              <a:spcBef>
                <a:spcPts val="1200"/>
              </a:spcBef>
            </a:pPr>
            <a:endParaRPr lang="en-US" sz="1600" b="1" dirty="0" smtClean="0">
              <a:solidFill>
                <a:prstClr val="black">
                  <a:lumMod val="75000"/>
                  <a:lumOff val="25000"/>
                </a:prstClr>
              </a:solidFill>
            </a:endParaRPr>
          </a:p>
        </p:txBody>
      </p:sp>
      <p:sp>
        <p:nvSpPr>
          <p:cNvPr id="4" name="Rectangle 3"/>
          <p:cNvSpPr/>
          <p:nvPr/>
        </p:nvSpPr>
        <p:spPr>
          <a:xfrm>
            <a:off x="1143000" y="3759875"/>
            <a:ext cx="7315200" cy="1200329"/>
          </a:xfrm>
          <a:prstGeom prst="rect">
            <a:avLst/>
          </a:prstGeom>
        </p:spPr>
        <p:txBody>
          <a:bodyPr wrap="square">
            <a:spAutoFit/>
          </a:bodyPr>
          <a:lstStyle/>
          <a:p>
            <a:pPr marL="285750" indent="-285750">
              <a:buFont typeface="Arial" panose="020B0604020202020204" pitchFamily="34" charset="0"/>
              <a:buChar char="•"/>
            </a:pPr>
            <a:r>
              <a:rPr lang="en-US" dirty="0">
                <a:solidFill>
                  <a:prstClr val="black"/>
                </a:solidFill>
              </a:rPr>
              <a:t>The Aggregator is a special Filter that receives a stream of messages and identifies messages that are </a:t>
            </a:r>
            <a:r>
              <a:rPr lang="en-US" dirty="0" smtClean="0">
                <a:solidFill>
                  <a:prstClr val="black"/>
                </a:solidFill>
              </a:rPr>
              <a:t>correlated.</a:t>
            </a:r>
            <a:endParaRPr lang="en-US" dirty="0">
              <a:solidFill>
                <a:prstClr val="black"/>
              </a:solidFill>
            </a:endParaRPr>
          </a:p>
          <a:p>
            <a:pPr marL="285750" indent="-285750">
              <a:buFont typeface="Arial" panose="020B0604020202020204" pitchFamily="34" charset="0"/>
              <a:buChar char="•"/>
            </a:pPr>
            <a:r>
              <a:rPr lang="en-US" dirty="0">
                <a:solidFill>
                  <a:prstClr val="black"/>
                </a:solidFill>
              </a:rPr>
              <a:t>the Aggregator publishes a single message distilled from the individual messages. </a:t>
            </a:r>
          </a:p>
        </p:txBody>
      </p:sp>
      <p:pic>
        <p:nvPicPr>
          <p:cNvPr id="5122" name="Picture 2" descr="http://www.eaipatterns.com/img/Aggregato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47800"/>
            <a:ext cx="76200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259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vert="horz" lIns="91440" tIns="45720" rIns="91440" bIns="45720" rtlCol="0" anchor="ctr">
            <a:noAutofit/>
          </a:bodyPr>
          <a:lstStyle/>
          <a:p>
            <a:r>
              <a:rPr lang="en-US" sz="2800" dirty="0" smtClean="0"/>
              <a:t>Integration Patterns (8/10)</a:t>
            </a:r>
            <a:endParaRPr lang="en-IN" sz="2600" dirty="0"/>
          </a:p>
        </p:txBody>
      </p:sp>
      <p:sp>
        <p:nvSpPr>
          <p:cNvPr id="7" name="Rectangle 6"/>
          <p:cNvSpPr/>
          <p:nvPr/>
        </p:nvSpPr>
        <p:spPr>
          <a:xfrm>
            <a:off x="214086" y="692696"/>
            <a:ext cx="8534378" cy="57606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eaLnBrk="0" hangingPunct="0">
              <a:spcBef>
                <a:spcPts val="1200"/>
              </a:spcBef>
            </a:pPr>
            <a:r>
              <a:rPr lang="en-US" sz="1600" b="1" dirty="0" smtClean="0">
                <a:solidFill>
                  <a:prstClr val="black">
                    <a:lumMod val="75000"/>
                    <a:lumOff val="25000"/>
                  </a:prstClr>
                </a:solidFill>
              </a:rPr>
              <a:t>Message Router</a:t>
            </a:r>
          </a:p>
          <a:p>
            <a:pPr lvl="1" eaLnBrk="0" hangingPunct="0">
              <a:spcBef>
                <a:spcPts val="1200"/>
              </a:spcBef>
            </a:pPr>
            <a:endParaRPr lang="en-US" sz="1600" b="1" dirty="0">
              <a:solidFill>
                <a:prstClr val="black">
                  <a:lumMod val="75000"/>
                  <a:lumOff val="25000"/>
                </a:prstClr>
              </a:solidFill>
            </a:endParaRPr>
          </a:p>
          <a:p>
            <a:pPr lvl="1" eaLnBrk="0" hangingPunct="0">
              <a:spcBef>
                <a:spcPts val="1200"/>
              </a:spcBef>
            </a:pPr>
            <a:endParaRPr lang="en-US" sz="1600" b="1" dirty="0" smtClean="0">
              <a:solidFill>
                <a:prstClr val="black">
                  <a:lumMod val="75000"/>
                  <a:lumOff val="25000"/>
                </a:prstClr>
              </a:solidFill>
            </a:endParaRPr>
          </a:p>
        </p:txBody>
      </p:sp>
      <p:sp>
        <p:nvSpPr>
          <p:cNvPr id="4" name="Rectangle 3"/>
          <p:cNvSpPr/>
          <p:nvPr/>
        </p:nvSpPr>
        <p:spPr>
          <a:xfrm>
            <a:off x="1143000" y="3759875"/>
            <a:ext cx="7315200" cy="2031325"/>
          </a:xfrm>
          <a:prstGeom prst="rect">
            <a:avLst/>
          </a:prstGeom>
        </p:spPr>
        <p:txBody>
          <a:bodyPr wrap="square">
            <a:spAutoFit/>
          </a:bodyPr>
          <a:lstStyle/>
          <a:p>
            <a:pPr marL="285750" indent="-285750">
              <a:buFont typeface="Arial" panose="020B0604020202020204" pitchFamily="34" charset="0"/>
              <a:buChar char="•"/>
            </a:pPr>
            <a:r>
              <a:rPr lang="en-US" dirty="0">
                <a:solidFill>
                  <a:prstClr val="black"/>
                </a:solidFill>
              </a:rPr>
              <a:t>Message Router is responsible for deciding what channel or channels should receive the Message next (if any). </a:t>
            </a:r>
            <a:endParaRPr lang="en-US" dirty="0" smtClean="0">
              <a:solidFill>
                <a:prstClr val="black"/>
              </a:solidFill>
            </a:endParaRPr>
          </a:p>
          <a:p>
            <a:pPr marL="285750" indent="-285750">
              <a:buFont typeface="Arial" panose="020B0604020202020204" pitchFamily="34" charset="0"/>
              <a:buChar char="•"/>
            </a:pPr>
            <a:r>
              <a:rPr lang="en-US" dirty="0" smtClean="0">
                <a:solidFill>
                  <a:prstClr val="black"/>
                </a:solidFill>
              </a:rPr>
              <a:t>The </a:t>
            </a:r>
            <a:r>
              <a:rPr lang="en-US" dirty="0">
                <a:solidFill>
                  <a:prstClr val="black"/>
                </a:solidFill>
              </a:rPr>
              <a:t>decision is based upon the Message's content and/or metadata available in the Message Headers. </a:t>
            </a:r>
            <a:endParaRPr lang="en-US" dirty="0" smtClean="0">
              <a:solidFill>
                <a:prstClr val="black"/>
              </a:solidFill>
            </a:endParaRPr>
          </a:p>
          <a:p>
            <a:pPr marL="285750" indent="-285750">
              <a:buFont typeface="Arial" panose="020B0604020202020204" pitchFamily="34" charset="0"/>
              <a:buChar char="•"/>
            </a:pPr>
            <a:r>
              <a:rPr lang="en-US" dirty="0" smtClean="0">
                <a:solidFill>
                  <a:prstClr val="black"/>
                </a:solidFill>
              </a:rPr>
              <a:t>A </a:t>
            </a:r>
            <a:r>
              <a:rPr lang="en-US" dirty="0">
                <a:solidFill>
                  <a:prstClr val="black"/>
                </a:solidFill>
              </a:rPr>
              <a:t>Message Router is often used as a dynamic alternative to a statically configured output channel on </a:t>
            </a:r>
            <a:r>
              <a:rPr lang="en-US" dirty="0" smtClean="0">
                <a:solidFill>
                  <a:prstClr val="black"/>
                </a:solidFill>
              </a:rPr>
              <a:t>an </a:t>
            </a:r>
            <a:r>
              <a:rPr lang="en-US" dirty="0">
                <a:solidFill>
                  <a:prstClr val="black"/>
                </a:solidFill>
              </a:rPr>
              <a:t>endpoint capable of sending reply Messages.</a:t>
            </a:r>
            <a:r>
              <a:rPr lang="en-US" dirty="0" smtClean="0">
                <a:solidFill>
                  <a:prstClr val="black"/>
                </a:solidFill>
              </a:rPr>
              <a:t>. </a:t>
            </a:r>
            <a:endParaRPr lang="en-US" dirty="0">
              <a:solidFill>
                <a:prstClr val="black"/>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95400"/>
            <a:ext cx="7010400" cy="2163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239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vert="horz" lIns="91440" tIns="45720" rIns="91440" bIns="45720" rtlCol="0" anchor="ctr">
            <a:noAutofit/>
          </a:bodyPr>
          <a:lstStyle/>
          <a:p>
            <a:r>
              <a:rPr lang="en-US" sz="2800" dirty="0" smtClean="0"/>
              <a:t>Integration Patterns (9/10)</a:t>
            </a:r>
            <a:endParaRPr lang="en-IN" sz="2600" dirty="0"/>
          </a:p>
        </p:txBody>
      </p:sp>
      <p:sp>
        <p:nvSpPr>
          <p:cNvPr id="7" name="Rectangle 6"/>
          <p:cNvSpPr/>
          <p:nvPr/>
        </p:nvSpPr>
        <p:spPr>
          <a:xfrm>
            <a:off x="214086" y="692696"/>
            <a:ext cx="8534378" cy="57606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eaLnBrk="0" hangingPunct="0">
              <a:spcBef>
                <a:spcPts val="1200"/>
              </a:spcBef>
            </a:pPr>
            <a:r>
              <a:rPr lang="en-US" sz="1600" b="1" dirty="0" smtClean="0">
                <a:solidFill>
                  <a:prstClr val="black">
                    <a:lumMod val="75000"/>
                    <a:lumOff val="25000"/>
                  </a:prstClr>
                </a:solidFill>
              </a:rPr>
              <a:t>Message Splitter</a:t>
            </a:r>
          </a:p>
          <a:p>
            <a:pPr lvl="1" eaLnBrk="0" hangingPunct="0">
              <a:spcBef>
                <a:spcPts val="1200"/>
              </a:spcBef>
            </a:pPr>
            <a:endParaRPr lang="en-US" sz="1600" b="1" dirty="0">
              <a:solidFill>
                <a:prstClr val="black">
                  <a:lumMod val="75000"/>
                  <a:lumOff val="25000"/>
                </a:prstClr>
              </a:solidFill>
            </a:endParaRPr>
          </a:p>
          <a:p>
            <a:pPr lvl="1" eaLnBrk="0" hangingPunct="0">
              <a:spcBef>
                <a:spcPts val="1200"/>
              </a:spcBef>
            </a:pPr>
            <a:endParaRPr lang="en-US" sz="1600" b="1" dirty="0" smtClean="0">
              <a:solidFill>
                <a:prstClr val="black">
                  <a:lumMod val="75000"/>
                  <a:lumOff val="25000"/>
                </a:prstClr>
              </a:solidFill>
            </a:endParaRPr>
          </a:p>
        </p:txBody>
      </p:sp>
      <p:sp>
        <p:nvSpPr>
          <p:cNvPr id="4" name="Rectangle 3"/>
          <p:cNvSpPr/>
          <p:nvPr/>
        </p:nvSpPr>
        <p:spPr>
          <a:xfrm>
            <a:off x="1143000" y="3759875"/>
            <a:ext cx="7315200" cy="1200329"/>
          </a:xfrm>
          <a:prstGeom prst="rect">
            <a:avLst/>
          </a:prstGeom>
        </p:spPr>
        <p:txBody>
          <a:bodyPr wrap="square">
            <a:spAutoFit/>
          </a:bodyPr>
          <a:lstStyle/>
          <a:p>
            <a:pPr marL="285750" indent="-285750">
              <a:buFont typeface="Arial" panose="020B0604020202020204" pitchFamily="34" charset="0"/>
              <a:buChar char="•"/>
            </a:pPr>
            <a:r>
              <a:rPr lang="en-US" i="1" dirty="0"/>
              <a:t>Splitter</a:t>
            </a:r>
            <a:r>
              <a:rPr lang="en-US" dirty="0"/>
              <a:t> that consumes one message containing a list of repeating elements, each of which can be processed </a:t>
            </a:r>
            <a:r>
              <a:rPr lang="en-US" dirty="0" smtClean="0"/>
              <a:t>individually.</a:t>
            </a:r>
          </a:p>
          <a:p>
            <a:pPr marL="285750" indent="-285750">
              <a:buFont typeface="Arial" panose="020B0604020202020204" pitchFamily="34" charset="0"/>
              <a:buChar char="•"/>
            </a:pPr>
            <a:r>
              <a:rPr lang="en-US" dirty="0"/>
              <a:t>The </a:t>
            </a:r>
            <a:r>
              <a:rPr lang="en-US" i="1" dirty="0"/>
              <a:t>Splitter</a:t>
            </a:r>
            <a:r>
              <a:rPr lang="en-US" dirty="0"/>
              <a:t> publishes a one message for each single element (or a subset of elements) from the original message</a:t>
            </a:r>
            <a:r>
              <a:rPr lang="en-US" dirty="0" smtClean="0"/>
              <a:t>.</a:t>
            </a:r>
            <a:r>
              <a:rPr lang="en-US" dirty="0" smtClean="0">
                <a:solidFill>
                  <a:prstClr val="black"/>
                </a:solidFill>
              </a:rPr>
              <a:t> </a:t>
            </a:r>
          </a:p>
        </p:txBody>
      </p:sp>
      <p:pic>
        <p:nvPicPr>
          <p:cNvPr id="8194" name="Picture 2" descr="http://www.eaipatterns.com/img/Sequenc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95400"/>
            <a:ext cx="7467599"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581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vert="horz" lIns="91440" tIns="45720" rIns="91440" bIns="45720" rtlCol="0" anchor="ctr">
            <a:noAutofit/>
          </a:bodyPr>
          <a:lstStyle/>
          <a:p>
            <a:r>
              <a:rPr lang="en-US" sz="2800" dirty="0" smtClean="0"/>
              <a:t>Integration Patterns (10/10)</a:t>
            </a:r>
            <a:endParaRPr lang="en-IN" sz="2600" dirty="0"/>
          </a:p>
        </p:txBody>
      </p:sp>
      <p:sp>
        <p:nvSpPr>
          <p:cNvPr id="7" name="Rectangle 6"/>
          <p:cNvSpPr/>
          <p:nvPr/>
        </p:nvSpPr>
        <p:spPr>
          <a:xfrm>
            <a:off x="214086" y="692696"/>
            <a:ext cx="8534378" cy="57606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eaLnBrk="0" hangingPunct="0">
              <a:spcBef>
                <a:spcPts val="1200"/>
              </a:spcBef>
            </a:pPr>
            <a:r>
              <a:rPr lang="en-US" sz="1600" b="1" dirty="0" smtClean="0">
                <a:solidFill>
                  <a:prstClr val="black">
                    <a:lumMod val="75000"/>
                    <a:lumOff val="25000"/>
                  </a:prstClr>
                </a:solidFill>
              </a:rPr>
              <a:t>Channel Adapter</a:t>
            </a:r>
          </a:p>
          <a:p>
            <a:pPr lvl="1" eaLnBrk="0" hangingPunct="0">
              <a:spcBef>
                <a:spcPts val="1200"/>
              </a:spcBef>
            </a:pPr>
            <a:endParaRPr lang="en-US" sz="1600" b="1" dirty="0">
              <a:solidFill>
                <a:prstClr val="black">
                  <a:lumMod val="75000"/>
                  <a:lumOff val="25000"/>
                </a:prstClr>
              </a:solidFill>
            </a:endParaRPr>
          </a:p>
          <a:p>
            <a:pPr lvl="1" eaLnBrk="0" hangingPunct="0">
              <a:spcBef>
                <a:spcPts val="1200"/>
              </a:spcBef>
            </a:pPr>
            <a:endParaRPr lang="en-US" sz="1600" b="1" dirty="0" smtClean="0">
              <a:solidFill>
                <a:prstClr val="black">
                  <a:lumMod val="75000"/>
                  <a:lumOff val="25000"/>
                </a:prstClr>
              </a:solidFill>
            </a:endParaRPr>
          </a:p>
        </p:txBody>
      </p:sp>
      <p:sp>
        <p:nvSpPr>
          <p:cNvPr id="4" name="Rectangle 3"/>
          <p:cNvSpPr/>
          <p:nvPr/>
        </p:nvSpPr>
        <p:spPr>
          <a:xfrm>
            <a:off x="1143000" y="3759875"/>
            <a:ext cx="7315200" cy="2308324"/>
          </a:xfrm>
          <a:prstGeom prst="rect">
            <a:avLst/>
          </a:prstGeom>
        </p:spPr>
        <p:txBody>
          <a:bodyPr wrap="square">
            <a:spAutoFit/>
          </a:bodyPr>
          <a:lstStyle/>
          <a:p>
            <a:pPr marL="285750" indent="-285750">
              <a:buFont typeface="Arial" panose="020B0604020202020204" pitchFamily="34" charset="0"/>
              <a:buChar char="•"/>
            </a:pPr>
            <a:r>
              <a:rPr lang="en-US" dirty="0"/>
              <a:t>A Channel Adapter is an endpoint that connects a Message Channel to some other system or transport. </a:t>
            </a:r>
            <a:endParaRPr lang="en-US" dirty="0" smtClean="0"/>
          </a:p>
          <a:p>
            <a:pPr marL="285750" indent="-285750">
              <a:buFont typeface="Arial" panose="020B0604020202020204" pitchFamily="34" charset="0"/>
              <a:buChar char="•"/>
            </a:pPr>
            <a:r>
              <a:rPr lang="en-US" dirty="0" smtClean="0"/>
              <a:t>Channel </a:t>
            </a:r>
            <a:r>
              <a:rPr lang="en-US" dirty="0"/>
              <a:t>Adapters may be either inbound or outbound. </a:t>
            </a:r>
            <a:endParaRPr lang="en-US" dirty="0" smtClean="0"/>
          </a:p>
          <a:p>
            <a:pPr marL="285750" indent="-285750">
              <a:buFont typeface="Arial" panose="020B0604020202020204" pitchFamily="34" charset="0"/>
              <a:buChar char="•"/>
            </a:pPr>
            <a:r>
              <a:rPr lang="en-US" dirty="0" smtClean="0"/>
              <a:t>Channel </a:t>
            </a:r>
            <a:r>
              <a:rPr lang="en-US" dirty="0"/>
              <a:t>Adapter will do some mapping between the Message and whatever object or resource is received-from or sent-to the other system (File, HTTP Request, JMS </a:t>
            </a:r>
            <a:r>
              <a:rPr lang="en-US" dirty="0" smtClean="0"/>
              <a:t>Message etc.). </a:t>
            </a:r>
          </a:p>
          <a:p>
            <a:pPr marL="285750" indent="-285750">
              <a:buFont typeface="Arial" panose="020B0604020202020204" pitchFamily="34" charset="0"/>
              <a:buChar char="•"/>
            </a:pPr>
            <a:r>
              <a:rPr lang="en-US" dirty="0" smtClean="0"/>
              <a:t>Depending </a:t>
            </a:r>
            <a:r>
              <a:rPr lang="en-US" dirty="0"/>
              <a:t>on the transport, the Channel Adapter may also populate or extract Message header values. </a:t>
            </a:r>
            <a:endParaRPr lang="en-US" dirty="0">
              <a:solidFill>
                <a:prstClr val="black"/>
              </a:solidFill>
            </a:endParaRPr>
          </a:p>
        </p:txBody>
      </p:sp>
      <p:pic>
        <p:nvPicPr>
          <p:cNvPr id="1026" name="Picture 2" descr="http://docs.spring.io/spring-integration/docs/3.0.6.RELEASE/reference/html/images/source-endpoi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181099"/>
            <a:ext cx="5953125" cy="10287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docs.spring.io/spring-integration/docs/3.0.6.RELEASE/reference/html/images/target-endpoi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476499"/>
            <a:ext cx="5991225" cy="102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199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vert="horz" lIns="91440" tIns="45720" rIns="91440" bIns="45720" rtlCol="0" anchor="ctr">
            <a:noAutofit/>
          </a:bodyPr>
          <a:lstStyle/>
          <a:p>
            <a:pPr marL="285750" indent="-285750">
              <a:spcAft>
                <a:spcPts val="1200"/>
              </a:spcAft>
            </a:pPr>
            <a:r>
              <a:rPr lang="en-US" sz="2800" dirty="0"/>
              <a:t>Why </a:t>
            </a:r>
            <a:r>
              <a:rPr lang="en-US" sz="2800" dirty="0" smtClean="0"/>
              <a:t>ESB</a:t>
            </a:r>
            <a:endParaRPr lang="en-US" sz="2800" dirty="0"/>
          </a:p>
        </p:txBody>
      </p:sp>
      <p:sp>
        <p:nvSpPr>
          <p:cNvPr id="7" name="Rectangle 6"/>
          <p:cNvSpPr/>
          <p:nvPr/>
        </p:nvSpPr>
        <p:spPr>
          <a:xfrm>
            <a:off x="214086" y="692696"/>
            <a:ext cx="8534378" cy="57606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4625" indent="-174625" eaLnBrk="0" hangingPunct="0">
              <a:spcBef>
                <a:spcPts val="1200"/>
              </a:spcBef>
              <a:buFont typeface="Wingdings" pitchFamily="2" charset="2"/>
              <a:buChar char="§"/>
            </a:pPr>
            <a:endParaRPr lang="en-US" sz="1600" b="1" dirty="0" smtClean="0">
              <a:solidFill>
                <a:prstClr val="black">
                  <a:lumMod val="75000"/>
                  <a:lumOff val="25000"/>
                </a:prstClr>
              </a:solidFill>
            </a:endParaRPr>
          </a:p>
          <a:p>
            <a:pPr marL="174625" indent="-174625" eaLnBrk="0" hangingPunct="0">
              <a:spcBef>
                <a:spcPts val="1200"/>
              </a:spcBef>
              <a:buFont typeface="Wingdings" pitchFamily="2" charset="2"/>
              <a:buChar char="§"/>
            </a:pPr>
            <a:r>
              <a:rPr lang="en-US" sz="1600" b="1" dirty="0" smtClean="0">
                <a:solidFill>
                  <a:prstClr val="black">
                    <a:lumMod val="75000"/>
                    <a:lumOff val="25000"/>
                  </a:prstClr>
                </a:solidFill>
              </a:rPr>
              <a:t>Today’s </a:t>
            </a:r>
            <a:r>
              <a:rPr lang="en-US" sz="1600" b="1" dirty="0">
                <a:solidFill>
                  <a:prstClr val="black">
                    <a:lumMod val="75000"/>
                    <a:lumOff val="25000"/>
                  </a:prstClr>
                </a:solidFill>
              </a:rPr>
              <a:t>businesses aren’t run on a single monolithic system, and most businesses</a:t>
            </a:r>
          </a:p>
          <a:p>
            <a:r>
              <a:rPr lang="en-US" sz="1600" b="1" dirty="0" smtClean="0">
                <a:solidFill>
                  <a:prstClr val="black">
                    <a:lumMod val="75000"/>
                    <a:lumOff val="25000"/>
                  </a:prstClr>
                </a:solidFill>
              </a:rPr>
              <a:t>    have </a:t>
            </a:r>
            <a:r>
              <a:rPr lang="en-US" sz="1600" b="1" dirty="0">
                <a:solidFill>
                  <a:prstClr val="black">
                    <a:lumMod val="75000"/>
                    <a:lumOff val="25000"/>
                  </a:prstClr>
                </a:solidFill>
              </a:rPr>
              <a:t>a full range of </a:t>
            </a:r>
            <a:r>
              <a:rPr lang="en-US" sz="1600" b="1" u="sng" dirty="0">
                <a:solidFill>
                  <a:prstClr val="black">
                    <a:lumMod val="75000"/>
                    <a:lumOff val="25000"/>
                  </a:prstClr>
                </a:solidFill>
              </a:rPr>
              <a:t>disparate</a:t>
            </a:r>
            <a:r>
              <a:rPr lang="en-US" sz="1600" b="1" dirty="0">
                <a:solidFill>
                  <a:prstClr val="black">
                    <a:lumMod val="75000"/>
                    <a:lumOff val="25000"/>
                  </a:prstClr>
                </a:solidFill>
              </a:rPr>
              <a:t> systems</a:t>
            </a:r>
            <a:r>
              <a:rPr lang="en-US" sz="1600" b="1" dirty="0" smtClean="0">
                <a:solidFill>
                  <a:prstClr val="black">
                    <a:lumMod val="75000"/>
                    <a:lumOff val="25000"/>
                  </a:prstClr>
                </a:solidFill>
              </a:rPr>
              <a:t>.</a:t>
            </a:r>
            <a:endParaRPr lang="en-US" sz="1600" b="1" dirty="0">
              <a:solidFill>
                <a:prstClr val="black">
                  <a:lumMod val="75000"/>
                  <a:lumOff val="25000"/>
                </a:prstClr>
              </a:solidFill>
            </a:endParaRPr>
          </a:p>
          <a:p>
            <a:pPr marL="174625" indent="-174625" eaLnBrk="0" hangingPunct="0">
              <a:spcBef>
                <a:spcPts val="1200"/>
              </a:spcBef>
              <a:buFont typeface="Wingdings" pitchFamily="2" charset="2"/>
              <a:buChar char="§"/>
            </a:pPr>
            <a:r>
              <a:rPr lang="en-US" sz="1600" b="1" dirty="0" smtClean="0">
                <a:solidFill>
                  <a:prstClr val="black">
                    <a:lumMod val="75000"/>
                    <a:lumOff val="25000"/>
                  </a:prstClr>
                </a:solidFill>
              </a:rPr>
              <a:t>Ever-increasing </a:t>
            </a:r>
            <a:r>
              <a:rPr lang="en-US" sz="1600" b="1" dirty="0">
                <a:solidFill>
                  <a:prstClr val="black">
                    <a:lumMod val="75000"/>
                    <a:lumOff val="25000"/>
                  </a:prstClr>
                </a:solidFill>
              </a:rPr>
              <a:t>demand for </a:t>
            </a:r>
            <a:r>
              <a:rPr lang="en-US" sz="1600" b="1" dirty="0" smtClean="0">
                <a:solidFill>
                  <a:prstClr val="black">
                    <a:lumMod val="75000"/>
                    <a:lumOff val="25000"/>
                  </a:prstClr>
                </a:solidFill>
              </a:rPr>
              <a:t>those systems </a:t>
            </a:r>
            <a:r>
              <a:rPr lang="en-US" sz="1600" b="1" dirty="0">
                <a:solidFill>
                  <a:prstClr val="black">
                    <a:lumMod val="75000"/>
                    <a:lumOff val="25000"/>
                  </a:prstClr>
                </a:solidFill>
              </a:rPr>
              <a:t>to integrate with each other and with external business partners and </a:t>
            </a:r>
            <a:r>
              <a:rPr lang="en-US" sz="1600" b="1" dirty="0" smtClean="0">
                <a:solidFill>
                  <a:prstClr val="black">
                    <a:lumMod val="75000"/>
                    <a:lumOff val="25000"/>
                  </a:prstClr>
                </a:solidFill>
              </a:rPr>
              <a:t>government systems</a:t>
            </a:r>
            <a:r>
              <a:rPr lang="en-US" sz="1600" b="1" dirty="0">
                <a:solidFill>
                  <a:prstClr val="black">
                    <a:lumMod val="75000"/>
                    <a:lumOff val="25000"/>
                  </a:prstClr>
                </a:solidFill>
              </a:rPr>
              <a:t>.</a:t>
            </a:r>
          </a:p>
          <a:p>
            <a:pPr marL="174625" indent="-174625" eaLnBrk="0" hangingPunct="0">
              <a:spcBef>
                <a:spcPts val="1200"/>
              </a:spcBef>
              <a:buFont typeface="Wingdings" pitchFamily="2" charset="2"/>
              <a:buChar char="§"/>
            </a:pPr>
            <a:r>
              <a:rPr lang="en-US" sz="1600" b="1" dirty="0" smtClean="0">
                <a:solidFill>
                  <a:prstClr val="black">
                    <a:lumMod val="75000"/>
                    <a:lumOff val="25000"/>
                  </a:prstClr>
                </a:solidFill>
              </a:rPr>
              <a:t> Integration is hard and need to  describe</a:t>
            </a:r>
            <a:r>
              <a:rPr lang="en-US" sz="1600" b="1" dirty="0">
                <a:solidFill>
                  <a:prstClr val="black">
                    <a:lumMod val="75000"/>
                    <a:lumOff val="25000"/>
                  </a:prstClr>
                </a:solidFill>
              </a:rPr>
              <a:t>, document, and implement complex integration problems</a:t>
            </a:r>
          </a:p>
          <a:p>
            <a:pPr eaLnBrk="0" hangingPunct="0">
              <a:spcBef>
                <a:spcPts val="1200"/>
              </a:spcBef>
            </a:pPr>
            <a:endParaRPr lang="en-US" sz="1600" b="1" dirty="0">
              <a:solidFill>
                <a:prstClr val="black">
                  <a:lumMod val="75000"/>
                  <a:lumOff val="25000"/>
                </a:prstClr>
              </a:solidFill>
            </a:endParaRPr>
          </a:p>
          <a:p>
            <a:pPr marL="174625" indent="-174625" eaLnBrk="0" hangingPunct="0">
              <a:spcBef>
                <a:spcPts val="1200"/>
              </a:spcBef>
              <a:buFont typeface="Wingdings" pitchFamily="2" charset="2"/>
              <a:buChar char="§"/>
            </a:pPr>
            <a:endParaRPr lang="en-US" sz="1600" b="1" dirty="0" smtClean="0">
              <a:solidFill>
                <a:prstClr val="black">
                  <a:lumMod val="75000"/>
                  <a:lumOff val="25000"/>
                </a:prstClr>
              </a:solidFill>
            </a:endParaRPr>
          </a:p>
          <a:p>
            <a:pPr marL="174625" indent="-174625" eaLnBrk="0" hangingPunct="0">
              <a:spcBef>
                <a:spcPts val="1200"/>
              </a:spcBef>
              <a:buFont typeface="Wingdings" pitchFamily="2" charset="2"/>
              <a:buChar char="§"/>
            </a:pPr>
            <a:endParaRPr lang="en-US" sz="1600" b="1" dirty="0" smtClean="0">
              <a:solidFill>
                <a:prstClr val="black">
                  <a:lumMod val="75000"/>
                  <a:lumOff val="25000"/>
                </a:prstClr>
              </a:solidFill>
            </a:endParaRPr>
          </a:p>
          <a:p>
            <a:pPr marL="174625" indent="-174625" eaLnBrk="0" hangingPunct="0">
              <a:spcBef>
                <a:spcPts val="1200"/>
              </a:spcBef>
              <a:buFont typeface="Wingdings" pitchFamily="2" charset="2"/>
              <a:buChar char="§"/>
            </a:pPr>
            <a:endParaRPr lang="en-US" sz="1600" b="1" dirty="0" smtClean="0">
              <a:solidFill>
                <a:prstClr val="black">
                  <a:lumMod val="75000"/>
                  <a:lumOff val="25000"/>
                </a:prstClr>
              </a:solidFill>
            </a:endParaRPr>
          </a:p>
          <a:p>
            <a:pPr marL="174625" indent="-174625" eaLnBrk="0" hangingPunct="0">
              <a:spcBef>
                <a:spcPts val="1200"/>
              </a:spcBef>
              <a:buFont typeface="Wingdings" pitchFamily="2" charset="2"/>
              <a:buChar char="§"/>
            </a:pPr>
            <a:endParaRPr lang="en-US" sz="1600" b="1" dirty="0" smtClean="0">
              <a:solidFill>
                <a:prstClr val="black">
                  <a:lumMod val="75000"/>
                  <a:lumOff val="25000"/>
                </a:prstClr>
              </a:solidFill>
            </a:endParaRPr>
          </a:p>
          <a:p>
            <a:pPr marL="174625" indent="-174625" eaLnBrk="0" hangingPunct="0">
              <a:spcBef>
                <a:spcPts val="1200"/>
              </a:spcBef>
              <a:buFont typeface="Wingdings" pitchFamily="2" charset="2"/>
              <a:buChar char="§"/>
            </a:pPr>
            <a:endParaRPr lang="en-US" sz="1600" b="1" dirty="0" smtClean="0">
              <a:solidFill>
                <a:prstClr val="black">
                  <a:lumMod val="75000"/>
                  <a:lumOff val="25000"/>
                </a:prstClr>
              </a:solidFill>
            </a:endParaRPr>
          </a:p>
          <a:p>
            <a:pPr marL="174625" indent="-174625" eaLnBrk="0" hangingPunct="0">
              <a:spcBef>
                <a:spcPts val="1200"/>
              </a:spcBef>
              <a:buFont typeface="Wingdings" pitchFamily="2" charset="2"/>
              <a:buChar char="§"/>
            </a:pPr>
            <a:endParaRPr lang="en-US" sz="1600" b="1" dirty="0" smtClean="0">
              <a:solidFill>
                <a:prstClr val="black">
                  <a:lumMod val="75000"/>
                  <a:lumOff val="25000"/>
                </a:prstClr>
              </a:solidFill>
            </a:endParaRPr>
          </a:p>
          <a:p>
            <a:pPr marL="174625" indent="-174625" eaLnBrk="0" hangingPunct="0">
              <a:spcBef>
                <a:spcPts val="1200"/>
              </a:spcBef>
              <a:buFont typeface="Wingdings" pitchFamily="2" charset="2"/>
              <a:buChar char="§"/>
            </a:pPr>
            <a:endParaRPr lang="en-US" sz="1600" b="1" dirty="0" smtClean="0">
              <a:solidFill>
                <a:prstClr val="black">
                  <a:lumMod val="75000"/>
                  <a:lumOff val="25000"/>
                </a:prstClr>
              </a:solidFill>
            </a:endParaRPr>
          </a:p>
          <a:p>
            <a:pPr marL="174625" indent="-174625" eaLnBrk="0" hangingPunct="0">
              <a:spcBef>
                <a:spcPts val="1200"/>
              </a:spcBef>
              <a:buFont typeface="Wingdings" pitchFamily="2" charset="2"/>
              <a:buChar char="§"/>
            </a:pPr>
            <a:endParaRPr lang="en-US" sz="1600" b="1" dirty="0" smtClean="0">
              <a:solidFill>
                <a:prstClr val="black">
                  <a:lumMod val="75000"/>
                  <a:lumOff val="25000"/>
                </a:prstClr>
              </a:solidFill>
            </a:endParaRPr>
          </a:p>
          <a:p>
            <a:pPr marL="174625" indent="-174625" eaLnBrk="0" hangingPunct="0">
              <a:spcBef>
                <a:spcPts val="1200"/>
              </a:spcBef>
              <a:buFont typeface="Wingdings" pitchFamily="2" charset="2"/>
              <a:buChar char="§"/>
            </a:pPr>
            <a:endParaRPr lang="en-US" sz="1600" b="1" dirty="0" smtClean="0">
              <a:solidFill>
                <a:prstClr val="black">
                  <a:lumMod val="75000"/>
                  <a:lumOff val="25000"/>
                </a:prstClr>
              </a:solidFill>
            </a:endParaRPr>
          </a:p>
          <a:p>
            <a:pPr marL="174625" indent="-174625" eaLnBrk="0" hangingPunct="0">
              <a:spcBef>
                <a:spcPts val="1200"/>
              </a:spcBef>
              <a:buFont typeface="Wingdings" pitchFamily="2" charset="2"/>
              <a:buChar char="§"/>
            </a:pPr>
            <a:endParaRPr lang="en-US" sz="1600" b="1" dirty="0" smtClean="0">
              <a:solidFill>
                <a:prstClr val="black">
                  <a:lumMod val="75000"/>
                  <a:lumOff val="25000"/>
                </a:prstClr>
              </a:solidFill>
            </a:endParaRPr>
          </a:p>
          <a:p>
            <a:pPr marL="174625" indent="-174625" eaLnBrk="0" hangingPunct="0">
              <a:spcBef>
                <a:spcPts val="1200"/>
              </a:spcBef>
              <a:buFont typeface="Wingdings" pitchFamily="2" charset="2"/>
              <a:buChar char="§"/>
            </a:pPr>
            <a:endParaRPr lang="en-US" sz="1600" b="1" dirty="0" smtClean="0">
              <a:solidFill>
                <a:prstClr val="black">
                  <a:lumMod val="75000"/>
                  <a:lumOff val="25000"/>
                </a:prstClr>
              </a:solidFill>
            </a:endParaRPr>
          </a:p>
          <a:p>
            <a:pPr marL="174625" indent="-174625" eaLnBrk="0" hangingPunct="0">
              <a:spcBef>
                <a:spcPts val="1200"/>
              </a:spcBef>
              <a:buFont typeface="Wingdings" pitchFamily="2" charset="2"/>
              <a:buChar char="§"/>
            </a:pPr>
            <a:endParaRPr lang="en-US" sz="1600" b="1" dirty="0" smtClean="0">
              <a:solidFill>
                <a:prstClr val="black">
                  <a:lumMod val="75000"/>
                  <a:lumOff val="25000"/>
                </a:prstClr>
              </a:solidFill>
            </a:endParaRPr>
          </a:p>
          <a:p>
            <a:pPr marL="174625" indent="-174625" eaLnBrk="0" hangingPunct="0">
              <a:spcBef>
                <a:spcPts val="1200"/>
              </a:spcBef>
              <a:buFont typeface="Wingdings" pitchFamily="2" charset="2"/>
              <a:buChar char="§"/>
            </a:pPr>
            <a:endParaRPr lang="en-US" sz="1600" b="1" dirty="0">
              <a:solidFill>
                <a:prstClr val="black">
                  <a:lumMod val="75000"/>
                  <a:lumOff val="25000"/>
                </a:prstClr>
              </a:solidFill>
            </a:endParaRPr>
          </a:p>
        </p:txBody>
      </p:sp>
    </p:spTree>
    <p:extLst>
      <p:ext uri="{BB962C8B-B14F-4D97-AF65-F5344CB8AC3E}">
        <p14:creationId xmlns:p14="http://schemas.microsoft.com/office/powerpoint/2010/main" val="3574660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vert="horz" lIns="91440" tIns="45720" rIns="91440" bIns="45720" rtlCol="0" anchor="ctr">
            <a:noAutofit/>
          </a:bodyPr>
          <a:lstStyle/>
          <a:p>
            <a:r>
              <a:rPr lang="en-US" sz="2400" dirty="0"/>
              <a:t>Why ESB </a:t>
            </a:r>
            <a:r>
              <a:rPr lang="en-US" sz="2600" dirty="0" smtClean="0"/>
              <a:t>(1/3)</a:t>
            </a:r>
            <a:endParaRPr lang="en-IN" sz="2600" dirty="0"/>
          </a:p>
        </p:txBody>
      </p:sp>
      <p:sp>
        <p:nvSpPr>
          <p:cNvPr id="7" name="Rectangle 6"/>
          <p:cNvSpPr/>
          <p:nvPr/>
        </p:nvSpPr>
        <p:spPr>
          <a:xfrm>
            <a:off x="214086" y="692696"/>
            <a:ext cx="8534378" cy="57606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hangingPunct="0">
              <a:spcBef>
                <a:spcPts val="1200"/>
              </a:spcBef>
            </a:pPr>
            <a:endParaRPr lang="en-US" sz="1600" b="1" dirty="0">
              <a:solidFill>
                <a:prstClr val="black">
                  <a:lumMod val="75000"/>
                  <a:lumOff val="25000"/>
                </a:prst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764275013"/>
              </p:ext>
            </p:extLst>
          </p:nvPr>
        </p:nvGraphicFramePr>
        <p:xfrm>
          <a:off x="457200" y="1371600"/>
          <a:ext cx="8153400" cy="3450336"/>
        </p:xfrm>
        <a:graphic>
          <a:graphicData uri="http://schemas.openxmlformats.org/drawingml/2006/table">
            <a:tbl>
              <a:tblPr firstRow="1" bandRow="1">
                <a:tableStyleId>{5C22544A-7EE6-4342-B048-85BDC9FD1C3A}</a:tableStyleId>
              </a:tblPr>
              <a:tblGrid>
                <a:gridCol w="2438400"/>
                <a:gridCol w="5715000"/>
              </a:tblGrid>
              <a:tr h="324670">
                <a:tc>
                  <a:txBody>
                    <a:bodyPr/>
                    <a:lstStyle/>
                    <a:p>
                      <a:pPr marL="0" algn="l" defTabSz="914400" rtl="0" eaLnBrk="1" latinLnBrk="0" hangingPunct="1"/>
                      <a:r>
                        <a:rPr lang="en-US" sz="1800" b="1" kern="1200" dirty="0" smtClean="0">
                          <a:solidFill>
                            <a:schemeClr val="lt1"/>
                          </a:solidFill>
                          <a:effectLst/>
                          <a:latin typeface="+mn-lt"/>
                          <a:ea typeface="+mn-ea"/>
                          <a:cs typeface="+mn-cs"/>
                        </a:rPr>
                        <a:t>Reason</a:t>
                      </a:r>
                      <a:endParaRPr lang="en-US" sz="1800" b="1" kern="1200" dirty="0">
                        <a:solidFill>
                          <a:schemeClr val="lt1"/>
                        </a:solidFill>
                        <a:effectLst/>
                        <a:latin typeface="+mn-lt"/>
                        <a:ea typeface="+mn-ea"/>
                        <a:cs typeface="+mn-cs"/>
                      </a:endParaRPr>
                    </a:p>
                  </a:txBody>
                  <a:tcPr/>
                </a:tc>
                <a:tc>
                  <a:txBody>
                    <a:bodyPr/>
                    <a:lstStyle/>
                    <a:p>
                      <a:r>
                        <a:rPr lang="en-US" sz="1800" b="1" kern="1200" dirty="0" smtClean="0">
                          <a:solidFill>
                            <a:schemeClr val="lt1"/>
                          </a:solidFill>
                          <a:effectLst/>
                          <a:latin typeface="+mn-lt"/>
                          <a:ea typeface="+mn-ea"/>
                          <a:cs typeface="+mn-cs"/>
                        </a:rPr>
                        <a:t>Description</a:t>
                      </a:r>
                      <a:endParaRPr lang="en-US" sz="1800" b="1" kern="1200" dirty="0">
                        <a:solidFill>
                          <a:schemeClr val="lt1"/>
                        </a:solidFill>
                        <a:effectLst/>
                        <a:latin typeface="+mn-lt"/>
                        <a:ea typeface="+mn-ea"/>
                        <a:cs typeface="+mn-cs"/>
                      </a:endParaRPr>
                    </a:p>
                  </a:txBody>
                  <a:tcPr/>
                </a:tc>
              </a:tr>
              <a:tr h="647401">
                <a:tc>
                  <a:txBody>
                    <a:bodyPr/>
                    <a:lstStyle/>
                    <a:p>
                      <a:pPr marL="0" marR="0" algn="l" defTabSz="914400" rtl="0" eaLnBrk="1" latinLnBrk="0" hangingPunct="1">
                        <a:lnSpc>
                          <a:spcPct val="115000"/>
                        </a:lnSpc>
                        <a:spcBef>
                          <a:spcPts val="0"/>
                        </a:spcBef>
                        <a:spcAft>
                          <a:spcPts val="0"/>
                        </a:spcAft>
                      </a:pPr>
                      <a:r>
                        <a:rPr lang="en-US" sz="1600" b="0" kern="1200" dirty="0" smtClean="0">
                          <a:solidFill>
                            <a:prstClr val="black">
                              <a:lumMod val="75000"/>
                              <a:lumOff val="25000"/>
                            </a:prstClr>
                          </a:solidFill>
                          <a:latin typeface="+mn-lt"/>
                          <a:ea typeface="+mn-ea"/>
                          <a:cs typeface="+mn-cs"/>
                        </a:rPr>
                        <a:t>Necessity to integrate applications</a:t>
                      </a:r>
                      <a:endParaRPr lang="en-US" sz="1600" b="0" kern="1200" dirty="0">
                        <a:solidFill>
                          <a:prstClr val="black">
                            <a:lumMod val="75000"/>
                            <a:lumOff val="25000"/>
                          </a:prstClr>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600" b="0" kern="1200" dirty="0" smtClean="0">
                          <a:solidFill>
                            <a:prstClr val="black">
                              <a:lumMod val="75000"/>
                              <a:lumOff val="25000"/>
                            </a:prstClr>
                          </a:solidFill>
                          <a:latin typeface="+mn-lt"/>
                          <a:ea typeface="+mn-ea"/>
                          <a:cs typeface="+mn-cs"/>
                        </a:rPr>
                        <a:t>There must be a clear business need to integrate applications.</a:t>
                      </a:r>
                    </a:p>
                    <a:p>
                      <a:pPr marL="0" marR="0" algn="l" defTabSz="914400" rtl="0" eaLnBrk="1" latinLnBrk="0" hangingPunct="1">
                        <a:lnSpc>
                          <a:spcPct val="115000"/>
                        </a:lnSpc>
                        <a:spcBef>
                          <a:spcPts val="0"/>
                        </a:spcBef>
                        <a:spcAft>
                          <a:spcPts val="0"/>
                        </a:spcAft>
                      </a:pPr>
                      <a:r>
                        <a:rPr lang="en-US" sz="1600" b="0" kern="1200" dirty="0" smtClean="0">
                          <a:solidFill>
                            <a:prstClr val="black">
                              <a:lumMod val="75000"/>
                              <a:lumOff val="25000"/>
                            </a:prstClr>
                          </a:solidFill>
                          <a:latin typeface="+mn-lt"/>
                          <a:ea typeface="+mn-ea"/>
                          <a:cs typeface="+mn-cs"/>
                        </a:rPr>
                        <a:t>Time-to-market and real-time reports are examples of</a:t>
                      </a:r>
                    </a:p>
                    <a:p>
                      <a:pPr marL="0" marR="0" algn="l" defTabSz="914400" rtl="0" eaLnBrk="1" latinLnBrk="0" hangingPunct="1">
                        <a:lnSpc>
                          <a:spcPct val="115000"/>
                        </a:lnSpc>
                        <a:spcBef>
                          <a:spcPts val="0"/>
                        </a:spcBef>
                        <a:spcAft>
                          <a:spcPts val="0"/>
                        </a:spcAft>
                      </a:pPr>
                      <a:r>
                        <a:rPr lang="en-US" sz="1600" b="0" kern="1200" dirty="0" smtClean="0">
                          <a:solidFill>
                            <a:prstClr val="black">
                              <a:lumMod val="75000"/>
                              <a:lumOff val="25000"/>
                            </a:prstClr>
                          </a:solidFill>
                          <a:latin typeface="+mn-lt"/>
                          <a:ea typeface="+mn-ea"/>
                          <a:cs typeface="+mn-cs"/>
                        </a:rPr>
                        <a:t>business drivers.</a:t>
                      </a:r>
                      <a:endParaRPr lang="en-US" sz="1600" b="0" kern="1200" dirty="0">
                        <a:solidFill>
                          <a:prstClr val="black">
                            <a:lumMod val="75000"/>
                            <a:lumOff val="25000"/>
                          </a:prstClr>
                        </a:solidFill>
                        <a:latin typeface="+mn-lt"/>
                        <a:ea typeface="+mn-ea"/>
                        <a:cs typeface="+mn-cs"/>
                      </a:endParaRPr>
                    </a:p>
                  </a:txBody>
                  <a:tcPr marL="68580" marR="68580" marT="0" marB="0"/>
                </a:tc>
              </a:tr>
              <a:tr h="318865">
                <a:tc>
                  <a:txBody>
                    <a:bodyPr/>
                    <a:lstStyle/>
                    <a:p>
                      <a:pPr marL="0" marR="0" algn="l" defTabSz="914400" rtl="0" eaLnBrk="1" latinLnBrk="0" hangingPunct="1">
                        <a:lnSpc>
                          <a:spcPct val="115000"/>
                        </a:lnSpc>
                        <a:spcBef>
                          <a:spcPts val="0"/>
                        </a:spcBef>
                        <a:spcAft>
                          <a:spcPts val="0"/>
                        </a:spcAft>
                      </a:pPr>
                      <a:r>
                        <a:rPr lang="en-US" sz="1600" b="0" kern="1200" dirty="0" smtClean="0">
                          <a:solidFill>
                            <a:prstClr val="black">
                              <a:lumMod val="75000"/>
                              <a:lumOff val="25000"/>
                            </a:prstClr>
                          </a:solidFill>
                          <a:latin typeface="+mn-lt"/>
                          <a:ea typeface="+mn-ea"/>
                          <a:cs typeface="+mn-cs"/>
                        </a:rPr>
                        <a:t>Heterogonous environment</a:t>
                      </a:r>
                      <a:endParaRPr lang="en-US" sz="1600" b="0" kern="1200" dirty="0">
                        <a:solidFill>
                          <a:prstClr val="black">
                            <a:lumMod val="75000"/>
                            <a:lumOff val="25000"/>
                          </a:prstClr>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600" b="0" kern="1200" dirty="0" smtClean="0">
                          <a:solidFill>
                            <a:prstClr val="black">
                              <a:lumMod val="75000"/>
                              <a:lumOff val="25000"/>
                            </a:prstClr>
                          </a:solidFill>
                          <a:latin typeface="+mn-lt"/>
                          <a:ea typeface="+mn-ea"/>
                          <a:cs typeface="+mn-cs"/>
                        </a:rPr>
                        <a:t>When you have to deal with lots of different technologies</a:t>
                      </a:r>
                    </a:p>
                    <a:p>
                      <a:pPr marL="0" marR="0" algn="l" defTabSz="914400" rtl="0" eaLnBrk="1" latinLnBrk="0" hangingPunct="1">
                        <a:lnSpc>
                          <a:spcPct val="115000"/>
                        </a:lnSpc>
                        <a:spcBef>
                          <a:spcPts val="0"/>
                        </a:spcBef>
                        <a:spcAft>
                          <a:spcPts val="0"/>
                        </a:spcAft>
                      </a:pPr>
                      <a:r>
                        <a:rPr lang="en-US" sz="1600" b="0" kern="1200" dirty="0" smtClean="0">
                          <a:solidFill>
                            <a:prstClr val="black">
                              <a:lumMod val="75000"/>
                              <a:lumOff val="25000"/>
                            </a:prstClr>
                          </a:solidFill>
                          <a:latin typeface="+mn-lt"/>
                          <a:ea typeface="+mn-ea"/>
                          <a:cs typeface="+mn-cs"/>
                        </a:rPr>
                        <a:t>and protocols, there is a clear need for a central solution</a:t>
                      </a:r>
                    </a:p>
                    <a:p>
                      <a:pPr marL="0" marR="0" algn="l" defTabSz="914400" rtl="0" eaLnBrk="1" latinLnBrk="0" hangingPunct="1">
                        <a:lnSpc>
                          <a:spcPct val="115000"/>
                        </a:lnSpc>
                        <a:spcBef>
                          <a:spcPts val="0"/>
                        </a:spcBef>
                        <a:spcAft>
                          <a:spcPts val="0"/>
                        </a:spcAft>
                      </a:pPr>
                      <a:r>
                        <a:rPr lang="en-US" sz="1600" b="0" kern="1200" dirty="0" smtClean="0">
                          <a:solidFill>
                            <a:prstClr val="black">
                              <a:lumMod val="75000"/>
                              <a:lumOff val="25000"/>
                            </a:prstClr>
                          </a:solidFill>
                          <a:latin typeface="+mn-lt"/>
                          <a:ea typeface="+mn-ea"/>
                          <a:cs typeface="+mn-cs"/>
                        </a:rPr>
                        <a:t>that’s made to deal with these challenges.</a:t>
                      </a:r>
                      <a:endParaRPr lang="en-US" sz="1600" b="0" kern="1200" dirty="0">
                        <a:solidFill>
                          <a:prstClr val="black">
                            <a:lumMod val="75000"/>
                            <a:lumOff val="25000"/>
                          </a:prstClr>
                        </a:solidFill>
                        <a:latin typeface="+mn-lt"/>
                        <a:ea typeface="+mn-ea"/>
                        <a:cs typeface="+mn-cs"/>
                      </a:endParaRPr>
                    </a:p>
                  </a:txBody>
                  <a:tcPr marL="68580" marR="68580" marT="0" marB="0"/>
                </a:tc>
              </a:tr>
              <a:tr h="318865">
                <a:tc>
                  <a:txBody>
                    <a:bodyPr/>
                    <a:lstStyle/>
                    <a:p>
                      <a:pPr marL="0" marR="0">
                        <a:lnSpc>
                          <a:spcPct val="115000"/>
                        </a:lnSpc>
                        <a:spcBef>
                          <a:spcPts val="0"/>
                        </a:spcBef>
                        <a:spcAft>
                          <a:spcPts val="0"/>
                        </a:spcAft>
                      </a:pPr>
                      <a:r>
                        <a:rPr lang="en-US" sz="1600" b="0" kern="1200" dirty="0" smtClean="0">
                          <a:solidFill>
                            <a:prstClr val="black">
                              <a:lumMod val="75000"/>
                              <a:lumOff val="25000"/>
                            </a:prstClr>
                          </a:solidFill>
                          <a:latin typeface="+mn-lt"/>
                          <a:ea typeface="+mn-ea"/>
                          <a:cs typeface="+mn-cs"/>
                        </a:rPr>
                        <a:t>Reduction of total cost of ownership</a:t>
                      </a:r>
                      <a:endParaRPr lang="en-US" sz="1600" b="0" kern="1200" dirty="0">
                        <a:solidFill>
                          <a:prstClr val="black">
                            <a:lumMod val="75000"/>
                            <a:lumOff val="25000"/>
                          </a:prstClr>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600" b="0" kern="1200" dirty="0" smtClean="0">
                          <a:solidFill>
                            <a:prstClr val="black">
                              <a:lumMod val="75000"/>
                              <a:lumOff val="25000"/>
                            </a:prstClr>
                          </a:solidFill>
                          <a:latin typeface="+mn-lt"/>
                          <a:ea typeface="+mn-ea"/>
                          <a:cs typeface="+mn-cs"/>
                        </a:rPr>
                        <a:t>IT departments are forced to cut maintenance costs to be</a:t>
                      </a:r>
                    </a:p>
                    <a:p>
                      <a:pPr marL="0" marR="0" algn="l" defTabSz="914400" rtl="0" eaLnBrk="1" latinLnBrk="0" hangingPunct="1">
                        <a:lnSpc>
                          <a:spcPct val="115000"/>
                        </a:lnSpc>
                        <a:spcBef>
                          <a:spcPts val="0"/>
                        </a:spcBef>
                        <a:spcAft>
                          <a:spcPts val="0"/>
                        </a:spcAft>
                      </a:pPr>
                      <a:r>
                        <a:rPr lang="en-US" sz="1600" b="0" kern="1200" dirty="0" smtClean="0">
                          <a:solidFill>
                            <a:prstClr val="black">
                              <a:lumMod val="75000"/>
                              <a:lumOff val="25000"/>
                            </a:prstClr>
                          </a:solidFill>
                          <a:latin typeface="+mn-lt"/>
                          <a:ea typeface="+mn-ea"/>
                          <a:cs typeface="+mn-cs"/>
                        </a:rPr>
                        <a:t>able to satisfy demands for new products by the business</a:t>
                      </a:r>
                    </a:p>
                    <a:p>
                      <a:pPr marL="0" marR="0" algn="l" defTabSz="914400" rtl="0" eaLnBrk="1" latinLnBrk="0" hangingPunct="1">
                        <a:lnSpc>
                          <a:spcPct val="115000"/>
                        </a:lnSpc>
                        <a:spcBef>
                          <a:spcPts val="0"/>
                        </a:spcBef>
                        <a:spcAft>
                          <a:spcPts val="0"/>
                        </a:spcAft>
                      </a:pPr>
                      <a:r>
                        <a:rPr lang="en-US" sz="1600" b="0" kern="1200" dirty="0" smtClean="0">
                          <a:solidFill>
                            <a:prstClr val="black">
                              <a:lumMod val="75000"/>
                              <a:lumOff val="25000"/>
                            </a:prstClr>
                          </a:solidFill>
                          <a:latin typeface="+mn-lt"/>
                          <a:ea typeface="+mn-ea"/>
                          <a:cs typeface="+mn-cs"/>
                        </a:rPr>
                        <a:t>departments. A central integration solution can help</a:t>
                      </a:r>
                    </a:p>
                    <a:p>
                      <a:pPr marL="0" marR="0" algn="l" defTabSz="914400" rtl="0" eaLnBrk="1" latinLnBrk="0" hangingPunct="1">
                        <a:lnSpc>
                          <a:spcPct val="115000"/>
                        </a:lnSpc>
                        <a:spcBef>
                          <a:spcPts val="0"/>
                        </a:spcBef>
                        <a:spcAft>
                          <a:spcPts val="0"/>
                        </a:spcAft>
                      </a:pPr>
                      <a:r>
                        <a:rPr lang="en-US" sz="1600" b="0" kern="1200" dirty="0" smtClean="0">
                          <a:solidFill>
                            <a:prstClr val="black">
                              <a:lumMod val="75000"/>
                              <a:lumOff val="25000"/>
                            </a:prstClr>
                          </a:solidFill>
                          <a:latin typeface="+mn-lt"/>
                          <a:ea typeface="+mn-ea"/>
                          <a:cs typeface="+mn-cs"/>
                        </a:rPr>
                        <a:t>decrease the management and maintenance costs of the</a:t>
                      </a:r>
                    </a:p>
                    <a:p>
                      <a:pPr marL="0" marR="0" algn="l" defTabSz="914400" rtl="0" eaLnBrk="1" latinLnBrk="0" hangingPunct="1">
                        <a:lnSpc>
                          <a:spcPct val="115000"/>
                        </a:lnSpc>
                        <a:spcBef>
                          <a:spcPts val="0"/>
                        </a:spcBef>
                        <a:spcAft>
                          <a:spcPts val="0"/>
                        </a:spcAft>
                      </a:pPr>
                      <a:r>
                        <a:rPr lang="en-US" sz="1600" b="0" kern="1200" dirty="0" smtClean="0">
                          <a:solidFill>
                            <a:prstClr val="black">
                              <a:lumMod val="75000"/>
                              <a:lumOff val="25000"/>
                            </a:prstClr>
                          </a:solidFill>
                          <a:latin typeface="+mn-lt"/>
                          <a:ea typeface="+mn-ea"/>
                          <a:cs typeface="+mn-cs"/>
                        </a:rPr>
                        <a:t>full application landscape.</a:t>
                      </a:r>
                      <a:endParaRPr lang="en-US" sz="1600" b="0" kern="1200" dirty="0">
                        <a:solidFill>
                          <a:prstClr val="black">
                            <a:lumMod val="75000"/>
                            <a:lumOff val="25000"/>
                          </a:prstClr>
                        </a:solidFill>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4125304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vert="horz" lIns="91440" tIns="45720" rIns="91440" bIns="45720" rtlCol="0" anchor="ctr">
            <a:noAutofit/>
          </a:bodyPr>
          <a:lstStyle/>
          <a:p>
            <a:r>
              <a:rPr lang="en-US" sz="2800" dirty="0"/>
              <a:t>Why ESB </a:t>
            </a:r>
            <a:r>
              <a:rPr lang="en-US" sz="3200" dirty="0" smtClean="0"/>
              <a:t>(2/3)</a:t>
            </a:r>
            <a:endParaRPr lang="en-IN" sz="2600" dirty="0"/>
          </a:p>
        </p:txBody>
      </p:sp>
      <p:sp>
        <p:nvSpPr>
          <p:cNvPr id="7" name="Rectangle 6"/>
          <p:cNvSpPr/>
          <p:nvPr/>
        </p:nvSpPr>
        <p:spPr>
          <a:xfrm>
            <a:off x="214086" y="692696"/>
            <a:ext cx="8625114" cy="57606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631825" lvl="1" indent="-174625" eaLnBrk="0" hangingPunct="0">
              <a:spcBef>
                <a:spcPts val="1200"/>
              </a:spcBef>
              <a:buFont typeface="Wingdings" pitchFamily="2" charset="2"/>
              <a:buChar char="§"/>
            </a:pPr>
            <a:endParaRPr lang="en-US" sz="1600" b="1" dirty="0">
              <a:solidFill>
                <a:prstClr val="black">
                  <a:lumMod val="75000"/>
                  <a:lumOff val="25000"/>
                </a:prstClr>
              </a:solidFill>
            </a:endParaRPr>
          </a:p>
        </p:txBody>
      </p:sp>
      <p:sp>
        <p:nvSpPr>
          <p:cNvPr id="5" name="TextBox 4"/>
          <p:cNvSpPr txBox="1"/>
          <p:nvPr/>
        </p:nvSpPr>
        <p:spPr>
          <a:xfrm>
            <a:off x="685800" y="1143000"/>
            <a:ext cx="7391400" cy="1077218"/>
          </a:xfrm>
          <a:prstGeom prst="rect">
            <a:avLst/>
          </a:prstGeom>
          <a:noFill/>
        </p:spPr>
        <p:txBody>
          <a:bodyPr wrap="square" rtlCol="0">
            <a:spAutoFit/>
          </a:bodyPr>
          <a:lstStyle/>
          <a:p>
            <a:r>
              <a:rPr lang="en-US" sz="1600" b="1" dirty="0">
                <a:solidFill>
                  <a:prstClr val="black">
                    <a:lumMod val="75000"/>
                    <a:lumOff val="25000"/>
                  </a:prstClr>
                </a:solidFill>
              </a:rPr>
              <a:t>Typical example of an application with </a:t>
            </a:r>
            <a:r>
              <a:rPr lang="en-US" sz="1600" b="1" dirty="0" smtClean="0">
                <a:solidFill>
                  <a:prstClr val="black">
                    <a:lumMod val="75000"/>
                    <a:lumOff val="25000"/>
                  </a:prstClr>
                </a:solidFill>
              </a:rPr>
              <a:t>a three-tier </a:t>
            </a:r>
            <a:r>
              <a:rPr lang="en-US" sz="1600" b="1" dirty="0">
                <a:solidFill>
                  <a:prstClr val="black">
                    <a:lumMod val="75000"/>
                    <a:lumOff val="25000"/>
                  </a:prstClr>
                </a:solidFill>
              </a:rPr>
              <a:t>architecture. The application logic is divided into </a:t>
            </a:r>
            <a:r>
              <a:rPr lang="en-US" sz="1600" b="1" dirty="0" smtClean="0">
                <a:solidFill>
                  <a:prstClr val="black">
                    <a:lumMod val="75000"/>
                    <a:lumOff val="25000"/>
                  </a:prstClr>
                </a:solidFill>
              </a:rPr>
              <a:t>three layers</a:t>
            </a:r>
            <a:r>
              <a:rPr lang="en-US" sz="1600" b="1" dirty="0">
                <a:solidFill>
                  <a:prstClr val="black">
                    <a:lumMod val="75000"/>
                    <a:lumOff val="25000"/>
                  </a:prstClr>
                </a:solidFill>
              </a:rPr>
              <a:t>, which can be distributed over multiple physical servers to</a:t>
            </a:r>
          </a:p>
          <a:p>
            <a:r>
              <a:rPr lang="en-US" sz="1600" b="1" dirty="0">
                <a:solidFill>
                  <a:prstClr val="black">
                    <a:lumMod val="75000"/>
                    <a:lumOff val="25000"/>
                  </a:prstClr>
                </a:solidFill>
              </a:rPr>
              <a:t>improve scalability and performance if </a:t>
            </a:r>
            <a:r>
              <a:rPr lang="en-US" sz="1600" b="1" dirty="0" smtClean="0">
                <a:solidFill>
                  <a:prstClr val="black">
                    <a:lumMod val="75000"/>
                    <a:lumOff val="25000"/>
                  </a:prstClr>
                </a:solidFill>
              </a:rPr>
              <a:t>necessary</a:t>
            </a:r>
          </a:p>
          <a:p>
            <a:endParaRPr lang="en-US" sz="1600" b="1" dirty="0">
              <a:solidFill>
                <a:prstClr val="black">
                  <a:lumMod val="75000"/>
                  <a:lumOff val="25000"/>
                </a:prst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3650" y="2133600"/>
            <a:ext cx="40767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4801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vert="horz" lIns="91440" tIns="45720" rIns="91440" bIns="45720" rtlCol="0" anchor="ctr">
            <a:noAutofit/>
          </a:bodyPr>
          <a:lstStyle/>
          <a:p>
            <a:r>
              <a:rPr lang="en-US" sz="2800" dirty="0"/>
              <a:t>Why ESB </a:t>
            </a:r>
            <a:r>
              <a:rPr lang="en-US" sz="3200" dirty="0" smtClean="0"/>
              <a:t>(3/3)</a:t>
            </a:r>
            <a:endParaRPr lang="en-IN" sz="2600" dirty="0"/>
          </a:p>
        </p:txBody>
      </p:sp>
      <p:sp>
        <p:nvSpPr>
          <p:cNvPr id="7" name="Rectangle 6"/>
          <p:cNvSpPr/>
          <p:nvPr/>
        </p:nvSpPr>
        <p:spPr>
          <a:xfrm>
            <a:off x="214086" y="692696"/>
            <a:ext cx="8534378" cy="57606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eaLnBrk="0" hangingPunct="0">
              <a:spcBef>
                <a:spcPts val="1200"/>
              </a:spcBef>
            </a:pPr>
            <a:endParaRPr lang="en-US" sz="1600" b="1" dirty="0">
              <a:solidFill>
                <a:prstClr val="black">
                  <a:lumMod val="75000"/>
                  <a:lumOff val="25000"/>
                </a:prstClr>
              </a:solidFill>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513" y="938064"/>
            <a:ext cx="7038975" cy="5386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6592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05273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2246769"/>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Integration Style</a:t>
            </a:r>
          </a:p>
          <a:p>
            <a:pPr marL="285750" indent="-285750">
              <a:spcAft>
                <a:spcPts val="1200"/>
              </a:spcAft>
              <a:buFont typeface="Arial" pitchFamily="34" charset="0"/>
              <a:buChar char="•"/>
            </a:pPr>
            <a:r>
              <a:rPr lang="en-US" sz="2000" dirty="0" smtClean="0">
                <a:solidFill>
                  <a:schemeClr val="tx1">
                    <a:lumMod val="75000"/>
                    <a:lumOff val="25000"/>
                  </a:schemeClr>
                </a:solidFill>
              </a:rPr>
              <a:t>Integration Patterns</a:t>
            </a:r>
          </a:p>
          <a:p>
            <a:pPr marL="285750" indent="-285750">
              <a:spcAft>
                <a:spcPts val="1200"/>
              </a:spcAft>
              <a:buFont typeface="Arial" pitchFamily="34" charset="0"/>
              <a:buChar char="•"/>
            </a:pPr>
            <a:r>
              <a:rPr lang="en-US" sz="2000" dirty="0">
                <a:solidFill>
                  <a:schemeClr val="tx1">
                    <a:lumMod val="75000"/>
                    <a:lumOff val="25000"/>
                  </a:schemeClr>
                </a:solidFill>
              </a:rPr>
              <a:t>Why ESB</a:t>
            </a:r>
          </a:p>
          <a:p>
            <a:pPr marL="285750" indent="-285750">
              <a:spcAft>
                <a:spcPts val="1200"/>
              </a:spcAft>
              <a:buFont typeface="Arial" pitchFamily="34" charset="0"/>
              <a:buChar char="•"/>
            </a:pPr>
            <a:r>
              <a:rPr lang="en-US" sz="2000" dirty="0"/>
              <a:t>ESB core functionality</a:t>
            </a:r>
          </a:p>
          <a:p>
            <a:pPr>
              <a:spcAft>
                <a:spcPts val="1200"/>
              </a:spcAft>
            </a:pPr>
            <a:endParaRPr lang="en-US" sz="2000" dirty="0" smtClean="0">
              <a:solidFill>
                <a:schemeClr val="tx1">
                  <a:lumMod val="75000"/>
                  <a:lumOff val="25000"/>
                </a:schemeClr>
              </a:solidFill>
            </a:endParaRPr>
          </a:p>
        </p:txBody>
      </p:sp>
    </p:spTree>
    <p:extLst>
      <p:ext uri="{BB962C8B-B14F-4D97-AF65-F5344CB8AC3E}">
        <p14:creationId xmlns:p14="http://schemas.microsoft.com/office/powerpoint/2010/main" val="2941124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vert="horz" lIns="91440" tIns="45720" rIns="91440" bIns="45720" rtlCol="0" anchor="ctr">
            <a:noAutofit/>
          </a:bodyPr>
          <a:lstStyle/>
          <a:p>
            <a:pPr marL="285750" indent="-285750">
              <a:spcAft>
                <a:spcPts val="1200"/>
              </a:spcAft>
            </a:pPr>
            <a:r>
              <a:rPr lang="en-US" sz="2800" dirty="0"/>
              <a:t>ESB core </a:t>
            </a:r>
            <a:r>
              <a:rPr lang="en-US" sz="2800" dirty="0" smtClean="0"/>
              <a:t>functionality(1/2)</a:t>
            </a:r>
            <a:endParaRPr lang="en-US" sz="2800" dirty="0"/>
          </a:p>
        </p:txBody>
      </p:sp>
      <p:sp>
        <p:nvSpPr>
          <p:cNvPr id="7" name="Rectangle 6"/>
          <p:cNvSpPr/>
          <p:nvPr/>
        </p:nvSpPr>
        <p:spPr>
          <a:xfrm>
            <a:off x="214086" y="692696"/>
            <a:ext cx="8534378" cy="57606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t"/>
            <a:r>
              <a:rPr lang="en-US" b="1" dirty="0"/>
              <a:t>Reason</a:t>
            </a:r>
            <a:endParaRPr lang="en-US" dirty="0"/>
          </a:p>
          <a:p>
            <a:pPr fontAlgn="t"/>
            <a:r>
              <a:rPr lang="en-US" b="1" dirty="0"/>
              <a:t>Description</a:t>
            </a:r>
            <a:endParaRPr lang="en-US" dirty="0"/>
          </a:p>
          <a:p>
            <a:pPr fontAlgn="t"/>
            <a:r>
              <a:rPr lang="en-US" dirty="0"/>
              <a:t>Necessity to integrate applications</a:t>
            </a:r>
            <a:endParaRPr lang="en-US" sz="2000" dirty="0"/>
          </a:p>
          <a:p>
            <a:pPr fontAlgn="t"/>
            <a:r>
              <a:rPr lang="en-US" dirty="0"/>
              <a:t>There must be a clear business need to integrate applications.</a:t>
            </a:r>
            <a:endParaRPr lang="en-US" sz="2000" dirty="0"/>
          </a:p>
          <a:p>
            <a:pPr fontAlgn="t"/>
            <a:r>
              <a:rPr lang="en-US" dirty="0" smtClean="0"/>
              <a:t>Time-to-me </a:t>
            </a:r>
            <a:r>
              <a:rPr lang="en-US" dirty="0"/>
              <a:t>reports are examples of</a:t>
            </a:r>
            <a:endParaRPr lang="en-US" sz="2000" dirty="0"/>
          </a:p>
          <a:p>
            <a:pPr fontAlgn="t"/>
            <a:r>
              <a:rPr lang="en-US" dirty="0"/>
              <a:t>business drivers.</a:t>
            </a:r>
            <a:endParaRPr lang="en-US" sz="2000" dirty="0"/>
          </a:p>
          <a:p>
            <a:pPr fontAlgn="t"/>
            <a:r>
              <a:rPr lang="en-US" dirty="0" smtClean="0"/>
              <a:t>Heterogonous environment</a:t>
            </a:r>
            <a:endParaRPr lang="en-US" sz="2000" dirty="0" smtClean="0"/>
          </a:p>
          <a:p>
            <a:pPr fontAlgn="t"/>
            <a:r>
              <a:rPr lang="en-US" dirty="0" smtClean="0"/>
              <a:t>When </a:t>
            </a:r>
            <a:r>
              <a:rPr lang="en-US" dirty="0"/>
              <a:t>you have to deal with lots of different technologies</a:t>
            </a:r>
            <a:endParaRPr lang="en-US" sz="2000" dirty="0"/>
          </a:p>
          <a:p>
            <a:pPr fontAlgn="t"/>
            <a:r>
              <a:rPr lang="en-US" dirty="0"/>
              <a:t>and protocols, there is a clear need for a central solution</a:t>
            </a:r>
            <a:endParaRPr lang="en-US" sz="2000" dirty="0"/>
          </a:p>
          <a:p>
            <a:pPr fontAlgn="t"/>
            <a:r>
              <a:rPr lang="en-US" dirty="0"/>
              <a:t>that’s made to deal with these challenges.</a:t>
            </a:r>
            <a:endParaRPr lang="en-US" sz="2000" dirty="0"/>
          </a:p>
          <a:p>
            <a:pPr fontAlgn="t"/>
            <a:r>
              <a:rPr lang="en-US" dirty="0"/>
              <a:t>Reduction of total cost of ownership</a:t>
            </a:r>
            <a:endParaRPr lang="en-US" sz="2000" dirty="0"/>
          </a:p>
          <a:p>
            <a:pPr fontAlgn="t"/>
            <a:r>
              <a:rPr lang="en-US" dirty="0"/>
              <a:t>IT departments are forced to cut maintenance costs to be</a:t>
            </a:r>
            <a:endParaRPr lang="en-US" sz="2000" dirty="0"/>
          </a:p>
          <a:p>
            <a:pPr fontAlgn="t"/>
            <a:r>
              <a:rPr lang="en-US" dirty="0"/>
              <a:t>able to satisfy demands for new products by the business</a:t>
            </a:r>
            <a:endParaRPr lang="en-US" sz="2000" dirty="0"/>
          </a:p>
          <a:p>
            <a:pPr fontAlgn="t"/>
            <a:r>
              <a:rPr lang="en-US" dirty="0"/>
              <a:t>departments. A central integration solution can help</a:t>
            </a:r>
            <a:endParaRPr lang="en-US" sz="2000" dirty="0"/>
          </a:p>
          <a:p>
            <a:pPr fontAlgn="t"/>
            <a:r>
              <a:rPr lang="en-US" dirty="0"/>
              <a:t>decrease the management and maintenance costs of the</a:t>
            </a:r>
            <a:endParaRPr lang="en-US" sz="2000" dirty="0"/>
          </a:p>
          <a:p>
            <a:pPr fontAlgn="t"/>
            <a:r>
              <a:rPr lang="en-US" dirty="0"/>
              <a:t>full application landscape.</a:t>
            </a:r>
            <a:endParaRPr lang="en-US" sz="2000" dirty="0"/>
          </a:p>
          <a:p>
            <a:pPr marL="0" lvl="1" eaLnBrk="0" hangingPunct="0">
              <a:spcBef>
                <a:spcPts val="1200"/>
              </a:spcBef>
            </a:pPr>
            <a:endParaRPr lang="en-US" sz="1600" b="1" dirty="0" smtClean="0">
              <a:solidFill>
                <a:prstClr val="black">
                  <a:lumMod val="75000"/>
                  <a:lumOff val="25000"/>
                </a:prst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526859140"/>
              </p:ext>
            </p:extLst>
          </p:nvPr>
        </p:nvGraphicFramePr>
        <p:xfrm>
          <a:off x="214086" y="714464"/>
          <a:ext cx="8534378" cy="5698655"/>
        </p:xfrm>
        <a:graphic>
          <a:graphicData uri="http://schemas.openxmlformats.org/drawingml/2006/table">
            <a:tbl>
              <a:tblPr firstRow="1" bandRow="1">
                <a:tableStyleId>{5C22544A-7EE6-4342-B048-85BDC9FD1C3A}</a:tableStyleId>
              </a:tblPr>
              <a:tblGrid>
                <a:gridCol w="2880353"/>
                <a:gridCol w="5654025"/>
              </a:tblGrid>
              <a:tr h="266055">
                <a:tc>
                  <a:txBody>
                    <a:bodyPr/>
                    <a:lstStyle/>
                    <a:p>
                      <a:pPr marL="0" algn="l" defTabSz="914400" rtl="0" eaLnBrk="1" latinLnBrk="0" hangingPunct="1"/>
                      <a:r>
                        <a:rPr lang="en-US" sz="1800" b="1" kern="1200" dirty="0" smtClean="0">
                          <a:solidFill>
                            <a:schemeClr val="lt1"/>
                          </a:solidFill>
                          <a:effectLst/>
                          <a:latin typeface="+mn-lt"/>
                          <a:ea typeface="+mn-ea"/>
                          <a:cs typeface="+mn-cs"/>
                        </a:rPr>
                        <a:t>ESB core functionality</a:t>
                      </a:r>
                      <a:endParaRPr lang="en-US" sz="1800" b="1" kern="1200" dirty="0">
                        <a:solidFill>
                          <a:schemeClr val="lt1"/>
                        </a:solidFill>
                        <a:effectLst/>
                        <a:latin typeface="+mn-lt"/>
                        <a:ea typeface="+mn-ea"/>
                        <a:cs typeface="+mn-cs"/>
                      </a:endParaRPr>
                    </a:p>
                  </a:txBody>
                  <a:tcPr/>
                </a:tc>
                <a:tc>
                  <a:txBody>
                    <a:bodyPr/>
                    <a:lstStyle/>
                    <a:p>
                      <a:pPr marL="0" algn="l" defTabSz="914400" rtl="0" eaLnBrk="1" latinLnBrk="0" hangingPunct="1"/>
                      <a:r>
                        <a:rPr lang="en-US" sz="1800" b="1" kern="1200" dirty="0" smtClean="0">
                          <a:solidFill>
                            <a:schemeClr val="lt1"/>
                          </a:solidFill>
                          <a:effectLst/>
                          <a:latin typeface="+mn-lt"/>
                          <a:ea typeface="+mn-ea"/>
                          <a:cs typeface="+mn-cs"/>
                        </a:rPr>
                        <a:t>Description</a:t>
                      </a:r>
                      <a:endParaRPr lang="en-US" sz="1800" b="1" kern="1200" dirty="0">
                        <a:solidFill>
                          <a:schemeClr val="lt1"/>
                        </a:solidFill>
                        <a:effectLst/>
                        <a:latin typeface="+mn-lt"/>
                        <a:ea typeface="+mn-ea"/>
                        <a:cs typeface="+mn-cs"/>
                      </a:endParaRPr>
                    </a:p>
                  </a:txBody>
                  <a:tcPr/>
                </a:tc>
              </a:tr>
              <a:tr h="870408">
                <a:tc>
                  <a:txBody>
                    <a:bodyPr/>
                    <a:lstStyle/>
                    <a:p>
                      <a:r>
                        <a:rPr lang="en-US" sz="1200" b="0" kern="1200" dirty="0" smtClean="0">
                          <a:solidFill>
                            <a:prstClr val="black">
                              <a:lumMod val="75000"/>
                              <a:lumOff val="25000"/>
                            </a:prstClr>
                          </a:solidFill>
                          <a:latin typeface="+mn-lt"/>
                          <a:ea typeface="+mn-ea"/>
                          <a:cs typeface="+mn-cs"/>
                        </a:rPr>
                        <a:t>Location transparency</a:t>
                      </a:r>
                      <a:endParaRPr lang="en-US" sz="1200" b="0" kern="1200" dirty="0">
                        <a:solidFill>
                          <a:prstClr val="black">
                            <a:lumMod val="75000"/>
                            <a:lumOff val="25000"/>
                          </a:prstClr>
                        </a:solidFill>
                        <a:latin typeface="+mn-lt"/>
                        <a:ea typeface="+mn-ea"/>
                        <a:cs typeface="+mn-cs"/>
                      </a:endParaRPr>
                    </a:p>
                  </a:txBody>
                  <a:tcPr/>
                </a:tc>
                <a:tc>
                  <a:txBody>
                    <a:bodyPr/>
                    <a:lstStyle/>
                    <a:p>
                      <a:pPr marL="0" marR="0" algn="l" defTabSz="914400" rtl="0" eaLnBrk="1" latinLnBrk="0" hangingPunct="1">
                        <a:lnSpc>
                          <a:spcPct val="115000"/>
                        </a:lnSpc>
                        <a:spcBef>
                          <a:spcPts val="0"/>
                        </a:spcBef>
                        <a:spcAft>
                          <a:spcPts val="0"/>
                        </a:spcAft>
                      </a:pPr>
                      <a:r>
                        <a:rPr lang="en-US" sz="1200" b="0" kern="1200" dirty="0" smtClean="0">
                          <a:solidFill>
                            <a:prstClr val="black">
                              <a:lumMod val="75000"/>
                              <a:lumOff val="25000"/>
                            </a:prstClr>
                          </a:solidFill>
                          <a:latin typeface="+mn-lt"/>
                          <a:ea typeface="+mn-ea"/>
                          <a:cs typeface="+mn-cs"/>
                        </a:rPr>
                        <a:t>The ESB helps with decoupling the service consumer from the service provider location. The ESB provides a central platform to communicate with any application necessary without coupling the message sender to the message receiver.</a:t>
                      </a:r>
                      <a:endParaRPr lang="en-US" sz="1200" b="0" kern="1200" dirty="0">
                        <a:solidFill>
                          <a:prstClr val="black">
                            <a:lumMod val="75000"/>
                            <a:lumOff val="25000"/>
                          </a:prstClr>
                        </a:solidFill>
                        <a:latin typeface="+mn-lt"/>
                        <a:ea typeface="+mn-ea"/>
                        <a:cs typeface="+mn-cs"/>
                      </a:endParaRPr>
                    </a:p>
                  </a:txBody>
                  <a:tcPr/>
                </a:tc>
              </a:tr>
              <a:tr h="666432">
                <a:tc>
                  <a:txBody>
                    <a:bodyPr/>
                    <a:lstStyle/>
                    <a:p>
                      <a:r>
                        <a:rPr lang="en-US" sz="1200" b="0" kern="1200" dirty="0" smtClean="0">
                          <a:solidFill>
                            <a:prstClr val="black">
                              <a:lumMod val="75000"/>
                              <a:lumOff val="25000"/>
                            </a:prstClr>
                          </a:solidFill>
                          <a:latin typeface="+mn-lt"/>
                          <a:ea typeface="+mn-ea"/>
                          <a:cs typeface="+mn-cs"/>
                        </a:rPr>
                        <a:t>Transport protocol conversion</a:t>
                      </a:r>
                      <a:endParaRPr lang="en-US" sz="1200" b="0" kern="1200" dirty="0">
                        <a:solidFill>
                          <a:prstClr val="black">
                            <a:lumMod val="75000"/>
                            <a:lumOff val="25000"/>
                          </a:prstClr>
                        </a:solidFill>
                        <a:latin typeface="+mn-lt"/>
                        <a:ea typeface="+mn-ea"/>
                        <a:cs typeface="+mn-cs"/>
                      </a:endParaRPr>
                    </a:p>
                  </a:txBody>
                  <a:tcPr/>
                </a:tc>
                <a:tc>
                  <a:txBody>
                    <a:bodyPr/>
                    <a:lstStyle/>
                    <a:p>
                      <a:pPr marL="0" marR="0" algn="l" defTabSz="914400" rtl="0" eaLnBrk="1" latinLnBrk="0" hangingPunct="1">
                        <a:lnSpc>
                          <a:spcPct val="115000"/>
                        </a:lnSpc>
                        <a:spcBef>
                          <a:spcPts val="0"/>
                        </a:spcBef>
                        <a:spcAft>
                          <a:spcPts val="0"/>
                        </a:spcAft>
                      </a:pPr>
                      <a:r>
                        <a:rPr lang="en-US" sz="1200" b="0" kern="1200" dirty="0" smtClean="0">
                          <a:solidFill>
                            <a:prstClr val="black">
                              <a:lumMod val="75000"/>
                              <a:lumOff val="25000"/>
                            </a:prstClr>
                          </a:solidFill>
                          <a:latin typeface="+mn-lt"/>
                          <a:ea typeface="+mn-ea"/>
                          <a:cs typeface="+mn-cs"/>
                        </a:rPr>
                        <a:t>An ESB should be able to seamlessly integrate applications with different transport protocols like HTTP(S) to JMS, FTP to a file batch, and SMTP to TCP.</a:t>
                      </a:r>
                      <a:endParaRPr lang="en-US" sz="1200" b="0" kern="1200" dirty="0">
                        <a:solidFill>
                          <a:prstClr val="black">
                            <a:lumMod val="75000"/>
                            <a:lumOff val="25000"/>
                          </a:prstClr>
                        </a:solidFill>
                        <a:latin typeface="+mn-lt"/>
                        <a:ea typeface="+mn-ea"/>
                        <a:cs typeface="+mn-cs"/>
                      </a:endParaRPr>
                    </a:p>
                  </a:txBody>
                  <a:tcPr/>
                </a:tc>
              </a:tr>
              <a:tr h="666432">
                <a:tc>
                  <a:txBody>
                    <a:bodyPr/>
                    <a:lstStyle/>
                    <a:p>
                      <a:r>
                        <a:rPr lang="en-US" sz="1200" b="0" kern="1200" dirty="0" smtClean="0">
                          <a:solidFill>
                            <a:prstClr val="black">
                              <a:lumMod val="75000"/>
                              <a:lumOff val="25000"/>
                            </a:prstClr>
                          </a:solidFill>
                          <a:latin typeface="+mn-lt"/>
                          <a:ea typeface="+mn-ea"/>
                          <a:cs typeface="+mn-cs"/>
                        </a:rPr>
                        <a:t>Message transformation</a:t>
                      </a:r>
                      <a:endParaRPr lang="en-US" sz="1200" b="0" kern="1200" dirty="0">
                        <a:solidFill>
                          <a:prstClr val="black">
                            <a:lumMod val="75000"/>
                            <a:lumOff val="25000"/>
                          </a:prstClr>
                        </a:solidFill>
                        <a:latin typeface="+mn-lt"/>
                        <a:ea typeface="+mn-ea"/>
                        <a:cs typeface="+mn-cs"/>
                      </a:endParaRPr>
                    </a:p>
                  </a:txBody>
                  <a:tcPr/>
                </a:tc>
                <a:tc>
                  <a:txBody>
                    <a:bodyPr/>
                    <a:lstStyle/>
                    <a:p>
                      <a:pPr marL="0" marR="0" algn="l" defTabSz="914400" rtl="0" eaLnBrk="1" latinLnBrk="0" hangingPunct="1">
                        <a:lnSpc>
                          <a:spcPct val="115000"/>
                        </a:lnSpc>
                        <a:spcBef>
                          <a:spcPts val="0"/>
                        </a:spcBef>
                        <a:spcAft>
                          <a:spcPts val="0"/>
                        </a:spcAft>
                      </a:pPr>
                      <a:r>
                        <a:rPr lang="en-US" sz="1200" b="0" kern="1200" dirty="0" smtClean="0">
                          <a:solidFill>
                            <a:prstClr val="black">
                              <a:lumMod val="75000"/>
                              <a:lumOff val="25000"/>
                            </a:prstClr>
                          </a:solidFill>
                          <a:latin typeface="+mn-lt"/>
                          <a:ea typeface="+mn-ea"/>
                          <a:cs typeface="+mn-cs"/>
                        </a:rPr>
                        <a:t>The ESB provides functionality to transform messages from one format to the other based on open standards like XSLT and XPath.</a:t>
                      </a:r>
                      <a:endParaRPr lang="en-US" sz="1200" b="0" kern="1200" dirty="0">
                        <a:solidFill>
                          <a:prstClr val="black">
                            <a:lumMod val="75000"/>
                            <a:lumOff val="25000"/>
                          </a:prstClr>
                        </a:solidFill>
                        <a:latin typeface="+mn-lt"/>
                        <a:ea typeface="+mn-ea"/>
                        <a:cs typeface="+mn-cs"/>
                      </a:endParaRPr>
                    </a:p>
                  </a:txBody>
                  <a:tcPr/>
                </a:tc>
              </a:tr>
              <a:tr h="666432">
                <a:tc>
                  <a:txBody>
                    <a:bodyPr/>
                    <a:lstStyle/>
                    <a:p>
                      <a:r>
                        <a:rPr lang="en-US" sz="1200" b="0" kern="1200" dirty="0" smtClean="0">
                          <a:solidFill>
                            <a:prstClr val="black">
                              <a:lumMod val="75000"/>
                              <a:lumOff val="25000"/>
                            </a:prstClr>
                          </a:solidFill>
                          <a:latin typeface="+mn-lt"/>
                          <a:ea typeface="+mn-ea"/>
                          <a:cs typeface="+mn-cs"/>
                        </a:rPr>
                        <a:t>Message routing</a:t>
                      </a:r>
                      <a:endParaRPr lang="en-US" sz="1200" b="0" kern="1200" dirty="0">
                        <a:solidFill>
                          <a:prstClr val="black">
                            <a:lumMod val="75000"/>
                            <a:lumOff val="25000"/>
                          </a:prstClr>
                        </a:solidFill>
                        <a:latin typeface="+mn-lt"/>
                        <a:ea typeface="+mn-ea"/>
                        <a:cs typeface="+mn-cs"/>
                      </a:endParaRPr>
                    </a:p>
                  </a:txBody>
                  <a:tcPr/>
                </a:tc>
                <a:tc>
                  <a:txBody>
                    <a:bodyPr/>
                    <a:lstStyle/>
                    <a:p>
                      <a:pPr marL="0" marR="0" algn="l" defTabSz="914400" rtl="0" eaLnBrk="1" latinLnBrk="0" hangingPunct="1">
                        <a:lnSpc>
                          <a:spcPct val="115000"/>
                        </a:lnSpc>
                        <a:spcBef>
                          <a:spcPts val="0"/>
                        </a:spcBef>
                        <a:spcAft>
                          <a:spcPts val="0"/>
                        </a:spcAft>
                      </a:pPr>
                      <a:r>
                        <a:rPr lang="en-US" sz="1200" b="0" kern="1200" dirty="0" smtClean="0">
                          <a:solidFill>
                            <a:prstClr val="black">
                              <a:lumMod val="75000"/>
                              <a:lumOff val="25000"/>
                            </a:prstClr>
                          </a:solidFill>
                          <a:latin typeface="+mn-lt"/>
                          <a:ea typeface="+mn-ea"/>
                          <a:cs typeface="+mn-cs"/>
                        </a:rPr>
                        <a:t>Determining the ultimate destination of an incoming message is an important functionality of an ESB that is categorized as message routing.</a:t>
                      </a:r>
                      <a:endParaRPr lang="en-US" sz="1200" b="0" kern="1200" dirty="0">
                        <a:solidFill>
                          <a:prstClr val="black">
                            <a:lumMod val="75000"/>
                            <a:lumOff val="25000"/>
                          </a:prstClr>
                        </a:solidFill>
                        <a:latin typeface="+mn-lt"/>
                        <a:ea typeface="+mn-ea"/>
                        <a:cs typeface="+mn-cs"/>
                      </a:endParaRPr>
                    </a:p>
                  </a:txBody>
                  <a:tcPr/>
                </a:tc>
              </a:tr>
              <a:tr h="666432">
                <a:tc>
                  <a:txBody>
                    <a:bodyPr/>
                    <a:lstStyle/>
                    <a:p>
                      <a:r>
                        <a:rPr lang="en-US" sz="1200" b="0" kern="1200" dirty="0" smtClean="0">
                          <a:solidFill>
                            <a:prstClr val="black">
                              <a:lumMod val="75000"/>
                              <a:lumOff val="25000"/>
                            </a:prstClr>
                          </a:solidFill>
                          <a:latin typeface="+mn-lt"/>
                          <a:ea typeface="+mn-ea"/>
                          <a:cs typeface="+mn-cs"/>
                        </a:rPr>
                        <a:t>Message enhancement</a:t>
                      </a:r>
                      <a:endParaRPr lang="en-US" sz="1200" b="0" kern="1200" dirty="0">
                        <a:solidFill>
                          <a:prstClr val="black">
                            <a:lumMod val="75000"/>
                            <a:lumOff val="25000"/>
                          </a:prstClr>
                        </a:solidFill>
                        <a:latin typeface="+mn-lt"/>
                        <a:ea typeface="+mn-ea"/>
                        <a:cs typeface="+mn-cs"/>
                      </a:endParaRPr>
                    </a:p>
                  </a:txBody>
                  <a:tcPr/>
                </a:tc>
                <a:tc>
                  <a:txBody>
                    <a:bodyPr/>
                    <a:lstStyle/>
                    <a:p>
                      <a:pPr marL="0" marR="0" algn="l" defTabSz="914400" rtl="0" eaLnBrk="1" latinLnBrk="0" hangingPunct="1">
                        <a:lnSpc>
                          <a:spcPct val="115000"/>
                        </a:lnSpc>
                        <a:spcBef>
                          <a:spcPts val="0"/>
                        </a:spcBef>
                        <a:spcAft>
                          <a:spcPts val="0"/>
                        </a:spcAft>
                      </a:pPr>
                      <a:r>
                        <a:rPr lang="en-US" sz="1200" b="0" kern="1200" dirty="0" smtClean="0">
                          <a:solidFill>
                            <a:prstClr val="black">
                              <a:lumMod val="75000"/>
                              <a:lumOff val="25000"/>
                            </a:prstClr>
                          </a:solidFill>
                          <a:latin typeface="+mn-lt"/>
                          <a:ea typeface="+mn-ea"/>
                          <a:cs typeface="+mn-cs"/>
                        </a:rPr>
                        <a:t>An ESB should provide functionality to add missing information based on the data in the incoming message by using message enhancement.</a:t>
                      </a:r>
                      <a:endParaRPr lang="en-US" sz="1200" b="0" kern="1200" dirty="0">
                        <a:solidFill>
                          <a:prstClr val="black">
                            <a:lumMod val="75000"/>
                            <a:lumOff val="25000"/>
                          </a:prstClr>
                        </a:solidFill>
                        <a:latin typeface="+mn-lt"/>
                        <a:ea typeface="+mn-ea"/>
                        <a:cs typeface="+mn-cs"/>
                      </a:endParaRPr>
                    </a:p>
                  </a:txBody>
                  <a:tcPr/>
                </a:tc>
              </a:tr>
              <a:tr h="1074383">
                <a:tc>
                  <a:txBody>
                    <a:bodyPr/>
                    <a:lstStyle/>
                    <a:p>
                      <a:r>
                        <a:rPr lang="en-US" sz="1200" b="0" kern="1200" dirty="0" smtClean="0">
                          <a:solidFill>
                            <a:prstClr val="black">
                              <a:lumMod val="75000"/>
                              <a:lumOff val="25000"/>
                            </a:prstClr>
                          </a:solidFill>
                          <a:latin typeface="+mn-lt"/>
                          <a:ea typeface="+mn-ea"/>
                          <a:cs typeface="+mn-cs"/>
                        </a:rPr>
                        <a:t>Security</a:t>
                      </a:r>
                      <a:endParaRPr lang="en-US" sz="1200" b="0" kern="1200" dirty="0">
                        <a:solidFill>
                          <a:prstClr val="black">
                            <a:lumMod val="75000"/>
                            <a:lumOff val="25000"/>
                          </a:prstClr>
                        </a:solidFill>
                        <a:latin typeface="+mn-lt"/>
                        <a:ea typeface="+mn-ea"/>
                        <a:cs typeface="+mn-cs"/>
                      </a:endParaRPr>
                    </a:p>
                  </a:txBody>
                  <a:tcPr/>
                </a:tc>
                <a:tc>
                  <a:txBody>
                    <a:bodyPr/>
                    <a:lstStyle/>
                    <a:p>
                      <a:pPr marL="0" marR="0" algn="l" defTabSz="914400" rtl="0" eaLnBrk="1" latinLnBrk="0" hangingPunct="1">
                        <a:lnSpc>
                          <a:spcPct val="115000"/>
                        </a:lnSpc>
                        <a:spcBef>
                          <a:spcPts val="0"/>
                        </a:spcBef>
                        <a:spcAft>
                          <a:spcPts val="0"/>
                        </a:spcAft>
                      </a:pPr>
                      <a:r>
                        <a:rPr lang="en-US" sz="1200" b="0" kern="1200" dirty="0" smtClean="0">
                          <a:solidFill>
                            <a:prstClr val="black">
                              <a:lumMod val="75000"/>
                              <a:lumOff val="25000"/>
                            </a:prstClr>
                          </a:solidFill>
                          <a:latin typeface="+mn-lt"/>
                          <a:ea typeface="+mn-ea"/>
                          <a:cs typeface="+mn-cs"/>
                        </a:rPr>
                        <a:t>Authentication, authorization, and encryption functionality should be provided by an ESB for securing incoming messages to prevent malicious use of the ESB as well as securing outgoing messages to satisfy the security requirements of the service provider.</a:t>
                      </a:r>
                      <a:endParaRPr lang="en-US" sz="1200" b="0" kern="1200" dirty="0">
                        <a:solidFill>
                          <a:prstClr val="black">
                            <a:lumMod val="75000"/>
                            <a:lumOff val="25000"/>
                          </a:prstClr>
                        </a:solidFill>
                        <a:latin typeface="+mn-lt"/>
                        <a:ea typeface="+mn-ea"/>
                        <a:cs typeface="+mn-cs"/>
                      </a:endParaRPr>
                    </a:p>
                  </a:txBody>
                  <a:tcPr/>
                </a:tc>
              </a:tr>
              <a:tr h="0">
                <a:tc>
                  <a:txBody>
                    <a:bodyPr/>
                    <a:lstStyle/>
                    <a:p>
                      <a:r>
                        <a:rPr lang="en-US" sz="1200" b="0" kern="1200" dirty="0" smtClean="0">
                          <a:solidFill>
                            <a:prstClr val="black">
                              <a:lumMod val="75000"/>
                              <a:lumOff val="25000"/>
                            </a:prstClr>
                          </a:solidFill>
                          <a:latin typeface="+mn-lt"/>
                          <a:ea typeface="+mn-ea"/>
                          <a:cs typeface="+mn-cs"/>
                        </a:rPr>
                        <a:t>Monitoring and management</a:t>
                      </a:r>
                      <a:endParaRPr lang="en-US" sz="1200" b="0" kern="1200" dirty="0">
                        <a:solidFill>
                          <a:prstClr val="black">
                            <a:lumMod val="75000"/>
                            <a:lumOff val="25000"/>
                          </a:prstClr>
                        </a:solidFill>
                        <a:latin typeface="+mn-lt"/>
                        <a:ea typeface="+mn-ea"/>
                        <a:cs typeface="+mn-cs"/>
                      </a:endParaRPr>
                    </a:p>
                  </a:txBody>
                  <a:tcPr/>
                </a:tc>
                <a:tc>
                  <a:txBody>
                    <a:bodyPr/>
                    <a:lstStyle/>
                    <a:p>
                      <a:pPr marL="0" marR="0" algn="l" defTabSz="914400" rtl="0" eaLnBrk="1" latinLnBrk="0" hangingPunct="1">
                        <a:lnSpc>
                          <a:spcPct val="115000"/>
                        </a:lnSpc>
                        <a:spcBef>
                          <a:spcPts val="0"/>
                        </a:spcBef>
                        <a:spcAft>
                          <a:spcPts val="0"/>
                        </a:spcAft>
                      </a:pPr>
                      <a:r>
                        <a:rPr lang="en-US" sz="1200" b="0" kern="1200" dirty="0" smtClean="0">
                          <a:solidFill>
                            <a:prstClr val="black">
                              <a:lumMod val="75000"/>
                              <a:lumOff val="25000"/>
                            </a:prstClr>
                          </a:solidFill>
                          <a:latin typeface="+mn-lt"/>
                          <a:ea typeface="+mn-ea"/>
                          <a:cs typeface="+mn-cs"/>
                        </a:rPr>
                        <a:t>A monitoring and management environment is necessary to configure the ESB to be high-performing and reliable and also to monitor the runtime execution of the message flows in the ESB</a:t>
                      </a:r>
                      <a:endParaRPr lang="en-US" sz="1200" b="0" kern="1200" dirty="0">
                        <a:solidFill>
                          <a:prstClr val="black">
                            <a:lumMod val="75000"/>
                            <a:lumOff val="25000"/>
                          </a:prstClr>
                        </a:solidFill>
                        <a:latin typeface="+mn-lt"/>
                        <a:ea typeface="+mn-ea"/>
                        <a:cs typeface="+mn-cs"/>
                      </a:endParaRPr>
                    </a:p>
                  </a:txBody>
                  <a:tcPr/>
                </a:tc>
              </a:tr>
            </a:tbl>
          </a:graphicData>
        </a:graphic>
      </p:graphicFrame>
    </p:spTree>
    <p:extLst>
      <p:ext uri="{BB962C8B-B14F-4D97-AF65-F5344CB8AC3E}">
        <p14:creationId xmlns:p14="http://schemas.microsoft.com/office/powerpoint/2010/main" val="1849741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ESB core </a:t>
            </a:r>
            <a:r>
              <a:rPr lang="en-US" sz="2400" dirty="0" smtClean="0"/>
              <a:t>functionality(2/2</a:t>
            </a:r>
            <a:r>
              <a:rPr lang="en-US" sz="2400" dirty="0"/>
              <a:t>)</a:t>
            </a:r>
            <a:endParaRPr lang="en-US" dirty="0"/>
          </a:p>
        </p:txBody>
      </p:sp>
      <p:sp>
        <p:nvSpPr>
          <p:cNvPr id="3" name="Text Placeholder 2"/>
          <p:cNvSpPr>
            <a:spLocks noGrp="1"/>
          </p:cNvSpPr>
          <p:nvPr>
            <p:ph type="body" sz="quarter" idx="10"/>
          </p:nvPr>
        </p:nvSpPr>
        <p:spPr/>
        <p:txBody>
          <a:bodyPr/>
          <a:lstStyle/>
          <a:p>
            <a:pPr marL="0" indent="0">
              <a:buNone/>
            </a:pPr>
            <a:r>
              <a:rPr lang="en-US" dirty="0"/>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57400"/>
            <a:ext cx="6653213"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1642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 Patterns</a:t>
            </a:r>
            <a:endParaRPr lang="en-US" dirty="0"/>
          </a:p>
        </p:txBody>
      </p:sp>
      <p:sp>
        <p:nvSpPr>
          <p:cNvPr id="3" name="Text Placeholder 2"/>
          <p:cNvSpPr>
            <a:spLocks noGrp="1"/>
          </p:cNvSpPr>
          <p:nvPr>
            <p:ph type="body" sz="quarter" idx="10"/>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50921196"/>
              </p:ext>
            </p:extLst>
          </p:nvPr>
        </p:nvGraphicFramePr>
        <p:xfrm>
          <a:off x="990600" y="1143000"/>
          <a:ext cx="6096000" cy="64058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tc>
                  <a:txBody>
                    <a:bodyPr/>
                    <a:lstStyle/>
                    <a:p>
                      <a:r>
                        <a:rPr lang="en-US" dirty="0" smtClean="0"/>
                        <a:t>Symptom</a:t>
                      </a:r>
                      <a:endParaRPr lang="en-US" dirty="0"/>
                    </a:p>
                  </a:txBody>
                  <a:tcPr/>
                </a:tc>
                <a:tc>
                  <a:txBody>
                    <a:bodyPr/>
                    <a:lstStyle/>
                    <a:p>
                      <a:r>
                        <a:rPr lang="en-US" dirty="0" smtClean="0"/>
                        <a:t>Solutions</a:t>
                      </a:r>
                      <a:endParaRPr lang="en-US" dirty="0"/>
                    </a:p>
                  </a:txBody>
                  <a:tcPr/>
                </a:tc>
              </a:tr>
              <a:tr h="370840">
                <a:tc>
                  <a:txBody>
                    <a:bodyPr/>
                    <a:lstStyle/>
                    <a:p>
                      <a:r>
                        <a:rPr lang="en-US" dirty="0" smtClean="0"/>
                        <a:t>Bad Workload Management</a:t>
                      </a:r>
                      <a:endParaRPr lang="en-US" dirty="0"/>
                    </a:p>
                  </a:txBody>
                  <a:tcPr/>
                </a:tc>
                <a:tc>
                  <a:txBody>
                    <a:bodyPr/>
                    <a:lstStyle/>
                    <a:p>
                      <a:r>
                        <a:rPr lang="en-US" dirty="0" smtClean="0"/>
                        <a:t>Poor</a:t>
                      </a:r>
                      <a:r>
                        <a:rPr lang="en-US" baseline="0" dirty="0" smtClean="0"/>
                        <a:t> distribution of work occurs when on server gets disproportionate share of work</a:t>
                      </a:r>
                      <a:endParaRPr lang="en-US" dirty="0"/>
                    </a:p>
                  </a:txBody>
                  <a:tcPr/>
                </a:tc>
                <a:tc>
                  <a:txBody>
                    <a:bodyPr/>
                    <a:lstStyle/>
                    <a:p>
                      <a:r>
                        <a:rPr lang="en-US" dirty="0" smtClean="0"/>
                        <a:t>Inconsistent performance</a:t>
                      </a:r>
                      <a:r>
                        <a:rPr lang="en-US" baseline="0" dirty="0" smtClean="0"/>
                        <a:t> leading to reduced throughput</a:t>
                      </a:r>
                      <a:endParaRPr lang="en-US" dirty="0"/>
                    </a:p>
                  </a:txBody>
                  <a:tcPr/>
                </a:tc>
                <a:tc>
                  <a:txBody>
                    <a:bodyPr/>
                    <a:lstStyle/>
                    <a:p>
                      <a:r>
                        <a:rPr lang="en-US" dirty="0" smtClean="0"/>
                        <a:t>Even Load balancing</a:t>
                      </a:r>
                      <a:endParaRPr lang="en-US" dirty="0"/>
                    </a:p>
                  </a:txBody>
                  <a:tcPr/>
                </a:tc>
              </a:tr>
              <a:tr h="370840">
                <a:tc>
                  <a:txBody>
                    <a:bodyPr/>
                    <a:lstStyle/>
                    <a:p>
                      <a:r>
                        <a:rPr lang="en-US" dirty="0" err="1" smtClean="0"/>
                        <a:t>Cacheless</a:t>
                      </a:r>
                      <a:r>
                        <a:rPr lang="en-US" dirty="0" smtClean="0"/>
                        <a:t> Cow</a:t>
                      </a:r>
                      <a:endParaRPr lang="en-US" dirty="0"/>
                    </a:p>
                  </a:txBody>
                  <a:tcPr/>
                </a:tc>
                <a:tc>
                  <a:txBody>
                    <a:bodyPr/>
                    <a:lstStyle/>
                    <a:p>
                      <a:r>
                        <a:rPr lang="en-US" dirty="0" smtClean="0"/>
                        <a:t>Caches can significantly improve performance but often neglected</a:t>
                      </a:r>
                      <a:endParaRPr lang="en-US" dirty="0"/>
                    </a:p>
                  </a:txBody>
                  <a:tcPr/>
                </a:tc>
                <a:tc>
                  <a:txBody>
                    <a:bodyPr/>
                    <a:lstStyle/>
                    <a:p>
                      <a:r>
                        <a:rPr lang="en-US" dirty="0" smtClean="0"/>
                        <a:t>Poor</a:t>
                      </a:r>
                      <a:r>
                        <a:rPr lang="en-US" baseline="0" dirty="0" smtClean="0"/>
                        <a:t> throughput</a:t>
                      </a:r>
                      <a:endParaRPr lang="en-US" dirty="0"/>
                    </a:p>
                  </a:txBody>
                  <a:tcPr/>
                </a:tc>
                <a:tc>
                  <a:txBody>
                    <a:bodyPr/>
                    <a:lstStyle/>
                    <a:p>
                      <a:r>
                        <a:rPr lang="en-US" dirty="0" smtClean="0"/>
                        <a:t>Dynamic Command Cache</a:t>
                      </a:r>
                      <a:endParaRPr lang="en-US" dirty="0"/>
                    </a:p>
                  </a:txBody>
                  <a:tcPr/>
                </a:tc>
              </a:tr>
              <a:tr h="370840">
                <a:tc>
                  <a:txBody>
                    <a:bodyPr/>
                    <a:lstStyle/>
                    <a:p>
                      <a:r>
                        <a:rPr lang="en-US" sz="1800" b="0" i="0" kern="1200" dirty="0" smtClean="0">
                          <a:solidFill>
                            <a:schemeClr val="dk1"/>
                          </a:solidFill>
                          <a:effectLst/>
                          <a:latin typeface="+mn-lt"/>
                          <a:ea typeface="+mn-ea"/>
                          <a:cs typeface="+mn-cs"/>
                        </a:rPr>
                        <a:t>The Golden Hammer</a:t>
                      </a:r>
                      <a:endParaRPr lang="en-US" dirty="0"/>
                    </a:p>
                  </a:txBody>
                  <a:tcPr/>
                </a:tc>
                <a:tc>
                  <a:txBody>
                    <a:bodyPr/>
                    <a:lstStyle/>
                    <a:p>
                      <a:r>
                        <a:rPr lang="en-US" sz="1800" b="0" i="0" kern="1200" dirty="0" smtClean="0">
                          <a:solidFill>
                            <a:schemeClr val="dk1"/>
                          </a:solidFill>
                          <a:effectLst/>
                          <a:latin typeface="+mn-lt"/>
                          <a:ea typeface="+mn-ea"/>
                          <a:cs typeface="+mn-cs"/>
                        </a:rPr>
                        <a:t>See unfamiliar technology as risky although the technology is better</a:t>
                      </a:r>
                      <a:r>
                        <a:rPr lang="en-US" sz="1800" b="0" i="0" kern="1200" baseline="0" dirty="0" smtClean="0">
                          <a:solidFill>
                            <a:schemeClr val="dk1"/>
                          </a:solidFill>
                          <a:effectLst/>
                          <a:latin typeface="+mn-lt"/>
                          <a:ea typeface="+mn-ea"/>
                          <a:cs typeface="+mn-cs"/>
                        </a:rPr>
                        <a:t> solution</a:t>
                      </a:r>
                      <a:endParaRPr lang="en-US" dirty="0"/>
                    </a:p>
                  </a:txBody>
                  <a:tcPr/>
                </a:tc>
                <a:tc>
                  <a:txBody>
                    <a:bodyPr/>
                    <a:lstStyle/>
                    <a:p>
                      <a:r>
                        <a:rPr lang="en-US" dirty="0" smtClean="0"/>
                        <a:t>Difficulty in maintaining the solution</a:t>
                      </a:r>
                      <a:endParaRPr lang="en-US" dirty="0"/>
                    </a:p>
                  </a:txBody>
                  <a:tcPr/>
                </a:tc>
                <a:tc>
                  <a:txBody>
                    <a:bodyPr/>
                    <a:lstStyle/>
                    <a:p>
                      <a:r>
                        <a:rPr lang="en-US" sz="1800" b="0" i="0" kern="1200" dirty="0" smtClean="0">
                          <a:solidFill>
                            <a:schemeClr val="dk1"/>
                          </a:solidFill>
                          <a:effectLst/>
                          <a:latin typeface="+mn-lt"/>
                          <a:ea typeface="+mn-ea"/>
                          <a:cs typeface="+mn-cs"/>
                        </a:rPr>
                        <a:t>Expanding the knowledge of developers through books, training, and user groups</a:t>
                      </a:r>
                      <a:endParaRPr lang="en-US" dirty="0"/>
                    </a:p>
                  </a:txBody>
                  <a:tcPr/>
                </a:tc>
              </a:tr>
            </a:tbl>
          </a:graphicData>
        </a:graphic>
      </p:graphicFrame>
    </p:spTree>
    <p:extLst>
      <p:ext uri="{BB962C8B-B14F-4D97-AF65-F5344CB8AC3E}">
        <p14:creationId xmlns:p14="http://schemas.microsoft.com/office/powerpoint/2010/main" val="3539663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 Patterns</a:t>
            </a:r>
            <a:endParaRPr lang="en-US" dirty="0"/>
          </a:p>
        </p:txBody>
      </p:sp>
      <p:sp>
        <p:nvSpPr>
          <p:cNvPr id="3" name="Text Placeholder 2"/>
          <p:cNvSpPr>
            <a:spLocks noGrp="1"/>
          </p:cNvSpPr>
          <p:nvPr>
            <p:ph type="body" sz="quarter" idx="10"/>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48635735"/>
              </p:ext>
            </p:extLst>
          </p:nvPr>
        </p:nvGraphicFramePr>
        <p:xfrm>
          <a:off x="1524000" y="1397000"/>
          <a:ext cx="6096000" cy="58572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tc>
                  <a:txBody>
                    <a:bodyPr/>
                    <a:lstStyle/>
                    <a:p>
                      <a:r>
                        <a:rPr lang="en-US" dirty="0" smtClean="0"/>
                        <a:t>Symptom</a:t>
                      </a:r>
                      <a:endParaRPr lang="en-US" dirty="0"/>
                    </a:p>
                  </a:txBody>
                  <a:tcPr/>
                </a:tc>
                <a:tc>
                  <a:txBody>
                    <a:bodyPr/>
                    <a:lstStyle/>
                    <a:p>
                      <a:r>
                        <a:rPr lang="en-US" dirty="0" smtClean="0"/>
                        <a:t>Solutions</a:t>
                      </a:r>
                      <a:endParaRPr lang="en-US" dirty="0"/>
                    </a:p>
                  </a:txBody>
                  <a:tcPr/>
                </a:tc>
              </a:tr>
              <a:tr h="370840">
                <a:tc>
                  <a:txBody>
                    <a:bodyPr/>
                    <a:lstStyle/>
                    <a:p>
                      <a:r>
                        <a:rPr lang="en-US" dirty="0" smtClean="0"/>
                        <a:t>Chatty Interface</a:t>
                      </a:r>
                      <a:endParaRPr lang="en-US" dirty="0"/>
                    </a:p>
                  </a:txBody>
                  <a:tcPr/>
                </a:tc>
                <a:tc>
                  <a:txBody>
                    <a:bodyPr/>
                    <a:lstStyle/>
                    <a:p>
                      <a:r>
                        <a:rPr lang="en-US" dirty="0" smtClean="0"/>
                        <a:t>Too many interactions between client and server</a:t>
                      </a:r>
                      <a:endParaRPr lang="en-US" dirty="0"/>
                    </a:p>
                  </a:txBody>
                  <a:tcPr/>
                </a:tc>
                <a:tc>
                  <a:txBody>
                    <a:bodyPr/>
                    <a:lstStyle/>
                    <a:p>
                      <a:r>
                        <a:rPr lang="en-US" dirty="0" smtClean="0"/>
                        <a:t>Poor performance</a:t>
                      </a:r>
                      <a:endParaRPr lang="en-US" dirty="0"/>
                    </a:p>
                  </a:txBody>
                  <a:tcPr/>
                </a:tc>
                <a:tc>
                  <a:txBody>
                    <a:bodyPr/>
                    <a:lstStyle/>
                    <a:p>
                      <a:r>
                        <a:rPr lang="en-US" dirty="0" smtClean="0"/>
                        <a:t>Use of facade</a:t>
                      </a:r>
                      <a:endParaRPr lang="en-US" dirty="0"/>
                    </a:p>
                  </a:txBody>
                  <a:tcPr/>
                </a:tc>
              </a:tr>
              <a:tr h="370840">
                <a:tc>
                  <a:txBody>
                    <a:bodyPr/>
                    <a:lstStyle/>
                    <a:p>
                      <a:r>
                        <a:rPr lang="en-US" dirty="0" smtClean="0"/>
                        <a:t>Round Trip</a:t>
                      </a:r>
                      <a:endParaRPr lang="en-US" dirty="0"/>
                    </a:p>
                  </a:txBody>
                  <a:tcPr/>
                </a:tc>
                <a:tc>
                  <a:txBody>
                    <a:bodyPr/>
                    <a:lstStyle/>
                    <a:p>
                      <a:r>
                        <a:rPr lang="en-US" dirty="0" smtClean="0"/>
                        <a:t>Too many remote connections</a:t>
                      </a:r>
                      <a:r>
                        <a:rPr lang="en-US" baseline="0" dirty="0" smtClean="0"/>
                        <a:t> with server to get the data</a:t>
                      </a:r>
                      <a:endParaRPr lang="en-US" dirty="0"/>
                    </a:p>
                  </a:txBody>
                  <a:tcPr/>
                </a:tc>
                <a:tc>
                  <a:txBody>
                    <a:bodyPr/>
                    <a:lstStyle/>
                    <a:p>
                      <a:r>
                        <a:rPr lang="en-US" dirty="0" smtClean="0"/>
                        <a:t>Poor</a:t>
                      </a:r>
                      <a:r>
                        <a:rPr lang="en-US" baseline="0" dirty="0" smtClean="0"/>
                        <a:t> throughput</a:t>
                      </a:r>
                      <a:endParaRPr lang="en-US" dirty="0"/>
                    </a:p>
                  </a:txBody>
                  <a:tcPr/>
                </a:tc>
                <a:tc>
                  <a:txBody>
                    <a:bodyPr/>
                    <a:lstStyle/>
                    <a:p>
                      <a:r>
                        <a:rPr lang="en-US" dirty="0" smtClean="0"/>
                        <a:t>Cache, Façade, stored procedures</a:t>
                      </a:r>
                      <a:endParaRPr lang="en-US" dirty="0"/>
                    </a:p>
                  </a:txBody>
                  <a:tcPr/>
                </a:tc>
              </a:tr>
              <a:tr h="370840">
                <a:tc>
                  <a:txBody>
                    <a:bodyPr/>
                    <a:lstStyle/>
                    <a:p>
                      <a:r>
                        <a:rPr lang="en-US" dirty="0" smtClean="0"/>
                        <a:t>Performance Afterthoughts</a:t>
                      </a:r>
                      <a:endParaRPr lang="en-US" dirty="0"/>
                    </a:p>
                  </a:txBody>
                  <a:tcPr/>
                </a:tc>
                <a:tc>
                  <a:txBody>
                    <a:bodyPr/>
                    <a:lstStyle/>
                    <a:p>
                      <a:r>
                        <a:rPr lang="en-US" dirty="0" smtClean="0"/>
                        <a:t>Poorly define performance plans</a:t>
                      </a:r>
                      <a:r>
                        <a:rPr lang="en-US" baseline="0" dirty="0" smtClean="0"/>
                        <a:t> and inattention to performance</a:t>
                      </a:r>
                      <a:endParaRPr lang="en-US" dirty="0"/>
                    </a:p>
                  </a:txBody>
                  <a:tcPr/>
                </a:tc>
                <a:tc>
                  <a:txBody>
                    <a:bodyPr/>
                    <a:lstStyle/>
                    <a:p>
                      <a:r>
                        <a:rPr lang="en-US" dirty="0" smtClean="0"/>
                        <a:t>Repeated software delivery with poor performance</a:t>
                      </a:r>
                      <a:endParaRPr lang="en-US" dirty="0"/>
                    </a:p>
                  </a:txBody>
                  <a:tcPr/>
                </a:tc>
                <a:tc>
                  <a:txBody>
                    <a:bodyPr/>
                    <a:lstStyle/>
                    <a:p>
                      <a:r>
                        <a:rPr lang="en-US" dirty="0" smtClean="0"/>
                        <a:t>Gather performance requirement, plan</a:t>
                      </a:r>
                      <a:r>
                        <a:rPr lang="en-US" baseline="0" dirty="0" smtClean="0"/>
                        <a:t> and address riskiest elements in architecture early</a:t>
                      </a:r>
                      <a:endParaRPr lang="en-US" dirty="0"/>
                    </a:p>
                  </a:txBody>
                  <a:tcPr/>
                </a:tc>
              </a:tr>
            </a:tbl>
          </a:graphicData>
        </a:graphic>
      </p:graphicFrame>
    </p:spTree>
    <p:extLst>
      <p:ext uri="{BB962C8B-B14F-4D97-AF65-F5344CB8AC3E}">
        <p14:creationId xmlns:p14="http://schemas.microsoft.com/office/powerpoint/2010/main" val="1007455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 Patterns</a:t>
            </a:r>
            <a:endParaRPr lang="en-US" dirty="0"/>
          </a:p>
        </p:txBody>
      </p:sp>
      <p:sp>
        <p:nvSpPr>
          <p:cNvPr id="3" name="Text Placeholder 2"/>
          <p:cNvSpPr>
            <a:spLocks noGrp="1"/>
          </p:cNvSpPr>
          <p:nvPr>
            <p:ph type="body" sz="quarter" idx="10"/>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99577270"/>
              </p:ext>
            </p:extLst>
          </p:nvPr>
        </p:nvGraphicFramePr>
        <p:xfrm>
          <a:off x="1524000" y="1397000"/>
          <a:ext cx="6096000" cy="32054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tc>
                  <a:txBody>
                    <a:bodyPr/>
                    <a:lstStyle/>
                    <a:p>
                      <a:r>
                        <a:rPr lang="en-US" dirty="0" smtClean="0"/>
                        <a:t>Symptom</a:t>
                      </a:r>
                      <a:endParaRPr lang="en-US" dirty="0"/>
                    </a:p>
                  </a:txBody>
                  <a:tcPr/>
                </a:tc>
                <a:tc>
                  <a:txBody>
                    <a:bodyPr/>
                    <a:lstStyle/>
                    <a:p>
                      <a:r>
                        <a:rPr lang="en-US" dirty="0" smtClean="0"/>
                        <a:t>Solutions</a:t>
                      </a:r>
                      <a:endParaRPr lang="en-US" dirty="0"/>
                    </a:p>
                  </a:txBody>
                  <a:tcPr/>
                </a:tc>
              </a:tr>
              <a:tr h="370840">
                <a:tc>
                  <a:txBody>
                    <a:bodyPr/>
                    <a:lstStyle/>
                    <a:p>
                      <a:r>
                        <a:rPr lang="en-US" dirty="0" smtClean="0"/>
                        <a:t>Excessive Coupling</a:t>
                      </a:r>
                      <a:endParaRPr lang="en-US" dirty="0"/>
                    </a:p>
                  </a:txBody>
                  <a:tcPr/>
                </a:tc>
                <a:tc>
                  <a:txBody>
                    <a:bodyPr/>
                    <a:lstStyle/>
                    <a:p>
                      <a:r>
                        <a:rPr lang="en-US" sz="1800" b="0" i="0" kern="1200" dirty="0" smtClean="0">
                          <a:solidFill>
                            <a:schemeClr val="dk1"/>
                          </a:solidFill>
                          <a:effectLst/>
                          <a:latin typeface="+mn-lt"/>
                          <a:ea typeface="+mn-ea"/>
                          <a:cs typeface="+mn-cs"/>
                        </a:rPr>
                        <a:t>Less coupling is generally better. If you code a method to perform a certain task, it should perform only that task</a:t>
                      </a:r>
                      <a:endParaRPr lang="en-US" dirty="0"/>
                    </a:p>
                  </a:txBody>
                  <a:tcPr/>
                </a:tc>
                <a:tc>
                  <a:txBody>
                    <a:bodyPr/>
                    <a:lstStyle/>
                    <a:p>
                      <a:r>
                        <a:rPr lang="en-US" dirty="0" smtClean="0"/>
                        <a:t>Excessive coupling happens when</a:t>
                      </a:r>
                      <a:r>
                        <a:rPr lang="en-US" baseline="0" dirty="0" smtClean="0"/>
                        <a:t> aspects like logging, caching etc. creep in</a:t>
                      </a:r>
                      <a:endParaRPr lang="en-US" dirty="0"/>
                    </a:p>
                  </a:txBody>
                  <a:tcPr/>
                </a:tc>
                <a:tc>
                  <a:txBody>
                    <a:bodyPr/>
                    <a:lstStyle/>
                    <a:p>
                      <a:r>
                        <a:rPr lang="en-US" dirty="0" smtClean="0"/>
                        <a:t>Use of AOP</a:t>
                      </a:r>
                      <a:endParaRPr lang="en-US" dirty="0"/>
                    </a:p>
                  </a:txBody>
                  <a:tcPr/>
                </a:tc>
              </a:tr>
            </a:tbl>
          </a:graphicData>
        </a:graphic>
      </p:graphicFrame>
    </p:spTree>
    <p:extLst>
      <p:ext uri="{BB962C8B-B14F-4D97-AF65-F5344CB8AC3E}">
        <p14:creationId xmlns:p14="http://schemas.microsoft.com/office/powerpoint/2010/main" val="3431258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vert="horz" lIns="91440" tIns="45720" rIns="91440" bIns="45720" rtlCol="0" anchor="ctr">
            <a:noAutofit/>
          </a:bodyPr>
          <a:lstStyle/>
          <a:p>
            <a:r>
              <a:rPr lang="en-US" sz="2800" dirty="0" smtClean="0"/>
              <a:t>Integration Style</a:t>
            </a:r>
            <a:endParaRPr lang="en-IN" sz="2600" dirty="0"/>
          </a:p>
        </p:txBody>
      </p:sp>
      <p:sp>
        <p:nvSpPr>
          <p:cNvPr id="7" name="Rectangle 6"/>
          <p:cNvSpPr/>
          <p:nvPr/>
        </p:nvSpPr>
        <p:spPr>
          <a:xfrm>
            <a:off x="214086" y="692696"/>
            <a:ext cx="8534378" cy="57606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eaLnBrk="0" hangingPunct="0">
              <a:spcBef>
                <a:spcPts val="1200"/>
              </a:spcBef>
            </a:pPr>
            <a:endParaRPr lang="en-US" sz="1600" b="1" dirty="0" smtClean="0">
              <a:solidFill>
                <a:prstClr val="black">
                  <a:lumMod val="75000"/>
                  <a:lumOff val="25000"/>
                </a:prstClr>
              </a:solidFill>
            </a:endParaRPr>
          </a:p>
          <a:p>
            <a:pPr marL="631825" lvl="1" indent="-174625" eaLnBrk="0" hangingPunct="0">
              <a:spcBef>
                <a:spcPts val="1200"/>
              </a:spcBef>
              <a:buFont typeface="Wingdings" pitchFamily="2" charset="2"/>
              <a:buChar char="§"/>
            </a:pPr>
            <a:endParaRPr lang="en-US" sz="1600" b="1" dirty="0" smtClean="0">
              <a:solidFill>
                <a:prstClr val="black">
                  <a:lumMod val="75000"/>
                  <a:lumOff val="25000"/>
                </a:prst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921664568"/>
              </p:ext>
            </p:extLst>
          </p:nvPr>
        </p:nvGraphicFramePr>
        <p:xfrm>
          <a:off x="480775" y="838200"/>
          <a:ext cx="8001000" cy="3918712"/>
        </p:xfrm>
        <a:graphic>
          <a:graphicData uri="http://schemas.openxmlformats.org/drawingml/2006/table">
            <a:tbl>
              <a:tblPr firstRow="1" bandRow="1">
                <a:tableStyleId>{5C22544A-7EE6-4342-B048-85BDC9FD1C3A}</a:tableStyleId>
              </a:tblPr>
              <a:tblGrid>
                <a:gridCol w="2819400"/>
                <a:gridCol w="5181600"/>
              </a:tblGrid>
              <a:tr h="370840">
                <a:tc>
                  <a:txBody>
                    <a:bodyPr/>
                    <a:lstStyle/>
                    <a:p>
                      <a:r>
                        <a:rPr lang="en-US" dirty="0" smtClean="0"/>
                        <a:t>Integration</a:t>
                      </a:r>
                      <a:r>
                        <a:rPr lang="en-US" baseline="0" dirty="0" smtClean="0"/>
                        <a:t> Style</a:t>
                      </a:r>
                      <a:endParaRPr lang="en-US" dirty="0"/>
                    </a:p>
                  </a:txBody>
                  <a:tcPr/>
                </a:tc>
                <a:tc>
                  <a:txBody>
                    <a:bodyPr/>
                    <a:lstStyle/>
                    <a:p>
                      <a:r>
                        <a:rPr lang="en-US" dirty="0" smtClean="0"/>
                        <a:t>Description</a:t>
                      </a:r>
                      <a:endParaRPr lang="en-US" dirty="0"/>
                    </a:p>
                  </a:txBody>
                  <a:tcPr/>
                </a:tc>
              </a:tr>
              <a:tr h="370840">
                <a:tc>
                  <a:txBody>
                    <a:bodyPr/>
                    <a:lstStyle/>
                    <a:p>
                      <a:pPr marL="0" marR="0" algn="l" defTabSz="914400" rtl="0" eaLnBrk="1" latinLnBrk="0" hangingPunct="1">
                        <a:lnSpc>
                          <a:spcPct val="115000"/>
                        </a:lnSpc>
                        <a:spcBef>
                          <a:spcPts val="0"/>
                        </a:spcBef>
                        <a:spcAft>
                          <a:spcPts val="0"/>
                        </a:spcAft>
                      </a:pPr>
                      <a:r>
                        <a:rPr lang="en-US" sz="1600" b="0" kern="1200" dirty="0" smtClean="0">
                          <a:solidFill>
                            <a:prstClr val="black">
                              <a:lumMod val="75000"/>
                              <a:lumOff val="25000"/>
                            </a:prstClr>
                          </a:solidFill>
                          <a:latin typeface="+mn-lt"/>
                          <a:ea typeface="+mn-ea"/>
                          <a:cs typeface="+mn-cs"/>
                        </a:rPr>
                        <a:t>File Transfer</a:t>
                      </a:r>
                      <a:endParaRPr lang="en-US" sz="1600" b="0" kern="1200" dirty="0">
                        <a:solidFill>
                          <a:prstClr val="black">
                            <a:lumMod val="75000"/>
                            <a:lumOff val="25000"/>
                          </a:prstClr>
                        </a:solidFill>
                        <a:latin typeface="+mn-lt"/>
                        <a:ea typeface="+mn-ea"/>
                        <a:cs typeface="+mn-cs"/>
                      </a:endParaRPr>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b="0" kern="1200" dirty="0" smtClean="0">
                          <a:solidFill>
                            <a:prstClr val="black">
                              <a:lumMod val="75000"/>
                              <a:lumOff val="25000"/>
                            </a:prstClr>
                          </a:solidFill>
                          <a:latin typeface="+mn-lt"/>
                          <a:ea typeface="+mn-ea"/>
                          <a:cs typeface="+mn-cs"/>
                        </a:rPr>
                        <a:t>Have each application produce files of shared data for others to consume, and consume files that others have produced. </a:t>
                      </a:r>
                      <a:r>
                        <a:rPr lang="en-US" sz="1600" b="0" kern="1200" baseline="0" dirty="0" smtClean="0">
                          <a:solidFill>
                            <a:prstClr val="black">
                              <a:lumMod val="75000"/>
                              <a:lumOff val="25000"/>
                            </a:prstClr>
                          </a:solidFill>
                          <a:latin typeface="+mn-lt"/>
                          <a:ea typeface="+mn-ea"/>
                          <a:cs typeface="+mn-cs"/>
                        </a:rPr>
                        <a:t>Suitable for An enterprise has multiple applications that are being built independently, with different languages and platforms. This </a:t>
                      </a:r>
                      <a:r>
                        <a:rPr lang="en-US" sz="1600" b="0" kern="1200" dirty="0" smtClean="0">
                          <a:solidFill>
                            <a:prstClr val="black">
                              <a:lumMod val="75000"/>
                              <a:lumOff val="25000"/>
                            </a:prstClr>
                          </a:solidFill>
                          <a:latin typeface="+mn-lt"/>
                          <a:ea typeface="+mn-ea"/>
                          <a:cs typeface="+mn-cs"/>
                        </a:rPr>
                        <a:t>is traditional</a:t>
                      </a:r>
                      <a:r>
                        <a:rPr lang="en-US" sz="1600" b="0" kern="1200" baseline="0" dirty="0" smtClean="0">
                          <a:solidFill>
                            <a:prstClr val="black">
                              <a:lumMod val="75000"/>
                              <a:lumOff val="25000"/>
                            </a:prstClr>
                          </a:solidFill>
                          <a:latin typeface="+mn-lt"/>
                          <a:ea typeface="+mn-ea"/>
                          <a:cs typeface="+mn-cs"/>
                        </a:rPr>
                        <a:t> integration style</a:t>
                      </a:r>
                      <a:r>
                        <a:rPr lang="en-US" sz="1600" b="0" kern="1200" dirty="0" smtClean="0">
                          <a:solidFill>
                            <a:prstClr val="black">
                              <a:lumMod val="75000"/>
                              <a:lumOff val="25000"/>
                            </a:prstClr>
                          </a:solidFill>
                          <a:latin typeface="+mn-lt"/>
                          <a:ea typeface="+mn-ea"/>
                          <a:cs typeface="+mn-cs"/>
                        </a:rPr>
                        <a:t> which requires</a:t>
                      </a:r>
                      <a:r>
                        <a:rPr lang="en-US" sz="1600" b="0" kern="1200" baseline="0" dirty="0" smtClean="0">
                          <a:solidFill>
                            <a:prstClr val="black">
                              <a:lumMod val="75000"/>
                              <a:lumOff val="25000"/>
                            </a:prstClr>
                          </a:solidFill>
                          <a:latin typeface="+mn-lt"/>
                          <a:ea typeface="+mn-ea"/>
                          <a:cs typeface="+mn-cs"/>
                        </a:rPr>
                        <a:t>  a shared file server between applications exchanging the data.</a:t>
                      </a:r>
                      <a:endParaRPr lang="en-US" sz="1600" b="0" kern="1200" dirty="0" smtClean="0">
                        <a:solidFill>
                          <a:prstClr val="black">
                            <a:lumMod val="75000"/>
                            <a:lumOff val="25000"/>
                          </a:prstClr>
                        </a:solidFill>
                        <a:latin typeface="+mn-lt"/>
                        <a:ea typeface="+mn-ea"/>
                        <a:cs typeface="+mn-cs"/>
                      </a:endParaRPr>
                    </a:p>
                  </a:txBody>
                  <a:tcPr/>
                </a:tc>
              </a:tr>
              <a:tr h="370840">
                <a:tc>
                  <a:txBody>
                    <a:bodyPr/>
                    <a:lstStyle/>
                    <a:p>
                      <a:pPr marL="0" marR="0" algn="l" defTabSz="914400" rtl="0" eaLnBrk="1" latinLnBrk="0" hangingPunct="1">
                        <a:lnSpc>
                          <a:spcPct val="115000"/>
                        </a:lnSpc>
                        <a:spcBef>
                          <a:spcPts val="0"/>
                        </a:spcBef>
                        <a:spcAft>
                          <a:spcPts val="0"/>
                        </a:spcAft>
                      </a:pPr>
                      <a:r>
                        <a:rPr lang="en-US" sz="1600" b="0" kern="1200" dirty="0" smtClean="0">
                          <a:solidFill>
                            <a:prstClr val="black">
                              <a:lumMod val="75000"/>
                              <a:lumOff val="25000"/>
                            </a:prstClr>
                          </a:solidFill>
                          <a:latin typeface="+mn-lt"/>
                          <a:ea typeface="+mn-ea"/>
                          <a:cs typeface="+mn-cs"/>
                        </a:rPr>
                        <a:t>Shared Database</a:t>
                      </a:r>
                      <a:endParaRPr lang="en-US" sz="1600" b="0" kern="1200" dirty="0">
                        <a:solidFill>
                          <a:prstClr val="black">
                            <a:lumMod val="75000"/>
                            <a:lumOff val="25000"/>
                          </a:prstClr>
                        </a:solidFill>
                        <a:latin typeface="+mn-lt"/>
                        <a:ea typeface="+mn-ea"/>
                        <a:cs typeface="+mn-cs"/>
                      </a:endParaRPr>
                    </a:p>
                  </a:txBody>
                  <a:tcPr/>
                </a:tc>
                <a:tc>
                  <a:txBody>
                    <a:bodyPr/>
                    <a:lstStyle/>
                    <a:p>
                      <a:pPr marL="0" marR="0" algn="l" defTabSz="914400" rtl="0" eaLnBrk="1" latinLnBrk="0" hangingPunct="1">
                        <a:lnSpc>
                          <a:spcPct val="115000"/>
                        </a:lnSpc>
                        <a:spcBef>
                          <a:spcPts val="0"/>
                        </a:spcBef>
                        <a:spcAft>
                          <a:spcPts val="0"/>
                        </a:spcAft>
                      </a:pPr>
                      <a:r>
                        <a:rPr lang="en-US" sz="1600" b="0" kern="1200" dirty="0" smtClean="0">
                          <a:solidFill>
                            <a:prstClr val="black">
                              <a:lumMod val="75000"/>
                              <a:lumOff val="25000"/>
                            </a:prstClr>
                          </a:solidFill>
                          <a:latin typeface="+mn-lt"/>
                          <a:ea typeface="+mn-ea"/>
                          <a:cs typeface="+mn-cs"/>
                        </a:rPr>
                        <a:t>Have the applications store the data they wish to share in a common database. The same data is shared</a:t>
                      </a:r>
                      <a:r>
                        <a:rPr lang="en-US" sz="1600" b="0" kern="1200" baseline="0" dirty="0" smtClean="0">
                          <a:solidFill>
                            <a:prstClr val="black">
                              <a:lumMod val="75000"/>
                              <a:lumOff val="25000"/>
                            </a:prstClr>
                          </a:solidFill>
                          <a:latin typeface="+mn-lt"/>
                          <a:ea typeface="+mn-ea"/>
                          <a:cs typeface="+mn-cs"/>
                        </a:rPr>
                        <a:t> with multiple applications and workflow is decided by state o</a:t>
                      </a:r>
                      <a:r>
                        <a:rPr lang="en-US" sz="1600" b="0" kern="1200" dirty="0" smtClean="0">
                          <a:solidFill>
                            <a:prstClr val="black">
                              <a:lumMod val="75000"/>
                              <a:lumOff val="25000"/>
                            </a:prstClr>
                          </a:solidFill>
                          <a:latin typeface="+mn-lt"/>
                          <a:ea typeface="+mn-ea"/>
                          <a:cs typeface="+mn-cs"/>
                        </a:rPr>
                        <a:t>f the data. To make data available more quickly and enforce an agreed-upon set of data formats.</a:t>
                      </a:r>
                      <a:endParaRPr lang="en-US" sz="1600" b="0" kern="1200" dirty="0">
                        <a:solidFill>
                          <a:prstClr val="black">
                            <a:lumMod val="75000"/>
                            <a:lumOff val="25000"/>
                          </a:prstClr>
                        </a:solidFill>
                        <a:latin typeface="+mn-lt"/>
                        <a:ea typeface="+mn-ea"/>
                        <a:cs typeface="+mn-cs"/>
                      </a:endParaRPr>
                    </a:p>
                  </a:txBody>
                  <a:tcPr/>
                </a:tc>
              </a:tr>
            </a:tbl>
          </a:graphicData>
        </a:graphic>
      </p:graphicFrame>
    </p:spTree>
    <p:extLst>
      <p:ext uri="{BB962C8B-B14F-4D97-AF65-F5344CB8AC3E}">
        <p14:creationId xmlns:p14="http://schemas.microsoft.com/office/powerpoint/2010/main" val="4002165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vert="horz" lIns="91440" tIns="45720" rIns="91440" bIns="45720" rtlCol="0" anchor="ctr">
            <a:noAutofit/>
          </a:bodyPr>
          <a:lstStyle/>
          <a:p>
            <a:r>
              <a:rPr lang="en-US" sz="2800" dirty="0" smtClean="0"/>
              <a:t>Integration Style</a:t>
            </a:r>
            <a:endParaRPr lang="en-IN" sz="2600" dirty="0"/>
          </a:p>
        </p:txBody>
      </p:sp>
      <p:sp>
        <p:nvSpPr>
          <p:cNvPr id="7" name="Rectangle 6"/>
          <p:cNvSpPr/>
          <p:nvPr/>
        </p:nvSpPr>
        <p:spPr>
          <a:xfrm>
            <a:off x="214086" y="692696"/>
            <a:ext cx="8534378" cy="57606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eaLnBrk="0" hangingPunct="0">
              <a:spcBef>
                <a:spcPts val="1200"/>
              </a:spcBef>
            </a:pPr>
            <a:endParaRPr lang="en-US" sz="1600" b="1" dirty="0" smtClean="0">
              <a:solidFill>
                <a:prstClr val="black">
                  <a:lumMod val="75000"/>
                  <a:lumOff val="25000"/>
                </a:prstClr>
              </a:solidFill>
            </a:endParaRPr>
          </a:p>
          <a:p>
            <a:pPr marL="631825" lvl="1" indent="-174625" eaLnBrk="0" hangingPunct="0">
              <a:spcBef>
                <a:spcPts val="1200"/>
              </a:spcBef>
              <a:buFont typeface="Wingdings" pitchFamily="2" charset="2"/>
              <a:buChar char="§"/>
            </a:pPr>
            <a:endParaRPr lang="en-US" sz="1600" b="1" dirty="0" smtClean="0">
              <a:solidFill>
                <a:prstClr val="black">
                  <a:lumMod val="75000"/>
                  <a:lumOff val="25000"/>
                </a:prst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594246542"/>
              </p:ext>
            </p:extLst>
          </p:nvPr>
        </p:nvGraphicFramePr>
        <p:xfrm>
          <a:off x="480775" y="594793"/>
          <a:ext cx="8001000" cy="6162040"/>
        </p:xfrm>
        <a:graphic>
          <a:graphicData uri="http://schemas.openxmlformats.org/drawingml/2006/table">
            <a:tbl>
              <a:tblPr firstRow="1" bandRow="1">
                <a:tableStyleId>{5C22544A-7EE6-4342-B048-85BDC9FD1C3A}</a:tableStyleId>
              </a:tblPr>
              <a:tblGrid>
                <a:gridCol w="2819400"/>
                <a:gridCol w="5181600"/>
              </a:tblGrid>
              <a:tr h="370840">
                <a:tc>
                  <a:txBody>
                    <a:bodyPr/>
                    <a:lstStyle/>
                    <a:p>
                      <a:r>
                        <a:rPr lang="en-US" dirty="0" smtClean="0"/>
                        <a:t>Integration</a:t>
                      </a:r>
                      <a:r>
                        <a:rPr lang="en-US" baseline="0" dirty="0" smtClean="0"/>
                        <a:t> Style</a:t>
                      </a:r>
                      <a:endParaRPr lang="en-US" dirty="0"/>
                    </a:p>
                  </a:txBody>
                  <a:tcPr/>
                </a:tc>
                <a:tc>
                  <a:txBody>
                    <a:bodyPr/>
                    <a:lstStyle/>
                    <a:p>
                      <a:r>
                        <a:rPr lang="en-US" dirty="0" smtClean="0"/>
                        <a:t>Description</a:t>
                      </a:r>
                      <a:endParaRPr lang="en-US" dirty="0"/>
                    </a:p>
                  </a:txBody>
                  <a:tcPr/>
                </a:tc>
              </a:tr>
              <a:tr h="370840">
                <a:tc>
                  <a:txBody>
                    <a:bodyPr/>
                    <a:lstStyle/>
                    <a:p>
                      <a:pPr marL="0" marR="0" algn="l" defTabSz="914400" rtl="0" eaLnBrk="1" latinLnBrk="0" hangingPunct="1">
                        <a:lnSpc>
                          <a:spcPct val="115000"/>
                        </a:lnSpc>
                        <a:spcBef>
                          <a:spcPts val="0"/>
                        </a:spcBef>
                        <a:spcAft>
                          <a:spcPts val="0"/>
                        </a:spcAft>
                      </a:pPr>
                      <a:r>
                        <a:rPr lang="en-US" sz="1600" b="0" kern="1200" dirty="0" smtClean="0">
                          <a:solidFill>
                            <a:prstClr val="black">
                              <a:lumMod val="75000"/>
                              <a:lumOff val="25000"/>
                            </a:prstClr>
                          </a:solidFill>
                          <a:latin typeface="+mn-lt"/>
                          <a:ea typeface="+mn-ea"/>
                          <a:cs typeface="+mn-cs"/>
                        </a:rPr>
                        <a:t>Remote Procedure Invocation</a:t>
                      </a:r>
                      <a:endParaRPr lang="en-US" sz="1600" b="0" kern="1200" dirty="0">
                        <a:solidFill>
                          <a:prstClr val="black">
                            <a:lumMod val="75000"/>
                            <a:lumOff val="25000"/>
                          </a:prstClr>
                        </a:solidFill>
                        <a:latin typeface="+mn-lt"/>
                        <a:ea typeface="+mn-ea"/>
                        <a:cs typeface="+mn-cs"/>
                      </a:endParaRPr>
                    </a:p>
                  </a:txBody>
                  <a:tcPr/>
                </a:tc>
                <a:tc>
                  <a:txBody>
                    <a:bodyPr/>
                    <a:lstStyle/>
                    <a:p>
                      <a:pPr marL="0" marR="0" algn="l" defTabSz="914400" rtl="0" eaLnBrk="1" latinLnBrk="0" hangingPunct="1">
                        <a:lnSpc>
                          <a:spcPct val="115000"/>
                        </a:lnSpc>
                        <a:spcBef>
                          <a:spcPts val="0"/>
                        </a:spcBef>
                        <a:spcAft>
                          <a:spcPts val="0"/>
                        </a:spcAft>
                      </a:pPr>
                      <a:r>
                        <a:rPr lang="en-US" sz="1600" b="0" kern="1200" dirty="0" smtClean="0">
                          <a:solidFill>
                            <a:prstClr val="black">
                              <a:lumMod val="75000"/>
                              <a:lumOff val="25000"/>
                            </a:prstClr>
                          </a:solidFill>
                          <a:latin typeface="+mn-lt"/>
                          <a:ea typeface="+mn-ea"/>
                          <a:cs typeface="+mn-cs"/>
                        </a:rPr>
                        <a:t>Have each application expose some of its procedures so that they can be invoked remotely, and have applications invoke those to run behavior and exchange data. To integrate applications' functionality rather than their data this style is used. If an application needs some information that is owned by another application, it asks that application directly. If one application needs to modify the data of another, then it does so by making a call to the other application. Each application can maintain the integrity of the data it owns. Furthermore, each application can alter its internal data without having every other application be affected.</a:t>
                      </a:r>
                      <a:endParaRPr lang="en-US" sz="1600" b="0" kern="1200" dirty="0">
                        <a:solidFill>
                          <a:prstClr val="black">
                            <a:lumMod val="75000"/>
                            <a:lumOff val="25000"/>
                          </a:prstClr>
                        </a:solidFill>
                        <a:latin typeface="+mn-lt"/>
                        <a:ea typeface="+mn-ea"/>
                        <a:cs typeface="+mn-cs"/>
                      </a:endParaRPr>
                    </a:p>
                  </a:txBody>
                  <a:tcPr/>
                </a:tc>
              </a:tr>
              <a:tr h="370840">
                <a:tc>
                  <a:txBody>
                    <a:bodyPr/>
                    <a:lstStyle/>
                    <a:p>
                      <a:pPr marL="0" marR="0" algn="l" defTabSz="914400" rtl="0" eaLnBrk="1" latinLnBrk="0" hangingPunct="1">
                        <a:lnSpc>
                          <a:spcPct val="115000"/>
                        </a:lnSpc>
                        <a:spcBef>
                          <a:spcPts val="0"/>
                        </a:spcBef>
                        <a:spcAft>
                          <a:spcPts val="0"/>
                        </a:spcAft>
                      </a:pPr>
                      <a:r>
                        <a:rPr lang="en-US" sz="1600" b="0" kern="1200" dirty="0" smtClean="0">
                          <a:solidFill>
                            <a:prstClr val="black">
                              <a:lumMod val="75000"/>
                              <a:lumOff val="25000"/>
                            </a:prstClr>
                          </a:solidFill>
                          <a:latin typeface="+mn-lt"/>
                          <a:ea typeface="+mn-ea"/>
                          <a:cs typeface="+mn-cs"/>
                        </a:rPr>
                        <a:t>Messaging</a:t>
                      </a:r>
                      <a:endParaRPr lang="en-US" sz="1600" b="0" kern="1200" dirty="0">
                        <a:solidFill>
                          <a:prstClr val="black">
                            <a:lumMod val="75000"/>
                            <a:lumOff val="25000"/>
                          </a:prstClr>
                        </a:solidFill>
                        <a:latin typeface="+mn-lt"/>
                        <a:ea typeface="+mn-ea"/>
                        <a:cs typeface="+mn-cs"/>
                      </a:endParaRPr>
                    </a:p>
                  </a:txBody>
                  <a:tcPr/>
                </a:tc>
                <a:tc>
                  <a:txBody>
                    <a:bodyPr/>
                    <a:lstStyle/>
                    <a:p>
                      <a:pPr marL="0" marR="0" algn="l" defTabSz="914400" rtl="0" eaLnBrk="1" latinLnBrk="0" hangingPunct="1">
                        <a:lnSpc>
                          <a:spcPct val="115000"/>
                        </a:lnSpc>
                        <a:spcBef>
                          <a:spcPts val="0"/>
                        </a:spcBef>
                        <a:spcAft>
                          <a:spcPts val="0"/>
                        </a:spcAft>
                      </a:pPr>
                      <a:r>
                        <a:rPr lang="en-US" sz="1600" b="0" kern="1200" dirty="0" smtClean="0">
                          <a:solidFill>
                            <a:prstClr val="black">
                              <a:lumMod val="75000"/>
                              <a:lumOff val="25000"/>
                            </a:prstClr>
                          </a:solidFill>
                          <a:latin typeface="+mn-lt"/>
                          <a:ea typeface="+mn-ea"/>
                          <a:cs typeface="+mn-cs"/>
                        </a:rPr>
                        <a:t>Have each application connect to a common messaging system, and exchange data and invoke behavior using messages. This style is used to enable frequent exchanges of small amounts of data, perhaps used to invoke remote functionality. Use Messaging to transfer packets of data frequently, immediately, reliably, and asynchronously, using customizable formats. Sending a message does not require both systems to be up and ready at the same time. </a:t>
                      </a:r>
                      <a:endParaRPr lang="en-US" sz="1600" b="0" kern="1200" dirty="0">
                        <a:solidFill>
                          <a:prstClr val="black">
                            <a:lumMod val="75000"/>
                            <a:lumOff val="25000"/>
                          </a:prstClr>
                        </a:solidFill>
                        <a:latin typeface="+mn-lt"/>
                        <a:ea typeface="+mn-ea"/>
                        <a:cs typeface="+mn-cs"/>
                      </a:endParaRPr>
                    </a:p>
                  </a:txBody>
                  <a:tcPr/>
                </a:tc>
              </a:tr>
            </a:tbl>
          </a:graphicData>
        </a:graphic>
      </p:graphicFrame>
    </p:spTree>
    <p:extLst>
      <p:ext uri="{BB962C8B-B14F-4D97-AF65-F5344CB8AC3E}">
        <p14:creationId xmlns:p14="http://schemas.microsoft.com/office/powerpoint/2010/main" val="2495568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vert="horz" lIns="91440" tIns="45720" rIns="91440" bIns="45720" rtlCol="0" anchor="ctr">
            <a:noAutofit/>
          </a:bodyPr>
          <a:lstStyle/>
          <a:p>
            <a:r>
              <a:rPr lang="en-US" sz="2800" dirty="0" smtClean="0"/>
              <a:t>Integration Patterns (1/10)</a:t>
            </a:r>
            <a:endParaRPr lang="en-IN" sz="2600" dirty="0"/>
          </a:p>
        </p:txBody>
      </p:sp>
      <p:sp>
        <p:nvSpPr>
          <p:cNvPr id="7" name="Rectangle 6"/>
          <p:cNvSpPr/>
          <p:nvPr/>
        </p:nvSpPr>
        <p:spPr>
          <a:xfrm>
            <a:off x="214086" y="692696"/>
            <a:ext cx="8534378" cy="57606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eaLnBrk="0" hangingPunct="0">
              <a:spcBef>
                <a:spcPts val="1200"/>
              </a:spcBef>
            </a:pPr>
            <a:r>
              <a:rPr lang="en-US" sz="1600" b="1" dirty="0" smtClean="0">
                <a:solidFill>
                  <a:prstClr val="black">
                    <a:lumMod val="75000"/>
                    <a:lumOff val="25000"/>
                  </a:prstClr>
                </a:solidFill>
              </a:rPr>
              <a:t>Message Processing</a:t>
            </a:r>
          </a:p>
          <a:p>
            <a:pPr lvl="1" eaLnBrk="0" hangingPunct="0">
              <a:spcBef>
                <a:spcPts val="1200"/>
              </a:spcBef>
            </a:pPr>
            <a:r>
              <a:rPr lang="en-US" sz="1600" b="1" dirty="0">
                <a:solidFill>
                  <a:prstClr val="black">
                    <a:lumMod val="75000"/>
                    <a:lumOff val="25000"/>
                  </a:prstClr>
                </a:solidFill>
              </a:rPr>
              <a:t>How can we perform complex processing on a message while maintaining independence and flexibility? </a:t>
            </a:r>
          </a:p>
          <a:p>
            <a:pPr marL="631825" lvl="2" indent="-174625" eaLnBrk="0" hangingPunct="0">
              <a:spcBef>
                <a:spcPts val="1200"/>
              </a:spcBef>
              <a:buFont typeface="Wingdings" pitchFamily="2" charset="2"/>
              <a:buChar char="§"/>
            </a:pPr>
            <a:r>
              <a:rPr lang="en-US" sz="1600" b="1" dirty="0">
                <a:solidFill>
                  <a:prstClr val="black">
                    <a:lumMod val="75000"/>
                    <a:lumOff val="25000"/>
                  </a:prstClr>
                </a:solidFill>
              </a:rPr>
              <a:t> To form a sequence of  steps.</a:t>
            </a:r>
          </a:p>
          <a:p>
            <a:pPr marL="631825" lvl="2" indent="-174625" eaLnBrk="0" hangingPunct="0">
              <a:spcBef>
                <a:spcPts val="1200"/>
              </a:spcBef>
              <a:buFont typeface="Wingdings" pitchFamily="2" charset="2"/>
              <a:buChar char="§"/>
            </a:pPr>
            <a:r>
              <a:rPr lang="en-US" sz="1600" b="1" dirty="0">
                <a:solidFill>
                  <a:prstClr val="black">
                    <a:lumMod val="75000"/>
                    <a:lumOff val="25000"/>
                  </a:prstClr>
                </a:solidFill>
              </a:rPr>
              <a:t>Steps should be independent</a:t>
            </a:r>
          </a:p>
          <a:p>
            <a:pPr marL="631825" lvl="2" indent="-174625" eaLnBrk="0" hangingPunct="0">
              <a:spcBef>
                <a:spcPts val="1200"/>
              </a:spcBef>
              <a:buFont typeface="Wingdings" pitchFamily="2" charset="2"/>
              <a:buChar char="§"/>
            </a:pPr>
            <a:r>
              <a:rPr lang="en-US" sz="1600" b="1" dirty="0" smtClean="0">
                <a:solidFill>
                  <a:prstClr val="black">
                    <a:lumMod val="75000"/>
                    <a:lumOff val="25000"/>
                  </a:prstClr>
                </a:solidFill>
              </a:rPr>
              <a:t>Flexibility </a:t>
            </a:r>
            <a:r>
              <a:rPr lang="en-US" sz="1600" b="1" dirty="0">
                <a:solidFill>
                  <a:prstClr val="black">
                    <a:lumMod val="75000"/>
                    <a:lumOff val="25000"/>
                  </a:prstClr>
                </a:solidFill>
              </a:rPr>
              <a:t>to form a different sequence based on processing complexity.</a:t>
            </a:r>
          </a:p>
          <a:p>
            <a:pPr lvl="1" eaLnBrk="0" hangingPunct="0">
              <a:spcBef>
                <a:spcPts val="1200"/>
              </a:spcBef>
            </a:pPr>
            <a:endParaRPr lang="en-US" sz="1600" b="1" dirty="0" smtClean="0">
              <a:solidFill>
                <a:prstClr val="black">
                  <a:lumMod val="75000"/>
                  <a:lumOff val="25000"/>
                </a:prstClr>
              </a:solidFill>
            </a:endParaRPr>
          </a:p>
          <a:p>
            <a:pPr lvl="1" eaLnBrk="0" hangingPunct="0">
              <a:spcBef>
                <a:spcPts val="1200"/>
              </a:spcBef>
            </a:pPr>
            <a:r>
              <a:rPr lang="en-US" sz="1600" b="1" dirty="0" smtClean="0">
                <a:solidFill>
                  <a:prstClr val="black">
                    <a:lumMod val="75000"/>
                    <a:lumOff val="25000"/>
                  </a:prstClr>
                </a:solidFill>
              </a:rPr>
              <a:t>Pipes and Filter Architecture</a:t>
            </a:r>
          </a:p>
          <a:p>
            <a:pPr lvl="1" eaLnBrk="0" hangingPunct="0">
              <a:spcBef>
                <a:spcPts val="1200"/>
              </a:spcBef>
            </a:pPr>
            <a:endParaRPr lang="en-US" sz="1600" b="1" dirty="0" smtClean="0">
              <a:solidFill>
                <a:prstClr val="black">
                  <a:lumMod val="75000"/>
                  <a:lumOff val="25000"/>
                </a:prstClr>
              </a:solidFill>
            </a:endParaRPr>
          </a:p>
          <a:p>
            <a:pPr lvl="1" eaLnBrk="0" hangingPunct="0">
              <a:spcBef>
                <a:spcPts val="1200"/>
              </a:spcBef>
            </a:pPr>
            <a:endParaRPr lang="en-US" sz="1600" b="1" dirty="0">
              <a:solidFill>
                <a:prstClr val="black">
                  <a:lumMod val="75000"/>
                  <a:lumOff val="25000"/>
                </a:prstClr>
              </a:solidFill>
            </a:endParaRPr>
          </a:p>
        </p:txBody>
      </p:sp>
      <p:pic>
        <p:nvPicPr>
          <p:cNvPr id="4104" name="Picture 8" descr="http://www.eaipatterns.com/img/PipesAndFilter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1" y="3867150"/>
            <a:ext cx="6477000" cy="146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988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vert="horz" lIns="91440" tIns="45720" rIns="91440" bIns="45720" rtlCol="0" anchor="ctr">
            <a:noAutofit/>
          </a:bodyPr>
          <a:lstStyle/>
          <a:p>
            <a:r>
              <a:rPr lang="en-US" sz="2800" dirty="0" smtClean="0"/>
              <a:t>Integration Patterns (1/10)</a:t>
            </a:r>
            <a:endParaRPr lang="en-IN" sz="2600" dirty="0"/>
          </a:p>
        </p:txBody>
      </p:sp>
      <p:sp>
        <p:nvSpPr>
          <p:cNvPr id="7" name="Rectangle 6"/>
          <p:cNvSpPr/>
          <p:nvPr/>
        </p:nvSpPr>
        <p:spPr>
          <a:xfrm>
            <a:off x="214086" y="692696"/>
            <a:ext cx="8534378" cy="57606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eaLnBrk="0" hangingPunct="0">
              <a:spcBef>
                <a:spcPts val="1200"/>
              </a:spcBef>
            </a:pPr>
            <a:r>
              <a:rPr lang="en-US" sz="1600" b="1" dirty="0" smtClean="0">
                <a:solidFill>
                  <a:prstClr val="black">
                    <a:lumMod val="75000"/>
                    <a:lumOff val="25000"/>
                  </a:prstClr>
                </a:solidFill>
              </a:rPr>
              <a:t>Scenarios </a:t>
            </a:r>
            <a:r>
              <a:rPr lang="en-US" sz="1600" b="1" dirty="0">
                <a:solidFill>
                  <a:prstClr val="black">
                    <a:lumMod val="75000"/>
                    <a:lumOff val="25000"/>
                  </a:prstClr>
                </a:solidFill>
              </a:rPr>
              <a:t>for Pipes and Filter </a:t>
            </a:r>
            <a:r>
              <a:rPr lang="en-US" sz="1600" b="1" dirty="0" smtClean="0">
                <a:solidFill>
                  <a:prstClr val="black">
                    <a:lumMod val="75000"/>
                    <a:lumOff val="25000"/>
                  </a:prstClr>
                </a:solidFill>
              </a:rPr>
              <a:t>Architecture:</a:t>
            </a:r>
          </a:p>
          <a:p>
            <a:pPr marL="742950" lvl="1" indent="-285750" eaLnBrk="0" hangingPunct="0">
              <a:spcBef>
                <a:spcPts val="1200"/>
              </a:spcBef>
              <a:buFont typeface="Arial" panose="020B0604020202020204" pitchFamily="34" charset="0"/>
              <a:buChar char="•"/>
            </a:pPr>
            <a:r>
              <a:rPr lang="en-US" sz="1600" b="1" dirty="0" smtClean="0">
                <a:solidFill>
                  <a:prstClr val="black">
                    <a:lumMod val="75000"/>
                    <a:lumOff val="25000"/>
                  </a:prstClr>
                </a:solidFill>
              </a:rPr>
              <a:t>Messaging based scenario where say a </a:t>
            </a:r>
            <a:r>
              <a:rPr lang="en-US" sz="1600" b="1" dirty="0" smtClean="0">
                <a:solidFill>
                  <a:prstClr val="black">
                    <a:lumMod val="75000"/>
                    <a:lumOff val="25000"/>
                  </a:prstClr>
                </a:solidFill>
              </a:rPr>
              <a:t>HL7 SOAP </a:t>
            </a:r>
            <a:r>
              <a:rPr lang="en-US" sz="1600" b="1" dirty="0" smtClean="0">
                <a:solidFill>
                  <a:prstClr val="black">
                    <a:lumMod val="75000"/>
                    <a:lumOff val="25000"/>
                  </a:prstClr>
                </a:solidFill>
              </a:rPr>
              <a:t>message is sent to the </a:t>
            </a:r>
            <a:r>
              <a:rPr lang="en-US" sz="1600" b="1" dirty="0" smtClean="0">
                <a:solidFill>
                  <a:prstClr val="black">
                    <a:lumMod val="75000"/>
                    <a:lumOff val="25000"/>
                  </a:prstClr>
                </a:solidFill>
              </a:rPr>
              <a:t>application which </a:t>
            </a:r>
            <a:r>
              <a:rPr lang="en-US" sz="1600" b="1" dirty="0" smtClean="0">
                <a:solidFill>
                  <a:prstClr val="black">
                    <a:lumMod val="75000"/>
                    <a:lumOff val="25000"/>
                  </a:prstClr>
                </a:solidFill>
              </a:rPr>
              <a:t>is </a:t>
            </a:r>
            <a:r>
              <a:rPr lang="en-US" sz="1600" b="1" dirty="0" smtClean="0">
                <a:solidFill>
                  <a:prstClr val="black">
                    <a:lumMod val="75000"/>
                    <a:lumOff val="25000"/>
                  </a:prstClr>
                </a:solidFill>
              </a:rPr>
              <a:t>to </a:t>
            </a:r>
            <a:r>
              <a:rPr lang="en-US" sz="1600" b="1" dirty="0" smtClean="0">
                <a:solidFill>
                  <a:prstClr val="black">
                    <a:lumMod val="75000"/>
                    <a:lumOff val="25000"/>
                  </a:prstClr>
                </a:solidFill>
              </a:rPr>
              <a:t>be processed first for </a:t>
            </a:r>
          </a:p>
          <a:p>
            <a:pPr marL="1200150" lvl="2" indent="-285750" eaLnBrk="0" hangingPunct="0">
              <a:spcBef>
                <a:spcPts val="1200"/>
              </a:spcBef>
              <a:buFont typeface="Arial" panose="020B0604020202020204" pitchFamily="34" charset="0"/>
              <a:buChar char="•"/>
            </a:pPr>
            <a:r>
              <a:rPr lang="en-US" sz="1600" b="1" dirty="0" smtClean="0">
                <a:solidFill>
                  <a:prstClr val="black">
                    <a:lumMod val="75000"/>
                    <a:lumOff val="25000"/>
                  </a:prstClr>
                </a:solidFill>
              </a:rPr>
              <a:t>Authentication of the sender</a:t>
            </a:r>
            <a:endParaRPr lang="en-US" sz="1600" b="1" dirty="0" smtClean="0">
              <a:solidFill>
                <a:prstClr val="black">
                  <a:lumMod val="75000"/>
                  <a:lumOff val="25000"/>
                </a:prstClr>
              </a:solidFill>
            </a:endParaRPr>
          </a:p>
          <a:p>
            <a:pPr marL="1200150" lvl="2" indent="-285750" eaLnBrk="0" hangingPunct="0">
              <a:spcBef>
                <a:spcPts val="1200"/>
              </a:spcBef>
              <a:buFont typeface="Arial" panose="020B0604020202020204" pitchFamily="34" charset="0"/>
              <a:buChar char="•"/>
            </a:pPr>
            <a:r>
              <a:rPr lang="en-US" sz="1600" b="1" dirty="0" smtClean="0">
                <a:solidFill>
                  <a:prstClr val="black">
                    <a:lumMod val="75000"/>
                    <a:lumOff val="25000"/>
                  </a:prstClr>
                </a:solidFill>
              </a:rPr>
              <a:t>Validation of mandatory fields</a:t>
            </a:r>
          </a:p>
          <a:p>
            <a:pPr marL="1200150" lvl="2" indent="-285750" eaLnBrk="0" hangingPunct="0">
              <a:spcBef>
                <a:spcPts val="1200"/>
              </a:spcBef>
              <a:buFont typeface="Arial" panose="020B0604020202020204" pitchFamily="34" charset="0"/>
              <a:buChar char="•"/>
            </a:pPr>
            <a:r>
              <a:rPr lang="en-US" sz="1600" b="1" dirty="0" smtClean="0">
                <a:solidFill>
                  <a:prstClr val="black">
                    <a:lumMod val="75000"/>
                    <a:lumOff val="25000"/>
                  </a:prstClr>
                </a:solidFill>
              </a:rPr>
              <a:t>Transformation of SOAP message into </a:t>
            </a:r>
            <a:r>
              <a:rPr lang="en-US" sz="1600" b="1" dirty="0" smtClean="0">
                <a:solidFill>
                  <a:prstClr val="black">
                    <a:lumMod val="75000"/>
                    <a:lumOff val="25000"/>
                  </a:prstClr>
                </a:solidFill>
              </a:rPr>
              <a:t>Canonical format to be consumed by downstream applications</a:t>
            </a:r>
            <a:endParaRPr lang="en-US" sz="1600" b="1" dirty="0">
              <a:solidFill>
                <a:prstClr val="black">
                  <a:lumMod val="75000"/>
                  <a:lumOff val="25000"/>
                </a:prstClr>
              </a:solidFill>
            </a:endParaRPr>
          </a:p>
          <a:p>
            <a:pPr lvl="1" eaLnBrk="0" hangingPunct="0">
              <a:spcBef>
                <a:spcPts val="1200"/>
              </a:spcBef>
            </a:pPr>
            <a:r>
              <a:rPr lang="en-US" sz="1600" b="1" dirty="0" err="1" smtClean="0">
                <a:solidFill>
                  <a:prstClr val="black">
                    <a:lumMod val="75000"/>
                    <a:lumOff val="25000"/>
                  </a:prstClr>
                </a:solidFill>
              </a:rPr>
              <a:t>Eg</a:t>
            </a:r>
            <a:r>
              <a:rPr lang="en-US" sz="1600" b="1" dirty="0" smtClean="0">
                <a:solidFill>
                  <a:prstClr val="black">
                    <a:lumMod val="75000"/>
                    <a:lumOff val="25000"/>
                  </a:prstClr>
                </a:solidFill>
              </a:rPr>
              <a:t> Claims processing message sent by provider to the payer</a:t>
            </a:r>
            <a:endParaRPr lang="en-US" sz="1600" b="1" dirty="0">
              <a:solidFill>
                <a:prstClr val="black">
                  <a:lumMod val="75000"/>
                  <a:lumOff val="25000"/>
                </a:prstClr>
              </a:solidFill>
            </a:endParaRPr>
          </a:p>
          <a:p>
            <a:pPr lvl="1" eaLnBrk="0" hangingPunct="0">
              <a:spcBef>
                <a:spcPts val="1200"/>
              </a:spcBef>
            </a:pPr>
            <a:endParaRPr lang="en-US" sz="1600" b="1" dirty="0" smtClean="0">
              <a:solidFill>
                <a:prstClr val="black">
                  <a:lumMod val="75000"/>
                  <a:lumOff val="25000"/>
                </a:prstClr>
              </a:solidFill>
            </a:endParaRPr>
          </a:p>
          <a:p>
            <a:pPr lvl="1" eaLnBrk="0" hangingPunct="0">
              <a:spcBef>
                <a:spcPts val="1200"/>
              </a:spcBef>
            </a:pPr>
            <a:endParaRPr lang="en-US" sz="1600" b="1" dirty="0" smtClean="0">
              <a:solidFill>
                <a:prstClr val="black">
                  <a:lumMod val="75000"/>
                  <a:lumOff val="25000"/>
                </a:prstClr>
              </a:solidFill>
            </a:endParaRPr>
          </a:p>
          <a:p>
            <a:pPr lvl="1" eaLnBrk="0" hangingPunct="0">
              <a:spcBef>
                <a:spcPts val="1200"/>
              </a:spcBef>
            </a:pPr>
            <a:endParaRPr lang="en-US" sz="1600" b="1" dirty="0">
              <a:solidFill>
                <a:prstClr val="black">
                  <a:lumMod val="75000"/>
                  <a:lumOff val="25000"/>
                </a:prstClr>
              </a:solidFill>
            </a:endParaRPr>
          </a:p>
        </p:txBody>
      </p:sp>
    </p:spTree>
    <p:extLst>
      <p:ext uri="{BB962C8B-B14F-4D97-AF65-F5344CB8AC3E}">
        <p14:creationId xmlns:p14="http://schemas.microsoft.com/office/powerpoint/2010/main" val="3770226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vert="horz" lIns="91440" tIns="45720" rIns="91440" bIns="45720" rtlCol="0" anchor="ctr">
            <a:noAutofit/>
          </a:bodyPr>
          <a:lstStyle/>
          <a:p>
            <a:r>
              <a:rPr lang="en-US" sz="2800" dirty="0" smtClean="0"/>
              <a:t>Integration Patterns (2/10)</a:t>
            </a:r>
            <a:endParaRPr lang="en-IN" sz="2600" dirty="0"/>
          </a:p>
        </p:txBody>
      </p:sp>
      <p:sp>
        <p:nvSpPr>
          <p:cNvPr id="7" name="Rectangle 6"/>
          <p:cNvSpPr/>
          <p:nvPr/>
        </p:nvSpPr>
        <p:spPr>
          <a:xfrm>
            <a:off x="214086" y="692696"/>
            <a:ext cx="8534378" cy="57606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eaLnBrk="0" hangingPunct="0">
              <a:spcBef>
                <a:spcPts val="1200"/>
              </a:spcBef>
            </a:pPr>
            <a:r>
              <a:rPr lang="en-US" sz="1600" b="1" dirty="0" smtClean="0">
                <a:solidFill>
                  <a:prstClr val="black">
                    <a:lumMod val="75000"/>
                    <a:lumOff val="25000"/>
                  </a:prstClr>
                </a:solidFill>
              </a:rPr>
              <a:t>Message</a:t>
            </a:r>
          </a:p>
          <a:p>
            <a:pPr lvl="1" eaLnBrk="0" hangingPunct="0">
              <a:spcBef>
                <a:spcPts val="1200"/>
              </a:spcBef>
            </a:pPr>
            <a:endParaRPr lang="en-US" sz="1600" b="1" dirty="0">
              <a:solidFill>
                <a:prstClr val="black">
                  <a:lumMod val="75000"/>
                  <a:lumOff val="25000"/>
                </a:prstClr>
              </a:solidFill>
            </a:endParaRPr>
          </a:p>
          <a:p>
            <a:pPr lvl="1" eaLnBrk="0" hangingPunct="0">
              <a:spcBef>
                <a:spcPts val="1200"/>
              </a:spcBef>
            </a:pPr>
            <a:endParaRPr lang="en-US" sz="1600" b="1" dirty="0" smtClean="0">
              <a:solidFill>
                <a:prstClr val="black">
                  <a:lumMod val="75000"/>
                  <a:lumOff val="25000"/>
                </a:prstClr>
              </a:solidFill>
            </a:endParaRPr>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371600"/>
            <a:ext cx="226695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1" y="1676400"/>
            <a:ext cx="3276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43000" y="3462278"/>
            <a:ext cx="7315200" cy="2585323"/>
          </a:xfrm>
          <a:prstGeom prst="rect">
            <a:avLst/>
          </a:prstGeom>
        </p:spPr>
        <p:txBody>
          <a:bodyPr wrap="square">
            <a:spAutoFit/>
          </a:bodyPr>
          <a:lstStyle/>
          <a:p>
            <a:pPr marL="285750" indent="-285750">
              <a:buFont typeface="Arial" panose="020B0604020202020204" pitchFamily="34" charset="0"/>
              <a:buChar char="•"/>
            </a:pPr>
            <a:r>
              <a:rPr lang="en-US" dirty="0">
                <a:solidFill>
                  <a:prstClr val="black"/>
                </a:solidFill>
              </a:rPr>
              <a:t>Messages are the entities used by systems to communicate with each other when </a:t>
            </a:r>
            <a:r>
              <a:rPr lang="en-US" dirty="0" smtClean="0">
                <a:solidFill>
                  <a:prstClr val="black"/>
                </a:solidFill>
              </a:rPr>
              <a:t>using messaging </a:t>
            </a:r>
            <a:r>
              <a:rPr lang="en-US" dirty="0">
                <a:solidFill>
                  <a:prstClr val="black"/>
                </a:solidFill>
              </a:rPr>
              <a:t>channels. </a:t>
            </a:r>
            <a:endParaRPr lang="en-US" dirty="0" smtClean="0">
              <a:solidFill>
                <a:prstClr val="black"/>
              </a:solidFill>
            </a:endParaRPr>
          </a:p>
          <a:p>
            <a:pPr marL="285750" indent="-285750">
              <a:buFont typeface="Arial" panose="020B0604020202020204" pitchFamily="34" charset="0"/>
              <a:buChar char="•"/>
            </a:pPr>
            <a:r>
              <a:rPr lang="en-US" dirty="0" smtClean="0">
                <a:solidFill>
                  <a:prstClr val="black"/>
                </a:solidFill>
              </a:rPr>
              <a:t>Messages </a:t>
            </a:r>
            <a:r>
              <a:rPr lang="en-US" dirty="0">
                <a:solidFill>
                  <a:prstClr val="black"/>
                </a:solidFill>
              </a:rPr>
              <a:t>flow </a:t>
            </a:r>
            <a:r>
              <a:rPr lang="en-US" dirty="0" smtClean="0">
                <a:solidFill>
                  <a:prstClr val="black"/>
                </a:solidFill>
              </a:rPr>
              <a:t>in one </a:t>
            </a:r>
            <a:r>
              <a:rPr lang="en-US" dirty="0">
                <a:solidFill>
                  <a:prstClr val="black"/>
                </a:solidFill>
              </a:rPr>
              <a:t>direction from a sender to </a:t>
            </a:r>
            <a:r>
              <a:rPr lang="en-US" dirty="0" smtClean="0">
                <a:solidFill>
                  <a:prstClr val="black"/>
                </a:solidFill>
              </a:rPr>
              <a:t>a receiver</a:t>
            </a:r>
            <a:r>
              <a:rPr lang="en-US" dirty="0">
                <a:solidFill>
                  <a:prstClr val="black"/>
                </a:solidFill>
              </a:rPr>
              <a:t>, as illustrated in figure </a:t>
            </a:r>
            <a:r>
              <a:rPr lang="en-US" dirty="0" smtClean="0">
                <a:solidFill>
                  <a:prstClr val="black"/>
                </a:solidFill>
              </a:rPr>
              <a:t>.</a:t>
            </a:r>
            <a:endParaRPr lang="en-US" dirty="0">
              <a:solidFill>
                <a:prstClr val="black"/>
              </a:solidFill>
            </a:endParaRPr>
          </a:p>
          <a:p>
            <a:pPr marL="285750" indent="-285750">
              <a:buFont typeface="Arial" panose="020B0604020202020204" pitchFamily="34" charset="0"/>
              <a:buChar char="•"/>
            </a:pPr>
            <a:r>
              <a:rPr lang="en-US" dirty="0">
                <a:solidFill>
                  <a:prstClr val="black"/>
                </a:solidFill>
              </a:rPr>
              <a:t>Messages have a body (a payload</a:t>
            </a:r>
            <a:r>
              <a:rPr lang="en-US" dirty="0" smtClean="0">
                <a:solidFill>
                  <a:prstClr val="black"/>
                </a:solidFill>
              </a:rPr>
              <a:t>), headers</a:t>
            </a:r>
            <a:r>
              <a:rPr lang="en-US" dirty="0">
                <a:solidFill>
                  <a:prstClr val="black"/>
                </a:solidFill>
              </a:rPr>
              <a:t>, and optional attachments, as</a:t>
            </a:r>
          </a:p>
          <a:p>
            <a:r>
              <a:rPr lang="en-US" dirty="0" smtClean="0">
                <a:solidFill>
                  <a:prstClr val="black"/>
                </a:solidFill>
              </a:rPr>
              <a:t>      illustrated </a:t>
            </a:r>
            <a:r>
              <a:rPr lang="en-US" dirty="0">
                <a:solidFill>
                  <a:prstClr val="black"/>
                </a:solidFill>
              </a:rPr>
              <a:t>in </a:t>
            </a:r>
            <a:r>
              <a:rPr lang="en-US" dirty="0" smtClean="0">
                <a:solidFill>
                  <a:prstClr val="black"/>
                </a:solidFill>
              </a:rPr>
              <a:t>figure.</a:t>
            </a:r>
            <a:endParaRPr lang="en-US" dirty="0">
              <a:solidFill>
                <a:prstClr val="black"/>
              </a:solidFill>
            </a:endParaRPr>
          </a:p>
          <a:p>
            <a:pPr marL="285750" indent="-285750">
              <a:buFont typeface="Arial" panose="020B0604020202020204" pitchFamily="34" charset="0"/>
              <a:buChar char="•"/>
            </a:pPr>
            <a:r>
              <a:rPr lang="en-US" dirty="0">
                <a:solidFill>
                  <a:prstClr val="black"/>
                </a:solidFill>
              </a:rPr>
              <a:t>Messages are uniquely identified with an </a:t>
            </a:r>
            <a:r>
              <a:rPr lang="en-US" dirty="0" smtClean="0">
                <a:solidFill>
                  <a:prstClr val="black"/>
                </a:solidFill>
              </a:rPr>
              <a:t>identifier</a:t>
            </a:r>
          </a:p>
          <a:p>
            <a:pPr marL="285750" indent="-285750">
              <a:buFont typeface="Arial" panose="020B0604020202020204" pitchFamily="34" charset="0"/>
              <a:buChar char="•"/>
            </a:pPr>
            <a:r>
              <a:rPr lang="en-US" dirty="0" smtClean="0">
                <a:solidFill>
                  <a:prstClr val="black"/>
                </a:solidFill>
              </a:rPr>
              <a:t>Message pattern  forms the basis of abstraction to be implemented by different vendors</a:t>
            </a:r>
            <a:endParaRPr lang="en-US" dirty="0">
              <a:solidFill>
                <a:prstClr val="black"/>
              </a:solidFill>
            </a:endParaRPr>
          </a:p>
        </p:txBody>
      </p:sp>
    </p:spTree>
    <p:extLst>
      <p:ext uri="{BB962C8B-B14F-4D97-AF65-F5344CB8AC3E}">
        <p14:creationId xmlns:p14="http://schemas.microsoft.com/office/powerpoint/2010/main" val="621747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vert="horz" lIns="91440" tIns="45720" rIns="91440" bIns="45720" rtlCol="0" anchor="ctr">
            <a:noAutofit/>
          </a:bodyPr>
          <a:lstStyle/>
          <a:p>
            <a:r>
              <a:rPr lang="en-US" sz="2800" dirty="0" smtClean="0"/>
              <a:t>Integration Patterns (3/10)</a:t>
            </a:r>
            <a:endParaRPr lang="en-IN" sz="2600" dirty="0"/>
          </a:p>
        </p:txBody>
      </p:sp>
      <p:sp>
        <p:nvSpPr>
          <p:cNvPr id="7" name="Rectangle 6"/>
          <p:cNvSpPr/>
          <p:nvPr/>
        </p:nvSpPr>
        <p:spPr>
          <a:xfrm>
            <a:off x="214086" y="692696"/>
            <a:ext cx="8534378" cy="57606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eaLnBrk="0" hangingPunct="0">
              <a:spcBef>
                <a:spcPts val="1200"/>
              </a:spcBef>
            </a:pPr>
            <a:r>
              <a:rPr lang="en-US" sz="1600" b="1" dirty="0" smtClean="0">
                <a:solidFill>
                  <a:prstClr val="black">
                    <a:lumMod val="75000"/>
                    <a:lumOff val="25000"/>
                  </a:prstClr>
                </a:solidFill>
              </a:rPr>
              <a:t>Message Channel</a:t>
            </a:r>
          </a:p>
          <a:p>
            <a:pPr lvl="1" eaLnBrk="0" hangingPunct="0">
              <a:spcBef>
                <a:spcPts val="1200"/>
              </a:spcBef>
            </a:pPr>
            <a:endParaRPr lang="en-US" sz="1600" b="1" dirty="0">
              <a:solidFill>
                <a:prstClr val="black">
                  <a:lumMod val="75000"/>
                  <a:lumOff val="25000"/>
                </a:prstClr>
              </a:solidFill>
            </a:endParaRPr>
          </a:p>
          <a:p>
            <a:pPr lvl="1" eaLnBrk="0" hangingPunct="0">
              <a:spcBef>
                <a:spcPts val="1200"/>
              </a:spcBef>
            </a:pPr>
            <a:endParaRPr lang="en-US" sz="1600" b="1" dirty="0" smtClean="0">
              <a:solidFill>
                <a:prstClr val="black">
                  <a:lumMod val="75000"/>
                  <a:lumOff val="25000"/>
                </a:prstClr>
              </a:solidFill>
            </a:endParaRPr>
          </a:p>
        </p:txBody>
      </p:sp>
      <p:sp>
        <p:nvSpPr>
          <p:cNvPr id="4" name="Rectangle 3"/>
          <p:cNvSpPr/>
          <p:nvPr/>
        </p:nvSpPr>
        <p:spPr>
          <a:xfrm>
            <a:off x="1143000" y="3462278"/>
            <a:ext cx="7315200" cy="2031325"/>
          </a:xfrm>
          <a:prstGeom prst="rect">
            <a:avLst/>
          </a:prstGeom>
        </p:spPr>
        <p:txBody>
          <a:bodyPr wrap="square">
            <a:spAutoFit/>
          </a:bodyPr>
          <a:lstStyle/>
          <a:p>
            <a:pPr marL="285750" indent="-285750">
              <a:buFont typeface="Arial" panose="020B0604020202020204" pitchFamily="34" charset="0"/>
              <a:buChar char="•"/>
            </a:pPr>
            <a:r>
              <a:rPr lang="en-US" dirty="0"/>
              <a:t>Message Channel represents the "pipe" of a pipes-and-filters architecture</a:t>
            </a:r>
            <a:endParaRPr lang="en-US" dirty="0" smtClean="0"/>
          </a:p>
          <a:p>
            <a:pPr marL="285750" indent="-285750">
              <a:buFont typeface="Arial" panose="020B0604020202020204" pitchFamily="34" charset="0"/>
              <a:buChar char="•"/>
            </a:pPr>
            <a:r>
              <a:rPr lang="en-US" dirty="0" smtClean="0"/>
              <a:t>Producers </a:t>
            </a:r>
            <a:r>
              <a:rPr lang="en-US" dirty="0"/>
              <a:t>send Messages to a channel, and consumers receive Messages from a channel</a:t>
            </a:r>
            <a:r>
              <a:rPr lang="en-US" dirty="0" smtClean="0"/>
              <a:t>.</a:t>
            </a:r>
          </a:p>
          <a:p>
            <a:pPr marL="285750" indent="-285750">
              <a:buFont typeface="Arial" panose="020B0604020202020204" pitchFamily="34" charset="0"/>
              <a:buChar char="•"/>
            </a:pPr>
            <a:r>
              <a:rPr lang="en-US" dirty="0"/>
              <a:t>A Message Channel may follow either Point-to-Point or Publish/Subscribe </a:t>
            </a:r>
            <a:r>
              <a:rPr lang="en-US" dirty="0" smtClean="0"/>
              <a:t>semantics.</a:t>
            </a:r>
          </a:p>
          <a:p>
            <a:pPr marL="285750" indent="-285750">
              <a:buFont typeface="Arial" panose="020B0604020202020204" pitchFamily="34" charset="0"/>
              <a:buChar char="•"/>
            </a:pPr>
            <a:r>
              <a:rPr lang="en-US" dirty="0"/>
              <a:t>The Message Channel therefore decouples the messaging </a:t>
            </a:r>
            <a:r>
              <a:rPr lang="en-US" dirty="0" smtClean="0"/>
              <a:t>components</a:t>
            </a:r>
          </a:p>
          <a:p>
            <a:pPr marL="285750" indent="-285750">
              <a:buFont typeface="Arial" panose="020B0604020202020204" pitchFamily="34" charset="0"/>
              <a:buChar char="•"/>
            </a:pPr>
            <a:r>
              <a:rPr lang="en-US" dirty="0" smtClean="0"/>
              <a:t>Provides </a:t>
            </a:r>
            <a:r>
              <a:rPr lang="en-US" dirty="0"/>
              <a:t>a convenient point for interception and monitoring of </a:t>
            </a:r>
            <a:r>
              <a:rPr lang="en-US" dirty="0" smtClean="0"/>
              <a:t>Messages.</a:t>
            </a:r>
            <a:endParaRPr lang="en-US" dirty="0">
              <a:solidFill>
                <a:prstClr val="black"/>
              </a:solidFill>
            </a:endParaRPr>
          </a:p>
        </p:txBody>
      </p:sp>
      <p:pic>
        <p:nvPicPr>
          <p:cNvPr id="5122" name="Picture 2" descr="http://docs.spring.io/spring-integration/docs/3.0.6.RELEASE/reference/html/images/chann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38299"/>
            <a:ext cx="6905625" cy="1104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752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vert="horz" lIns="91440" tIns="45720" rIns="91440" bIns="45720" rtlCol="0" anchor="ctr">
            <a:noAutofit/>
          </a:bodyPr>
          <a:lstStyle/>
          <a:p>
            <a:r>
              <a:rPr lang="en-US" sz="2800" dirty="0" smtClean="0"/>
              <a:t>Integration Patterns (4/10)</a:t>
            </a:r>
            <a:endParaRPr lang="en-IN" sz="2600" dirty="0"/>
          </a:p>
        </p:txBody>
      </p:sp>
      <p:sp>
        <p:nvSpPr>
          <p:cNvPr id="7" name="Rectangle 6"/>
          <p:cNvSpPr/>
          <p:nvPr/>
        </p:nvSpPr>
        <p:spPr>
          <a:xfrm>
            <a:off x="214086" y="692696"/>
            <a:ext cx="8534378" cy="57606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eaLnBrk="0" hangingPunct="0">
              <a:spcBef>
                <a:spcPts val="1200"/>
              </a:spcBef>
            </a:pPr>
            <a:r>
              <a:rPr lang="en-US" sz="1600" b="1" dirty="0" smtClean="0">
                <a:solidFill>
                  <a:prstClr val="black">
                    <a:lumMod val="75000"/>
                    <a:lumOff val="25000"/>
                  </a:prstClr>
                </a:solidFill>
              </a:rPr>
              <a:t>Message Endpoint</a:t>
            </a:r>
          </a:p>
          <a:p>
            <a:pPr lvl="1" eaLnBrk="0" hangingPunct="0">
              <a:spcBef>
                <a:spcPts val="1200"/>
              </a:spcBef>
            </a:pPr>
            <a:endParaRPr lang="en-US" sz="1600" b="1" dirty="0">
              <a:solidFill>
                <a:prstClr val="black">
                  <a:lumMod val="75000"/>
                  <a:lumOff val="25000"/>
                </a:prstClr>
              </a:solidFill>
            </a:endParaRPr>
          </a:p>
          <a:p>
            <a:pPr lvl="1" eaLnBrk="0" hangingPunct="0">
              <a:spcBef>
                <a:spcPts val="1200"/>
              </a:spcBef>
            </a:pPr>
            <a:endParaRPr lang="en-US" sz="1600" b="1" dirty="0" smtClean="0">
              <a:solidFill>
                <a:prstClr val="black">
                  <a:lumMod val="75000"/>
                  <a:lumOff val="25000"/>
                </a:prstClr>
              </a:solidFill>
            </a:endParaRPr>
          </a:p>
        </p:txBody>
      </p:sp>
      <p:sp>
        <p:nvSpPr>
          <p:cNvPr id="4" name="Rectangle 3"/>
          <p:cNvSpPr/>
          <p:nvPr/>
        </p:nvSpPr>
        <p:spPr>
          <a:xfrm>
            <a:off x="1143000" y="1219200"/>
            <a:ext cx="7315200" cy="3970318"/>
          </a:xfrm>
          <a:prstGeom prst="rect">
            <a:avLst/>
          </a:prstGeom>
        </p:spPr>
        <p:txBody>
          <a:bodyPr wrap="square">
            <a:spAutoFit/>
          </a:bodyPr>
          <a:lstStyle/>
          <a:p>
            <a:pPr marL="285750" indent="-285750">
              <a:buFont typeface="Arial" panose="020B0604020202020204" pitchFamily="34" charset="0"/>
              <a:buChar char="•"/>
            </a:pPr>
            <a:r>
              <a:rPr lang="en-US" dirty="0"/>
              <a:t>A Message Endpoint represents the "filter" of a pipes-and-filters architecture. </a:t>
            </a:r>
            <a:endParaRPr lang="en-US" dirty="0" smtClean="0"/>
          </a:p>
          <a:p>
            <a:pPr marL="285750" indent="-285750">
              <a:buFont typeface="Arial" panose="020B0604020202020204" pitchFamily="34" charset="0"/>
              <a:buChar char="•"/>
            </a:pPr>
            <a:r>
              <a:rPr lang="en-US" dirty="0" smtClean="0"/>
              <a:t>The </a:t>
            </a:r>
            <a:r>
              <a:rPr lang="en-US" dirty="0"/>
              <a:t>endpoint's primary role is to connect application code to the messaging framework and to do so in a non-invasive manner</a:t>
            </a:r>
            <a:r>
              <a:rPr lang="en-US" dirty="0" smtClean="0"/>
              <a:t>.</a:t>
            </a:r>
          </a:p>
          <a:p>
            <a:pPr marL="285750" indent="-285750">
              <a:buFont typeface="Arial" panose="020B0604020202020204" pitchFamily="34" charset="0"/>
              <a:buChar char="•"/>
            </a:pPr>
            <a:r>
              <a:rPr lang="en-US" dirty="0" smtClean="0"/>
              <a:t>Any </a:t>
            </a:r>
            <a:r>
              <a:rPr lang="en-US" dirty="0"/>
              <a:t>component that can be connected to Message Channel(s) in order to send and/or receive Messages. </a:t>
            </a:r>
            <a:endParaRPr lang="en-US" dirty="0" smtClean="0"/>
          </a:p>
          <a:p>
            <a:pPr marL="285750" indent="-285750">
              <a:buFont typeface="Arial" panose="020B0604020202020204" pitchFamily="34" charset="0"/>
              <a:buChar char="•"/>
            </a:pPr>
            <a:r>
              <a:rPr lang="en-US" dirty="0" smtClean="0">
                <a:solidFill>
                  <a:prstClr val="black"/>
                </a:solidFill>
              </a:rPr>
              <a:t>Endpoints</a:t>
            </a:r>
            <a:endParaRPr lang="en-US" dirty="0">
              <a:solidFill>
                <a:prstClr val="black"/>
              </a:solidFill>
            </a:endParaRPr>
          </a:p>
          <a:p>
            <a:pPr marL="742950" lvl="1" indent="-285750" fontAlgn="t">
              <a:buFont typeface="Arial" panose="020B0604020202020204" pitchFamily="34" charset="0"/>
              <a:buChar char="•"/>
            </a:pPr>
            <a:r>
              <a:rPr lang="en-US" dirty="0" smtClean="0"/>
              <a:t>Transformer</a:t>
            </a:r>
          </a:p>
          <a:p>
            <a:pPr marL="742950" lvl="1" indent="-285750" fontAlgn="t">
              <a:buFont typeface="Arial" panose="020B0604020202020204" pitchFamily="34" charset="0"/>
              <a:buChar char="•"/>
            </a:pPr>
            <a:r>
              <a:rPr lang="en-US" dirty="0" smtClean="0"/>
              <a:t>Filter</a:t>
            </a:r>
          </a:p>
          <a:p>
            <a:pPr marL="742950" lvl="1" indent="-285750" fontAlgn="t">
              <a:buFont typeface="Arial" panose="020B0604020202020204" pitchFamily="34" charset="0"/>
              <a:buChar char="•"/>
            </a:pPr>
            <a:r>
              <a:rPr lang="en-US" dirty="0" smtClean="0"/>
              <a:t>Aggregator</a:t>
            </a:r>
          </a:p>
          <a:p>
            <a:pPr marL="742950" lvl="1" indent="-285750" fontAlgn="t">
              <a:buFont typeface="Arial" panose="020B0604020202020204" pitchFamily="34" charset="0"/>
              <a:buChar char="•"/>
            </a:pPr>
            <a:r>
              <a:rPr lang="en-US" dirty="0" smtClean="0"/>
              <a:t>Router</a:t>
            </a:r>
          </a:p>
          <a:p>
            <a:pPr marL="742950" lvl="1" indent="-285750" fontAlgn="t">
              <a:buFont typeface="Arial" panose="020B0604020202020204" pitchFamily="34" charset="0"/>
              <a:buChar char="•"/>
            </a:pPr>
            <a:r>
              <a:rPr lang="en-US" dirty="0" smtClean="0"/>
              <a:t>Splitter</a:t>
            </a:r>
          </a:p>
          <a:p>
            <a:pPr marL="742950" lvl="1" indent="-285750" fontAlgn="t">
              <a:buFont typeface="Arial" panose="020B0604020202020204" pitchFamily="34" charset="0"/>
              <a:buChar char="•"/>
            </a:pPr>
            <a:r>
              <a:rPr lang="en-US" dirty="0" smtClean="0"/>
              <a:t>Channel Adapter</a:t>
            </a:r>
          </a:p>
          <a:p>
            <a:pPr marL="285750" indent="-285750">
              <a:buFont typeface="Arial" panose="020B0604020202020204" pitchFamily="34" charset="0"/>
              <a:buChar char="•"/>
            </a:pPr>
            <a:endParaRPr lang="en-US" dirty="0">
              <a:solidFill>
                <a:prstClr val="black"/>
              </a:solidFill>
            </a:endParaRPr>
          </a:p>
        </p:txBody>
      </p:sp>
    </p:spTree>
    <p:extLst>
      <p:ext uri="{BB962C8B-B14F-4D97-AF65-F5344CB8AC3E}">
        <p14:creationId xmlns:p14="http://schemas.microsoft.com/office/powerpoint/2010/main" val="3388090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3152</TotalTime>
  <Words>1805</Words>
  <Application>Microsoft Office PowerPoint</Application>
  <PresentationFormat>On-screen Show (4:3)</PresentationFormat>
  <Paragraphs>230</Paragraphs>
  <Slides>24</Slides>
  <Notes>20</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1_Office Theme</vt:lpstr>
      <vt:lpstr>8_Office Theme</vt:lpstr>
      <vt:lpstr>PowerPoint Presentation</vt:lpstr>
      <vt:lpstr>Agenda</vt:lpstr>
      <vt:lpstr>Integration Style</vt:lpstr>
      <vt:lpstr>Integration Style</vt:lpstr>
      <vt:lpstr>Integration Patterns (1/10)</vt:lpstr>
      <vt:lpstr>Integration Patterns (1/10)</vt:lpstr>
      <vt:lpstr>Integration Patterns (2/10)</vt:lpstr>
      <vt:lpstr>Integration Patterns (3/10)</vt:lpstr>
      <vt:lpstr>Integration Patterns (4/10)</vt:lpstr>
      <vt:lpstr>Integration Patterns (5/10)</vt:lpstr>
      <vt:lpstr>Integration Patterns (6/10)</vt:lpstr>
      <vt:lpstr>Integration Patterns (7/10)</vt:lpstr>
      <vt:lpstr>Integration Patterns (8/10)</vt:lpstr>
      <vt:lpstr>Integration Patterns (9/10)</vt:lpstr>
      <vt:lpstr>Integration Patterns (10/10)</vt:lpstr>
      <vt:lpstr>Why ESB</vt:lpstr>
      <vt:lpstr>Why ESB (1/3)</vt:lpstr>
      <vt:lpstr>Why ESB (2/3)</vt:lpstr>
      <vt:lpstr>Why ESB (3/3)</vt:lpstr>
      <vt:lpstr>ESB core functionality(1/2)</vt:lpstr>
      <vt:lpstr>ESB core functionality(2/2)</vt:lpstr>
      <vt:lpstr>Anti Patterns</vt:lpstr>
      <vt:lpstr>Anti Patterns</vt:lpstr>
      <vt:lpstr>Anti Patterns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Sujay Pal</dc:creator>
  <cp:lastModifiedBy>kaustubhw</cp:lastModifiedBy>
  <cp:revision>735</cp:revision>
  <dcterms:created xsi:type="dcterms:W3CDTF">2013-08-08T14:14:41Z</dcterms:created>
  <dcterms:modified xsi:type="dcterms:W3CDTF">2015-02-11T11:31:45Z</dcterms:modified>
</cp:coreProperties>
</file>