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71" r:id="rId5"/>
    <p:sldId id="296" r:id="rId6"/>
    <p:sldId id="324" r:id="rId7"/>
    <p:sldId id="326" r:id="rId8"/>
    <p:sldId id="325" r:id="rId9"/>
    <p:sldId id="327" r:id="rId10"/>
    <p:sldId id="331" r:id="rId11"/>
    <p:sldId id="330" r:id="rId12"/>
    <p:sldId id="329" r:id="rId13"/>
    <p:sldId id="328" r:id="rId14"/>
    <p:sldId id="322" r:id="rId15"/>
    <p:sldId id="286" r:id="rId16"/>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1B1475-9B47-41C0-9049-427EEEF72A96}">
          <p14:sldIdLst>
            <p14:sldId id="271"/>
            <p14:sldId id="296"/>
            <p14:sldId id="324"/>
            <p14:sldId id="326"/>
            <p14:sldId id="325"/>
            <p14:sldId id="327"/>
            <p14:sldId id="331"/>
            <p14:sldId id="330"/>
            <p14:sldId id="329"/>
            <p14:sldId id="328"/>
            <p14:sldId id="322"/>
          </p14:sldIdLst>
        </p14:section>
        <p14:section name="Untitled Section" id="{C4E7D40E-9135-4927-870F-91EFFAA6BD7A}">
          <p14:sldIdLst>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autoAdjust="0"/>
  </p:normalViewPr>
  <p:slideViewPr>
    <p:cSldViewPr>
      <p:cViewPr>
        <p:scale>
          <a:sx n="100" d="100"/>
          <a:sy n="100" d="100"/>
        </p:scale>
        <p:origin x="-210" y="-210"/>
      </p:cViewPr>
      <p:guideLst>
        <p:guide orient="horz" pos="2160"/>
        <p:guide pos="292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11-02-2015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2/11/2015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3906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library/ff648644.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itpro.co.uk/security/20852/how-define-security-incident#ixzz3Qf3h8lkz"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blogs.quickheal.com/wp/how-does-a-hacker-crack-encrypted-password-databases/" TargetMode="External"/><Relationship Id="rId4" Type="http://schemas.openxmlformats.org/officeDocument/2006/relationships/hyperlink" Target="http://users.ece.cmu.edu/~adrian/630-f04/PGP-intro.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archsecurity.techtarget.com/definition/computer-forensics"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www.codesecurely.org/Wiki/view.aspx/Security_Code_Reviews/Logging__Aud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8343900" cy="990600"/>
          </a:xfrm>
        </p:spPr>
        <p:txBody>
          <a:bodyPr>
            <a:noAutofit/>
          </a:bodyPr>
          <a:lstStyle/>
          <a:p>
            <a:r>
              <a:rPr lang="en-US" b="1" dirty="0" err="1" smtClean="0"/>
              <a:t>SmartArch</a:t>
            </a:r>
            <a:r>
              <a:rPr lang="en-US" b="1" dirty="0" smtClean="0"/>
              <a:t> - Security</a:t>
            </a:r>
            <a:endParaRPr lang="en-IN" b="1" dirty="0"/>
          </a:p>
        </p:txBody>
      </p:sp>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050" dirty="0">
              <a:solidFill>
                <a:schemeClr val="tx1">
                  <a:lumMod val="50000"/>
                  <a:lumOff val="50000"/>
                </a:schemeClr>
              </a:solidFill>
              <a:cs typeface="Arial" pitchFamily="34" charset="0"/>
            </a:endParaRPr>
          </a:p>
        </p:txBody>
      </p:sp>
      <p:sp>
        <p:nvSpPr>
          <p:cNvPr id="4" name="Subtitle 3"/>
          <p:cNvSpPr>
            <a:spLocks noGrp="1"/>
          </p:cNvSpPr>
          <p:nvPr>
            <p:ph type="subTitle" idx="1"/>
          </p:nvPr>
        </p:nvSpPr>
        <p:spPr/>
        <p:txBody>
          <a:bodyPr>
            <a:normAutofit/>
          </a:bodyPr>
          <a:lstStyle/>
          <a:p>
            <a:r>
              <a:rPr lang="en-US" sz="1600" dirty="0" smtClean="0"/>
              <a:t>February, 2015</a:t>
            </a:r>
            <a:endParaRPr lang="en-US" sz="1600"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762000"/>
            <a:ext cx="8534400" cy="5105400"/>
          </a:xfrm>
        </p:spPr>
        <p:txBody>
          <a:bodyPr>
            <a:normAutofit/>
          </a:bodyPr>
          <a:lstStyle/>
          <a:p>
            <a:pPr marL="0" indent="0">
              <a:buNone/>
            </a:pPr>
            <a:r>
              <a:rPr lang="en-US" sz="1700" b="1" dirty="0" smtClean="0"/>
              <a:t>Security Incidence and Response:</a:t>
            </a:r>
          </a:p>
          <a:p>
            <a:pPr marL="0" indent="0">
              <a:buNone/>
            </a:pPr>
            <a:endParaRPr lang="en-US" sz="1200" b="1" dirty="0"/>
          </a:p>
          <a:p>
            <a:pPr>
              <a:spcAft>
                <a:spcPts val="800"/>
              </a:spcAft>
            </a:pPr>
            <a:r>
              <a:rPr lang="en-US" sz="1500" dirty="0" smtClean="0"/>
              <a:t>An </a:t>
            </a:r>
            <a:r>
              <a:rPr lang="en-US" sz="1500" dirty="0"/>
              <a:t>information security incident should be considered an event that impacts the confidentiality, integrity, or availability of an information resource or </a:t>
            </a:r>
            <a:r>
              <a:rPr lang="en-US" sz="1500" dirty="0" smtClean="0"/>
              <a:t>asset</a:t>
            </a:r>
          </a:p>
          <a:p>
            <a:pPr>
              <a:spcAft>
                <a:spcPts val="800"/>
              </a:spcAft>
            </a:pPr>
            <a:r>
              <a:rPr lang="en-US" altLang="en-US" sz="1500" dirty="0" smtClean="0"/>
              <a:t>An </a:t>
            </a:r>
            <a:r>
              <a:rPr lang="en-US" altLang="en-US" sz="1500" dirty="0"/>
              <a:t>act of responding to an action likely to lead to grave consequences especially in diplomatic matters</a:t>
            </a:r>
            <a:endParaRPr lang="en-US" sz="1500" dirty="0"/>
          </a:p>
          <a:p>
            <a:pPr>
              <a:spcAft>
                <a:spcPts val="800"/>
              </a:spcAft>
            </a:pPr>
            <a:r>
              <a:rPr lang="en-US" altLang="en-US" sz="1500" dirty="0"/>
              <a:t>Ideally Incident Response would be a set of policies that allow an individual or individuals to react to an incident in an efficient and professional manner thereby decreasing the </a:t>
            </a:r>
            <a:r>
              <a:rPr lang="en-US" altLang="en-US" sz="1500" dirty="0" smtClean="0"/>
              <a:t> likelihood </a:t>
            </a:r>
            <a:r>
              <a:rPr lang="en-US" altLang="en-US" sz="1500" dirty="0"/>
              <a:t>of </a:t>
            </a:r>
            <a:r>
              <a:rPr lang="en-US" altLang="en-US" sz="1500" dirty="0" smtClean="0"/>
              <a:t>grave consequences</a:t>
            </a:r>
            <a:r>
              <a:rPr lang="en-US" altLang="en-US" sz="1500" dirty="0"/>
              <a:t>.</a:t>
            </a:r>
          </a:p>
          <a:p>
            <a:pPr marL="0" indent="0">
              <a:buNone/>
            </a:pPr>
            <a:r>
              <a:rPr lang="en-US" sz="1600" b="1" dirty="0" smtClean="0"/>
              <a:t>To </a:t>
            </a:r>
            <a:r>
              <a:rPr lang="en-US" sz="1600" b="1" dirty="0"/>
              <a:t>successfully respond to incidents, you need to</a:t>
            </a:r>
            <a:r>
              <a:rPr lang="en-US" dirty="0" smtClean="0"/>
              <a:t>:</a:t>
            </a:r>
          </a:p>
          <a:p>
            <a:pPr marL="0" indent="0">
              <a:buNone/>
            </a:pPr>
            <a:endParaRPr lang="en-US" sz="1200" dirty="0"/>
          </a:p>
          <a:p>
            <a:pPr>
              <a:spcAft>
                <a:spcPts val="800"/>
              </a:spcAft>
            </a:pPr>
            <a:r>
              <a:rPr lang="en-US" sz="1500" dirty="0"/>
              <a:t>Minimize the number and severity of security incidents.</a:t>
            </a:r>
          </a:p>
          <a:p>
            <a:pPr>
              <a:spcAft>
                <a:spcPts val="800"/>
              </a:spcAft>
            </a:pPr>
            <a:r>
              <a:rPr lang="en-US" sz="1500" dirty="0"/>
              <a:t>Assemble the core Computer Security Incident Response Team (CSIRT).</a:t>
            </a:r>
          </a:p>
          <a:p>
            <a:pPr>
              <a:spcAft>
                <a:spcPts val="800"/>
              </a:spcAft>
            </a:pPr>
            <a:r>
              <a:rPr lang="en-US" sz="1500" dirty="0"/>
              <a:t>Define an incident response plan.</a:t>
            </a:r>
          </a:p>
          <a:p>
            <a:pPr>
              <a:spcAft>
                <a:spcPts val="800"/>
              </a:spcAft>
            </a:pPr>
            <a:r>
              <a:rPr lang="en-US" sz="1500" dirty="0"/>
              <a:t>Contain the damage and minimize risks.</a:t>
            </a:r>
          </a:p>
          <a:p>
            <a:pPr marL="0" indent="0">
              <a:buNone/>
            </a:pPr>
            <a:endParaRPr lang="en-US" dirty="0"/>
          </a:p>
          <a:p>
            <a:endParaRPr lang="en-US" dirty="0" smtClean="0"/>
          </a:p>
        </p:txBody>
      </p:sp>
      <p:sp>
        <p:nvSpPr>
          <p:cNvPr id="4" name="TextBox 3"/>
          <p:cNvSpPr txBox="1"/>
          <p:nvPr/>
        </p:nvSpPr>
        <p:spPr>
          <a:xfrm>
            <a:off x="5181600" y="6445478"/>
            <a:ext cx="3242553" cy="338554"/>
          </a:xfrm>
          <a:prstGeom prst="rect">
            <a:avLst/>
          </a:prstGeom>
          <a:noFill/>
        </p:spPr>
        <p:txBody>
          <a:bodyPr wrap="square" rtlCol="0">
            <a:spAutoFit/>
          </a:bodyPr>
          <a:lstStyle/>
          <a:p>
            <a:r>
              <a:rPr lang="en-US" sz="800" dirty="0"/>
              <a:t>http://www.itpro.co.uk/security/20852/how-define-security-incident</a:t>
            </a:r>
          </a:p>
          <a:p>
            <a:r>
              <a:rPr lang="en-US" sz="800" dirty="0" smtClean="0"/>
              <a:t>https</a:t>
            </a:r>
            <a:r>
              <a:rPr lang="en-US" sz="800" dirty="0"/>
              <a:t>://technet.microsoft.com/en-us/library/cc700825.aspx</a:t>
            </a:r>
          </a:p>
        </p:txBody>
      </p:sp>
    </p:spTree>
    <p:extLst>
      <p:ext uri="{BB962C8B-B14F-4D97-AF65-F5344CB8AC3E}">
        <p14:creationId xmlns:p14="http://schemas.microsoft.com/office/powerpoint/2010/main" val="64401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References</a:t>
            </a:r>
            <a:endParaRPr lang="en-IN" sz="2600" dirty="0"/>
          </a:p>
        </p:txBody>
      </p:sp>
      <p:sp>
        <p:nvSpPr>
          <p:cNvPr id="3" name="Text Placeholder 2"/>
          <p:cNvSpPr>
            <a:spLocks noGrp="1"/>
          </p:cNvSpPr>
          <p:nvPr>
            <p:ph type="body" sz="quarter" idx="10"/>
          </p:nvPr>
        </p:nvSpPr>
        <p:spPr>
          <a:xfrm>
            <a:off x="304800" y="862084"/>
            <a:ext cx="8610600" cy="6224516"/>
          </a:xfrm>
        </p:spPr>
        <p:txBody>
          <a:bodyPr>
            <a:normAutofit/>
          </a:bodyPr>
          <a:lstStyle/>
          <a:p>
            <a:pPr marL="182880" indent="-182880"/>
            <a:r>
              <a:rPr lang="en-US" sz="1600" dirty="0">
                <a:latin typeface="Calibri" pitchFamily="34" charset="0"/>
              </a:rPr>
              <a:t> </a:t>
            </a:r>
            <a:r>
              <a:rPr lang="en-US" sz="1600" dirty="0">
                <a:latin typeface="Calibri" pitchFamily="34" charset="0"/>
                <a:hlinkClick r:id="rId3"/>
              </a:rPr>
              <a:t>https://</a:t>
            </a:r>
            <a:r>
              <a:rPr lang="en-US" sz="1600" dirty="0" smtClean="0">
                <a:latin typeface="Calibri" pitchFamily="34" charset="0"/>
                <a:hlinkClick r:id="rId3"/>
              </a:rPr>
              <a:t>msdn.microsoft.com/en-us/library/ff648644.aspx</a:t>
            </a:r>
            <a:endParaRPr lang="en-US" sz="1600" dirty="0" smtClean="0">
              <a:latin typeface="Calibri" pitchFamily="34" charset="0"/>
            </a:endParaRPr>
          </a:p>
          <a:p>
            <a:pPr marL="182880" indent="-182880"/>
            <a:r>
              <a:rPr lang="en-US" sz="1600" dirty="0" smtClean="0">
                <a:hlinkClick r:id="rId4"/>
              </a:rPr>
              <a:t> http</a:t>
            </a:r>
            <a:r>
              <a:rPr lang="en-US" sz="1600" dirty="0">
                <a:hlinkClick r:id="rId4"/>
              </a:rPr>
              <a:t>://www.itpro.co.uk/security/20852/how-define-security-incident#ixzz3Qf3h8lkz</a:t>
            </a:r>
            <a:endParaRPr lang="en-US" sz="1600" dirty="0" smtClean="0">
              <a:latin typeface="Calibri" pitchFamily="34" charset="0"/>
            </a:endParaRPr>
          </a:p>
          <a:p>
            <a:pPr algn="just"/>
            <a:endParaRPr lang="en-US" sz="1600" dirty="0" smtClean="0">
              <a:latin typeface="Calibri" pitchFamily="34" charset="0"/>
            </a:endParaRPr>
          </a:p>
          <a:p>
            <a:pPr algn="just"/>
            <a:endParaRPr lang="en-US" sz="1600" dirty="0">
              <a:latin typeface="Calibri" pitchFamily="34" charset="0"/>
            </a:endParaRPr>
          </a:p>
          <a:p>
            <a:pPr algn="just"/>
            <a:endParaRPr lang="en-US" sz="1600" dirty="0">
              <a:latin typeface="Calibri" pitchFamily="34" charset="0"/>
            </a:endParaRPr>
          </a:p>
          <a:p>
            <a:pPr algn="just"/>
            <a:endParaRPr lang="en-US" sz="1200" dirty="0">
              <a:latin typeface="Calibri" pitchFamily="34" charset="0"/>
            </a:endParaRPr>
          </a:p>
        </p:txBody>
      </p:sp>
    </p:spTree>
    <p:extLst>
      <p:ext uri="{BB962C8B-B14F-4D97-AF65-F5344CB8AC3E}">
        <p14:creationId xmlns:p14="http://schemas.microsoft.com/office/powerpoint/2010/main" val="2464795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3157800"/>
            <a:ext cx="8562480" cy="576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725066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Defense in depth</a:t>
            </a:r>
          </a:p>
        </p:txBody>
      </p:sp>
      <p:sp>
        <p:nvSpPr>
          <p:cNvPr id="3" name="Text Placeholder 2"/>
          <p:cNvSpPr>
            <a:spLocks noGrp="1"/>
          </p:cNvSpPr>
          <p:nvPr>
            <p:ph type="body" sz="quarter" idx="10"/>
          </p:nvPr>
        </p:nvSpPr>
        <p:spPr>
          <a:xfrm>
            <a:off x="304800" y="990600"/>
            <a:ext cx="8534400" cy="5310116"/>
          </a:xfrm>
        </p:spPr>
        <p:txBody>
          <a:bodyPr>
            <a:normAutofit/>
          </a:bodyPr>
          <a:lstStyle/>
          <a:p>
            <a:r>
              <a:rPr lang="en-US" sz="1600" dirty="0"/>
              <a:t>Defense in depth is using multiple security counter measures to increase the security of the system as a whole.</a:t>
            </a:r>
          </a:p>
          <a:p>
            <a:r>
              <a:rPr lang="en-US" sz="1600" dirty="0"/>
              <a:t>If an attack causes one security mechanism to fail, other mechanisms may still provide the necessary security to protect the system.</a:t>
            </a:r>
          </a:p>
          <a:p>
            <a:r>
              <a:rPr lang="en-US" sz="1600" dirty="0" smtClean="0"/>
              <a:t>Reduces </a:t>
            </a:r>
            <a:r>
              <a:rPr lang="en-US" sz="1600" dirty="0"/>
              <a:t>the probability that the efforts of malicious hackers will succeed, minimizes the adverse impact and gives administrators and engineer’s time to deploy new or updated countermeasures to prevent recurrence.</a:t>
            </a:r>
          </a:p>
          <a:p>
            <a:r>
              <a:rPr lang="en-US" sz="1600" dirty="0" smtClean="0"/>
              <a:t>Components </a:t>
            </a:r>
            <a:r>
              <a:rPr lang="en-US" sz="1600" dirty="0"/>
              <a:t>of defense in depth include antivirus software, firewalls, anti-spyware programs, hierarchical passwords, intrusion detection and biometric verification.</a:t>
            </a:r>
          </a:p>
          <a:p>
            <a:pPr marL="0" indent="0" algn="just">
              <a:buNone/>
            </a:pPr>
            <a:endParaRPr lang="en-US" sz="1600" dirty="0" smtClean="0">
              <a:latin typeface="Calibri" pitchFamily="34" charset="0"/>
            </a:endParaRPr>
          </a:p>
          <a:p>
            <a:pPr marL="0" indent="0" algn="just">
              <a:buNone/>
            </a:pPr>
            <a:endParaRPr lang="en-US" sz="1600" dirty="0">
              <a:latin typeface="Calibri" pitchFamily="34" charset="0"/>
            </a:endParaRPr>
          </a:p>
          <a:p>
            <a:pPr marL="0" indent="0" algn="just">
              <a:buNone/>
            </a:pPr>
            <a:endParaRPr lang="en-US" sz="1600" dirty="0">
              <a:latin typeface="Calibri" pitchFamily="34" charset="0"/>
            </a:endParaRPr>
          </a:p>
          <a:p>
            <a:pPr algn="just"/>
            <a:endParaRPr lang="en-US" sz="1600" dirty="0">
              <a:latin typeface="Calibri" pitchFamily="34" charset="0"/>
            </a:endParaRPr>
          </a:p>
        </p:txBody>
      </p:sp>
      <p:pic>
        <p:nvPicPr>
          <p:cNvPr id="4" name="Picture 3"/>
          <p:cNvPicPr/>
          <p:nvPr/>
        </p:nvPicPr>
        <p:blipFill rotWithShape="1">
          <a:blip r:embed="rId3"/>
          <a:srcRect r="4136" b="3935"/>
          <a:stretch/>
        </p:blipFill>
        <p:spPr>
          <a:xfrm>
            <a:off x="2057400" y="3448334"/>
            <a:ext cx="4474191" cy="2616958"/>
          </a:xfrm>
          <a:prstGeom prst="rect">
            <a:avLst/>
          </a:prstGeom>
        </p:spPr>
      </p:pic>
      <p:sp>
        <p:nvSpPr>
          <p:cNvPr id="5" name="TextBox 4"/>
          <p:cNvSpPr txBox="1"/>
          <p:nvPr/>
        </p:nvSpPr>
        <p:spPr>
          <a:xfrm>
            <a:off x="5943600" y="6504562"/>
            <a:ext cx="2485417" cy="230832"/>
          </a:xfrm>
          <a:prstGeom prst="rect">
            <a:avLst/>
          </a:prstGeom>
          <a:noFill/>
        </p:spPr>
        <p:txBody>
          <a:bodyPr wrap="square" rtlCol="0">
            <a:spAutoFit/>
          </a:bodyPr>
          <a:lstStyle/>
          <a:p>
            <a:r>
              <a:rPr lang="en-US" sz="900" dirty="0" smtClean="0"/>
              <a:t>Image Source: </a:t>
            </a:r>
            <a:r>
              <a:rPr lang="en-US" sz="900" dirty="0"/>
              <a:t>http://</a:t>
            </a:r>
            <a:r>
              <a:rPr lang="en-US" sz="900" dirty="0" smtClean="0"/>
              <a:t>yodlee.com/security.html</a:t>
            </a:r>
            <a:endParaRPr lang="en-US" sz="900" dirty="0"/>
          </a:p>
        </p:txBody>
      </p:sp>
    </p:spTree>
    <p:extLst>
      <p:ext uri="{BB962C8B-B14F-4D97-AF65-F5344CB8AC3E}">
        <p14:creationId xmlns:p14="http://schemas.microsoft.com/office/powerpoint/2010/main" val="59535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STRIDE </a:t>
            </a:r>
            <a:r>
              <a:rPr lang="en-US" sz="2800" dirty="0" smtClean="0"/>
              <a:t>MODEL (1/2)</a:t>
            </a:r>
            <a:endParaRPr lang="en-IN" sz="2600" dirty="0"/>
          </a:p>
        </p:txBody>
      </p:sp>
      <p:sp>
        <p:nvSpPr>
          <p:cNvPr id="3" name="Text Placeholder 2"/>
          <p:cNvSpPr>
            <a:spLocks noGrp="1"/>
          </p:cNvSpPr>
          <p:nvPr>
            <p:ph type="body" sz="quarter" idx="10"/>
          </p:nvPr>
        </p:nvSpPr>
        <p:spPr>
          <a:xfrm>
            <a:off x="304800" y="1014484"/>
            <a:ext cx="8534400" cy="5310116"/>
          </a:xfrm>
        </p:spPr>
        <p:txBody>
          <a:bodyPr>
            <a:normAutofit/>
          </a:bodyPr>
          <a:lstStyle/>
          <a:p>
            <a:pPr algn="just"/>
            <a:r>
              <a:rPr lang="en-US" sz="1600" dirty="0"/>
              <a:t>STRIDE is a classification scheme for </a:t>
            </a:r>
            <a:r>
              <a:rPr lang="en-US" sz="1600" dirty="0" smtClean="0"/>
              <a:t>identifying and categorizing the threats.</a:t>
            </a:r>
            <a:endParaRPr lang="en-US" sz="1600" dirty="0"/>
          </a:p>
          <a:p>
            <a:pPr algn="just"/>
            <a:endParaRPr lang="en-US" sz="1600" dirty="0" smtClean="0">
              <a:latin typeface="Calibri" pitchFamily="34" charset="0"/>
            </a:endParaRPr>
          </a:p>
          <a:p>
            <a:pPr marL="0" indent="0" algn="just">
              <a:buNone/>
            </a:pPr>
            <a:endParaRPr lang="en-US" sz="1600" dirty="0" smtClean="0">
              <a:latin typeface="Calibri" pitchFamily="34" charset="0"/>
            </a:endParaRPr>
          </a:p>
          <a:p>
            <a:pPr marL="0" indent="0" algn="just">
              <a:buNone/>
            </a:pPr>
            <a:endParaRPr lang="en-US" sz="1600" dirty="0">
              <a:latin typeface="Calibri" pitchFamily="34" charset="0"/>
            </a:endParaRPr>
          </a:p>
          <a:p>
            <a:pPr marL="0" indent="0" algn="just">
              <a:buNone/>
            </a:pPr>
            <a:endParaRPr lang="en-US" sz="1600" dirty="0">
              <a:latin typeface="Calibri" pitchFamily="34" charset="0"/>
            </a:endParaRPr>
          </a:p>
          <a:p>
            <a:pPr algn="just"/>
            <a:endParaRPr lang="en-US" sz="1600" dirty="0">
              <a:latin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39841333"/>
              </p:ext>
            </p:extLst>
          </p:nvPr>
        </p:nvGraphicFramePr>
        <p:xfrm>
          <a:off x="457200" y="1853760"/>
          <a:ext cx="8305800" cy="3983160"/>
        </p:xfrm>
        <a:graphic>
          <a:graphicData uri="http://schemas.openxmlformats.org/drawingml/2006/table">
            <a:tbl>
              <a:tblPr firstRow="1" bandRow="1">
                <a:tableStyleId>{5C22544A-7EE6-4342-B048-85BDC9FD1C3A}</a:tableStyleId>
              </a:tblPr>
              <a:tblGrid>
                <a:gridCol w="1295400"/>
                <a:gridCol w="3352800"/>
                <a:gridCol w="2362200"/>
                <a:gridCol w="1295400"/>
              </a:tblGrid>
              <a:tr h="381000">
                <a:tc>
                  <a:txBody>
                    <a:bodyPr/>
                    <a:lstStyle/>
                    <a:p>
                      <a:pPr algn="ctr"/>
                      <a:r>
                        <a:rPr lang="en-US" sz="1600" dirty="0" smtClean="0"/>
                        <a:t>Threat</a:t>
                      </a:r>
                      <a:endParaRPr lang="en-US" dirty="0"/>
                    </a:p>
                  </a:txBody>
                  <a:tcPr anchor="ctr">
                    <a:lnR w="12700" cap="flat" cmpd="sng" algn="ctr">
                      <a:solidFill>
                        <a:schemeClr val="tx2"/>
                      </a:solidFill>
                      <a:prstDash val="solid"/>
                      <a:round/>
                      <a:headEnd type="none" w="med" len="med"/>
                      <a:tailEnd type="none" w="med" len="med"/>
                    </a:lnR>
                    <a:solidFill>
                      <a:schemeClr val="tx2"/>
                    </a:solidFill>
                  </a:tcPr>
                </a:tc>
                <a:tc>
                  <a:txBody>
                    <a:bodyPr/>
                    <a:lstStyle/>
                    <a:p>
                      <a:pPr algn="ctr"/>
                      <a:r>
                        <a:rPr lang="en-US" sz="1600" dirty="0" smtClean="0"/>
                        <a:t>Definition</a:t>
                      </a:r>
                      <a:endParaRPr lang="en-US"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solidFill>
                      <a:schemeClr val="tx2"/>
                    </a:solidFill>
                  </a:tcPr>
                </a:tc>
                <a:tc>
                  <a:txBody>
                    <a:bodyPr/>
                    <a:lstStyle/>
                    <a:p>
                      <a:pPr algn="ctr"/>
                      <a:r>
                        <a:rPr lang="en-US" sz="1600" b="1" kern="1200" dirty="0" smtClean="0">
                          <a:solidFill>
                            <a:schemeClr val="lt1"/>
                          </a:solidFill>
                          <a:latin typeface="+mn-lt"/>
                          <a:ea typeface="+mn-ea"/>
                          <a:cs typeface="+mn-cs"/>
                        </a:rPr>
                        <a:t>Example</a:t>
                      </a:r>
                      <a:endParaRPr lang="en-US" sz="1600" b="1" kern="1200" dirty="0">
                        <a:solidFill>
                          <a:schemeClr val="lt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solidFill>
                      <a:schemeClr val="tx2"/>
                    </a:solidFill>
                  </a:tcPr>
                </a:tc>
                <a:tc>
                  <a:txBody>
                    <a:bodyPr/>
                    <a:lstStyle/>
                    <a:p>
                      <a:pPr algn="ctr"/>
                      <a:r>
                        <a:rPr lang="en-US" sz="1600" dirty="0" smtClean="0"/>
                        <a:t>Mitigation</a:t>
                      </a:r>
                      <a:endParaRPr lang="en-US" dirty="0"/>
                    </a:p>
                  </a:txBody>
                  <a:tcPr anchor="ctr">
                    <a:lnL w="12700" cap="flat" cmpd="sng" algn="ctr">
                      <a:solidFill>
                        <a:schemeClr val="tx2"/>
                      </a:solidFill>
                      <a:prstDash val="solid"/>
                      <a:round/>
                      <a:headEnd type="none" w="med" len="med"/>
                      <a:tailEnd type="none" w="med" len="med"/>
                    </a:lnL>
                    <a:solidFill>
                      <a:schemeClr val="tx2"/>
                    </a:solidFill>
                  </a:tcPr>
                </a:tc>
              </a:tr>
              <a:tr h="566640">
                <a:tc>
                  <a:txBody>
                    <a:bodyPr/>
                    <a:lstStyle/>
                    <a:p>
                      <a:r>
                        <a:rPr lang="en-US" sz="1800" b="1" dirty="0" smtClean="0">
                          <a:effectLst>
                            <a:outerShdw blurRad="38100" dist="38100" dir="2700000" algn="tl">
                              <a:srgbClr val="000000">
                                <a:alpha val="43137"/>
                              </a:srgbClr>
                            </a:outerShdw>
                          </a:effectLst>
                        </a:rPr>
                        <a:t>S</a:t>
                      </a:r>
                      <a:r>
                        <a:rPr lang="en-US" sz="1600" dirty="0" smtClean="0"/>
                        <a:t>poofing</a:t>
                      </a:r>
                      <a:endParaRPr lang="en-US" dirty="0"/>
                    </a:p>
                  </a:txBody>
                  <a:tcPr anchor="ctr">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An attacker tries to be something or someone he isn’t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200" b="0" i="0" u="none" strike="noStrike" cap="none" normalizeH="0" baseline="0" dirty="0" smtClean="0">
                          <a:ln>
                            <a:noFill/>
                          </a:ln>
                          <a:solidFill>
                            <a:schemeClr val="tx1"/>
                          </a:solidFill>
                          <a:effectLst/>
                          <a:latin typeface="Franklin Gothic Medium" pitchFamily="34" charset="0"/>
                          <a:cs typeface="Arial" charset="0"/>
                        </a:rPr>
                        <a:t> </a:t>
                      </a:r>
                      <a:r>
                        <a:rPr lang="en-US" altLang="en-US" sz="1200" kern="1200" dirty="0" smtClean="0">
                          <a:solidFill>
                            <a:schemeClr val="dk1"/>
                          </a:solidFill>
                          <a:latin typeface="+mn-lt"/>
                          <a:ea typeface="+mn-ea"/>
                          <a:cs typeface="+mn-cs"/>
                        </a:rPr>
                        <a:t>Forging e-mail messages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Authentication</a:t>
                      </a:r>
                      <a:endParaRPr lang="en-US" sz="1200" dirty="0"/>
                    </a:p>
                  </a:txBody>
                  <a:tcPr anchor="ctr">
                    <a:lnL w="12700" cap="flat" cmpd="sng" algn="ctr">
                      <a:solidFill>
                        <a:schemeClr val="tx2"/>
                      </a:solidFill>
                      <a:prstDash val="solid"/>
                      <a:round/>
                      <a:headEnd type="none" w="med" len="med"/>
                      <a:tailEnd type="none" w="med" len="med"/>
                    </a:lnL>
                    <a:lnB w="12700" cap="flat" cmpd="sng" algn="ctr">
                      <a:solidFill>
                        <a:schemeClr val="tx2"/>
                      </a:solidFill>
                      <a:prstDash val="solid"/>
                      <a:round/>
                      <a:headEnd type="none" w="med" len="med"/>
                      <a:tailEnd type="none" w="med" len="med"/>
                    </a:lnB>
                    <a:solidFill>
                      <a:schemeClr val="bg1">
                        <a:lumMod val="85000"/>
                      </a:schemeClr>
                    </a:solidFill>
                  </a:tcPr>
                </a:tc>
              </a:tr>
              <a:tr h="566640">
                <a:tc>
                  <a:txBody>
                    <a:bodyPr/>
                    <a:lstStyle/>
                    <a:p>
                      <a:r>
                        <a:rPr lang="en-US" sz="1800" b="1" kern="1200" dirty="0" smtClean="0">
                          <a:solidFill>
                            <a:schemeClr val="dk1"/>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dk1"/>
                          </a:solidFill>
                          <a:latin typeface="+mn-lt"/>
                          <a:ea typeface="+mn-ea"/>
                          <a:cs typeface="+mn-cs"/>
                        </a:rPr>
                        <a:t>ampering</a:t>
                      </a:r>
                      <a:endParaRPr lang="en-US" sz="1600" kern="1200" dirty="0">
                        <a:solidFill>
                          <a:schemeClr val="dk1"/>
                        </a:solidFill>
                        <a:latin typeface="+mn-lt"/>
                        <a:ea typeface="+mn-ea"/>
                        <a:cs typeface="+mn-cs"/>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An attacker tries to modify data</a:t>
                      </a:r>
                      <a:r>
                        <a:rPr lang="en-US" sz="1200" baseline="0" dirty="0" smtClean="0"/>
                        <a:t> that’s exchanged between the application and a legitimate user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smtClean="0">
                          <a:solidFill>
                            <a:schemeClr val="dk1"/>
                          </a:solidFill>
                          <a:latin typeface="+mn-lt"/>
                          <a:ea typeface="+mn-ea"/>
                          <a:cs typeface="+mn-cs"/>
                        </a:rPr>
                        <a:t>Altering data during transit or at rest</a:t>
                      </a:r>
                      <a:endParaRPr lang="en-US" sz="1200" kern="1200" dirty="0" smtClean="0">
                        <a:solidFill>
                          <a:schemeClr val="dk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Integrity</a:t>
                      </a:r>
                      <a:endParaRPr lang="en-US" sz="12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r>
              <a:tr h="566640">
                <a:tc>
                  <a:txBody>
                    <a:bodyPr/>
                    <a:lstStyle/>
                    <a:p>
                      <a:r>
                        <a:rPr lang="en-US" sz="1800" b="1" kern="1200" dirty="0" smtClean="0">
                          <a:solidFill>
                            <a:schemeClr val="dk1"/>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dk1"/>
                          </a:solidFill>
                          <a:latin typeface="+mn-lt"/>
                          <a:ea typeface="+mn-ea"/>
                          <a:cs typeface="+mn-cs"/>
                        </a:rPr>
                        <a:t>epudiation</a:t>
                      </a: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An attacker can perform an</a:t>
                      </a:r>
                      <a:r>
                        <a:rPr lang="en-US" sz="1200" baseline="0" dirty="0" smtClean="0"/>
                        <a:t> action with the application that is not attributable</a:t>
                      </a:r>
                      <a:endParaRPr lang="en-US" sz="12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smtClean="0">
                          <a:solidFill>
                            <a:schemeClr val="dk1"/>
                          </a:solidFill>
                          <a:latin typeface="+mn-lt"/>
                          <a:ea typeface="+mn-ea"/>
                          <a:cs typeface="+mn-cs"/>
                        </a:rPr>
                        <a:t> P</a:t>
                      </a:r>
                      <a:r>
                        <a:rPr lang="en-US" sz="1200" kern="1200" dirty="0" smtClean="0">
                          <a:solidFill>
                            <a:schemeClr val="dk1"/>
                          </a:solidFill>
                          <a:latin typeface="+mn-lt"/>
                          <a:ea typeface="+mn-ea"/>
                          <a:cs typeface="+mn-cs"/>
                        </a:rPr>
                        <a:t>erform illegal operations in a system that lacks the ability to trace the prohibited operations.</a:t>
                      </a:r>
                      <a:endParaRPr lang="en-US" altLang="en-US" sz="1200" kern="1200" dirty="0" smtClean="0">
                        <a:solidFill>
                          <a:schemeClr val="dk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Non repudiation</a:t>
                      </a:r>
                      <a:endParaRPr lang="en-US" sz="12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r>
              <a:tr h="566640">
                <a:tc>
                  <a:txBody>
                    <a:bodyPr/>
                    <a:lstStyle/>
                    <a:p>
                      <a:r>
                        <a:rPr lang="en-US" sz="1800" b="1" kern="1200" dirty="0" smtClean="0">
                          <a:solidFill>
                            <a:schemeClr val="dk1"/>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dk1"/>
                          </a:solidFill>
                          <a:latin typeface="+mn-lt"/>
                          <a:ea typeface="+mn-ea"/>
                          <a:cs typeface="+mn-cs"/>
                        </a:rPr>
                        <a:t>nformation Disclosure</a:t>
                      </a:r>
                      <a:endParaRPr lang="en-US" sz="1600" kern="1200" dirty="0">
                        <a:solidFill>
                          <a:schemeClr val="dk1"/>
                        </a:solidFill>
                        <a:latin typeface="+mn-lt"/>
                        <a:ea typeface="+mn-ea"/>
                        <a:cs typeface="+mn-cs"/>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An attacker can read the private data that the application is transmitting or storing</a:t>
                      </a:r>
                      <a:endParaRPr lang="en-US" sz="12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smtClean="0">
                          <a:solidFill>
                            <a:schemeClr val="dk1"/>
                          </a:solidFill>
                          <a:latin typeface="+mn-lt"/>
                          <a:ea typeface="+mn-ea"/>
                          <a:cs typeface="+mn-cs"/>
                        </a:rPr>
                        <a:t>Exposing information in error messages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Confidentiality</a:t>
                      </a:r>
                      <a:endParaRPr lang="en-US" sz="12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r>
              <a:tr h="566640">
                <a:tc>
                  <a:txBody>
                    <a:bodyPr/>
                    <a:lstStyle/>
                    <a:p>
                      <a:r>
                        <a:rPr lang="en-US" sz="1800" b="1" kern="1200" dirty="0" smtClean="0">
                          <a:solidFill>
                            <a:schemeClr val="dk1"/>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dk1"/>
                          </a:solidFill>
                          <a:latin typeface="+mn-lt"/>
                          <a:ea typeface="+mn-ea"/>
                          <a:cs typeface="+mn-cs"/>
                        </a:rPr>
                        <a:t>enial</a:t>
                      </a:r>
                      <a:r>
                        <a:rPr lang="en-US" sz="1600" kern="1200" baseline="0" dirty="0" smtClean="0">
                          <a:solidFill>
                            <a:schemeClr val="dk1"/>
                          </a:solidFill>
                          <a:latin typeface="+mn-lt"/>
                          <a:ea typeface="+mn-ea"/>
                          <a:cs typeface="+mn-cs"/>
                        </a:rPr>
                        <a:t> of Service</a:t>
                      </a:r>
                      <a:endParaRPr lang="en-US" sz="1600" kern="1200" dirty="0">
                        <a:solidFill>
                          <a:schemeClr val="dk1"/>
                        </a:solidFill>
                        <a:latin typeface="+mn-lt"/>
                        <a:ea typeface="+mn-ea"/>
                        <a:cs typeface="+mn-cs"/>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An attacker can prevent your</a:t>
                      </a:r>
                      <a:r>
                        <a:rPr lang="en-US" sz="1200" baseline="0" dirty="0" smtClean="0"/>
                        <a:t> legitimate users from accessing the application or service</a:t>
                      </a:r>
                      <a:endParaRPr lang="en-US" sz="12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smtClean="0">
                          <a:solidFill>
                            <a:schemeClr val="dk1"/>
                          </a:solidFill>
                          <a:latin typeface="+mn-lt"/>
                          <a:ea typeface="+mn-ea"/>
                          <a:cs typeface="+mn-cs"/>
                        </a:rPr>
                        <a:t>Flooding a network with SYN packets</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r>
                        <a:rPr lang="en-US" sz="1200" dirty="0" smtClean="0"/>
                        <a:t>Availability</a:t>
                      </a:r>
                      <a:endParaRPr lang="en-US" sz="12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r>
              <a:tr h="566640">
                <a:tc>
                  <a:txBody>
                    <a:bodyPr/>
                    <a:lstStyle/>
                    <a:p>
                      <a:r>
                        <a:rPr lang="en-US" sz="1800" b="1" kern="1200" dirty="0" smtClean="0">
                          <a:solidFill>
                            <a:schemeClr val="dk1"/>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dk1"/>
                          </a:solidFill>
                          <a:latin typeface="+mn-lt"/>
                          <a:ea typeface="+mn-ea"/>
                          <a:cs typeface="+mn-cs"/>
                        </a:rPr>
                        <a:t>levation of Privilege</a:t>
                      </a:r>
                      <a:endParaRPr lang="en-US" sz="1600" kern="1200" dirty="0">
                        <a:solidFill>
                          <a:schemeClr val="dk1"/>
                        </a:solidFill>
                        <a:latin typeface="+mn-lt"/>
                        <a:ea typeface="+mn-ea"/>
                        <a:cs typeface="+mn-cs"/>
                      </a:endParaRPr>
                    </a:p>
                  </a:txBody>
                  <a:tcPr anchor="ctr">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lumMod val="85000"/>
                      </a:schemeClr>
                    </a:solidFill>
                  </a:tcPr>
                </a:tc>
                <a:tc>
                  <a:txBody>
                    <a:bodyPr/>
                    <a:lstStyle/>
                    <a:p>
                      <a:r>
                        <a:rPr lang="en-US" sz="1200" dirty="0" smtClean="0"/>
                        <a:t>An attacker is able to gain elevated access rights</a:t>
                      </a:r>
                      <a:r>
                        <a:rPr lang="en-US" sz="1200" baseline="0" dirty="0" smtClean="0"/>
                        <a:t> through unauthorized means</a:t>
                      </a:r>
                      <a:endParaRPr lang="en-US" sz="1200" dirty="0"/>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lumMod val="8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kern="1200" dirty="0" smtClean="0">
                          <a:solidFill>
                            <a:schemeClr val="dk1"/>
                          </a:solidFill>
                          <a:latin typeface="+mn-lt"/>
                          <a:ea typeface="+mn-ea"/>
                          <a:cs typeface="+mn-cs"/>
                        </a:rPr>
                        <a:t>Obtaining administrator privileges illegitimately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bg1">
                        <a:lumMod val="85000"/>
                      </a:schemeClr>
                    </a:solidFill>
                  </a:tcPr>
                </a:tc>
                <a:tc>
                  <a:txBody>
                    <a:bodyPr/>
                    <a:lstStyle/>
                    <a:p>
                      <a:r>
                        <a:rPr lang="en-US" sz="1200" dirty="0" smtClean="0"/>
                        <a:t>Authorization</a:t>
                      </a:r>
                      <a:endParaRPr lang="en-US" sz="1200" dirty="0"/>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solidFill>
                      <a:schemeClr val="bg1">
                        <a:lumMod val="85000"/>
                      </a:schemeClr>
                    </a:solidFill>
                  </a:tcPr>
                </a:tc>
              </a:tr>
            </a:tbl>
          </a:graphicData>
        </a:graphic>
      </p:graphicFrame>
    </p:spTree>
    <p:extLst>
      <p:ext uri="{BB962C8B-B14F-4D97-AF65-F5344CB8AC3E}">
        <p14:creationId xmlns:p14="http://schemas.microsoft.com/office/powerpoint/2010/main" val="1536968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61701" y="881782"/>
            <a:ext cx="8870950" cy="334873"/>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altLang="en-US" sz="1800" dirty="0" smtClean="0"/>
              <a:t>Sample Mitigation Techniques</a:t>
            </a:r>
            <a:endParaRPr lang="en-US" altLang="en-US" sz="1800" dirty="0"/>
          </a:p>
        </p:txBody>
      </p:sp>
      <p:grpSp>
        <p:nvGrpSpPr>
          <p:cNvPr id="5" name="Group 3"/>
          <p:cNvGrpSpPr>
            <a:grpSpLocks/>
          </p:cNvGrpSpPr>
          <p:nvPr/>
        </p:nvGrpSpPr>
        <p:grpSpPr bwMode="auto">
          <a:xfrm>
            <a:off x="912571" y="1387500"/>
            <a:ext cx="6932675" cy="4465206"/>
            <a:chOff x="245" y="899"/>
            <a:chExt cx="5264" cy="3031"/>
          </a:xfrm>
        </p:grpSpPr>
        <p:pic>
          <p:nvPicPr>
            <p:cNvPr id="6" name="Picture 4" descr="green arro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 y="935"/>
              <a:ext cx="1284" cy="4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green arrow-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 y="2584"/>
              <a:ext cx="1314" cy="9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green arro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 y="3493"/>
              <a:ext cx="1284" cy="4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green arr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0" y="1080"/>
              <a:ext cx="1122" cy="9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omputer_DesktopComputer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 y="1867"/>
              <a:ext cx="861" cy="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Server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5" y="1876"/>
              <a:ext cx="883" cy="10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0"/>
            <p:cNvSpPr txBox="1">
              <a:spLocks noChangeArrowheads="1"/>
            </p:cNvSpPr>
            <p:nvPr/>
          </p:nvSpPr>
          <p:spPr bwMode="auto">
            <a:xfrm>
              <a:off x="477" y="2861"/>
              <a:ext cx="4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effectLst/>
                  <a:latin typeface="+mj-lt"/>
                </a:rPr>
                <a:t>Client</a:t>
              </a:r>
            </a:p>
          </p:txBody>
        </p:sp>
        <p:sp>
          <p:nvSpPr>
            <p:cNvPr id="13" name="Text Box 11"/>
            <p:cNvSpPr txBox="1">
              <a:spLocks noChangeArrowheads="1"/>
            </p:cNvSpPr>
            <p:nvPr/>
          </p:nvSpPr>
          <p:spPr bwMode="auto">
            <a:xfrm>
              <a:off x="3191" y="2829"/>
              <a:ext cx="4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effectLst/>
                  <a:latin typeface="+mj-lt"/>
                </a:rPr>
                <a:t>Server</a:t>
              </a:r>
            </a:p>
          </p:txBody>
        </p:sp>
        <p:sp>
          <p:nvSpPr>
            <p:cNvPr id="14" name="AutoShape 12"/>
            <p:cNvSpPr>
              <a:spLocks noChangeArrowheads="1"/>
            </p:cNvSpPr>
            <p:nvPr/>
          </p:nvSpPr>
          <p:spPr bwMode="auto">
            <a:xfrm>
              <a:off x="3704" y="1400"/>
              <a:ext cx="244" cy="455"/>
            </a:xfrm>
            <a:prstGeom prst="upDownArrow">
              <a:avLst>
                <a:gd name="adj1" fmla="val 50000"/>
                <a:gd name="adj2" fmla="val 37295"/>
              </a:avLst>
            </a:prstGeom>
            <a:solidFill>
              <a:schemeClr val="tx2"/>
            </a:solidFill>
            <a:ln>
              <a:noFill/>
            </a:ln>
            <a:effectLst/>
            <a:extLst>
              <a:ext uri="{91240B29-F687-4F45-9708-019B960494DF}">
                <a14:hiddenLine xmlns:a14="http://schemas.microsoft.com/office/drawing/2010/main" w="1905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nchor="ctr"/>
            <a:lstStyle/>
            <a:p>
              <a:endParaRPr lang="en-US">
                <a:latin typeface="+mj-lt"/>
              </a:endParaRPr>
            </a:p>
          </p:txBody>
        </p:sp>
        <p:sp>
          <p:nvSpPr>
            <p:cNvPr id="15" name="AutoShape 13"/>
            <p:cNvSpPr>
              <a:spLocks noChangeArrowheads="1"/>
            </p:cNvSpPr>
            <p:nvPr/>
          </p:nvSpPr>
          <p:spPr bwMode="auto">
            <a:xfrm>
              <a:off x="3704" y="2958"/>
              <a:ext cx="244" cy="455"/>
            </a:xfrm>
            <a:prstGeom prst="upDownArrow">
              <a:avLst>
                <a:gd name="adj1" fmla="val 50000"/>
                <a:gd name="adj2" fmla="val 37295"/>
              </a:avLst>
            </a:prstGeom>
            <a:solidFill>
              <a:schemeClr val="tx2"/>
            </a:solidFill>
            <a:ln>
              <a:noFill/>
            </a:ln>
            <a:effectLst/>
            <a:extLst>
              <a:ext uri="{91240B29-F687-4F45-9708-019B960494DF}">
                <a14:hiddenLine xmlns:a14="http://schemas.microsoft.com/office/drawing/2010/main" w="1905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nchor="ctr"/>
            <a:lstStyle/>
            <a:p>
              <a:endParaRPr lang="en-US">
                <a:latin typeface="+mj-lt"/>
              </a:endParaRPr>
            </a:p>
          </p:txBody>
        </p:sp>
        <p:sp>
          <p:nvSpPr>
            <p:cNvPr id="16" name="AutoShape 14"/>
            <p:cNvSpPr>
              <a:spLocks noChangeArrowheads="1"/>
            </p:cNvSpPr>
            <p:nvPr/>
          </p:nvSpPr>
          <p:spPr bwMode="auto">
            <a:xfrm rot="16200000">
              <a:off x="3032" y="2161"/>
              <a:ext cx="244" cy="455"/>
            </a:xfrm>
            <a:prstGeom prst="upDownArrow">
              <a:avLst>
                <a:gd name="adj1" fmla="val 50000"/>
                <a:gd name="adj2" fmla="val 37295"/>
              </a:avLst>
            </a:prstGeom>
            <a:solidFill>
              <a:schemeClr val="tx2"/>
            </a:solidFill>
            <a:ln>
              <a:noFill/>
            </a:ln>
            <a:effectLst/>
            <a:extLst>
              <a:ext uri="{91240B29-F687-4F45-9708-019B960494DF}">
                <a14:hiddenLine xmlns:a14="http://schemas.microsoft.com/office/drawing/2010/main" w="1905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nchor="ctr"/>
            <a:lstStyle/>
            <a:p>
              <a:endParaRPr lang="en-US">
                <a:latin typeface="+mj-lt"/>
              </a:endParaRPr>
            </a:p>
          </p:txBody>
        </p:sp>
        <p:sp>
          <p:nvSpPr>
            <p:cNvPr id="17" name="AutoShape 15"/>
            <p:cNvSpPr>
              <a:spLocks noChangeArrowheads="1"/>
            </p:cNvSpPr>
            <p:nvPr/>
          </p:nvSpPr>
          <p:spPr bwMode="auto">
            <a:xfrm rot="16200000">
              <a:off x="4427" y="2161"/>
              <a:ext cx="244" cy="455"/>
            </a:xfrm>
            <a:prstGeom prst="upDownArrow">
              <a:avLst>
                <a:gd name="adj1" fmla="val 50000"/>
                <a:gd name="adj2" fmla="val 37295"/>
              </a:avLst>
            </a:prstGeom>
            <a:solidFill>
              <a:schemeClr val="tx2"/>
            </a:solidFill>
            <a:ln>
              <a:noFill/>
            </a:ln>
            <a:effectLst/>
            <a:extLst>
              <a:ext uri="{91240B29-F687-4F45-9708-019B960494DF}">
                <a14:hiddenLine xmlns:a14="http://schemas.microsoft.com/office/drawing/2010/main" w="1905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nchor="ctr"/>
            <a:lstStyle/>
            <a:p>
              <a:endParaRPr lang="en-US">
                <a:latin typeface="+mj-lt"/>
              </a:endParaRPr>
            </a:p>
          </p:txBody>
        </p:sp>
        <p:sp>
          <p:nvSpPr>
            <p:cNvPr id="18" name="AutoShape 16"/>
            <p:cNvSpPr>
              <a:spLocks noChangeArrowheads="1"/>
            </p:cNvSpPr>
            <p:nvPr/>
          </p:nvSpPr>
          <p:spPr bwMode="auto">
            <a:xfrm rot="16200000">
              <a:off x="1242" y="2161"/>
              <a:ext cx="244" cy="455"/>
            </a:xfrm>
            <a:prstGeom prst="upDownArrow">
              <a:avLst>
                <a:gd name="adj1" fmla="val 50000"/>
                <a:gd name="adj2" fmla="val 37295"/>
              </a:avLst>
            </a:prstGeom>
            <a:solidFill>
              <a:schemeClr val="tx2"/>
            </a:solidFill>
            <a:ln>
              <a:noFill/>
            </a:ln>
            <a:effectLst/>
            <a:extLst>
              <a:ext uri="{91240B29-F687-4F45-9708-019B960494DF}">
                <a14:hiddenLine xmlns:a14="http://schemas.microsoft.com/office/drawing/2010/main" w="19050"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txBody>
            <a:bodyPr wrap="none" anchor="ctr"/>
            <a:lstStyle/>
            <a:p>
              <a:endParaRPr lang="en-US">
                <a:latin typeface="+mj-lt"/>
              </a:endParaRPr>
            </a:p>
          </p:txBody>
        </p:sp>
        <p:pic>
          <p:nvPicPr>
            <p:cNvPr id="19" name="Picture 17" descr="Database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12" y="2173"/>
              <a:ext cx="576" cy="46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Database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44" y="899"/>
              <a:ext cx="576" cy="46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descr="Database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0" y="3465"/>
              <a:ext cx="576" cy="465"/>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20"/>
            <p:cNvSpPr txBox="1">
              <a:spLocks noChangeArrowheads="1"/>
            </p:cNvSpPr>
            <p:nvPr/>
          </p:nvSpPr>
          <p:spPr bwMode="auto">
            <a:xfrm>
              <a:off x="2881" y="3563"/>
              <a:ext cx="697"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50000"/>
                </a:spcBef>
              </a:pPr>
              <a:r>
                <a:rPr lang="en-US" altLang="en-US" sz="1800">
                  <a:effectLst/>
                  <a:latin typeface="+mj-lt"/>
                </a:rPr>
                <a:t>Persistent</a:t>
              </a:r>
              <a:br>
                <a:rPr lang="en-US" altLang="en-US" sz="1800">
                  <a:effectLst/>
                  <a:latin typeface="+mj-lt"/>
                </a:rPr>
              </a:br>
              <a:r>
                <a:rPr lang="en-US" altLang="en-US" sz="1800">
                  <a:effectLst/>
                  <a:latin typeface="+mj-lt"/>
                </a:rPr>
                <a:t>Data</a:t>
              </a:r>
            </a:p>
          </p:txBody>
        </p:sp>
        <p:sp>
          <p:nvSpPr>
            <p:cNvPr id="23" name="Text Box 21"/>
            <p:cNvSpPr txBox="1">
              <a:spLocks noChangeArrowheads="1"/>
            </p:cNvSpPr>
            <p:nvPr/>
          </p:nvSpPr>
          <p:spPr bwMode="auto">
            <a:xfrm>
              <a:off x="4428" y="2645"/>
              <a:ext cx="99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50000"/>
                </a:spcBef>
              </a:pPr>
              <a:r>
                <a:rPr lang="en-US" altLang="en-US" sz="1800">
                  <a:effectLst/>
                  <a:latin typeface="+mj-lt"/>
                </a:rPr>
                <a:t>Authentication</a:t>
              </a:r>
              <a:br>
                <a:rPr lang="en-US" altLang="en-US" sz="1800">
                  <a:effectLst/>
                  <a:latin typeface="+mj-lt"/>
                </a:rPr>
              </a:br>
              <a:r>
                <a:rPr lang="en-US" altLang="en-US" sz="1800">
                  <a:effectLst/>
                  <a:latin typeface="+mj-lt"/>
                </a:rPr>
                <a:t>Data</a:t>
              </a:r>
            </a:p>
          </p:txBody>
        </p:sp>
        <p:sp>
          <p:nvSpPr>
            <p:cNvPr id="24" name="Text Box 22"/>
            <p:cNvSpPr txBox="1">
              <a:spLocks noChangeArrowheads="1"/>
            </p:cNvSpPr>
            <p:nvPr/>
          </p:nvSpPr>
          <p:spPr bwMode="auto">
            <a:xfrm>
              <a:off x="2653" y="932"/>
              <a:ext cx="92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80000"/>
                </a:lnSpc>
                <a:spcBef>
                  <a:spcPct val="50000"/>
                </a:spcBef>
              </a:pPr>
              <a:r>
                <a:rPr lang="en-US" altLang="en-US" sz="1800" dirty="0">
                  <a:effectLst/>
                  <a:latin typeface="+mj-lt"/>
                </a:rPr>
                <a:t>Configuration</a:t>
              </a:r>
              <a:br>
                <a:rPr lang="en-US" altLang="en-US" sz="1800" dirty="0">
                  <a:effectLst/>
                  <a:latin typeface="+mj-lt"/>
                </a:rPr>
              </a:br>
              <a:r>
                <a:rPr lang="en-US" altLang="en-US" sz="1800" dirty="0">
                  <a:effectLst/>
                  <a:latin typeface="+mj-lt"/>
                </a:rPr>
                <a:t>Data</a:t>
              </a:r>
            </a:p>
          </p:txBody>
        </p:sp>
        <p:sp>
          <p:nvSpPr>
            <p:cNvPr id="25" name="AutoShape 23"/>
            <p:cNvSpPr>
              <a:spLocks noChangeArrowheads="1"/>
            </p:cNvSpPr>
            <p:nvPr/>
          </p:nvSpPr>
          <p:spPr bwMode="auto">
            <a:xfrm rot="10800000">
              <a:off x="4239" y="921"/>
              <a:ext cx="1214" cy="333"/>
            </a:xfrm>
            <a:prstGeom prst="homePlate">
              <a:avLst>
                <a:gd name="adj" fmla="val 59107"/>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sz="2800" dirty="0">
                  <a:solidFill>
                    <a:schemeClr val="tx2"/>
                  </a:solidFill>
                  <a:effectLst>
                    <a:outerShdw blurRad="38100" dist="38100" dir="2700000" algn="tl">
                      <a:srgbClr val="000000"/>
                    </a:outerShdw>
                  </a:effectLst>
                  <a:latin typeface="+mj-lt"/>
                </a:rPr>
                <a:t>S</a:t>
              </a:r>
              <a:r>
                <a:rPr lang="en-US" altLang="en-US" sz="2800" dirty="0">
                  <a:solidFill>
                    <a:srgbClr val="CC0000"/>
                  </a:solidFill>
                  <a:effectLst>
                    <a:outerShdw blurRad="38100" dist="38100" dir="2700000" algn="tl">
                      <a:srgbClr val="000000"/>
                    </a:outerShdw>
                  </a:effectLst>
                  <a:latin typeface="+mj-lt"/>
                </a:rPr>
                <a:t>T</a:t>
              </a:r>
              <a:r>
                <a:rPr lang="en-US" altLang="en-US" sz="2800" dirty="0">
                  <a:solidFill>
                    <a:schemeClr val="tx2"/>
                  </a:solidFill>
                  <a:effectLst>
                    <a:outerShdw blurRad="38100" dist="38100" dir="2700000" algn="tl">
                      <a:srgbClr val="000000"/>
                    </a:outerShdw>
                  </a:effectLst>
                  <a:latin typeface="+mj-lt"/>
                </a:rPr>
                <a:t>R</a:t>
              </a:r>
              <a:r>
                <a:rPr lang="en-US" altLang="en-US" sz="2800" dirty="0">
                  <a:solidFill>
                    <a:srgbClr val="CC0000"/>
                  </a:solidFill>
                  <a:effectLst>
                    <a:outerShdw blurRad="38100" dist="38100" dir="2700000" algn="tl">
                      <a:srgbClr val="000000"/>
                    </a:outerShdw>
                  </a:effectLst>
                  <a:latin typeface="+mj-lt"/>
                </a:rPr>
                <a:t>ID</a:t>
              </a:r>
              <a:r>
                <a:rPr lang="en-US" altLang="en-US" sz="2800" dirty="0">
                  <a:solidFill>
                    <a:schemeClr val="tx2"/>
                  </a:solidFill>
                  <a:effectLst>
                    <a:outerShdw blurRad="38100" dist="38100" dir="2700000" algn="tl">
                      <a:srgbClr val="000000"/>
                    </a:outerShdw>
                  </a:effectLst>
                  <a:latin typeface="+mj-lt"/>
                </a:rPr>
                <a:t>E</a:t>
              </a:r>
            </a:p>
          </p:txBody>
        </p:sp>
        <p:sp>
          <p:nvSpPr>
            <p:cNvPr id="26" name="AutoShape 24"/>
            <p:cNvSpPr>
              <a:spLocks noChangeArrowheads="1"/>
            </p:cNvSpPr>
            <p:nvPr/>
          </p:nvSpPr>
          <p:spPr bwMode="auto">
            <a:xfrm rot="10800000">
              <a:off x="4239" y="3493"/>
              <a:ext cx="1214" cy="333"/>
            </a:xfrm>
            <a:prstGeom prst="homePlate">
              <a:avLst>
                <a:gd name="adj" fmla="val 59107"/>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sz="2800" dirty="0">
                  <a:solidFill>
                    <a:schemeClr val="tx2"/>
                  </a:solidFill>
                  <a:effectLst>
                    <a:outerShdw blurRad="38100" dist="38100" dir="2700000" algn="tl">
                      <a:srgbClr val="000000"/>
                    </a:outerShdw>
                  </a:effectLst>
                  <a:latin typeface="+mj-lt"/>
                </a:rPr>
                <a:t>ST</a:t>
              </a:r>
              <a:r>
                <a:rPr lang="en-US" altLang="en-US" sz="2800" dirty="0">
                  <a:solidFill>
                    <a:srgbClr val="CC0000"/>
                  </a:solidFill>
                  <a:effectLst>
                    <a:outerShdw blurRad="38100" dist="38100" dir="2700000" algn="tl">
                      <a:srgbClr val="000000"/>
                    </a:outerShdw>
                  </a:effectLst>
                  <a:latin typeface="+mj-lt"/>
                </a:rPr>
                <a:t>R</a:t>
              </a:r>
              <a:r>
                <a:rPr lang="en-US" altLang="en-US" sz="2800" dirty="0">
                  <a:solidFill>
                    <a:schemeClr val="tx2"/>
                  </a:solidFill>
                  <a:effectLst>
                    <a:outerShdw blurRad="38100" dist="38100" dir="2700000" algn="tl">
                      <a:srgbClr val="000000"/>
                    </a:outerShdw>
                  </a:effectLst>
                  <a:latin typeface="+mj-lt"/>
                </a:rPr>
                <a:t>IDE</a:t>
              </a:r>
            </a:p>
          </p:txBody>
        </p:sp>
        <p:sp>
          <p:nvSpPr>
            <p:cNvPr id="27" name="AutoShape 25"/>
            <p:cNvSpPr>
              <a:spLocks noChangeArrowheads="1"/>
            </p:cNvSpPr>
            <p:nvPr/>
          </p:nvSpPr>
          <p:spPr bwMode="auto">
            <a:xfrm rot="9141392" flipH="1">
              <a:off x="2098" y="2852"/>
              <a:ext cx="1214" cy="333"/>
            </a:xfrm>
            <a:prstGeom prst="homePlate">
              <a:avLst>
                <a:gd name="adj" fmla="val 59107"/>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en-US" sz="2800" dirty="0">
                  <a:solidFill>
                    <a:schemeClr val="tx2"/>
                  </a:solidFill>
                  <a:effectLst>
                    <a:outerShdw blurRad="38100" dist="38100" dir="2700000" algn="tl">
                      <a:srgbClr val="000000"/>
                    </a:outerShdw>
                  </a:effectLst>
                  <a:latin typeface="+mj-lt"/>
                </a:rPr>
                <a:t>STRI</a:t>
              </a:r>
              <a:r>
                <a:rPr lang="en-US" altLang="en-US" sz="2800" dirty="0">
                  <a:solidFill>
                    <a:srgbClr val="CC0000"/>
                  </a:solidFill>
                  <a:effectLst>
                    <a:outerShdw blurRad="38100" dist="38100" dir="2700000" algn="tl">
                      <a:srgbClr val="000000"/>
                    </a:outerShdw>
                  </a:effectLst>
                  <a:latin typeface="+mj-lt"/>
                </a:rPr>
                <a:t>D</a:t>
              </a:r>
              <a:r>
                <a:rPr lang="en-US" altLang="en-US" sz="2800" dirty="0">
                  <a:solidFill>
                    <a:schemeClr val="tx2"/>
                  </a:solidFill>
                  <a:effectLst>
                    <a:outerShdw blurRad="38100" dist="38100" dir="2700000" algn="tl">
                      <a:srgbClr val="000000"/>
                    </a:outerShdw>
                  </a:effectLst>
                  <a:latin typeface="+mj-lt"/>
                </a:rPr>
                <a:t>E</a:t>
              </a:r>
            </a:p>
          </p:txBody>
        </p:sp>
        <p:sp>
          <p:nvSpPr>
            <p:cNvPr id="28" name="AutoShape 26"/>
            <p:cNvSpPr>
              <a:spLocks noChangeArrowheads="1"/>
            </p:cNvSpPr>
            <p:nvPr/>
          </p:nvSpPr>
          <p:spPr bwMode="auto">
            <a:xfrm rot="5400000">
              <a:off x="1782" y="979"/>
              <a:ext cx="833" cy="980"/>
            </a:xfrm>
            <a:prstGeom prst="homePlate">
              <a:avLst>
                <a:gd name="adj" fmla="val 27972"/>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altLang="en-US" sz="2800" dirty="0">
                  <a:solidFill>
                    <a:schemeClr val="tx2"/>
                  </a:solidFill>
                  <a:effectLst>
                    <a:outerShdw blurRad="38100" dist="38100" dir="2700000" algn="tl">
                      <a:srgbClr val="000000"/>
                    </a:outerShdw>
                  </a:effectLst>
                  <a:latin typeface="+mj-lt"/>
                </a:rPr>
                <a:t>S</a:t>
              </a:r>
              <a:r>
                <a:rPr lang="en-US" altLang="en-US" sz="2800" dirty="0">
                  <a:solidFill>
                    <a:srgbClr val="CC0000"/>
                  </a:solidFill>
                  <a:effectLst>
                    <a:outerShdw blurRad="38100" dist="38100" dir="2700000" algn="tl">
                      <a:srgbClr val="000000"/>
                    </a:outerShdw>
                  </a:effectLst>
                  <a:latin typeface="+mj-lt"/>
                </a:rPr>
                <a:t>T</a:t>
              </a:r>
              <a:r>
                <a:rPr lang="en-US" altLang="en-US" sz="2800" dirty="0">
                  <a:solidFill>
                    <a:schemeClr val="tx2"/>
                  </a:solidFill>
                  <a:effectLst>
                    <a:outerShdw blurRad="38100" dist="38100" dir="2700000" algn="tl">
                      <a:srgbClr val="000000"/>
                    </a:outerShdw>
                  </a:effectLst>
                  <a:latin typeface="+mj-lt"/>
                </a:rPr>
                <a:t>R</a:t>
              </a:r>
              <a:r>
                <a:rPr lang="en-US" altLang="en-US" sz="2800" dirty="0">
                  <a:solidFill>
                    <a:srgbClr val="CC0000"/>
                  </a:solidFill>
                  <a:effectLst>
                    <a:outerShdw blurRad="38100" dist="38100" dir="2700000" algn="tl">
                      <a:srgbClr val="000000"/>
                    </a:outerShdw>
                  </a:effectLst>
                  <a:latin typeface="+mj-lt"/>
                </a:rPr>
                <a:t>I</a:t>
              </a:r>
              <a:r>
                <a:rPr lang="en-US" altLang="en-US" sz="2800" dirty="0">
                  <a:solidFill>
                    <a:schemeClr val="tx2"/>
                  </a:solidFill>
                  <a:effectLst>
                    <a:outerShdw blurRad="38100" dist="38100" dir="2700000" algn="tl">
                      <a:srgbClr val="000000"/>
                    </a:outerShdw>
                  </a:effectLst>
                  <a:latin typeface="+mj-lt"/>
                </a:rPr>
                <a:t>DE</a:t>
              </a:r>
            </a:p>
            <a:p>
              <a:pPr algn="ctr"/>
              <a:r>
                <a:rPr lang="en-US" altLang="en-US" sz="2800" dirty="0">
                  <a:solidFill>
                    <a:srgbClr val="CC0000"/>
                  </a:solidFill>
                  <a:effectLst>
                    <a:outerShdw blurRad="38100" dist="38100" dir="2700000" algn="tl">
                      <a:srgbClr val="000000"/>
                    </a:outerShdw>
                  </a:effectLst>
                  <a:latin typeface="+mj-lt"/>
                </a:rPr>
                <a:t>S</a:t>
              </a:r>
              <a:r>
                <a:rPr lang="en-US" altLang="en-US" sz="2800" dirty="0">
                  <a:solidFill>
                    <a:schemeClr val="tx2"/>
                  </a:solidFill>
                  <a:effectLst>
                    <a:outerShdw blurRad="38100" dist="38100" dir="2700000" algn="tl">
                      <a:srgbClr val="000000"/>
                    </a:outerShdw>
                  </a:effectLst>
                  <a:latin typeface="+mj-lt"/>
                </a:rPr>
                <a:t>TRID</a:t>
              </a:r>
              <a:r>
                <a:rPr lang="en-US" altLang="en-US" sz="2800" dirty="0">
                  <a:solidFill>
                    <a:srgbClr val="CC0000"/>
                  </a:solidFill>
                  <a:effectLst>
                    <a:outerShdw blurRad="38100" dist="38100" dir="2700000" algn="tl">
                      <a:srgbClr val="000000"/>
                    </a:outerShdw>
                  </a:effectLst>
                  <a:latin typeface="+mj-lt"/>
                </a:rPr>
                <a:t>E</a:t>
              </a:r>
            </a:p>
          </p:txBody>
        </p:sp>
        <p:sp>
          <p:nvSpPr>
            <p:cNvPr id="29" name="Text Box 27"/>
            <p:cNvSpPr txBox="1">
              <a:spLocks noChangeArrowheads="1"/>
            </p:cNvSpPr>
            <p:nvPr/>
          </p:nvSpPr>
          <p:spPr bwMode="auto">
            <a:xfrm>
              <a:off x="509" y="988"/>
              <a:ext cx="1128"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Font typeface="Wingdings" pitchFamily="2" charset="2"/>
                <a:buChar char="§"/>
              </a:pPr>
              <a:r>
                <a:rPr lang="en-US" altLang="en-US" sz="1600" dirty="0">
                  <a:solidFill>
                    <a:schemeClr val="tx2"/>
                  </a:solidFill>
                  <a:effectLst/>
                  <a:latin typeface="+mj-lt"/>
                </a:rPr>
                <a:t>SSL/TLS</a:t>
              </a:r>
            </a:p>
            <a:p>
              <a:pPr>
                <a:buFont typeface="Wingdings" pitchFamily="2" charset="2"/>
                <a:buChar char="§"/>
              </a:pPr>
              <a:r>
                <a:rPr lang="en-US" altLang="en-US" sz="1600" dirty="0" err="1">
                  <a:solidFill>
                    <a:schemeClr val="tx2"/>
                  </a:solidFill>
                  <a:effectLst/>
                  <a:latin typeface="+mj-lt"/>
                </a:rPr>
                <a:t>IPSec</a:t>
              </a:r>
              <a:r>
                <a:rPr lang="en-US" altLang="en-US" sz="1600" dirty="0">
                  <a:solidFill>
                    <a:schemeClr val="tx2"/>
                  </a:solidFill>
                  <a:effectLst/>
                  <a:latin typeface="+mj-lt"/>
                </a:rPr>
                <a:t> </a:t>
              </a:r>
            </a:p>
            <a:p>
              <a:pPr>
                <a:buFont typeface="Wingdings" pitchFamily="2" charset="2"/>
                <a:buChar char="§"/>
              </a:pPr>
              <a:r>
                <a:rPr lang="en-US" altLang="en-US" sz="1600" dirty="0">
                  <a:solidFill>
                    <a:schemeClr val="tx2"/>
                  </a:solidFill>
                  <a:effectLst/>
                  <a:latin typeface="+mj-lt"/>
                </a:rPr>
                <a:t>RPC/DCO with Privacy</a:t>
              </a:r>
            </a:p>
          </p:txBody>
        </p:sp>
        <p:sp>
          <p:nvSpPr>
            <p:cNvPr id="30" name="Text Box 28"/>
            <p:cNvSpPr txBox="1">
              <a:spLocks noChangeArrowheads="1"/>
            </p:cNvSpPr>
            <p:nvPr/>
          </p:nvSpPr>
          <p:spPr bwMode="auto">
            <a:xfrm>
              <a:off x="1059" y="2767"/>
              <a:ext cx="1221"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Font typeface="Wingdings" pitchFamily="2" charset="2"/>
                <a:buChar char="§"/>
              </a:pPr>
              <a:r>
                <a:rPr lang="en-US" altLang="en-US" sz="1600" dirty="0">
                  <a:solidFill>
                    <a:schemeClr val="tx2"/>
                  </a:solidFill>
                  <a:effectLst/>
                  <a:latin typeface="+mj-lt"/>
                </a:rPr>
                <a:t>Firewall</a:t>
              </a:r>
            </a:p>
            <a:p>
              <a:pPr>
                <a:buFont typeface="Wingdings" pitchFamily="2" charset="2"/>
                <a:buChar char="§"/>
              </a:pPr>
              <a:r>
                <a:rPr lang="en-US" altLang="en-US" sz="1600" dirty="0">
                  <a:solidFill>
                    <a:schemeClr val="tx2"/>
                  </a:solidFill>
                  <a:effectLst/>
                  <a:latin typeface="+mj-lt"/>
                </a:rPr>
                <a:t>Limiting resource utilization for anonymous connections</a:t>
              </a:r>
            </a:p>
          </p:txBody>
        </p:sp>
        <p:sp>
          <p:nvSpPr>
            <p:cNvPr id="31" name="Text Box 29"/>
            <p:cNvSpPr txBox="1">
              <a:spLocks noChangeArrowheads="1"/>
            </p:cNvSpPr>
            <p:nvPr/>
          </p:nvSpPr>
          <p:spPr bwMode="auto">
            <a:xfrm>
              <a:off x="4136" y="1297"/>
              <a:ext cx="133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Font typeface="Wingdings" pitchFamily="2" charset="2"/>
                <a:buChar char="§"/>
              </a:pPr>
              <a:r>
                <a:rPr lang="en-US" altLang="en-US" sz="1600">
                  <a:solidFill>
                    <a:schemeClr val="tx2"/>
                  </a:solidFill>
                  <a:effectLst/>
                  <a:latin typeface="+mj-lt"/>
                </a:rPr>
                <a:t>Strong access control</a:t>
              </a:r>
            </a:p>
            <a:p>
              <a:pPr>
                <a:buFont typeface="Wingdings" pitchFamily="2" charset="2"/>
                <a:buChar char="§"/>
              </a:pPr>
              <a:r>
                <a:rPr lang="en-US" altLang="en-US" sz="1600">
                  <a:solidFill>
                    <a:schemeClr val="tx2"/>
                  </a:solidFill>
                  <a:effectLst/>
                  <a:latin typeface="+mj-lt"/>
                </a:rPr>
                <a:t>Digital signatures</a:t>
              </a:r>
            </a:p>
            <a:p>
              <a:pPr>
                <a:buFont typeface="Wingdings" pitchFamily="2" charset="2"/>
                <a:buChar char="§"/>
              </a:pPr>
              <a:r>
                <a:rPr lang="en-US" altLang="en-US" sz="1600">
                  <a:solidFill>
                    <a:schemeClr val="tx2"/>
                  </a:solidFill>
                  <a:effectLst/>
                  <a:latin typeface="+mj-lt"/>
                </a:rPr>
                <a:t>Auditing</a:t>
              </a:r>
            </a:p>
          </p:txBody>
        </p:sp>
        <p:pic>
          <p:nvPicPr>
            <p:cNvPr id="32" name="Picture 30" descr="internet cloud 75 opa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02" y="1981"/>
              <a:ext cx="1338"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31"/>
            <p:cNvSpPr txBox="1">
              <a:spLocks noChangeArrowheads="1"/>
            </p:cNvSpPr>
            <p:nvPr/>
          </p:nvSpPr>
          <p:spPr bwMode="auto">
            <a:xfrm>
              <a:off x="1910" y="2168"/>
              <a:ext cx="62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ct val="50000"/>
                </a:spcBef>
              </a:pPr>
              <a:r>
                <a:rPr lang="en-US" altLang="en-US" sz="1800" dirty="0">
                  <a:solidFill>
                    <a:schemeClr val="tx2"/>
                  </a:solidFill>
                  <a:effectLst/>
                  <a:latin typeface="+mj-lt"/>
                </a:rPr>
                <a:t>Insecure</a:t>
              </a:r>
              <a:br>
                <a:rPr lang="en-US" altLang="en-US" sz="1800" dirty="0">
                  <a:solidFill>
                    <a:schemeClr val="tx2"/>
                  </a:solidFill>
                  <a:effectLst/>
                  <a:latin typeface="+mj-lt"/>
                </a:rPr>
              </a:br>
              <a:r>
                <a:rPr lang="en-US" altLang="en-US" sz="1800" dirty="0">
                  <a:solidFill>
                    <a:schemeClr val="tx2"/>
                  </a:solidFill>
                  <a:effectLst/>
                  <a:latin typeface="+mj-lt"/>
                </a:rPr>
                <a:t>Network</a:t>
              </a:r>
            </a:p>
          </p:txBody>
        </p:sp>
      </p:grpSp>
      <p:sp>
        <p:nvSpPr>
          <p:cNvPr id="34" name="Rectangle 33"/>
          <p:cNvSpPr/>
          <p:nvPr/>
        </p:nvSpPr>
        <p:spPr>
          <a:xfrm>
            <a:off x="4724400" y="6477000"/>
            <a:ext cx="3806246" cy="215444"/>
          </a:xfrm>
          <a:prstGeom prst="rect">
            <a:avLst/>
          </a:prstGeom>
        </p:spPr>
        <p:txBody>
          <a:bodyPr wrap="square">
            <a:spAutoFit/>
          </a:bodyPr>
          <a:lstStyle/>
          <a:p>
            <a:r>
              <a:rPr lang="en-US" sz="800" dirty="0" smtClean="0"/>
              <a:t>Source: http</a:t>
            </a:r>
            <a:r>
              <a:rPr lang="en-US" sz="800" dirty="0"/>
              <a:t>://download.microsoft.com/documents/uk/med/developerdave/en3.ppt</a:t>
            </a:r>
          </a:p>
        </p:txBody>
      </p:sp>
      <p:sp>
        <p:nvSpPr>
          <p:cNvPr id="35" name="Title 1"/>
          <p:cNvSpPr>
            <a:spLocks noGrp="1"/>
          </p:cNvSpPr>
          <p:nvPr>
            <p:ph type="title"/>
          </p:nvPr>
        </p:nvSpPr>
        <p:spPr>
          <a:xfrm>
            <a:off x="276720" y="152400"/>
            <a:ext cx="8562480" cy="576000"/>
          </a:xfrm>
        </p:spPr>
        <p:txBody>
          <a:bodyPr/>
          <a:lstStyle/>
          <a:p>
            <a:r>
              <a:rPr lang="en-US" sz="2800" dirty="0"/>
              <a:t>STRIDE </a:t>
            </a:r>
            <a:r>
              <a:rPr lang="en-US" sz="2800" dirty="0" smtClean="0"/>
              <a:t>MODEL (2/2)</a:t>
            </a:r>
            <a:endParaRPr lang="en-IN" sz="2600" dirty="0"/>
          </a:p>
        </p:txBody>
      </p:sp>
    </p:spTree>
    <p:extLst>
      <p:ext uri="{BB962C8B-B14F-4D97-AF65-F5344CB8AC3E}">
        <p14:creationId xmlns:p14="http://schemas.microsoft.com/office/powerpoint/2010/main" val="424578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Threat </a:t>
            </a:r>
            <a:r>
              <a:rPr lang="en-US" sz="2800" dirty="0" smtClean="0"/>
              <a:t>modeling (1/2)</a:t>
            </a:r>
            <a:endParaRPr lang="en-IN" sz="2600" dirty="0"/>
          </a:p>
        </p:txBody>
      </p:sp>
      <p:sp>
        <p:nvSpPr>
          <p:cNvPr id="3" name="Text Placeholder 2"/>
          <p:cNvSpPr>
            <a:spLocks noGrp="1"/>
          </p:cNvSpPr>
          <p:nvPr>
            <p:ph type="body" sz="quarter" idx="10"/>
          </p:nvPr>
        </p:nvSpPr>
        <p:spPr>
          <a:xfrm>
            <a:off x="134828" y="1066800"/>
            <a:ext cx="4437172" cy="5081516"/>
          </a:xfrm>
        </p:spPr>
        <p:txBody>
          <a:bodyPr>
            <a:normAutofit/>
          </a:bodyPr>
          <a:lstStyle/>
          <a:p>
            <a:r>
              <a:rPr lang="en-US" sz="1400" dirty="0">
                <a:latin typeface="+mj-lt"/>
              </a:rPr>
              <a:t>Threat </a:t>
            </a:r>
            <a:r>
              <a:rPr lang="en-US" sz="1400" dirty="0" smtClean="0">
                <a:latin typeface="+mj-lt"/>
              </a:rPr>
              <a:t>modeling </a:t>
            </a:r>
            <a:r>
              <a:rPr lang="en-US" sz="1400" dirty="0">
                <a:latin typeface="+mj-lt"/>
              </a:rPr>
              <a:t>is a method to </a:t>
            </a:r>
            <a:r>
              <a:rPr lang="en-US" sz="1400" dirty="0" smtClean="0">
                <a:latin typeface="+mj-lt"/>
              </a:rPr>
              <a:t>identify threats, the associated risks and determine the correct controls to produce effective countermeasures early </a:t>
            </a:r>
            <a:r>
              <a:rPr lang="en-US" sz="1400" dirty="0">
                <a:latin typeface="+mj-lt"/>
              </a:rPr>
              <a:t>in the </a:t>
            </a:r>
            <a:r>
              <a:rPr lang="en-US" sz="1400" dirty="0" smtClean="0">
                <a:latin typeface="+mj-lt"/>
              </a:rPr>
              <a:t>SDLC.</a:t>
            </a:r>
          </a:p>
          <a:p>
            <a:endParaRPr lang="en-US" sz="1400" dirty="0" smtClean="0">
              <a:latin typeface="+mj-lt"/>
            </a:endParaRPr>
          </a:p>
          <a:p>
            <a:r>
              <a:rPr lang="en-US" sz="1400" dirty="0" smtClean="0">
                <a:latin typeface="+mj-lt"/>
              </a:rPr>
              <a:t>Threat modeling is intended to be done at the design phase of a system, but it is usually implemented in the testing (vulnerability assessment) phase. </a:t>
            </a:r>
          </a:p>
          <a:p>
            <a:endParaRPr lang="en-US" sz="1400" dirty="0">
              <a:latin typeface="+mj-lt"/>
            </a:endParaRPr>
          </a:p>
          <a:p>
            <a:r>
              <a:rPr lang="en-US" sz="1400" dirty="0" smtClean="0">
                <a:latin typeface="+mj-lt"/>
              </a:rPr>
              <a:t>This </a:t>
            </a:r>
            <a:r>
              <a:rPr lang="en-US" sz="1400" dirty="0">
                <a:latin typeface="+mj-lt"/>
              </a:rPr>
              <a:t>assessment is done as an iterative process which comes in to picture when new modules are added in to the application. </a:t>
            </a:r>
            <a:endParaRPr lang="en-US" sz="1400" dirty="0" smtClean="0">
              <a:latin typeface="+mj-lt"/>
            </a:endParaRPr>
          </a:p>
          <a:p>
            <a:pPr marL="0" indent="0">
              <a:buNone/>
            </a:pPr>
            <a:endParaRPr lang="en-US" sz="1400" dirty="0" smtClean="0">
              <a:latin typeface="+mj-lt"/>
            </a:endParaRPr>
          </a:p>
          <a:p>
            <a:r>
              <a:rPr lang="en-US" sz="1400" dirty="0" smtClean="0">
                <a:latin typeface="+mj-lt"/>
              </a:rPr>
              <a:t>Threat modeling can be applied to Networks, Web applications, Web servers, Web services, remote components and data stores.</a:t>
            </a:r>
          </a:p>
          <a:p>
            <a:endParaRPr lang="en-US" sz="1400" dirty="0">
              <a:latin typeface="+mj-lt"/>
            </a:endParaRPr>
          </a:p>
          <a:p>
            <a:r>
              <a:rPr lang="en-US" sz="1400" dirty="0" smtClean="0">
                <a:latin typeface="+mj-lt"/>
              </a:rPr>
              <a:t>The end result of this assessment is the security profile of that particular application under observation.</a:t>
            </a:r>
          </a:p>
          <a:p>
            <a:pPr marL="0" indent="0" algn="just">
              <a:buNone/>
            </a:pPr>
            <a:endParaRPr lang="en-US" sz="1600" dirty="0">
              <a:latin typeface="Calibri" pitchFamily="34" charset="0"/>
            </a:endParaRPr>
          </a:p>
          <a:p>
            <a:pPr algn="just"/>
            <a:endParaRPr lang="en-US" sz="1600" dirty="0">
              <a:latin typeface="Calibri" pitchFamily="34" charset="0"/>
            </a:endParaRPr>
          </a:p>
        </p:txBody>
      </p:sp>
      <p:grpSp>
        <p:nvGrpSpPr>
          <p:cNvPr id="55" name="Group 54"/>
          <p:cNvGrpSpPr/>
          <p:nvPr/>
        </p:nvGrpSpPr>
        <p:grpSpPr>
          <a:xfrm>
            <a:off x="4741972" y="1066800"/>
            <a:ext cx="4122842" cy="4654983"/>
            <a:chOff x="1284288" y="1338263"/>
            <a:chExt cx="6469062" cy="4668837"/>
          </a:xfrm>
        </p:grpSpPr>
        <p:grpSp>
          <p:nvGrpSpPr>
            <p:cNvPr id="56" name="Group 3"/>
            <p:cNvGrpSpPr>
              <a:grpSpLocks/>
            </p:cNvGrpSpPr>
            <p:nvPr/>
          </p:nvGrpSpPr>
          <p:grpSpPr bwMode="auto">
            <a:xfrm>
              <a:off x="2108200" y="1979613"/>
              <a:ext cx="5643563" cy="536575"/>
              <a:chOff x="995" y="980"/>
              <a:chExt cx="3555" cy="338"/>
            </a:xfrm>
          </p:grpSpPr>
          <p:sp>
            <p:nvSpPr>
              <p:cNvPr id="74" name="Rectangle 4"/>
              <p:cNvSpPr>
                <a:spLocks noChangeArrowheads="1"/>
              </p:cNvSpPr>
              <p:nvPr/>
            </p:nvSpPr>
            <p:spPr bwMode="auto">
              <a:xfrm>
                <a:off x="995" y="980"/>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dirty="0">
                    <a:effectLst/>
                    <a:latin typeface="+mj-lt"/>
                  </a:rPr>
                  <a:t>Identify Assets</a:t>
                </a:r>
              </a:p>
            </p:txBody>
          </p:sp>
          <p:sp>
            <p:nvSpPr>
              <p:cNvPr id="75" name="AutoShape 5"/>
              <p:cNvSpPr>
                <a:spLocks noChangeArrowheads="1"/>
              </p:cNvSpPr>
              <p:nvPr/>
            </p:nvSpPr>
            <p:spPr bwMode="auto">
              <a:xfrm>
                <a:off x="1044" y="1023"/>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dirty="0">
                    <a:effectLst/>
                    <a:latin typeface="+mj-lt"/>
                  </a:rPr>
                  <a:t>1</a:t>
                </a:r>
              </a:p>
            </p:txBody>
          </p:sp>
        </p:grpSp>
        <p:grpSp>
          <p:nvGrpSpPr>
            <p:cNvPr id="57" name="Group 6"/>
            <p:cNvGrpSpPr>
              <a:grpSpLocks/>
            </p:cNvGrpSpPr>
            <p:nvPr/>
          </p:nvGrpSpPr>
          <p:grpSpPr bwMode="auto">
            <a:xfrm>
              <a:off x="2108200" y="2676525"/>
              <a:ext cx="5643563" cy="536575"/>
              <a:chOff x="995" y="1418"/>
              <a:chExt cx="3555" cy="338"/>
            </a:xfrm>
          </p:grpSpPr>
          <p:sp>
            <p:nvSpPr>
              <p:cNvPr id="72" name="Rectangle 7"/>
              <p:cNvSpPr>
                <a:spLocks noChangeArrowheads="1"/>
              </p:cNvSpPr>
              <p:nvPr/>
            </p:nvSpPr>
            <p:spPr bwMode="auto">
              <a:xfrm>
                <a:off x="995" y="1418"/>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dirty="0">
                    <a:effectLst/>
                    <a:latin typeface="+mj-lt"/>
                  </a:rPr>
                  <a:t>Create an Architecture Overview</a:t>
                </a:r>
              </a:p>
            </p:txBody>
          </p:sp>
          <p:sp>
            <p:nvSpPr>
              <p:cNvPr id="73" name="AutoShape 8"/>
              <p:cNvSpPr>
                <a:spLocks noChangeArrowheads="1"/>
              </p:cNvSpPr>
              <p:nvPr/>
            </p:nvSpPr>
            <p:spPr bwMode="auto">
              <a:xfrm>
                <a:off x="1044" y="1461"/>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a:effectLst/>
                    <a:latin typeface="+mj-lt"/>
                  </a:rPr>
                  <a:t>2</a:t>
                </a:r>
              </a:p>
            </p:txBody>
          </p:sp>
        </p:grpSp>
        <p:grpSp>
          <p:nvGrpSpPr>
            <p:cNvPr id="58" name="Group 9"/>
            <p:cNvGrpSpPr>
              <a:grpSpLocks/>
            </p:cNvGrpSpPr>
            <p:nvPr/>
          </p:nvGrpSpPr>
          <p:grpSpPr bwMode="auto">
            <a:xfrm>
              <a:off x="2108200" y="3375025"/>
              <a:ext cx="5643563" cy="536575"/>
              <a:chOff x="995" y="1856"/>
              <a:chExt cx="3555" cy="338"/>
            </a:xfrm>
          </p:grpSpPr>
          <p:sp>
            <p:nvSpPr>
              <p:cNvPr id="70" name="Rectangle 10"/>
              <p:cNvSpPr>
                <a:spLocks noChangeArrowheads="1"/>
              </p:cNvSpPr>
              <p:nvPr/>
            </p:nvSpPr>
            <p:spPr bwMode="auto">
              <a:xfrm>
                <a:off x="995" y="1856"/>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a:effectLst/>
                    <a:latin typeface="+mj-lt"/>
                  </a:rPr>
                  <a:t>Decompose the Application</a:t>
                </a:r>
              </a:p>
            </p:txBody>
          </p:sp>
          <p:sp>
            <p:nvSpPr>
              <p:cNvPr id="71" name="AutoShape 11"/>
              <p:cNvSpPr>
                <a:spLocks noChangeArrowheads="1"/>
              </p:cNvSpPr>
              <p:nvPr/>
            </p:nvSpPr>
            <p:spPr bwMode="auto">
              <a:xfrm>
                <a:off x="1044" y="1899"/>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a:effectLst/>
                    <a:latin typeface="+mj-lt"/>
                  </a:rPr>
                  <a:t>3</a:t>
                </a:r>
              </a:p>
            </p:txBody>
          </p:sp>
        </p:grpSp>
        <p:grpSp>
          <p:nvGrpSpPr>
            <p:cNvPr id="59" name="Group 12"/>
            <p:cNvGrpSpPr>
              <a:grpSpLocks/>
            </p:cNvGrpSpPr>
            <p:nvPr/>
          </p:nvGrpSpPr>
          <p:grpSpPr bwMode="auto">
            <a:xfrm>
              <a:off x="2108200" y="4073525"/>
              <a:ext cx="5643563" cy="536575"/>
              <a:chOff x="995" y="2310"/>
              <a:chExt cx="3555" cy="338"/>
            </a:xfrm>
          </p:grpSpPr>
          <p:sp>
            <p:nvSpPr>
              <p:cNvPr id="68" name="Rectangle 13"/>
              <p:cNvSpPr>
                <a:spLocks noChangeArrowheads="1"/>
              </p:cNvSpPr>
              <p:nvPr/>
            </p:nvSpPr>
            <p:spPr bwMode="auto">
              <a:xfrm>
                <a:off x="995" y="2310"/>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a:effectLst/>
                    <a:latin typeface="+mj-lt"/>
                  </a:rPr>
                  <a:t>Identify the Threats</a:t>
                </a:r>
              </a:p>
            </p:txBody>
          </p:sp>
          <p:sp>
            <p:nvSpPr>
              <p:cNvPr id="69" name="AutoShape 14"/>
              <p:cNvSpPr>
                <a:spLocks noChangeArrowheads="1"/>
              </p:cNvSpPr>
              <p:nvPr/>
            </p:nvSpPr>
            <p:spPr bwMode="auto">
              <a:xfrm>
                <a:off x="1044" y="2353"/>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a:effectLst/>
                    <a:latin typeface="+mj-lt"/>
                  </a:rPr>
                  <a:t>4</a:t>
                </a:r>
              </a:p>
            </p:txBody>
          </p:sp>
        </p:grpSp>
        <p:grpSp>
          <p:nvGrpSpPr>
            <p:cNvPr id="60" name="Group 15"/>
            <p:cNvGrpSpPr>
              <a:grpSpLocks/>
            </p:cNvGrpSpPr>
            <p:nvPr/>
          </p:nvGrpSpPr>
          <p:grpSpPr bwMode="auto">
            <a:xfrm>
              <a:off x="2108200" y="4772025"/>
              <a:ext cx="5643563" cy="536575"/>
              <a:chOff x="995" y="2740"/>
              <a:chExt cx="3555" cy="338"/>
            </a:xfrm>
          </p:grpSpPr>
          <p:sp>
            <p:nvSpPr>
              <p:cNvPr id="66" name="Rectangle 16"/>
              <p:cNvSpPr>
                <a:spLocks noChangeArrowheads="1"/>
              </p:cNvSpPr>
              <p:nvPr/>
            </p:nvSpPr>
            <p:spPr bwMode="auto">
              <a:xfrm>
                <a:off x="995" y="2740"/>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a:effectLst/>
                    <a:latin typeface="+mj-lt"/>
                  </a:rPr>
                  <a:t>Document the Threats</a:t>
                </a:r>
              </a:p>
            </p:txBody>
          </p:sp>
          <p:sp>
            <p:nvSpPr>
              <p:cNvPr id="67" name="AutoShape 17"/>
              <p:cNvSpPr>
                <a:spLocks noChangeArrowheads="1"/>
              </p:cNvSpPr>
              <p:nvPr/>
            </p:nvSpPr>
            <p:spPr bwMode="auto">
              <a:xfrm>
                <a:off x="1044" y="2783"/>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a:effectLst/>
                    <a:latin typeface="+mj-lt"/>
                  </a:rPr>
                  <a:t>5</a:t>
                </a:r>
              </a:p>
            </p:txBody>
          </p:sp>
        </p:grpSp>
        <p:grpSp>
          <p:nvGrpSpPr>
            <p:cNvPr id="61" name="Group 18"/>
            <p:cNvGrpSpPr>
              <a:grpSpLocks/>
            </p:cNvGrpSpPr>
            <p:nvPr/>
          </p:nvGrpSpPr>
          <p:grpSpPr bwMode="auto">
            <a:xfrm>
              <a:off x="2108200" y="5470525"/>
              <a:ext cx="5643563" cy="536575"/>
              <a:chOff x="995" y="3179"/>
              <a:chExt cx="3555" cy="338"/>
            </a:xfrm>
          </p:grpSpPr>
          <p:sp>
            <p:nvSpPr>
              <p:cNvPr id="64" name="Rectangle 19"/>
              <p:cNvSpPr>
                <a:spLocks noChangeArrowheads="1"/>
              </p:cNvSpPr>
              <p:nvPr/>
            </p:nvSpPr>
            <p:spPr bwMode="auto">
              <a:xfrm>
                <a:off x="995" y="3179"/>
                <a:ext cx="3555" cy="33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lIns="548640" anchor="ctr"/>
              <a:lstStyle/>
              <a:p>
                <a:r>
                  <a:rPr lang="en-GB" altLang="en-US" sz="1400" b="0">
                    <a:effectLst/>
                    <a:latin typeface="+mj-lt"/>
                  </a:rPr>
                  <a:t>Rate the Threats</a:t>
                </a:r>
              </a:p>
            </p:txBody>
          </p:sp>
          <p:sp>
            <p:nvSpPr>
              <p:cNvPr id="65" name="AutoShape 20"/>
              <p:cNvSpPr>
                <a:spLocks noChangeArrowheads="1"/>
              </p:cNvSpPr>
              <p:nvPr/>
            </p:nvSpPr>
            <p:spPr bwMode="auto">
              <a:xfrm>
                <a:off x="1044" y="3222"/>
                <a:ext cx="213" cy="248"/>
              </a:xfrm>
              <a:prstGeom prst="roundRect">
                <a:avLst>
                  <a:gd name="adj" fmla="val 0"/>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algn="ctr" eaLnBrk="0" hangingPunct="0"/>
                <a:r>
                  <a:rPr lang="en-US" altLang="en-US" sz="1400">
                    <a:effectLst/>
                    <a:latin typeface="+mj-lt"/>
                  </a:rPr>
                  <a:t>6</a:t>
                </a:r>
              </a:p>
            </p:txBody>
          </p:sp>
        </p:grpSp>
        <p:sp>
          <p:nvSpPr>
            <p:cNvPr id="63" name="AutoShape 22"/>
            <p:cNvSpPr>
              <a:spLocks noChangeArrowheads="1"/>
            </p:cNvSpPr>
            <p:nvPr/>
          </p:nvSpPr>
          <p:spPr bwMode="auto">
            <a:xfrm>
              <a:off x="1284288" y="1338263"/>
              <a:ext cx="6469062" cy="393700"/>
            </a:xfrm>
            <a:prstGeom prst="roundRect">
              <a:avLst>
                <a:gd name="adj" fmla="val 50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eaLnBrk="0" hangingPunct="0"/>
              <a:r>
                <a:rPr lang="en-US" altLang="en-US" sz="1400" dirty="0">
                  <a:effectLst/>
                  <a:latin typeface="+mj-lt"/>
                </a:rPr>
                <a:t>Threat Modeling Process</a:t>
              </a:r>
            </a:p>
          </p:txBody>
        </p:sp>
      </p:grpSp>
      <p:sp>
        <p:nvSpPr>
          <p:cNvPr id="76" name="AutoShape 10"/>
          <p:cNvSpPr>
            <a:spLocks noChangeArrowheads="1"/>
          </p:cNvSpPr>
          <p:nvPr/>
        </p:nvSpPr>
        <p:spPr bwMode="auto">
          <a:xfrm>
            <a:off x="4691895" y="1652206"/>
            <a:ext cx="554993" cy="4419600"/>
          </a:xfrm>
          <a:prstGeom prst="downArrow">
            <a:avLst>
              <a:gd name="adj1" fmla="val 50000"/>
              <a:gd name="adj2" fmla="val 55769"/>
            </a:avLst>
          </a:prstGeom>
          <a:gradFill rotWithShape="1">
            <a:gsLst>
              <a:gs pos="0">
                <a:schemeClr val="accent1">
                  <a:gamma/>
                  <a:shade val="46275"/>
                  <a:invGamma/>
                </a:schemeClr>
              </a:gs>
              <a:gs pos="100000">
                <a:schemeClr val="accent1"/>
              </a:gs>
            </a:gsLst>
            <a:lin ang="540000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151228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6713" y="964442"/>
            <a:ext cx="4548783" cy="5524226"/>
          </a:xfrm>
        </p:spPr>
        <p:txBody>
          <a:bodyPr>
            <a:normAutofit fontScale="77500" lnSpcReduction="20000"/>
          </a:bodyPr>
          <a:lstStyle/>
          <a:p>
            <a:pPr marL="0" indent="0">
              <a:buNone/>
            </a:pPr>
            <a:r>
              <a:rPr lang="en-US" sz="2200" b="1" dirty="0"/>
              <a:t>Threat Modeling Process Overview</a:t>
            </a:r>
          </a:p>
          <a:p>
            <a:endParaRPr lang="en-US" sz="1400" b="1" dirty="0" smtClean="0"/>
          </a:p>
          <a:p>
            <a:endParaRPr lang="en-US" sz="1400" b="1" dirty="0"/>
          </a:p>
          <a:p>
            <a:r>
              <a:rPr lang="en-US" sz="1500" b="1" dirty="0" smtClean="0"/>
              <a:t>Identify </a:t>
            </a:r>
            <a:r>
              <a:rPr lang="en-US" sz="1500" b="1" dirty="0"/>
              <a:t>assets</a:t>
            </a:r>
            <a:r>
              <a:rPr lang="en-US" sz="1500" dirty="0"/>
              <a:t>. Identify the valuable assets that your systems must protect. </a:t>
            </a:r>
            <a:endParaRPr lang="en-US" sz="1500" dirty="0" smtClean="0"/>
          </a:p>
          <a:p>
            <a:pPr marL="0" indent="0">
              <a:buNone/>
            </a:pPr>
            <a:endParaRPr lang="en-US" sz="1500" dirty="0"/>
          </a:p>
          <a:p>
            <a:r>
              <a:rPr lang="en-US" sz="1500" b="1" dirty="0"/>
              <a:t>Create an architecture overview</a:t>
            </a:r>
            <a:r>
              <a:rPr lang="en-US" sz="1500" dirty="0"/>
              <a:t>. Use simple diagrams and tables to document the architecture of your application, including subsystems, trust boundaries, and data flow. </a:t>
            </a:r>
            <a:endParaRPr lang="en-US" sz="1500" dirty="0" smtClean="0"/>
          </a:p>
          <a:p>
            <a:endParaRPr lang="en-US" sz="1500" dirty="0"/>
          </a:p>
          <a:p>
            <a:r>
              <a:rPr lang="en-US" sz="1500" b="1" dirty="0"/>
              <a:t>Decompose the application</a:t>
            </a:r>
            <a:r>
              <a:rPr lang="en-US" sz="1500" dirty="0"/>
              <a:t>. Decompose the architecture of your application, including the underlying network and host infrastructure design, to create a security profile for the application. The aim of the security profile is to uncover vulnerabilities in the design, implementation, or deployment configuration of your application. </a:t>
            </a:r>
            <a:endParaRPr lang="en-US" sz="1500" dirty="0" smtClean="0"/>
          </a:p>
          <a:p>
            <a:endParaRPr lang="en-US" sz="1500" dirty="0"/>
          </a:p>
          <a:p>
            <a:r>
              <a:rPr lang="en-US" sz="1500" b="1" dirty="0"/>
              <a:t>Identify the threats</a:t>
            </a:r>
            <a:r>
              <a:rPr lang="en-US" sz="1500" dirty="0"/>
              <a:t>. Keeping the goals of an attacker in mind, and with knowledge of the architecture and potential vulnerabilities of your application, identify the threats that could affect the application. </a:t>
            </a:r>
            <a:endParaRPr lang="en-US" sz="1500" dirty="0" smtClean="0"/>
          </a:p>
          <a:p>
            <a:endParaRPr lang="en-US" sz="1500" dirty="0"/>
          </a:p>
          <a:p>
            <a:r>
              <a:rPr lang="en-US" sz="1500" b="1" dirty="0"/>
              <a:t>Document the threats</a:t>
            </a:r>
            <a:r>
              <a:rPr lang="en-US" sz="1500" dirty="0"/>
              <a:t>. Document each threat using a common threat template that defines a core set of attributes to capture for each threat. </a:t>
            </a:r>
            <a:endParaRPr lang="en-US" sz="1500" dirty="0" smtClean="0"/>
          </a:p>
          <a:p>
            <a:endParaRPr lang="en-US" sz="1500" dirty="0"/>
          </a:p>
          <a:p>
            <a:r>
              <a:rPr lang="en-US" sz="1500" b="1" dirty="0"/>
              <a:t>Rate the threats</a:t>
            </a:r>
            <a:r>
              <a:rPr lang="en-US" sz="1500" dirty="0"/>
              <a:t>. Rate the threats to prioritize and address the most significant threats first. These threats present the biggest risk. The rating process weighs the probability of the threat against damage that could result should an attack occur. It might turn out that certain threats do not warrant any action when you compare the risk posed by the threat with the resulting mitigation costs. </a:t>
            </a:r>
          </a:p>
          <a:p>
            <a:pPr marL="0" indent="0" algn="just">
              <a:buNone/>
            </a:pPr>
            <a:endParaRPr lang="en-US" sz="1400" dirty="0" smtClean="0">
              <a:latin typeface="Calibri" pitchFamily="34" charset="0"/>
            </a:endParaRPr>
          </a:p>
          <a:p>
            <a:pPr algn="just"/>
            <a:endParaRPr lang="en-US" sz="1400" dirty="0" smtClean="0">
              <a:latin typeface="Calibri" pitchFamily="34" charset="0"/>
            </a:endParaRPr>
          </a:p>
          <a:p>
            <a:pPr algn="just"/>
            <a:endParaRPr lang="en-US" sz="1400" dirty="0">
              <a:latin typeface="Calibri" pitchFamily="34" charset="0"/>
            </a:endParaRPr>
          </a:p>
          <a:p>
            <a:pPr algn="just"/>
            <a:endParaRPr lang="en-US" sz="1400" dirty="0">
              <a:latin typeface="Calibri" pitchFamily="34" charset="0"/>
            </a:endParaRPr>
          </a:p>
          <a:p>
            <a:pPr algn="just"/>
            <a:endParaRPr lang="en-US" sz="1100" dirty="0">
              <a:latin typeface="Calibri" pitchFamily="34" charset="0"/>
            </a:endParaRPr>
          </a:p>
        </p:txBody>
      </p:sp>
      <p:sp>
        <p:nvSpPr>
          <p:cNvPr id="5" name="Title 1"/>
          <p:cNvSpPr txBox="1">
            <a:spLocks/>
          </p:cNvSpPr>
          <p:nvPr/>
        </p:nvSpPr>
        <p:spPr>
          <a:xfrm>
            <a:off x="424256" y="1524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sz="2800" dirty="0" smtClean="0"/>
              <a:t>Threat modeling (2/2)</a:t>
            </a:r>
            <a:endParaRPr lang="en-IN" sz="2600" dirty="0"/>
          </a:p>
        </p:txBody>
      </p:sp>
      <p:sp>
        <p:nvSpPr>
          <p:cNvPr id="7" name="TextBox 6"/>
          <p:cNvSpPr txBox="1"/>
          <p:nvPr/>
        </p:nvSpPr>
        <p:spPr>
          <a:xfrm>
            <a:off x="5105400" y="6488668"/>
            <a:ext cx="3352800" cy="492443"/>
          </a:xfrm>
          <a:prstGeom prst="rect">
            <a:avLst/>
          </a:prstGeom>
          <a:noFill/>
        </p:spPr>
        <p:txBody>
          <a:bodyPr wrap="square" rtlCol="0">
            <a:spAutoFit/>
          </a:bodyPr>
          <a:lstStyle/>
          <a:p>
            <a:r>
              <a:rPr lang="en-US" sz="800" dirty="0"/>
              <a:t>Source: http://www.microsoft.com/security/sdl/adopt/threatmodeling.aspx</a:t>
            </a:r>
          </a:p>
          <a:p>
            <a:endParaRPr lang="en-US" dirty="0"/>
          </a:p>
        </p:txBody>
      </p:sp>
      <p:grpSp>
        <p:nvGrpSpPr>
          <p:cNvPr id="9" name="Group 8"/>
          <p:cNvGrpSpPr/>
          <p:nvPr/>
        </p:nvGrpSpPr>
        <p:grpSpPr>
          <a:xfrm>
            <a:off x="4676313" y="985953"/>
            <a:ext cx="4443368" cy="4710893"/>
            <a:chOff x="4676313" y="985953"/>
            <a:chExt cx="4443368" cy="4710893"/>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921" b="13754"/>
            <a:stretch/>
          </p:blipFill>
          <p:spPr bwMode="auto">
            <a:xfrm>
              <a:off x="5454785" y="3493744"/>
              <a:ext cx="2355715" cy="196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676313" y="985953"/>
              <a:ext cx="4443368" cy="3877985"/>
            </a:xfrm>
            <a:prstGeom prst="rect">
              <a:avLst/>
            </a:prstGeom>
            <a:noFill/>
          </p:spPr>
          <p:txBody>
            <a:bodyPr wrap="square" rtlCol="0">
              <a:spAutoFit/>
            </a:bodyPr>
            <a:lstStyle/>
            <a:p>
              <a:pPr>
                <a:lnSpc>
                  <a:spcPct val="80000"/>
                </a:lnSpc>
                <a:spcBef>
                  <a:spcPct val="20000"/>
                </a:spcBef>
              </a:pPr>
              <a:r>
                <a:rPr lang="en-US" sz="1700" b="1" dirty="0">
                  <a:solidFill>
                    <a:schemeClr val="tx1">
                      <a:lumMod val="75000"/>
                      <a:lumOff val="25000"/>
                    </a:schemeClr>
                  </a:solidFill>
                </a:rPr>
                <a:t>Microsoft’s SDL Threat Modeling Tool</a:t>
              </a:r>
            </a:p>
            <a:p>
              <a:endParaRPr lang="en-US" sz="1200" dirty="0" smtClean="0">
                <a:solidFill>
                  <a:schemeClr val="tx1">
                    <a:lumMod val="75000"/>
                    <a:lumOff val="25000"/>
                  </a:schemeClr>
                </a:solidFill>
              </a:endParaRPr>
            </a:p>
            <a:p>
              <a:endParaRPr lang="en-US" sz="1200" dirty="0">
                <a:solidFill>
                  <a:schemeClr val="tx1">
                    <a:lumMod val="75000"/>
                    <a:lumOff val="25000"/>
                  </a:schemeClr>
                </a:solidFill>
              </a:endParaRPr>
            </a:p>
            <a:p>
              <a:r>
                <a:rPr lang="en-US" sz="1200" dirty="0">
                  <a:solidFill>
                    <a:schemeClr val="tx1">
                      <a:lumMod val="75000"/>
                      <a:lumOff val="25000"/>
                    </a:schemeClr>
                  </a:solidFill>
                </a:rPr>
                <a:t>The SDL Threat Modeling Tool enables any developer or software architect </a:t>
              </a:r>
              <a:r>
                <a:rPr lang="en-US" sz="1200" dirty="0" smtClean="0">
                  <a:solidFill>
                    <a:schemeClr val="tx1">
                      <a:lumMod val="75000"/>
                      <a:lumOff val="25000"/>
                    </a:schemeClr>
                  </a:solidFill>
                </a:rPr>
                <a:t>to </a:t>
              </a:r>
            </a:p>
            <a:p>
              <a:pPr marL="171450" indent="-171450">
                <a:buFont typeface="Arial" panose="020B0604020202020204" pitchFamily="34" charset="0"/>
                <a:buChar char="•"/>
              </a:pPr>
              <a:r>
                <a:rPr lang="en-US" sz="1200" dirty="0" smtClean="0">
                  <a:solidFill>
                    <a:schemeClr val="tx1">
                      <a:lumMod val="75000"/>
                      <a:lumOff val="25000"/>
                    </a:schemeClr>
                  </a:solidFill>
                </a:rPr>
                <a:t>Communicate </a:t>
              </a:r>
              <a:r>
                <a:rPr lang="en-US" sz="1200" dirty="0">
                  <a:solidFill>
                    <a:schemeClr val="tx1">
                      <a:lumMod val="75000"/>
                      <a:lumOff val="25000"/>
                    </a:schemeClr>
                  </a:solidFill>
                </a:rPr>
                <a:t>about the security design of their systems</a:t>
              </a:r>
            </a:p>
            <a:p>
              <a:pPr marL="171450" indent="-171450">
                <a:buFont typeface="Arial" panose="020B0604020202020204" pitchFamily="34" charset="0"/>
                <a:buChar char="•"/>
              </a:pPr>
              <a:r>
                <a:rPr lang="en-US" sz="1200" dirty="0">
                  <a:solidFill>
                    <a:schemeClr val="tx1">
                      <a:lumMod val="75000"/>
                      <a:lumOff val="25000"/>
                    </a:schemeClr>
                  </a:solidFill>
                </a:rPr>
                <a:t>Analyze those designs for potential security issues using a proven methodology</a:t>
              </a:r>
            </a:p>
            <a:p>
              <a:pPr marL="171450" indent="-171450">
                <a:buFont typeface="Arial" panose="020B0604020202020204" pitchFamily="34" charset="0"/>
                <a:buChar char="•"/>
              </a:pPr>
              <a:r>
                <a:rPr lang="en-US" sz="1200" dirty="0">
                  <a:solidFill>
                    <a:schemeClr val="tx1">
                      <a:lumMod val="75000"/>
                      <a:lumOff val="25000"/>
                    </a:schemeClr>
                  </a:solidFill>
                </a:rPr>
                <a:t>Suggest and manage mitigations for security issues </a:t>
              </a:r>
              <a:endParaRPr lang="en-US" sz="1200" dirty="0" smtClean="0">
                <a:solidFill>
                  <a:schemeClr val="tx1">
                    <a:lumMod val="75000"/>
                    <a:lumOff val="25000"/>
                  </a:schemeClr>
                </a:solidFill>
              </a:endParaRPr>
            </a:p>
            <a:p>
              <a:endParaRPr lang="en-US" sz="1200" dirty="0">
                <a:solidFill>
                  <a:schemeClr val="tx1">
                    <a:lumMod val="75000"/>
                    <a:lumOff val="25000"/>
                  </a:schemeClr>
                </a:solidFill>
              </a:endParaRPr>
            </a:p>
            <a:p>
              <a:endParaRPr lang="en-US" sz="1200" dirty="0" smtClean="0">
                <a:solidFill>
                  <a:schemeClr val="tx1">
                    <a:lumMod val="75000"/>
                    <a:lumOff val="25000"/>
                  </a:schemeClr>
                </a:solidFill>
              </a:endParaRPr>
            </a:p>
            <a:p>
              <a:endParaRPr lang="en-US" sz="1200" dirty="0" smtClean="0">
                <a:solidFill>
                  <a:schemeClr val="tx1">
                    <a:lumMod val="75000"/>
                    <a:lumOff val="25000"/>
                  </a:schemeClr>
                </a:solidFill>
              </a:endParaRPr>
            </a:p>
            <a:p>
              <a:endParaRPr lang="en-US" sz="1200" dirty="0">
                <a:solidFill>
                  <a:schemeClr val="tx1">
                    <a:lumMod val="75000"/>
                    <a:lumOff val="25000"/>
                  </a:schemeClr>
                </a:solidFill>
              </a:endParaRPr>
            </a:p>
            <a:p>
              <a:endParaRPr lang="en-US" sz="1200" dirty="0" smtClean="0">
                <a:solidFill>
                  <a:schemeClr val="tx1">
                    <a:lumMod val="75000"/>
                    <a:lumOff val="25000"/>
                  </a:schemeClr>
                </a:solidFill>
              </a:endParaRPr>
            </a:p>
            <a:p>
              <a:endParaRPr lang="en-US" sz="1200" dirty="0">
                <a:solidFill>
                  <a:schemeClr val="tx1">
                    <a:lumMod val="75000"/>
                    <a:lumOff val="25000"/>
                  </a:schemeClr>
                </a:solidFill>
              </a:endParaRPr>
            </a:p>
            <a:p>
              <a:endParaRPr lang="en-US" sz="1200" dirty="0" smtClean="0">
                <a:solidFill>
                  <a:schemeClr val="tx1">
                    <a:lumMod val="75000"/>
                    <a:lumOff val="25000"/>
                  </a:schemeClr>
                </a:solidFill>
              </a:endParaRPr>
            </a:p>
            <a:p>
              <a:endParaRPr lang="en-US" sz="1200" dirty="0">
                <a:solidFill>
                  <a:schemeClr val="tx1">
                    <a:lumMod val="75000"/>
                    <a:lumOff val="25000"/>
                  </a:schemeClr>
                </a:solidFill>
              </a:endParaRPr>
            </a:p>
            <a:p>
              <a:endParaRPr lang="en-US" dirty="0" smtClean="0"/>
            </a:p>
            <a:p>
              <a:endParaRPr lang="en-US" dirty="0"/>
            </a:p>
          </p:txBody>
        </p:sp>
        <p:sp>
          <p:nvSpPr>
            <p:cNvPr id="8" name="TextBox 7"/>
            <p:cNvSpPr txBox="1"/>
            <p:nvPr/>
          </p:nvSpPr>
          <p:spPr>
            <a:xfrm>
              <a:off x="5753100" y="5450625"/>
              <a:ext cx="2057400" cy="246221"/>
            </a:xfrm>
            <a:prstGeom prst="rect">
              <a:avLst/>
            </a:prstGeom>
            <a:noFill/>
          </p:spPr>
          <p:txBody>
            <a:bodyPr wrap="square" rtlCol="0">
              <a:spAutoFit/>
            </a:bodyPr>
            <a:lstStyle/>
            <a:p>
              <a:r>
                <a:rPr lang="en-US" sz="1000" dirty="0" smtClean="0"/>
                <a:t>SDL Threat Modelling process</a:t>
              </a:r>
              <a:endParaRPr lang="en-US" sz="1000" dirty="0"/>
            </a:p>
          </p:txBody>
        </p:sp>
      </p:grpSp>
    </p:spTree>
    <p:extLst>
      <p:ext uri="{BB962C8B-B14F-4D97-AF65-F5344CB8AC3E}">
        <p14:creationId xmlns:p14="http://schemas.microsoft.com/office/powerpoint/2010/main" val="312787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038599"/>
            <a:ext cx="4171949" cy="2130552"/>
          </a:xfrm>
          <a:prstGeom prst="rect">
            <a:avLst/>
          </a:prstGeom>
          <a:noFill/>
          <a:ln w="12700">
            <a:solidFill>
              <a:schemeClr val="tx1"/>
            </a:solidFill>
            <a:prstDash val="sysDash"/>
            <a:miter lim="800000"/>
            <a:headEnd/>
            <a:tailEnd/>
          </a:ln>
          <a:extLst>
            <a:ext uri="{909E8E84-426E-40DD-AFC4-6F175D3DCCD1}">
              <a14:hiddenFill xmlns:a14="http://schemas.microsoft.com/office/drawing/2010/main">
                <a:solidFill>
                  <a:schemeClr val="accent1"/>
                </a:solidFill>
              </a14:hiddenFill>
            </a:ext>
          </a:extLst>
        </p:spPr>
      </p:pic>
      <p:sp>
        <p:nvSpPr>
          <p:cNvPr id="3" name="Text Placeholder 2"/>
          <p:cNvSpPr>
            <a:spLocks noGrp="1"/>
          </p:cNvSpPr>
          <p:nvPr>
            <p:ph type="body" sz="quarter" idx="10"/>
          </p:nvPr>
        </p:nvSpPr>
        <p:spPr>
          <a:xfrm>
            <a:off x="304800" y="762000"/>
            <a:ext cx="4191000" cy="2819400"/>
          </a:xfrm>
        </p:spPr>
        <p:txBody>
          <a:bodyPr>
            <a:normAutofit/>
          </a:bodyPr>
          <a:lstStyle/>
          <a:p>
            <a:pPr marL="0" indent="0">
              <a:buNone/>
            </a:pPr>
            <a:r>
              <a:rPr lang="en-US" sz="1700" b="1" dirty="0" smtClean="0"/>
              <a:t>Encryption</a:t>
            </a:r>
          </a:p>
          <a:p>
            <a:r>
              <a:rPr lang="en-US" sz="1400" dirty="0"/>
              <a:t>The process of encoding information in such a way that only the person (or computer) with the key can decode it</a:t>
            </a:r>
            <a:r>
              <a:rPr lang="en-US" sz="1400" dirty="0" smtClean="0"/>
              <a:t>.</a:t>
            </a:r>
          </a:p>
          <a:p>
            <a:endParaRPr lang="en-US" sz="1400" dirty="0"/>
          </a:p>
          <a:p>
            <a:r>
              <a:rPr lang="en-US" sz="1400" dirty="0"/>
              <a:t>The primary purpose of encryption is to protect the confidentiality of digital data stored on computer systems or transmitted via the Internet or other computer networks</a:t>
            </a:r>
            <a:r>
              <a:rPr lang="en-US" sz="1400" dirty="0" smtClean="0"/>
              <a:t>.</a:t>
            </a:r>
          </a:p>
          <a:p>
            <a:pPr marL="0" indent="0">
              <a:buNone/>
            </a:pPr>
            <a:r>
              <a:rPr lang="en-US" sz="1400" dirty="0" smtClean="0"/>
              <a:t> </a:t>
            </a:r>
            <a:endParaRPr 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914400"/>
            <a:ext cx="4171949" cy="2133600"/>
          </a:xfrm>
          <a:prstGeom prst="rect">
            <a:avLst/>
          </a:prstGeom>
          <a:noFill/>
          <a:ln w="12700">
            <a:solidFill>
              <a:schemeClr val="tx1"/>
            </a:solidFill>
            <a:prstDash val="sysDash"/>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943475" y="6315075"/>
            <a:ext cx="3409950" cy="584775"/>
          </a:xfrm>
          <a:prstGeom prst="rect">
            <a:avLst/>
          </a:prstGeom>
          <a:noFill/>
        </p:spPr>
        <p:txBody>
          <a:bodyPr wrap="square" rtlCol="0">
            <a:spAutoFit/>
          </a:bodyPr>
          <a:lstStyle/>
          <a:p>
            <a:r>
              <a:rPr lang="en-US" sz="800" dirty="0" smtClean="0"/>
              <a:t>Source: </a:t>
            </a:r>
            <a:r>
              <a:rPr lang="en-US" sz="800" dirty="0" smtClean="0">
                <a:hlinkClick r:id="rId4"/>
              </a:rPr>
              <a:t>http</a:t>
            </a:r>
            <a:r>
              <a:rPr lang="en-US" sz="800" dirty="0">
                <a:hlinkClick r:id="rId4"/>
              </a:rPr>
              <a:t>://users.ece.cmu.edu/~</a:t>
            </a:r>
            <a:r>
              <a:rPr lang="en-US" sz="800" dirty="0" smtClean="0">
                <a:hlinkClick r:id="rId4"/>
              </a:rPr>
              <a:t>adrian/630-f04/PGP-intro.html</a:t>
            </a:r>
            <a:endParaRPr lang="en-US" sz="800" dirty="0" smtClean="0"/>
          </a:p>
          <a:p>
            <a:r>
              <a:rPr lang="en-US" sz="800" dirty="0">
                <a:hlinkClick r:id="rId5"/>
              </a:rPr>
              <a:t>http://blogs.quickheal.com/wp/how-does-a-hacker-crack-encrypted-password-databases</a:t>
            </a:r>
            <a:r>
              <a:rPr lang="en-US" sz="800" dirty="0" smtClean="0">
                <a:hlinkClick r:id="rId5"/>
              </a:rPr>
              <a:t>/</a:t>
            </a:r>
            <a:endParaRPr lang="en-US" sz="800" dirty="0" smtClean="0"/>
          </a:p>
          <a:p>
            <a:endParaRPr lang="en-US" sz="800" dirty="0"/>
          </a:p>
        </p:txBody>
      </p:sp>
      <p:sp>
        <p:nvSpPr>
          <p:cNvPr id="5" name="TextBox 4"/>
          <p:cNvSpPr txBox="1"/>
          <p:nvPr/>
        </p:nvSpPr>
        <p:spPr>
          <a:xfrm>
            <a:off x="152400" y="4025408"/>
            <a:ext cx="4495800" cy="1994392"/>
          </a:xfrm>
          <a:prstGeom prst="rect">
            <a:avLst/>
          </a:prstGeom>
          <a:noFill/>
        </p:spPr>
        <p:txBody>
          <a:bodyPr wrap="square" rtlCol="0">
            <a:spAutoFit/>
          </a:bodyPr>
          <a:lstStyle/>
          <a:p>
            <a:r>
              <a:rPr lang="en-US" sz="1700" b="1" dirty="0">
                <a:solidFill>
                  <a:schemeClr val="tx1">
                    <a:lumMod val="75000"/>
                    <a:lumOff val="25000"/>
                  </a:schemeClr>
                </a:solidFill>
              </a:rPr>
              <a:t>Hashing</a:t>
            </a:r>
          </a:p>
          <a:p>
            <a:pPr marL="342900" indent="-342900">
              <a:spcBef>
                <a:spcPct val="20000"/>
              </a:spcBef>
              <a:buFont typeface="Wingdings" pitchFamily="2" charset="2"/>
              <a:buChar char="§"/>
            </a:pPr>
            <a:endParaRPr lang="en-US" sz="1400" dirty="0">
              <a:solidFill>
                <a:schemeClr val="tx1">
                  <a:lumMod val="75000"/>
                  <a:lumOff val="25000"/>
                </a:schemeClr>
              </a:solidFill>
            </a:endParaRPr>
          </a:p>
          <a:p>
            <a:pPr marL="342900" indent="-342900">
              <a:spcBef>
                <a:spcPct val="20000"/>
              </a:spcBef>
              <a:buFont typeface="Wingdings" pitchFamily="2" charset="2"/>
              <a:buChar char="§"/>
            </a:pPr>
            <a:r>
              <a:rPr lang="en-US" sz="1400" dirty="0">
                <a:solidFill>
                  <a:schemeClr val="tx1">
                    <a:lumMod val="75000"/>
                    <a:lumOff val="25000"/>
                  </a:schemeClr>
                </a:solidFill>
              </a:rPr>
              <a:t>A hash value (or simply hash), also called a message digest, is a number generated from a string of text, by a formula in such a way that it is extremely unlikely that some other text will produce the same hash value.</a:t>
            </a:r>
          </a:p>
          <a:p>
            <a:endParaRPr lang="en-US" dirty="0"/>
          </a:p>
        </p:txBody>
      </p:sp>
    </p:spTree>
    <p:extLst>
      <p:ext uri="{BB962C8B-B14F-4D97-AF65-F5344CB8AC3E}">
        <p14:creationId xmlns:p14="http://schemas.microsoft.com/office/powerpoint/2010/main" val="1733884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876300"/>
            <a:ext cx="8534400" cy="5105400"/>
          </a:xfrm>
        </p:spPr>
        <p:txBody>
          <a:bodyPr>
            <a:normAutofit/>
          </a:bodyPr>
          <a:lstStyle/>
          <a:p>
            <a:pPr marL="0" indent="0">
              <a:buNone/>
            </a:pPr>
            <a:r>
              <a:rPr lang="en-US" sz="1600" b="1" dirty="0" smtClean="0"/>
              <a:t>HIPAA</a:t>
            </a:r>
          </a:p>
          <a:p>
            <a:pPr marL="0" indent="0">
              <a:buNone/>
            </a:pPr>
            <a:r>
              <a:rPr lang="en-US" sz="1200" dirty="0" smtClean="0"/>
              <a:t/>
            </a:r>
            <a:br>
              <a:rPr lang="en-US" sz="1200" dirty="0" smtClean="0"/>
            </a:br>
            <a:r>
              <a:rPr lang="en-US" sz="1600" dirty="0"/>
              <a:t>HIPAA is the federal </a:t>
            </a:r>
            <a:r>
              <a:rPr lang="en-US" sz="1600" b="1" dirty="0">
                <a:effectLst>
                  <a:outerShdw blurRad="38100" dist="38100" dir="2700000" algn="tl">
                    <a:srgbClr val="000000">
                      <a:alpha val="43137"/>
                    </a:srgbClr>
                  </a:outerShdw>
                </a:effectLst>
              </a:rPr>
              <a:t>H</a:t>
            </a:r>
            <a:r>
              <a:rPr lang="en-US" sz="1600" dirty="0"/>
              <a:t>ealth </a:t>
            </a:r>
            <a:r>
              <a:rPr lang="en-US" sz="1600" b="1" dirty="0">
                <a:effectLst>
                  <a:outerShdw blurRad="38100" dist="38100" dir="2700000" algn="tl">
                    <a:srgbClr val="000000">
                      <a:alpha val="43137"/>
                    </a:srgbClr>
                  </a:outerShdw>
                </a:effectLst>
              </a:rPr>
              <a:t>I</a:t>
            </a:r>
            <a:r>
              <a:rPr lang="en-US" sz="1600" dirty="0"/>
              <a:t>nsurance </a:t>
            </a:r>
            <a:r>
              <a:rPr lang="en-US" sz="1600" b="1" dirty="0">
                <a:effectLst>
                  <a:outerShdw blurRad="38100" dist="38100" dir="2700000" algn="tl">
                    <a:srgbClr val="000000">
                      <a:alpha val="43137"/>
                    </a:srgbClr>
                  </a:outerShdw>
                </a:effectLst>
              </a:rPr>
              <a:t>P</a:t>
            </a:r>
            <a:r>
              <a:rPr lang="en-US" sz="1600" dirty="0"/>
              <a:t>ortability and </a:t>
            </a:r>
            <a:r>
              <a:rPr lang="en-US" sz="1600" b="1" dirty="0">
                <a:effectLst>
                  <a:outerShdw blurRad="38100" dist="38100" dir="2700000" algn="tl">
                    <a:srgbClr val="000000">
                      <a:alpha val="43137"/>
                    </a:srgbClr>
                  </a:outerShdw>
                </a:effectLst>
              </a:rPr>
              <a:t>A</a:t>
            </a:r>
            <a:r>
              <a:rPr lang="en-US" sz="1600" dirty="0"/>
              <a:t>ccountability</a:t>
            </a:r>
            <a:r>
              <a:rPr lang="en-US" sz="1600" b="1" dirty="0">
                <a:effectLst>
                  <a:outerShdw blurRad="38100" dist="38100" dir="2700000" algn="tl">
                    <a:srgbClr val="000000">
                      <a:alpha val="43137"/>
                    </a:srgbClr>
                  </a:outerShdw>
                </a:effectLst>
              </a:rPr>
              <a:t> </a:t>
            </a:r>
            <a:r>
              <a:rPr lang="en-US" sz="1600" dirty="0"/>
              <a:t>Act of 1996. The primary goal of the law is to make it easier for people to keep health insurance, protect the confidentiality and </a:t>
            </a:r>
            <a:r>
              <a:rPr lang="en-US" sz="1600" dirty="0" smtClean="0"/>
              <a:t>security </a:t>
            </a:r>
            <a:r>
              <a:rPr lang="en-US" sz="1600" dirty="0"/>
              <a:t>of healthcare information and help the healthcare industry control administrative costs</a:t>
            </a:r>
            <a:r>
              <a:rPr lang="en-US" sz="1600" dirty="0" smtClean="0"/>
              <a:t>.</a:t>
            </a:r>
          </a:p>
          <a:p>
            <a:pPr marL="0" indent="0">
              <a:buNone/>
            </a:pPr>
            <a:r>
              <a:rPr lang="en-US" sz="1600" b="1" dirty="0"/>
              <a:t>HIPAA </a:t>
            </a:r>
            <a:r>
              <a:rPr lang="en-US" sz="1600" dirty="0"/>
              <a:t>protects an individual’s health information and his/her demographic information. This is called “protected health information” or “PHI</a:t>
            </a:r>
            <a:r>
              <a:rPr lang="en-US" sz="1600" dirty="0" smtClean="0"/>
              <a:t>”.</a:t>
            </a:r>
          </a:p>
          <a:p>
            <a:pPr marL="0" indent="0">
              <a:buNone/>
            </a:pPr>
            <a:endParaRPr lang="en-US" sz="1600" dirty="0" smtClean="0"/>
          </a:p>
          <a:p>
            <a:r>
              <a:rPr lang="en-US" sz="1600" b="1" dirty="0"/>
              <a:t>HIPAA</a:t>
            </a:r>
            <a:r>
              <a:rPr lang="en-US" sz="1600" dirty="0"/>
              <a:t> defines information as protected health information if it contains the following information about the patient, the patient’s household members, or the patient’s employers:</a:t>
            </a:r>
          </a:p>
          <a:p>
            <a:pPr lvl="1"/>
            <a:r>
              <a:rPr lang="en-US" sz="1300" dirty="0"/>
              <a:t>Names</a:t>
            </a:r>
          </a:p>
          <a:p>
            <a:pPr lvl="1"/>
            <a:r>
              <a:rPr lang="en-US" sz="1300" dirty="0"/>
              <a:t>Dates relating to a patient , i.e. birthdates, dates of medical treatment, admission and discharge dates, and dates of death</a:t>
            </a:r>
          </a:p>
          <a:p>
            <a:pPr lvl="1"/>
            <a:r>
              <a:rPr lang="en-US" sz="1300" dirty="0"/>
              <a:t>Telephone numbers, addresses (including city, county, or zip code) fax numbers and other contact information</a:t>
            </a:r>
          </a:p>
          <a:p>
            <a:pPr lvl="1"/>
            <a:r>
              <a:rPr lang="en-US" sz="1300" dirty="0"/>
              <a:t>Social Security numbers</a:t>
            </a:r>
          </a:p>
          <a:p>
            <a:pPr lvl="1"/>
            <a:r>
              <a:rPr lang="en-US" sz="1300" dirty="0"/>
              <a:t>Medical records numbers</a:t>
            </a:r>
          </a:p>
          <a:p>
            <a:pPr lvl="1"/>
            <a:r>
              <a:rPr lang="en-US" sz="1300" dirty="0"/>
              <a:t>Photographs</a:t>
            </a:r>
          </a:p>
          <a:p>
            <a:pPr lvl="1"/>
            <a:r>
              <a:rPr lang="en-US" sz="1300" dirty="0"/>
              <a:t>Finger and voice prints</a:t>
            </a:r>
          </a:p>
          <a:p>
            <a:pPr lvl="1"/>
            <a:r>
              <a:rPr lang="en-US" sz="1300" dirty="0"/>
              <a:t>Any other unique identifying number</a:t>
            </a:r>
            <a:endParaRPr lang="en-US" sz="1300" b="1" dirty="0"/>
          </a:p>
          <a:p>
            <a:pPr marL="0" indent="0">
              <a:buNone/>
            </a:pPr>
            <a:endParaRPr lang="en-US" sz="1600" dirty="0"/>
          </a:p>
        </p:txBody>
      </p:sp>
      <p:sp>
        <p:nvSpPr>
          <p:cNvPr id="4" name="TextBox 3"/>
          <p:cNvSpPr txBox="1"/>
          <p:nvPr/>
        </p:nvSpPr>
        <p:spPr>
          <a:xfrm>
            <a:off x="6629400" y="6496050"/>
            <a:ext cx="1905000" cy="215444"/>
          </a:xfrm>
          <a:prstGeom prst="rect">
            <a:avLst/>
          </a:prstGeom>
          <a:noFill/>
        </p:spPr>
        <p:txBody>
          <a:bodyPr wrap="square" rtlCol="0">
            <a:spAutoFit/>
          </a:bodyPr>
          <a:lstStyle/>
          <a:p>
            <a:r>
              <a:rPr lang="en-US" sz="800" dirty="0"/>
              <a:t>http://health.state.tn.us/hipaa/</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3177"/>
          <a:stretch/>
        </p:blipFill>
        <p:spPr bwMode="auto">
          <a:xfrm>
            <a:off x="4800600" y="4648200"/>
            <a:ext cx="24384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337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11271" r="13584"/>
          <a:stretch/>
        </p:blipFill>
        <p:spPr>
          <a:xfrm>
            <a:off x="6515100" y="1019175"/>
            <a:ext cx="2476500" cy="2743200"/>
          </a:xfrm>
          <a:prstGeom prst="rect">
            <a:avLst/>
          </a:prstGeom>
        </p:spPr>
      </p:pic>
      <p:sp>
        <p:nvSpPr>
          <p:cNvPr id="3" name="Text Placeholder 2"/>
          <p:cNvSpPr>
            <a:spLocks noGrp="1"/>
          </p:cNvSpPr>
          <p:nvPr>
            <p:ph type="body" sz="quarter" idx="10"/>
          </p:nvPr>
        </p:nvSpPr>
        <p:spPr>
          <a:xfrm>
            <a:off x="381000" y="762000"/>
            <a:ext cx="6248400" cy="3000375"/>
          </a:xfrm>
        </p:spPr>
        <p:txBody>
          <a:bodyPr>
            <a:normAutofit/>
          </a:bodyPr>
          <a:lstStyle/>
          <a:p>
            <a:pPr marL="0" indent="0">
              <a:buNone/>
            </a:pPr>
            <a:r>
              <a:rPr lang="en-US" sz="1700" b="1" dirty="0"/>
              <a:t>Computer Forensics:</a:t>
            </a:r>
          </a:p>
          <a:p>
            <a:pPr marL="0" indent="0">
              <a:buNone/>
            </a:pPr>
            <a:endParaRPr lang="en-US" sz="1200" b="1" dirty="0"/>
          </a:p>
          <a:p>
            <a:pPr>
              <a:spcAft>
                <a:spcPts val="800"/>
              </a:spcAft>
            </a:pPr>
            <a:r>
              <a:rPr lang="en-US" sz="1400" dirty="0" smtClean="0"/>
              <a:t>Computer forensics is the application of investigation and analysis techniques to gather and preserve evidence from a particular computing device in a way that is suitable for presentation in a court of law. </a:t>
            </a:r>
          </a:p>
          <a:p>
            <a:pPr>
              <a:spcAft>
                <a:spcPts val="800"/>
              </a:spcAft>
            </a:pPr>
            <a:r>
              <a:rPr lang="en-US" sz="1400" dirty="0" smtClean="0"/>
              <a:t>The goal of computer forensics is to perform a structured investigation while maintaining a documented chain of evidence to find out exactly what happened on a computing device and who was responsible for it.</a:t>
            </a:r>
          </a:p>
          <a:p>
            <a:pPr>
              <a:spcAft>
                <a:spcPts val="800"/>
              </a:spcAft>
            </a:pPr>
            <a:r>
              <a:rPr lang="en-US" sz="1400" dirty="0" smtClean="0"/>
              <a:t>Investigators use a variety of techniques and proprietary software forensic applications to examine the copy, searching hidden folders and unallocated disk space for copies of deleted, encrypted, or damaged files. </a:t>
            </a:r>
          </a:p>
          <a:p>
            <a:pPr>
              <a:spcAft>
                <a:spcPts val="800"/>
              </a:spcAft>
            </a:pPr>
            <a:endParaRPr lang="en-US" sz="1600" dirty="0"/>
          </a:p>
          <a:p>
            <a:pPr>
              <a:spcAft>
                <a:spcPts val="800"/>
              </a:spcAft>
            </a:pPr>
            <a:endParaRPr lang="en-US" sz="1500" dirty="0" smtClean="0"/>
          </a:p>
          <a:p>
            <a:pPr>
              <a:spcAft>
                <a:spcPts val="800"/>
              </a:spcAft>
            </a:pPr>
            <a:endParaRPr lang="en-US" sz="1500" dirty="0"/>
          </a:p>
        </p:txBody>
      </p:sp>
      <p:sp>
        <p:nvSpPr>
          <p:cNvPr id="4" name="TextBox 3"/>
          <p:cNvSpPr txBox="1"/>
          <p:nvPr/>
        </p:nvSpPr>
        <p:spPr>
          <a:xfrm>
            <a:off x="4572000" y="6391870"/>
            <a:ext cx="4038600" cy="461665"/>
          </a:xfrm>
          <a:prstGeom prst="rect">
            <a:avLst/>
          </a:prstGeom>
          <a:noFill/>
        </p:spPr>
        <p:txBody>
          <a:bodyPr wrap="square" rtlCol="0">
            <a:spAutoFit/>
          </a:bodyPr>
          <a:lstStyle/>
          <a:p>
            <a:r>
              <a:rPr lang="en-US" sz="800" dirty="0">
                <a:hlinkClick r:id="rId3"/>
              </a:rPr>
              <a:t>http://</a:t>
            </a:r>
            <a:r>
              <a:rPr lang="en-US" sz="800" dirty="0" smtClean="0">
                <a:hlinkClick r:id="rId3"/>
              </a:rPr>
              <a:t>searchsecurity.techtarget.com/definition/computer-forensics</a:t>
            </a:r>
            <a:endParaRPr lang="en-US" sz="800" dirty="0" smtClean="0"/>
          </a:p>
          <a:p>
            <a:r>
              <a:rPr lang="en-US" sz="800" dirty="0">
                <a:hlinkClick r:id="rId4"/>
              </a:rPr>
              <a:t>http://www.codesecurely.org/Wiki/view.aspx/Security_Code_Reviews/Logging__</a:t>
            </a:r>
            <a:r>
              <a:rPr lang="en-US" sz="800" dirty="0" smtClean="0">
                <a:hlinkClick r:id="rId4"/>
              </a:rPr>
              <a:t>Auditing</a:t>
            </a:r>
            <a:endParaRPr lang="en-US" sz="800" dirty="0"/>
          </a:p>
          <a:p>
            <a:endParaRPr lang="en-US" sz="800" dirty="0" smtClean="0"/>
          </a:p>
        </p:txBody>
      </p:sp>
      <p:sp>
        <p:nvSpPr>
          <p:cNvPr id="6" name="TextBox 5"/>
          <p:cNvSpPr txBox="1"/>
          <p:nvPr/>
        </p:nvSpPr>
        <p:spPr>
          <a:xfrm>
            <a:off x="381000" y="3633753"/>
            <a:ext cx="7924800" cy="2596608"/>
          </a:xfrm>
          <a:prstGeom prst="rect">
            <a:avLst/>
          </a:prstGeom>
          <a:noFill/>
        </p:spPr>
        <p:txBody>
          <a:bodyPr wrap="square" rtlCol="0">
            <a:spAutoFit/>
          </a:bodyPr>
          <a:lstStyle/>
          <a:p>
            <a:r>
              <a:rPr lang="en-US" sz="1700" b="1" dirty="0">
                <a:solidFill>
                  <a:schemeClr val="tx1">
                    <a:lumMod val="75000"/>
                    <a:lumOff val="25000"/>
                  </a:schemeClr>
                </a:solidFill>
              </a:rPr>
              <a:t>Audit and Log </a:t>
            </a:r>
            <a:r>
              <a:rPr lang="en-US" sz="1700" b="1" dirty="0" smtClean="0">
                <a:solidFill>
                  <a:schemeClr val="tx1">
                    <a:lumMod val="75000"/>
                    <a:lumOff val="25000"/>
                  </a:schemeClr>
                </a:solidFill>
              </a:rPr>
              <a:t>requirements</a:t>
            </a:r>
          </a:p>
          <a:p>
            <a:endParaRPr lang="en-US" sz="1200" b="1" dirty="0">
              <a:solidFill>
                <a:schemeClr val="tx1">
                  <a:lumMod val="75000"/>
                  <a:lumOff val="25000"/>
                </a:schemeClr>
              </a:solidFill>
            </a:endParaRPr>
          </a:p>
          <a:p>
            <a:pPr marL="342900" indent="-342900">
              <a:spcBef>
                <a:spcPct val="20000"/>
              </a:spcBef>
              <a:spcAft>
                <a:spcPts val="800"/>
              </a:spcAft>
              <a:buFont typeface="Wingdings" pitchFamily="2" charset="2"/>
              <a:buChar char="§"/>
            </a:pPr>
            <a:r>
              <a:rPr lang="en-US" sz="1400" dirty="0">
                <a:solidFill>
                  <a:schemeClr val="tx1">
                    <a:lumMod val="75000"/>
                    <a:lumOff val="25000"/>
                  </a:schemeClr>
                </a:solidFill>
              </a:rPr>
              <a:t>An audit log is a document that records an event in an information </a:t>
            </a:r>
            <a:r>
              <a:rPr lang="en-US" sz="1400" dirty="0" smtClean="0">
                <a:solidFill>
                  <a:schemeClr val="tx1">
                    <a:lumMod val="75000"/>
                    <a:lumOff val="25000"/>
                  </a:schemeClr>
                </a:solidFill>
              </a:rPr>
              <a:t>technology (IT) system</a:t>
            </a:r>
            <a:r>
              <a:rPr lang="en-US" sz="1400" dirty="0">
                <a:solidFill>
                  <a:schemeClr val="tx1">
                    <a:lumMod val="75000"/>
                    <a:lumOff val="25000"/>
                  </a:schemeClr>
                </a:solidFill>
              </a:rPr>
              <a:t>, often required as part of a compliance requirement..</a:t>
            </a:r>
          </a:p>
          <a:p>
            <a:pPr marL="342900" indent="-342900">
              <a:spcBef>
                <a:spcPct val="20000"/>
              </a:spcBef>
              <a:spcAft>
                <a:spcPts val="800"/>
              </a:spcAft>
              <a:buFont typeface="Wingdings" pitchFamily="2" charset="2"/>
              <a:buChar char="§"/>
            </a:pPr>
            <a:r>
              <a:rPr lang="en-US" sz="1400" dirty="0">
                <a:solidFill>
                  <a:schemeClr val="tx1">
                    <a:lumMod val="75000"/>
                    <a:lumOff val="25000"/>
                  </a:schemeClr>
                </a:solidFill>
              </a:rPr>
              <a:t>In addition to documenting what resources were accessed, audit log entries usually include destination and source addresses, a timestamp and user login information.</a:t>
            </a:r>
          </a:p>
          <a:p>
            <a:pPr marL="342900" indent="-342900">
              <a:spcBef>
                <a:spcPct val="20000"/>
              </a:spcBef>
              <a:spcAft>
                <a:spcPts val="800"/>
              </a:spcAft>
              <a:buFont typeface="Wingdings" pitchFamily="2" charset="2"/>
              <a:buChar char="§"/>
            </a:pPr>
            <a:r>
              <a:rPr lang="en-US" sz="1400" dirty="0">
                <a:solidFill>
                  <a:schemeClr val="tx1">
                    <a:lumMod val="75000"/>
                    <a:lumOff val="25000"/>
                  </a:schemeClr>
                </a:solidFill>
              </a:rPr>
              <a:t>Essentially an audit trail is intended to provide for accountability, non-repudiation and both of these as mentioned above are valuable among other things for their evidentiary value. Besides this however audit trails are also useful in identifying which parts of your system are most frequently used for instance or wherein the bottlenecks lie</a:t>
            </a:r>
            <a:r>
              <a:rPr lang="en-US" sz="1400" dirty="0" smtClean="0">
                <a:solidFill>
                  <a:schemeClr val="tx1">
                    <a:lumMod val="75000"/>
                    <a:lumOff val="25000"/>
                  </a:schemeClr>
                </a:solidFill>
              </a:rPr>
              <a: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461640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D26E0E-EABE-408D-8AA0-7C84A3DFE6C9}">
  <ds:schemaRefs>
    <ds:schemaRef ds:uri="http://www.w3.org/XML/1998/namespace"/>
    <ds:schemaRef ds:uri="http://purl.org/dc/elements/1.1/"/>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s>
</ds:datastoreItem>
</file>

<file path=customXml/itemProps2.xml><?xml version="1.0" encoding="utf-8"?>
<ds:datastoreItem xmlns:ds="http://schemas.openxmlformats.org/officeDocument/2006/customXml" ds:itemID="{4015CE11-C807-4356-8211-424671830789}">
  <ds:schemaRefs>
    <ds:schemaRef ds:uri="http://schemas.microsoft.com/sharepoint/v3/contenttype/forms"/>
  </ds:schemaRefs>
</ds:datastoreItem>
</file>

<file path=customXml/itemProps3.xml><?xml version="1.0" encoding="utf-8"?>
<ds:datastoreItem xmlns:ds="http://schemas.openxmlformats.org/officeDocument/2006/customXml" ds:itemID="{5A9243F8-949D-485F-8926-AEBBA8074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14567</TotalTime>
  <Words>1286</Words>
  <Application>Microsoft Office PowerPoint</Application>
  <PresentationFormat>On-screen Show (4:3)</PresentationFormat>
  <Paragraphs>187</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SmartArch - Security</vt:lpstr>
      <vt:lpstr>Defense in depth</vt:lpstr>
      <vt:lpstr>STRIDE MODEL (1/2)</vt:lpstr>
      <vt:lpstr>STRIDE MODEL (2/2)</vt:lpstr>
      <vt:lpstr>Threat modeling (1/2)</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Mehta</dc:creator>
  <cp:lastModifiedBy>Dhanashree Kulkarni</cp:lastModifiedBy>
  <cp:revision>354</cp:revision>
  <dcterms:created xsi:type="dcterms:W3CDTF">2012-01-13T06:17:37Z</dcterms:created>
  <dcterms:modified xsi:type="dcterms:W3CDTF">2015-02-11T10:35:58Z</dcterms:modified>
</cp:coreProperties>
</file>