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8" r:id="rId2"/>
  </p:sldMasterIdLst>
  <p:notesMasterIdLst>
    <p:notesMasterId r:id="rId23"/>
  </p:notesMasterIdLst>
  <p:sldIdLst>
    <p:sldId id="280" r:id="rId3"/>
    <p:sldId id="321" r:id="rId4"/>
    <p:sldId id="322" r:id="rId5"/>
    <p:sldId id="325" r:id="rId6"/>
    <p:sldId id="327" r:id="rId7"/>
    <p:sldId id="328" r:id="rId8"/>
    <p:sldId id="329" r:id="rId9"/>
    <p:sldId id="330" r:id="rId10"/>
    <p:sldId id="331" r:id="rId11"/>
    <p:sldId id="332" r:id="rId12"/>
    <p:sldId id="333" r:id="rId13"/>
    <p:sldId id="326" r:id="rId14"/>
    <p:sldId id="336" r:id="rId15"/>
    <p:sldId id="337" r:id="rId16"/>
    <p:sldId id="338" r:id="rId17"/>
    <p:sldId id="339" r:id="rId18"/>
    <p:sldId id="341" r:id="rId19"/>
    <p:sldId id="340" r:id="rId20"/>
    <p:sldId id="342" r:id="rId21"/>
    <p:sldId id="284"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60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2" d="100"/>
          <a:sy n="72" d="100"/>
        </p:scale>
        <p:origin x="-131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575C50-5BF4-484E-BB87-0CA9C0E8C0DF}" type="datetimeFigureOut">
              <a:rPr lang="en-IN" smtClean="0"/>
              <a:t>04-01-2015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1E99D4-EC84-42EC-8D0F-9C0C1B250690}" type="slidenum">
              <a:rPr lang="en-IN" smtClean="0"/>
              <a:t>‹#›</a:t>
            </a:fld>
            <a:endParaRPr lang="en-IN"/>
          </a:p>
        </p:txBody>
      </p:sp>
    </p:spTree>
    <p:extLst>
      <p:ext uri="{BB962C8B-B14F-4D97-AF65-F5344CB8AC3E}">
        <p14:creationId xmlns:p14="http://schemas.microsoft.com/office/powerpoint/2010/main" val="1345813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1</a:t>
            </a:fld>
            <a:endParaRPr lang="en-US" dirty="0"/>
          </a:p>
        </p:txBody>
      </p:sp>
    </p:spTree>
    <p:extLst>
      <p:ext uri="{BB962C8B-B14F-4D97-AF65-F5344CB8AC3E}">
        <p14:creationId xmlns:p14="http://schemas.microsoft.com/office/powerpoint/2010/main" val="19305562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2147498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21474986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1474986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14310430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14310430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14310430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14310430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14310430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14310430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2ECA2F3-816A-452D-B2DD-8C06312872A4}" type="slidenum">
              <a:rPr lang="en-IN" smtClean="0">
                <a:solidFill>
                  <a:prstClr val="black"/>
                </a:solidFill>
              </a:rPr>
              <a:pPr/>
              <a:t>20</a:t>
            </a:fld>
            <a:endParaRPr lang="en-IN">
              <a:solidFill>
                <a:prstClr val="black"/>
              </a:solidFill>
            </a:endParaRPr>
          </a:p>
        </p:txBody>
      </p:sp>
    </p:spTree>
    <p:extLst>
      <p:ext uri="{BB962C8B-B14F-4D97-AF65-F5344CB8AC3E}">
        <p14:creationId xmlns:p14="http://schemas.microsoft.com/office/powerpoint/2010/main" val="3069310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2147498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F2B2285-744F-42F3-9435-E9FB8F623822}"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14750423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21474986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1474986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147498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21474986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21474986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21474986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smtClean="0"/>
              <a:t>Click to add Master title style</a:t>
            </a:r>
            <a:endParaRPr lang="en-US" dirty="0"/>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Master subtitle, month &amp; year style</a:t>
            </a: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69496" y="807835"/>
            <a:ext cx="3276600" cy="426605"/>
          </a:xfrm>
          <a:prstGeom prst="rect">
            <a:avLst/>
          </a:prstGeom>
        </p:spPr>
      </p:pic>
    </p:spTree>
    <p:extLst>
      <p:ext uri="{BB962C8B-B14F-4D97-AF65-F5344CB8AC3E}">
        <p14:creationId xmlns:p14="http://schemas.microsoft.com/office/powerpoint/2010/main" val="12560328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50000"/>
                    <a:lumOff val="50000"/>
                  </a:prstClr>
                </a:solidFill>
              </a:rPr>
              <a:pPr/>
              <a:t>‹#›</a:t>
            </a:fld>
            <a:endParaRPr lang="en-IN" sz="1200" dirty="0">
              <a:solidFill>
                <a:prstClr val="black">
                  <a:lumMod val="50000"/>
                  <a:lumOff val="50000"/>
                </a:prstClr>
              </a:solidFill>
            </a:endParaRP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5" name="Straight Connector 4"/>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8623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dirty="0" smtClean="0"/>
              <a:t>Click to edit Master title style</a:t>
            </a:r>
            <a:endParaRPr lang="en-US" dirty="0"/>
          </a:p>
        </p:txBody>
      </p:sp>
      <p:sp>
        <p:nvSpPr>
          <p:cNvPr id="11"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50000"/>
                    <a:lumOff val="50000"/>
                  </a:prstClr>
                </a:solidFill>
              </a:rPr>
              <a:pPr/>
              <a:t>‹#›</a:t>
            </a:fld>
            <a:endParaRPr lang="en-IN" sz="1200" dirty="0">
              <a:solidFill>
                <a:prstClr val="black">
                  <a:lumMod val="50000"/>
                  <a:lumOff val="50000"/>
                </a:prstClr>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13" name="Straight Connector 12"/>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304800" y="1143000"/>
            <a:ext cx="8534400" cy="5105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3403781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
        <p:nvSpPr>
          <p:cNvPr id="6"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50000"/>
                    <a:lumOff val="50000"/>
                  </a:prstClr>
                </a:solidFill>
              </a:rPr>
              <a:pPr/>
              <a:t>‹#›</a:t>
            </a:fld>
            <a:endParaRPr lang="en-IN" sz="1200" dirty="0">
              <a:solidFill>
                <a:prstClr val="black">
                  <a:lumMod val="50000"/>
                  <a:lumOff val="50000"/>
                </a:prstClr>
              </a:soli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8" name="Straight Connector 7"/>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969970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Basi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7"/>
          <p:cNvSpPr>
            <a:spLocks noGrp="1"/>
          </p:cNvSpPr>
          <p:nvPr>
            <p:ph type="body" sz="quarter" idx="13"/>
          </p:nvPr>
        </p:nvSpPr>
        <p:spPr>
          <a:xfrm>
            <a:off x="981960" y="1641840"/>
            <a:ext cx="7781040" cy="4530360"/>
          </a:xfrm>
        </p:spPr>
        <p:txBody>
          <a:bodyPr/>
          <a:lstStyle>
            <a:lvl1pPr marL="285750" indent="-285750">
              <a:spcAft>
                <a:spcPts val="0"/>
              </a:spcAft>
              <a:buClr>
                <a:srgbClr val="F9B030"/>
              </a:buClr>
              <a:buSzPct val="110000"/>
              <a:buFont typeface="Arial"/>
              <a:buChar char="•"/>
              <a:defRPr sz="1800">
                <a:solidFill>
                  <a:srgbClr val="000000"/>
                </a:solidFill>
                <a:effectLst/>
              </a:defRPr>
            </a:lvl1pPr>
            <a:lvl2pPr marL="569913" indent="-284163">
              <a:buFont typeface="Lucida Grande"/>
              <a:buChar char="-"/>
              <a:defRPr sz="1600">
                <a:solidFill>
                  <a:srgbClr val="000000"/>
                </a:solidFill>
              </a:defRPr>
            </a:lvl2pPr>
            <a:lvl3pPr marL="855663" indent="-285750">
              <a:defRPr sz="1600">
                <a:solidFill>
                  <a:srgbClr val="000000"/>
                </a:solidFill>
              </a:defRPr>
            </a:lvl3pPr>
            <a:lvl4pPr marL="1139825" indent="-284163">
              <a:defRPr sz="1600">
                <a:solidFill>
                  <a:srgbClr val="000000"/>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50000"/>
                    <a:lumOff val="50000"/>
                  </a:prstClr>
                </a:solidFill>
              </a:rPr>
              <a:pPr/>
              <a:t>‹#›</a:t>
            </a:fld>
            <a:endParaRPr lang="en-IN" sz="1200" dirty="0">
              <a:solidFill>
                <a:prstClr val="black">
                  <a:lumMod val="50000"/>
                  <a:lumOff val="50000"/>
                </a:prstClr>
              </a:solidFill>
            </a:endParaRP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6" name="Straight Connector 5"/>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57769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smtClean="0"/>
              <a:t>Click to add Master title style</a:t>
            </a:r>
            <a:endParaRPr lang="en-US" dirty="0"/>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Master subtitle, month &amp; year style</a:t>
            </a:r>
            <a:endParaRPr lang="en-US" dirty="0"/>
          </a:p>
        </p:txBody>
      </p:sp>
      <p:sp>
        <p:nvSpPr>
          <p:cNvPr id="11" name="Rectangle 10"/>
          <p:cNvSpPr/>
          <p:nvPr/>
        </p:nvSpPr>
        <p:spPr>
          <a:xfrm>
            <a:off x="5780822" y="5076449"/>
            <a:ext cx="34290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white"/>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9073" y="554394"/>
            <a:ext cx="2862738" cy="936000"/>
          </a:xfrm>
          <a:prstGeom prst="rect">
            <a:avLst/>
          </a:prstGeom>
        </p:spPr>
      </p:pic>
    </p:spTree>
    <p:extLst>
      <p:ext uri="{BB962C8B-B14F-4D97-AF65-F5344CB8AC3E}">
        <p14:creationId xmlns:p14="http://schemas.microsoft.com/office/powerpoint/2010/main" val="1078515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600" b="1">
                <a:solidFill>
                  <a:schemeClr val="tx1">
                    <a:lumMod val="75000"/>
                    <a:lumOff val="25000"/>
                  </a:schemeClr>
                </a:solidFill>
              </a:defRPr>
            </a:lvl1pPr>
          </a:lstStyle>
          <a:p>
            <a:r>
              <a:rPr lang="en-US" dirty="0" smtClean="0"/>
              <a:t>Click to edit Master title style</a:t>
            </a:r>
            <a:endParaRPr lang="en-US" dirty="0"/>
          </a:p>
        </p:txBody>
      </p:sp>
      <p:sp>
        <p:nvSpPr>
          <p:cNvPr id="11" name="Slide Number Placeholder 5"/>
          <p:cNvSpPr txBox="1">
            <a:spLocks/>
          </p:cNvSpPr>
          <p:nvPr userDrawn="1"/>
        </p:nvSpPr>
        <p:spPr>
          <a:xfrm>
            <a:off x="8458200" y="64770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75000"/>
                    <a:lumOff val="25000"/>
                  </a:prstClr>
                </a:solidFill>
              </a:rPr>
              <a:pPr/>
              <a:t>‹#›</a:t>
            </a:fld>
            <a:endParaRPr lang="en-IN" sz="1200" dirty="0">
              <a:solidFill>
                <a:prstClr val="black">
                  <a:lumMod val="75000"/>
                  <a:lumOff val="25000"/>
                </a:prstClr>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13" name="Straight Connector 12"/>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304800" y="1143000"/>
            <a:ext cx="8534400" cy="5105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662013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5" name="Slide Number Placeholder 5"/>
          <p:cNvSpPr txBox="1">
            <a:spLocks/>
          </p:cNvSpPr>
          <p:nvPr userDrawn="1"/>
        </p:nvSpPr>
        <p:spPr>
          <a:xfrm>
            <a:off x="8458200" y="64770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65000"/>
                    <a:lumOff val="35000"/>
                  </a:prstClr>
                </a:solidFill>
              </a:rPr>
              <a:pPr/>
              <a:t>‹#›</a:t>
            </a:fld>
            <a:endParaRPr lang="en-IN" sz="1200" dirty="0">
              <a:solidFill>
                <a:prstClr val="black">
                  <a:lumMod val="65000"/>
                  <a:lumOff val="35000"/>
                </a:prstClr>
              </a:solidFill>
            </a:endParaRP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7" name="Straight Connector 6"/>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338779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6" name="Slide Number Placeholder 5"/>
          <p:cNvSpPr txBox="1">
            <a:spLocks/>
          </p:cNvSpPr>
          <p:nvPr userDrawn="1"/>
        </p:nvSpPr>
        <p:spPr>
          <a:xfrm>
            <a:off x="8458200" y="64770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65000"/>
                    <a:lumOff val="35000"/>
                  </a:prstClr>
                </a:solidFill>
              </a:rPr>
              <a:pPr/>
              <a:t>‹#›</a:t>
            </a:fld>
            <a:endParaRPr lang="en-IN" sz="1200" dirty="0">
              <a:solidFill>
                <a:prstClr val="black">
                  <a:lumMod val="65000"/>
                  <a:lumOff val="35000"/>
                </a:prstClr>
              </a:solidFill>
            </a:endParaRP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8" name="Straight Connector 7"/>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517486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1.jpeg"/><Relationship Id="rId5" Type="http://schemas.openxmlformats.org/officeDocument/2006/relationships/theme" Target="../theme/theme2.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298502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5" r:id="rId4"/>
    <p:sldLayoutId id="2147483666" r:id="rId5"/>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1186609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l" defTabSz="914400" rtl="0" eaLnBrk="1" latinLnBrk="0" hangingPunct="1">
        <a:spcBef>
          <a:spcPct val="0"/>
        </a:spcBef>
        <a:buNone/>
        <a:defRPr sz="32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3620" t="13607" b="32006"/>
          <a:stretch/>
        </p:blipFill>
        <p:spPr bwMode="auto">
          <a:xfrm>
            <a:off x="174853" y="1779589"/>
            <a:ext cx="8812987" cy="3307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ubtitle 2"/>
          <p:cNvSpPr>
            <a:spLocks noGrp="1"/>
          </p:cNvSpPr>
          <p:nvPr>
            <p:ph type="subTitle" idx="1"/>
          </p:nvPr>
        </p:nvSpPr>
        <p:spPr>
          <a:xfrm>
            <a:off x="124862" y="5239656"/>
            <a:ext cx="8001001" cy="596286"/>
          </a:xfrm>
        </p:spPr>
        <p:txBody>
          <a:bodyPr/>
          <a:lstStyle/>
          <a:p>
            <a:r>
              <a:rPr lang="en-US" dirty="0" smtClean="0"/>
              <a:t>Jan 2015</a:t>
            </a:r>
            <a:endParaRPr lang="en-IN" dirty="0"/>
          </a:p>
        </p:txBody>
      </p:sp>
      <p:sp>
        <p:nvSpPr>
          <p:cNvPr id="7" name="Rectangle 12"/>
          <p:cNvSpPr>
            <a:spLocks noChangeArrowheads="1"/>
          </p:cNvSpPr>
          <p:nvPr/>
        </p:nvSpPr>
        <p:spPr bwMode="auto">
          <a:xfrm>
            <a:off x="0" y="6274713"/>
            <a:ext cx="9144000" cy="430887"/>
          </a:xfrm>
          <a:prstGeom prst="rect">
            <a:avLst/>
          </a:prstGeom>
          <a:noFill/>
          <a:ln w="38100">
            <a:noFill/>
            <a:prstDash val="sysDot"/>
            <a:miter lim="800000"/>
            <a:headEnd/>
            <a:tailEnd/>
          </a:ln>
        </p:spPr>
        <p:txBody>
          <a:bodyPr wrap="square">
            <a:spAutoFit/>
          </a:bodyPr>
          <a:lstStyle/>
          <a:p>
            <a:pPr algn="ctr" eaLnBrk="0" hangingPunct="0"/>
            <a:r>
              <a:rPr lang="en-US" sz="1100" b="0" dirty="0">
                <a:solidFill>
                  <a:schemeClr val="tx1">
                    <a:lumMod val="75000"/>
                    <a:lumOff val="25000"/>
                  </a:schemeClr>
                </a:solidFill>
                <a:cs typeface="Times New Roman" pitchFamily="18" charset="0"/>
              </a:rPr>
              <a:t>This document is confidential and contains proprietary information, including trade secrets of CitiusTech. Neither the document nor any of the information contained in it may be reproduced or disclosed to any unauthorized person under any circumstances without the express written permission of CitiusTech.</a:t>
            </a:r>
            <a:endParaRPr lang="en-US" sz="1100" b="0" dirty="0">
              <a:solidFill>
                <a:schemeClr val="tx1">
                  <a:lumMod val="75000"/>
                  <a:lumOff val="25000"/>
                </a:schemeClr>
              </a:solidFill>
            </a:endParaRPr>
          </a:p>
        </p:txBody>
      </p:sp>
      <p:sp>
        <p:nvSpPr>
          <p:cNvPr id="12" name="Rectangle 11"/>
          <p:cNvSpPr/>
          <p:nvPr/>
        </p:nvSpPr>
        <p:spPr>
          <a:xfrm flipH="1">
            <a:off x="178674" y="3572324"/>
            <a:ext cx="5612526" cy="1247499"/>
          </a:xfrm>
          <a:prstGeom prst="rect">
            <a:avLst/>
          </a:prstGeom>
          <a:solidFill>
            <a:srgbClr val="376092">
              <a:alpha val="80000"/>
            </a:srgbClr>
          </a:solidFill>
        </p:spPr>
        <p:txBody>
          <a:bodyPr wrap="square" lIns="1440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3200" dirty="0" smtClean="0">
                <a:solidFill>
                  <a:schemeClr val="bg1"/>
                </a:solidFill>
                <a:ea typeface="Segoe UI" pitchFamily="34" charset="0"/>
                <a:cs typeface="Segoe UI" pitchFamily="34" charset="0"/>
              </a:rPr>
              <a:t>Quality Attributes</a:t>
            </a:r>
            <a:endParaRPr lang="en-IN" sz="3200" dirty="0" smtClean="0">
              <a:solidFill>
                <a:schemeClr val="bg1"/>
              </a:solidFill>
              <a:ea typeface="Segoe UI" pitchFamily="34" charset="0"/>
              <a:cs typeface="Segoe UI" pitchFamily="34" charset="0"/>
            </a:endParaRPr>
          </a:p>
        </p:txBody>
      </p:sp>
      <p:sp>
        <p:nvSpPr>
          <p:cNvPr id="6" name="Rectangle 5"/>
          <p:cNvSpPr/>
          <p:nvPr/>
        </p:nvSpPr>
        <p:spPr>
          <a:xfrm>
            <a:off x="8680646" y="4841844"/>
            <a:ext cx="438150" cy="443346"/>
          </a:xfrm>
          <a:prstGeom prst="rect">
            <a:avLst/>
          </a:prstGeom>
          <a:solidFill>
            <a:schemeClr val="accent5">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8246325" y="4864647"/>
            <a:ext cx="274320" cy="274320"/>
          </a:xfrm>
          <a:prstGeom prst="rect">
            <a:avLst/>
          </a:prstGeom>
          <a:solidFill>
            <a:schemeClr val="accent3">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prstClr val="white"/>
              </a:solidFill>
            </a:endParaRPr>
          </a:p>
        </p:txBody>
      </p:sp>
      <p:sp>
        <p:nvSpPr>
          <p:cNvPr id="9" name="Rectangle 8"/>
          <p:cNvSpPr/>
          <p:nvPr/>
        </p:nvSpPr>
        <p:spPr>
          <a:xfrm>
            <a:off x="8465153" y="4563836"/>
            <a:ext cx="180000" cy="180000"/>
          </a:xfrm>
          <a:prstGeom prst="rect">
            <a:avLst/>
          </a:prstGeom>
          <a:solidFill>
            <a:schemeClr val="bg1">
              <a:lumMod val="9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prstClr val="white"/>
              </a:solidFill>
            </a:endParaRPr>
          </a:p>
        </p:txBody>
      </p:sp>
      <p:sp>
        <p:nvSpPr>
          <p:cNvPr id="10" name="Rectangle 9"/>
          <p:cNvSpPr/>
          <p:nvPr/>
        </p:nvSpPr>
        <p:spPr>
          <a:xfrm>
            <a:off x="76200" y="1600200"/>
            <a:ext cx="533400" cy="533400"/>
          </a:xfrm>
          <a:prstGeom prst="rect">
            <a:avLst/>
          </a:prstGeom>
          <a:solidFill>
            <a:schemeClr val="accent4">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prstClr val="white"/>
              </a:solidFill>
            </a:endParaRPr>
          </a:p>
        </p:txBody>
      </p:sp>
      <p:sp>
        <p:nvSpPr>
          <p:cNvPr id="11" name="Rectangle 10"/>
          <p:cNvSpPr/>
          <p:nvPr/>
        </p:nvSpPr>
        <p:spPr>
          <a:xfrm>
            <a:off x="716028" y="1893877"/>
            <a:ext cx="365760" cy="365760"/>
          </a:xfrm>
          <a:prstGeom prst="rect">
            <a:avLst/>
          </a:prstGeom>
          <a:solidFill>
            <a:schemeClr val="bg1">
              <a:lumMod val="6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prstClr val="white"/>
              </a:solidFill>
            </a:endParaRPr>
          </a:p>
        </p:txBody>
      </p:sp>
      <p:sp>
        <p:nvSpPr>
          <p:cNvPr id="13" name="Rectangle 12"/>
          <p:cNvSpPr/>
          <p:nvPr/>
        </p:nvSpPr>
        <p:spPr>
          <a:xfrm>
            <a:off x="609600" y="2337954"/>
            <a:ext cx="182880" cy="182880"/>
          </a:xfrm>
          <a:prstGeom prst="rect">
            <a:avLst/>
          </a:prstGeom>
          <a:solidFill>
            <a:schemeClr val="accent3">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prstClr val="white"/>
              </a:solidFill>
            </a:endParaRPr>
          </a:p>
        </p:txBody>
      </p:sp>
      <p:sp>
        <p:nvSpPr>
          <p:cNvPr id="14" name="Rectangle 13"/>
          <p:cNvSpPr/>
          <p:nvPr/>
        </p:nvSpPr>
        <p:spPr>
          <a:xfrm>
            <a:off x="7735388" y="4740555"/>
            <a:ext cx="182880" cy="182880"/>
          </a:xfrm>
          <a:prstGeom prst="rect">
            <a:avLst/>
          </a:prstGeom>
          <a:solidFill>
            <a:schemeClr val="bg1">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prstClr val="white"/>
              </a:solidFill>
            </a:endParaRPr>
          </a:p>
        </p:txBody>
      </p:sp>
      <p:sp>
        <p:nvSpPr>
          <p:cNvPr id="15" name="Rectangle 14"/>
          <p:cNvSpPr/>
          <p:nvPr/>
        </p:nvSpPr>
        <p:spPr>
          <a:xfrm>
            <a:off x="7948450" y="4613190"/>
            <a:ext cx="91440" cy="9144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prstClr val="black"/>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7689" y="1902960"/>
            <a:ext cx="1560513"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08362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109728"/>
            <a:ext cx="8562480" cy="576000"/>
          </a:xfrm>
        </p:spPr>
        <p:txBody>
          <a:bodyPr/>
          <a:lstStyle/>
          <a:p>
            <a:r>
              <a:rPr lang="en-US" dirty="0">
                <a:solidFill>
                  <a:prstClr val="black">
                    <a:lumMod val="75000"/>
                    <a:lumOff val="25000"/>
                  </a:prstClr>
                </a:solidFill>
              </a:rPr>
              <a:t>Standard </a:t>
            </a:r>
            <a:r>
              <a:rPr lang="en-US" dirty="0" smtClean="0">
                <a:solidFill>
                  <a:prstClr val="black">
                    <a:lumMod val="75000"/>
                    <a:lumOff val="25000"/>
                  </a:prstClr>
                </a:solidFill>
              </a:rPr>
              <a:t>Quality Attributes : Maintainability</a:t>
            </a:r>
            <a:endParaRPr lang="en-IN" sz="2600" dirty="0"/>
          </a:p>
        </p:txBody>
      </p:sp>
      <p:sp>
        <p:nvSpPr>
          <p:cNvPr id="5" name="Rectangle 4"/>
          <p:cNvSpPr/>
          <p:nvPr/>
        </p:nvSpPr>
        <p:spPr>
          <a:xfrm>
            <a:off x="214086" y="1066800"/>
            <a:ext cx="8534378" cy="507297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lvl="2" eaLnBrk="0" hangingPunct="0">
              <a:spcBef>
                <a:spcPts val="1200"/>
              </a:spcBef>
            </a:pPr>
            <a:r>
              <a:rPr lang="en-US" sz="1600" b="1" u="sng" dirty="0">
                <a:solidFill>
                  <a:prstClr val="black">
                    <a:lumMod val="75000"/>
                    <a:lumOff val="25000"/>
                  </a:prstClr>
                </a:solidFill>
              </a:rPr>
              <a:t>Maintainability</a:t>
            </a:r>
            <a:endParaRPr lang="en-US" sz="1600" b="1" u="sng" dirty="0">
              <a:solidFill>
                <a:prstClr val="black">
                  <a:lumMod val="75000"/>
                  <a:lumOff val="25000"/>
                </a:prstClr>
              </a:solidFill>
            </a:endParaRPr>
          </a:p>
          <a:p>
            <a:pPr marL="0" lvl="2" eaLnBrk="0" hangingPunct="0">
              <a:spcBef>
                <a:spcPts val="1200"/>
              </a:spcBef>
            </a:pPr>
            <a:r>
              <a:rPr lang="en-US" sz="1600" dirty="0">
                <a:solidFill>
                  <a:prstClr val="black">
                    <a:lumMod val="75000"/>
                    <a:lumOff val="25000"/>
                  </a:prstClr>
                </a:solidFill>
              </a:rPr>
              <a:t>This characteristic represents the degree of effectiveness and efficiency with which a product or system can be modified to improve it, correct it or adapt it to changes in environment, and in requirements. This characteristic is composed of the following </a:t>
            </a:r>
            <a:r>
              <a:rPr lang="en-US" sz="1600" dirty="0" smtClean="0">
                <a:solidFill>
                  <a:prstClr val="black">
                    <a:lumMod val="75000"/>
                    <a:lumOff val="25000"/>
                  </a:prstClr>
                </a:solidFill>
              </a:rPr>
              <a:t>sub characteristics:</a:t>
            </a:r>
          </a:p>
          <a:p>
            <a:pPr marL="363538" lvl="2" indent="-185738" eaLnBrk="0" hangingPunct="0">
              <a:spcBef>
                <a:spcPts val="1200"/>
              </a:spcBef>
              <a:buFont typeface="Arial" pitchFamily="34" charset="0"/>
              <a:buChar char="•"/>
            </a:pPr>
            <a:r>
              <a:rPr lang="en-US" sz="1600" b="1" u="sng" dirty="0" smtClean="0">
                <a:solidFill>
                  <a:prstClr val="black">
                    <a:lumMod val="75000"/>
                    <a:lumOff val="25000"/>
                  </a:prstClr>
                </a:solidFill>
              </a:rPr>
              <a:t>Modularity</a:t>
            </a:r>
            <a:r>
              <a:rPr lang="en-US" sz="1600" dirty="0" smtClean="0">
                <a:solidFill>
                  <a:prstClr val="black">
                    <a:lumMod val="75000"/>
                    <a:lumOff val="25000"/>
                  </a:prstClr>
                </a:solidFill>
              </a:rPr>
              <a:t> </a:t>
            </a:r>
            <a:r>
              <a:rPr lang="en-US" sz="1600" dirty="0">
                <a:solidFill>
                  <a:prstClr val="black">
                    <a:lumMod val="75000"/>
                    <a:lumOff val="25000"/>
                  </a:prstClr>
                </a:solidFill>
              </a:rPr>
              <a:t>Degree to which a system or computer program is composed of discrete components such that a change to one component has minimal impact on other components.</a:t>
            </a:r>
          </a:p>
          <a:p>
            <a:pPr marL="363538" lvl="2" indent="-185738" eaLnBrk="0" hangingPunct="0">
              <a:spcBef>
                <a:spcPts val="1200"/>
              </a:spcBef>
              <a:buFont typeface="Arial" pitchFamily="34" charset="0"/>
              <a:buChar char="•"/>
            </a:pPr>
            <a:r>
              <a:rPr lang="en-US" sz="1600" b="1" u="sng" dirty="0">
                <a:solidFill>
                  <a:prstClr val="black">
                    <a:lumMod val="75000"/>
                    <a:lumOff val="25000"/>
                  </a:prstClr>
                </a:solidFill>
              </a:rPr>
              <a:t>Reusability</a:t>
            </a:r>
            <a:r>
              <a:rPr lang="en-US" sz="1600" dirty="0">
                <a:solidFill>
                  <a:prstClr val="black">
                    <a:lumMod val="75000"/>
                    <a:lumOff val="25000"/>
                  </a:prstClr>
                </a:solidFill>
              </a:rPr>
              <a:t> Degree to which an asset can be used in more than one system, or in building other assets.</a:t>
            </a:r>
          </a:p>
          <a:p>
            <a:pPr marL="363538" lvl="2" indent="-185738" eaLnBrk="0" hangingPunct="0">
              <a:spcBef>
                <a:spcPts val="1200"/>
              </a:spcBef>
              <a:buFont typeface="Arial" pitchFamily="34" charset="0"/>
              <a:buChar char="•"/>
            </a:pPr>
            <a:r>
              <a:rPr lang="en-US" sz="1600" b="1" u="sng" dirty="0" smtClean="0">
                <a:solidFill>
                  <a:prstClr val="black">
                    <a:lumMod val="75000"/>
                    <a:lumOff val="25000"/>
                  </a:prstClr>
                </a:solidFill>
              </a:rPr>
              <a:t>Analyzability</a:t>
            </a:r>
            <a:r>
              <a:rPr lang="en-US" sz="1600" dirty="0" smtClean="0">
                <a:solidFill>
                  <a:prstClr val="black">
                    <a:lumMod val="75000"/>
                    <a:lumOff val="25000"/>
                  </a:prstClr>
                </a:solidFill>
              </a:rPr>
              <a:t> </a:t>
            </a:r>
            <a:r>
              <a:rPr lang="en-US" sz="1600" dirty="0">
                <a:solidFill>
                  <a:prstClr val="black">
                    <a:lumMod val="75000"/>
                    <a:lumOff val="25000"/>
                  </a:prstClr>
                </a:solidFill>
              </a:rPr>
              <a:t>Degree of effectiveness and efficiency with which it is possible to assess the impact on a product or system of an intended change to one or more of its parts, or to diagnose a product for deficiencies or causes of failures, or to identify parts to be modified.</a:t>
            </a:r>
          </a:p>
          <a:p>
            <a:pPr marL="363538" lvl="2" indent="-185738" eaLnBrk="0" hangingPunct="0">
              <a:spcBef>
                <a:spcPts val="1200"/>
              </a:spcBef>
              <a:buFont typeface="Arial" pitchFamily="34" charset="0"/>
              <a:buChar char="•"/>
            </a:pPr>
            <a:r>
              <a:rPr lang="en-US" sz="1600" b="1" u="sng" dirty="0">
                <a:solidFill>
                  <a:prstClr val="black">
                    <a:lumMod val="75000"/>
                    <a:lumOff val="25000"/>
                  </a:prstClr>
                </a:solidFill>
              </a:rPr>
              <a:t>Modifiability</a:t>
            </a:r>
            <a:r>
              <a:rPr lang="en-US" sz="1600" dirty="0">
                <a:solidFill>
                  <a:prstClr val="black">
                    <a:lumMod val="75000"/>
                    <a:lumOff val="25000"/>
                  </a:prstClr>
                </a:solidFill>
              </a:rPr>
              <a:t> Degree to which a product or system can be effectively and efficiently modified without introducing defects or degrading existing product quality.</a:t>
            </a:r>
          </a:p>
          <a:p>
            <a:pPr marL="363538" lvl="2" indent="-185738" eaLnBrk="0" hangingPunct="0">
              <a:spcBef>
                <a:spcPts val="1200"/>
              </a:spcBef>
              <a:buFont typeface="Arial" pitchFamily="34" charset="0"/>
              <a:buChar char="•"/>
            </a:pPr>
            <a:r>
              <a:rPr lang="en-US" sz="1600" b="1" u="sng" dirty="0">
                <a:solidFill>
                  <a:prstClr val="black">
                    <a:lumMod val="75000"/>
                    <a:lumOff val="25000"/>
                  </a:prstClr>
                </a:solidFill>
              </a:rPr>
              <a:t>Testability</a:t>
            </a:r>
            <a:r>
              <a:rPr lang="en-US" sz="1600" dirty="0">
                <a:solidFill>
                  <a:prstClr val="black">
                    <a:lumMod val="75000"/>
                    <a:lumOff val="25000"/>
                  </a:prstClr>
                </a:solidFill>
              </a:rPr>
              <a:t> Degree of effectiveness and efficiency with which test criteria can be established for a system, product or component and tests can be performed to determine whether those criteria have been met.</a:t>
            </a:r>
          </a:p>
          <a:p>
            <a:pPr marL="363538" lvl="2" indent="-185738" eaLnBrk="0" hangingPunct="0">
              <a:spcBef>
                <a:spcPts val="1200"/>
              </a:spcBef>
              <a:buFont typeface="Arial" pitchFamily="34" charset="0"/>
              <a:buChar char="•"/>
            </a:pPr>
            <a:endParaRPr lang="en-US" sz="1600" dirty="0">
              <a:solidFill>
                <a:prstClr val="black">
                  <a:lumMod val="75000"/>
                  <a:lumOff val="25000"/>
                </a:prstClr>
              </a:solidFill>
            </a:endParaRPr>
          </a:p>
        </p:txBody>
      </p:sp>
    </p:spTree>
    <p:extLst>
      <p:ext uri="{BB962C8B-B14F-4D97-AF65-F5344CB8AC3E}">
        <p14:creationId xmlns:p14="http://schemas.microsoft.com/office/powerpoint/2010/main" val="6396323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109728"/>
            <a:ext cx="8562480" cy="576000"/>
          </a:xfrm>
        </p:spPr>
        <p:txBody>
          <a:bodyPr/>
          <a:lstStyle/>
          <a:p>
            <a:r>
              <a:rPr lang="en-US" dirty="0">
                <a:solidFill>
                  <a:prstClr val="black">
                    <a:lumMod val="75000"/>
                    <a:lumOff val="25000"/>
                  </a:prstClr>
                </a:solidFill>
              </a:rPr>
              <a:t>Standard </a:t>
            </a:r>
            <a:r>
              <a:rPr lang="en-US" dirty="0" smtClean="0">
                <a:solidFill>
                  <a:prstClr val="black">
                    <a:lumMod val="75000"/>
                    <a:lumOff val="25000"/>
                  </a:prstClr>
                </a:solidFill>
              </a:rPr>
              <a:t>Quality Attributes : Portability</a:t>
            </a:r>
            <a:endParaRPr lang="en-IN" sz="2600" dirty="0"/>
          </a:p>
        </p:txBody>
      </p:sp>
      <p:sp>
        <p:nvSpPr>
          <p:cNvPr id="5" name="Rectangle 4"/>
          <p:cNvSpPr/>
          <p:nvPr/>
        </p:nvSpPr>
        <p:spPr>
          <a:xfrm>
            <a:off x="214086" y="1066800"/>
            <a:ext cx="8534378" cy="507297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lvl="2" eaLnBrk="0" hangingPunct="0">
              <a:spcBef>
                <a:spcPts val="1200"/>
              </a:spcBef>
            </a:pPr>
            <a:r>
              <a:rPr lang="en-US" sz="1600" b="1" u="sng" dirty="0">
                <a:solidFill>
                  <a:prstClr val="black">
                    <a:lumMod val="75000"/>
                    <a:lumOff val="25000"/>
                  </a:prstClr>
                </a:solidFill>
              </a:rPr>
              <a:t>Portability</a:t>
            </a:r>
            <a:endParaRPr lang="en-US" sz="1600" b="1" u="sng" dirty="0">
              <a:solidFill>
                <a:prstClr val="black">
                  <a:lumMod val="75000"/>
                  <a:lumOff val="25000"/>
                </a:prstClr>
              </a:solidFill>
            </a:endParaRPr>
          </a:p>
          <a:p>
            <a:pPr marL="0" lvl="2" eaLnBrk="0" hangingPunct="0">
              <a:spcBef>
                <a:spcPts val="1200"/>
              </a:spcBef>
            </a:pPr>
            <a:r>
              <a:rPr lang="en-US" sz="1600" dirty="0">
                <a:solidFill>
                  <a:prstClr val="black">
                    <a:lumMod val="75000"/>
                    <a:lumOff val="25000"/>
                  </a:prstClr>
                </a:solidFill>
              </a:rPr>
              <a:t>Degree of effectiveness and efficiency with which a system, product or component can be transferred from one hardware, software or other operational or usage environment to another. This characteristic is composed of the following sub characteristics</a:t>
            </a:r>
            <a:r>
              <a:rPr lang="en-US" sz="1600" dirty="0" smtClean="0">
                <a:solidFill>
                  <a:prstClr val="black">
                    <a:lumMod val="75000"/>
                    <a:lumOff val="25000"/>
                  </a:prstClr>
                </a:solidFill>
              </a:rPr>
              <a:t>:</a:t>
            </a:r>
          </a:p>
          <a:p>
            <a:pPr marL="363538" lvl="2" indent="-185738" eaLnBrk="0" hangingPunct="0">
              <a:spcBef>
                <a:spcPts val="1200"/>
              </a:spcBef>
              <a:buFont typeface="Arial" pitchFamily="34" charset="0"/>
              <a:buChar char="•"/>
            </a:pPr>
            <a:r>
              <a:rPr lang="en-US" sz="1600" b="1" u="sng" dirty="0" smtClean="0">
                <a:solidFill>
                  <a:prstClr val="black">
                    <a:lumMod val="75000"/>
                    <a:lumOff val="25000"/>
                  </a:prstClr>
                </a:solidFill>
              </a:rPr>
              <a:t>Adaptability</a:t>
            </a:r>
            <a:r>
              <a:rPr lang="en-US" sz="1600" dirty="0" smtClean="0">
                <a:solidFill>
                  <a:prstClr val="black">
                    <a:lumMod val="75000"/>
                    <a:lumOff val="25000"/>
                  </a:prstClr>
                </a:solidFill>
              </a:rPr>
              <a:t> </a:t>
            </a:r>
            <a:r>
              <a:rPr lang="en-US" sz="1600" dirty="0">
                <a:solidFill>
                  <a:prstClr val="black">
                    <a:lumMod val="75000"/>
                    <a:lumOff val="25000"/>
                  </a:prstClr>
                </a:solidFill>
              </a:rPr>
              <a:t>Degree to which a product or system can effectively and efficiently be adapted for different or evolving hardware, software or other operational or usage environments.</a:t>
            </a:r>
          </a:p>
          <a:p>
            <a:pPr marL="363538" lvl="2" indent="-185738" eaLnBrk="0" hangingPunct="0">
              <a:spcBef>
                <a:spcPts val="1200"/>
              </a:spcBef>
              <a:buFont typeface="Arial" pitchFamily="34" charset="0"/>
              <a:buChar char="•"/>
            </a:pPr>
            <a:r>
              <a:rPr lang="en-US" sz="1600" b="1" u="sng" dirty="0" err="1" smtClean="0">
                <a:solidFill>
                  <a:prstClr val="black">
                    <a:lumMod val="75000"/>
                    <a:lumOff val="25000"/>
                  </a:prstClr>
                </a:solidFill>
              </a:rPr>
              <a:t>Installability</a:t>
            </a:r>
            <a:r>
              <a:rPr lang="en-US" sz="1600" dirty="0" smtClean="0">
                <a:solidFill>
                  <a:prstClr val="black">
                    <a:lumMod val="75000"/>
                    <a:lumOff val="25000"/>
                  </a:prstClr>
                </a:solidFill>
              </a:rPr>
              <a:t> </a:t>
            </a:r>
            <a:r>
              <a:rPr lang="en-US" sz="1600" dirty="0">
                <a:solidFill>
                  <a:prstClr val="black">
                    <a:lumMod val="75000"/>
                    <a:lumOff val="25000"/>
                  </a:prstClr>
                </a:solidFill>
              </a:rPr>
              <a:t>Degree of effectiveness and efficiency with which a product or system can be successfully installed and/or uninstalled in a specified environment.</a:t>
            </a:r>
          </a:p>
          <a:p>
            <a:pPr marL="363538" lvl="2" indent="-185738" eaLnBrk="0" hangingPunct="0">
              <a:spcBef>
                <a:spcPts val="1200"/>
              </a:spcBef>
              <a:buFont typeface="Arial" pitchFamily="34" charset="0"/>
              <a:buChar char="•"/>
            </a:pPr>
            <a:r>
              <a:rPr lang="en-US" sz="1600" b="1" u="sng" dirty="0" err="1" smtClean="0">
                <a:solidFill>
                  <a:prstClr val="black">
                    <a:lumMod val="75000"/>
                    <a:lumOff val="25000"/>
                  </a:prstClr>
                </a:solidFill>
              </a:rPr>
              <a:t>Replaceability</a:t>
            </a:r>
            <a:r>
              <a:rPr lang="en-US" sz="1600" dirty="0" smtClean="0">
                <a:solidFill>
                  <a:prstClr val="black">
                    <a:lumMod val="75000"/>
                    <a:lumOff val="25000"/>
                  </a:prstClr>
                </a:solidFill>
              </a:rPr>
              <a:t> </a:t>
            </a:r>
            <a:r>
              <a:rPr lang="en-US" sz="1600" dirty="0">
                <a:solidFill>
                  <a:prstClr val="black">
                    <a:lumMod val="75000"/>
                    <a:lumOff val="25000"/>
                  </a:prstClr>
                </a:solidFill>
              </a:rPr>
              <a:t>Degree to which a product can replace another specified software product for the same purpose in the same environment.</a:t>
            </a:r>
            <a:endParaRPr lang="en-US" sz="1600" dirty="0">
              <a:solidFill>
                <a:prstClr val="black">
                  <a:lumMod val="75000"/>
                  <a:lumOff val="25000"/>
                </a:prstClr>
              </a:solidFill>
            </a:endParaRPr>
          </a:p>
        </p:txBody>
      </p:sp>
    </p:spTree>
    <p:extLst>
      <p:ext uri="{BB962C8B-B14F-4D97-AF65-F5344CB8AC3E}">
        <p14:creationId xmlns:p14="http://schemas.microsoft.com/office/powerpoint/2010/main" val="19269140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109728"/>
            <a:ext cx="8562480" cy="576000"/>
          </a:xfrm>
        </p:spPr>
        <p:txBody>
          <a:bodyPr/>
          <a:lstStyle/>
          <a:p>
            <a:r>
              <a:rPr lang="en-US" dirty="0">
                <a:solidFill>
                  <a:prstClr val="black">
                    <a:lumMod val="75000"/>
                    <a:lumOff val="25000"/>
                  </a:prstClr>
                </a:solidFill>
              </a:rPr>
              <a:t>Standard </a:t>
            </a:r>
            <a:r>
              <a:rPr lang="en-US" dirty="0" smtClean="0">
                <a:solidFill>
                  <a:prstClr val="black">
                    <a:lumMod val="75000"/>
                    <a:lumOff val="25000"/>
                  </a:prstClr>
                </a:solidFill>
              </a:rPr>
              <a:t>Quality Attributes - Advantages</a:t>
            </a:r>
            <a:endParaRPr lang="en-IN" sz="2600" dirty="0"/>
          </a:p>
        </p:txBody>
      </p:sp>
      <p:sp>
        <p:nvSpPr>
          <p:cNvPr id="5" name="Rectangle 4"/>
          <p:cNvSpPr/>
          <p:nvPr/>
        </p:nvSpPr>
        <p:spPr>
          <a:xfrm>
            <a:off x="214086" y="1066800"/>
            <a:ext cx="8534378" cy="507297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4625" indent="-174625" eaLnBrk="0" hangingPunct="0">
              <a:spcBef>
                <a:spcPts val="1200"/>
              </a:spcBef>
              <a:buFont typeface="Wingdings" pitchFamily="2" charset="2"/>
              <a:buChar char="§"/>
            </a:pPr>
            <a:r>
              <a:rPr lang="en-US" sz="1600" b="1" dirty="0" smtClean="0">
                <a:solidFill>
                  <a:prstClr val="black">
                    <a:lumMod val="75000"/>
                    <a:lumOff val="25000"/>
                  </a:prstClr>
                </a:solidFill>
              </a:rPr>
              <a:t>Advantages</a:t>
            </a:r>
            <a:endParaRPr lang="en-US" sz="1600" b="1" dirty="0">
              <a:solidFill>
                <a:prstClr val="black">
                  <a:lumMod val="75000"/>
                  <a:lumOff val="25000"/>
                </a:prstClr>
              </a:solidFill>
            </a:endParaRPr>
          </a:p>
          <a:p>
            <a:pPr marL="363538" lvl="2" indent="-185738" eaLnBrk="0" hangingPunct="0">
              <a:spcBef>
                <a:spcPts val="1200"/>
              </a:spcBef>
              <a:buFont typeface="Arial" pitchFamily="34" charset="0"/>
              <a:buChar char="•"/>
            </a:pPr>
            <a:r>
              <a:rPr lang="en-US" sz="1600" dirty="0" smtClean="0">
                <a:solidFill>
                  <a:prstClr val="black">
                    <a:lumMod val="75000"/>
                    <a:lumOff val="25000"/>
                  </a:prstClr>
                </a:solidFill>
              </a:rPr>
              <a:t>They </a:t>
            </a:r>
            <a:r>
              <a:rPr lang="en-US" sz="1600" dirty="0">
                <a:solidFill>
                  <a:prstClr val="black">
                    <a:lumMod val="75000"/>
                    <a:lumOff val="25000"/>
                  </a:prstClr>
                </a:solidFill>
              </a:rPr>
              <a:t>can be helpful checklists to assist requirements gatherers in making sure that no important needs were overlooked. Even more useful than standalone lists, they can serve as the basis for creating your own checklist that contains the quality attributes of concern in your domain, your industry, your organization, and your products. Quality attribute lists can also serve as the basis for establishing measures</a:t>
            </a:r>
            <a:r>
              <a:rPr lang="en-US" sz="1600" dirty="0" smtClean="0">
                <a:solidFill>
                  <a:prstClr val="black">
                    <a:lumMod val="75000"/>
                    <a:lumOff val="25000"/>
                  </a:prstClr>
                </a:solidFill>
              </a:rPr>
              <a:t>.</a:t>
            </a:r>
          </a:p>
          <a:p>
            <a:pPr marL="363538" lvl="2" indent="-185738" eaLnBrk="0" hangingPunct="0">
              <a:spcBef>
                <a:spcPts val="1200"/>
              </a:spcBef>
              <a:buFont typeface="Arial" pitchFamily="34" charset="0"/>
              <a:buChar char="•"/>
            </a:pPr>
            <a:r>
              <a:rPr lang="en-US" sz="1600" dirty="0" smtClean="0">
                <a:solidFill>
                  <a:prstClr val="black">
                    <a:lumMod val="75000"/>
                    <a:lumOff val="25000"/>
                  </a:prstClr>
                </a:solidFill>
              </a:rPr>
              <a:t>these </a:t>
            </a:r>
            <a:r>
              <a:rPr lang="en-US" sz="1600" dirty="0">
                <a:solidFill>
                  <a:prstClr val="black">
                    <a:lumMod val="75000"/>
                    <a:lumOff val="25000"/>
                  </a:prstClr>
                </a:solidFill>
              </a:rPr>
              <a:t>lists force architects to pay attention to every quality attribute on the list, even if only to finally decide that the particular quality attribute is irrelevant to their system.</a:t>
            </a:r>
          </a:p>
          <a:p>
            <a:pPr marL="363538" lvl="2" indent="-185738" eaLnBrk="0" hangingPunct="0">
              <a:spcBef>
                <a:spcPts val="1200"/>
              </a:spcBef>
              <a:buFont typeface="Arial" pitchFamily="34" charset="0"/>
              <a:buChar char="•"/>
            </a:pPr>
            <a:endParaRPr lang="en-US" sz="1600" dirty="0">
              <a:solidFill>
                <a:prstClr val="black">
                  <a:lumMod val="75000"/>
                  <a:lumOff val="25000"/>
                </a:prstClr>
              </a:solidFill>
            </a:endParaRPr>
          </a:p>
          <a:p>
            <a:pPr marL="363538" lvl="2" indent="-185738" eaLnBrk="0" hangingPunct="0">
              <a:spcBef>
                <a:spcPts val="1200"/>
              </a:spcBef>
              <a:buFont typeface="Arial" pitchFamily="34" charset="0"/>
              <a:buChar char="•"/>
            </a:pPr>
            <a:endParaRPr lang="en-US" sz="1600" dirty="0">
              <a:solidFill>
                <a:prstClr val="black">
                  <a:lumMod val="75000"/>
                  <a:lumOff val="25000"/>
                </a:prstClr>
              </a:solidFill>
            </a:endParaRPr>
          </a:p>
          <a:p>
            <a:pPr marL="363538" lvl="2" indent="-185738" eaLnBrk="0" hangingPunct="0">
              <a:spcBef>
                <a:spcPts val="1200"/>
              </a:spcBef>
              <a:buFont typeface="Arial" pitchFamily="34" charset="0"/>
              <a:buChar char="•"/>
            </a:pPr>
            <a:endParaRPr lang="en-US" sz="1600" dirty="0">
              <a:solidFill>
                <a:prstClr val="black">
                  <a:lumMod val="75000"/>
                  <a:lumOff val="25000"/>
                </a:prstClr>
              </a:solidFill>
            </a:endParaRPr>
          </a:p>
          <a:p>
            <a:pPr marL="363538" lvl="2" indent="-185738" eaLnBrk="0" hangingPunct="0">
              <a:spcBef>
                <a:spcPts val="1200"/>
              </a:spcBef>
              <a:buFont typeface="Arial" pitchFamily="34" charset="0"/>
              <a:buChar char="•"/>
            </a:pPr>
            <a:endParaRPr lang="en-US" sz="1600" dirty="0">
              <a:solidFill>
                <a:prstClr val="black">
                  <a:lumMod val="75000"/>
                  <a:lumOff val="25000"/>
                </a:prstClr>
              </a:solidFill>
            </a:endParaRPr>
          </a:p>
          <a:p>
            <a:pPr marL="363538" lvl="2" indent="-185738" eaLnBrk="0" hangingPunct="0">
              <a:spcBef>
                <a:spcPts val="1200"/>
              </a:spcBef>
              <a:buFont typeface="Arial" pitchFamily="34" charset="0"/>
              <a:buChar char="•"/>
            </a:pPr>
            <a:endParaRPr lang="en-US" sz="1600" dirty="0">
              <a:solidFill>
                <a:prstClr val="black">
                  <a:lumMod val="75000"/>
                  <a:lumOff val="25000"/>
                </a:prstClr>
              </a:solidFill>
            </a:endParaRPr>
          </a:p>
          <a:p>
            <a:pPr marL="363538" lvl="2" indent="-185738" eaLnBrk="0" hangingPunct="0">
              <a:spcBef>
                <a:spcPts val="1200"/>
              </a:spcBef>
              <a:buFont typeface="Arial" pitchFamily="34" charset="0"/>
              <a:buChar char="•"/>
            </a:pPr>
            <a:endParaRPr lang="en-US" sz="1600" dirty="0">
              <a:solidFill>
                <a:prstClr val="black">
                  <a:lumMod val="75000"/>
                  <a:lumOff val="25000"/>
                </a:prstClr>
              </a:solidFill>
            </a:endParaRPr>
          </a:p>
          <a:p>
            <a:pPr marL="177800" lvl="2" eaLnBrk="0" hangingPunct="0">
              <a:spcBef>
                <a:spcPts val="1200"/>
              </a:spcBef>
            </a:pPr>
            <a:endParaRPr lang="en-US" sz="1600" dirty="0">
              <a:solidFill>
                <a:prstClr val="black">
                  <a:lumMod val="75000"/>
                  <a:lumOff val="25000"/>
                </a:prstClr>
              </a:solidFill>
            </a:endParaRPr>
          </a:p>
          <a:p>
            <a:pPr marL="363538" lvl="2" indent="-185738" eaLnBrk="0" hangingPunct="0">
              <a:spcBef>
                <a:spcPts val="1200"/>
              </a:spcBef>
              <a:buFont typeface="Arial" pitchFamily="34" charset="0"/>
              <a:buChar char="•"/>
            </a:pPr>
            <a:endParaRPr lang="en-US" sz="1600" dirty="0">
              <a:solidFill>
                <a:prstClr val="black">
                  <a:lumMod val="75000"/>
                  <a:lumOff val="25000"/>
                </a:prstClr>
              </a:solidFill>
            </a:endParaRPr>
          </a:p>
          <a:p>
            <a:pPr marL="363538" lvl="2" indent="-185738" eaLnBrk="0" hangingPunct="0">
              <a:spcBef>
                <a:spcPts val="1200"/>
              </a:spcBef>
              <a:buFont typeface="Arial" pitchFamily="34" charset="0"/>
              <a:buChar char="•"/>
            </a:pPr>
            <a:endParaRPr lang="en-US" sz="1600" dirty="0" smtClean="0">
              <a:solidFill>
                <a:prstClr val="black">
                  <a:lumMod val="75000"/>
                  <a:lumOff val="25000"/>
                </a:prstClr>
              </a:solidFill>
            </a:endParaRPr>
          </a:p>
          <a:p>
            <a:pPr marL="363538" lvl="2" indent="-185738" eaLnBrk="0" hangingPunct="0">
              <a:spcBef>
                <a:spcPts val="1200"/>
              </a:spcBef>
              <a:buFont typeface="Arial" pitchFamily="34" charset="0"/>
              <a:buChar char="•"/>
            </a:pPr>
            <a:endParaRPr lang="en-US" sz="1600" dirty="0">
              <a:solidFill>
                <a:prstClr val="black">
                  <a:lumMod val="75000"/>
                  <a:lumOff val="25000"/>
                </a:prstClr>
              </a:solidFill>
            </a:endParaRPr>
          </a:p>
          <a:p>
            <a:pPr marL="363538" lvl="2" indent="-185738" eaLnBrk="0" hangingPunct="0">
              <a:spcBef>
                <a:spcPts val="1200"/>
              </a:spcBef>
              <a:buFont typeface="Arial" pitchFamily="34" charset="0"/>
              <a:buChar char="•"/>
            </a:pPr>
            <a:endParaRPr lang="en-US" sz="1600" dirty="0">
              <a:solidFill>
                <a:prstClr val="black">
                  <a:lumMod val="75000"/>
                  <a:lumOff val="25000"/>
                </a:prstClr>
              </a:solidFill>
            </a:endParaRPr>
          </a:p>
          <a:p>
            <a:pPr marL="363538" lvl="2" indent="-185738" eaLnBrk="0" hangingPunct="0">
              <a:spcBef>
                <a:spcPts val="1200"/>
              </a:spcBef>
              <a:buFont typeface="Arial" pitchFamily="34" charset="0"/>
              <a:buChar char="•"/>
            </a:pPr>
            <a:endParaRPr lang="en-US" sz="1600" dirty="0">
              <a:solidFill>
                <a:prstClr val="black">
                  <a:lumMod val="75000"/>
                  <a:lumOff val="25000"/>
                </a:prstClr>
              </a:solidFill>
            </a:endParaRPr>
          </a:p>
          <a:p>
            <a:pPr marL="174625" indent="-174625" eaLnBrk="0" hangingPunct="0">
              <a:spcBef>
                <a:spcPts val="1200"/>
              </a:spcBef>
              <a:buFont typeface="Wingdings" pitchFamily="2" charset="2"/>
              <a:buChar char="§"/>
            </a:pPr>
            <a:endParaRPr lang="en-US" sz="1600" b="1" dirty="0">
              <a:solidFill>
                <a:prstClr val="black">
                  <a:lumMod val="75000"/>
                  <a:lumOff val="25000"/>
                </a:prstClr>
              </a:solidFill>
            </a:endParaRPr>
          </a:p>
        </p:txBody>
      </p:sp>
    </p:spTree>
    <p:extLst>
      <p:ext uri="{BB962C8B-B14F-4D97-AF65-F5344CB8AC3E}">
        <p14:creationId xmlns:p14="http://schemas.microsoft.com/office/powerpoint/2010/main" val="851550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290286" y="137886"/>
            <a:ext cx="8777514" cy="523220"/>
          </a:xfrm>
          <a:prstGeom prst="rect">
            <a:avLst/>
          </a:prstGeom>
        </p:spPr>
        <p:txBody>
          <a:bodyPr wrap="square">
            <a:spAutoFit/>
          </a:bodyPr>
          <a:lstStyle/>
          <a:p>
            <a:r>
              <a:rPr lang="en-US" sz="2800" dirty="0">
                <a:solidFill>
                  <a:prstClr val="black">
                    <a:lumMod val="75000"/>
                    <a:lumOff val="25000"/>
                  </a:prstClr>
                </a:solidFill>
              </a:rPr>
              <a:t>Quality Attribute Scenarios</a:t>
            </a:r>
            <a:endParaRPr lang="en-IN" sz="2600" b="1" dirty="0">
              <a:solidFill>
                <a:schemeClr val="tx1">
                  <a:lumMod val="75000"/>
                  <a:lumOff val="25000"/>
                </a:schemeClr>
              </a:solidFill>
              <a:latin typeface="+mj-lt"/>
              <a:ea typeface="+mj-ea"/>
              <a:cs typeface="+mj-cs"/>
            </a:endParaRPr>
          </a:p>
        </p:txBody>
      </p:sp>
      <p:cxnSp>
        <p:nvCxnSpPr>
          <p:cNvPr id="28" name="Straight Connector 27"/>
          <p:cNvCxnSpPr/>
          <p:nvPr/>
        </p:nvCxnSpPr>
        <p:spPr>
          <a:xfrm>
            <a:off x="4989288" y="955877"/>
            <a:ext cx="0" cy="55211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14086" y="1066800"/>
            <a:ext cx="4775202" cy="507297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63538" lvl="2" indent="-185738" eaLnBrk="0" hangingPunct="0">
              <a:spcBef>
                <a:spcPts val="1200"/>
              </a:spcBef>
              <a:buFont typeface="Arial" pitchFamily="34" charset="0"/>
              <a:buChar char="•"/>
            </a:pPr>
            <a:r>
              <a:rPr lang="en-US" sz="1600" dirty="0">
                <a:solidFill>
                  <a:prstClr val="black">
                    <a:lumMod val="75000"/>
                    <a:lumOff val="25000"/>
                  </a:prstClr>
                </a:solidFill>
              </a:rPr>
              <a:t>Quality attribute scenarios capture non-functional requirements of a system in terms of standard quality attributes, such as Availability, Modifiability, and so on. These are independent of specific functional requirements and describe desired qualities of a system. The qualities are stated in terms of a desired system response to some stimulus; more formally, a 6-part formulation is used. </a:t>
            </a:r>
            <a:endParaRPr lang="en-US" sz="1600" dirty="0" smtClean="0">
              <a:solidFill>
                <a:prstClr val="black">
                  <a:lumMod val="75000"/>
                  <a:lumOff val="25000"/>
                </a:prstClr>
              </a:solidFill>
            </a:endParaRPr>
          </a:p>
          <a:p>
            <a:pPr marL="363538" lvl="2" indent="-185738" eaLnBrk="0" hangingPunct="0">
              <a:spcBef>
                <a:spcPts val="1200"/>
              </a:spcBef>
              <a:buFont typeface="Arial" pitchFamily="34" charset="0"/>
              <a:buChar char="•"/>
            </a:pPr>
            <a:r>
              <a:rPr lang="en-US" sz="1600" dirty="0" smtClean="0">
                <a:solidFill>
                  <a:prstClr val="black">
                    <a:lumMod val="75000"/>
                    <a:lumOff val="25000"/>
                  </a:prstClr>
                </a:solidFill>
              </a:rPr>
              <a:t>As </a:t>
            </a:r>
            <a:r>
              <a:rPr lang="en-US" sz="1600" dirty="0">
                <a:solidFill>
                  <a:prstClr val="black">
                    <a:lumMod val="75000"/>
                    <a:lumOff val="25000"/>
                  </a:prstClr>
                </a:solidFill>
              </a:rPr>
              <a:t>an architecture is created or modified, the quality attribute scenarios should guide the decisions and tradeoffs made.</a:t>
            </a:r>
          </a:p>
          <a:p>
            <a:pPr marL="363538" lvl="2" indent="-185738" eaLnBrk="0" hangingPunct="0">
              <a:spcBef>
                <a:spcPts val="1200"/>
              </a:spcBef>
              <a:buFont typeface="Arial" pitchFamily="34" charset="0"/>
              <a:buChar char="•"/>
            </a:pPr>
            <a:endParaRPr lang="en-US" sz="1600" dirty="0">
              <a:solidFill>
                <a:prstClr val="black">
                  <a:lumMod val="75000"/>
                  <a:lumOff val="25000"/>
                </a:prstClr>
              </a:solidFill>
            </a:endParaRPr>
          </a:p>
          <a:p>
            <a:pPr marL="363538" lvl="2" indent="-185738" eaLnBrk="0" hangingPunct="0">
              <a:spcBef>
                <a:spcPts val="1200"/>
              </a:spcBef>
              <a:buFont typeface="Arial" pitchFamily="34" charset="0"/>
              <a:buChar char="•"/>
            </a:pPr>
            <a:endParaRPr lang="en-US" sz="1600" dirty="0">
              <a:solidFill>
                <a:prstClr val="black">
                  <a:lumMod val="75000"/>
                  <a:lumOff val="25000"/>
                </a:prstClr>
              </a:solidFill>
            </a:endParaRPr>
          </a:p>
          <a:p>
            <a:pPr marL="363538" lvl="2" indent="-185738" eaLnBrk="0" hangingPunct="0">
              <a:spcBef>
                <a:spcPts val="1200"/>
              </a:spcBef>
              <a:buFont typeface="Arial" pitchFamily="34" charset="0"/>
              <a:buChar char="•"/>
            </a:pPr>
            <a:endParaRPr lang="en-US" sz="1600" dirty="0">
              <a:solidFill>
                <a:prstClr val="black">
                  <a:lumMod val="75000"/>
                  <a:lumOff val="25000"/>
                </a:prstClr>
              </a:solidFill>
            </a:endParaRPr>
          </a:p>
          <a:p>
            <a:pPr marL="363538" lvl="2" indent="-185738" eaLnBrk="0" hangingPunct="0">
              <a:spcBef>
                <a:spcPts val="1200"/>
              </a:spcBef>
              <a:buFont typeface="Arial" pitchFamily="34" charset="0"/>
              <a:buChar char="•"/>
            </a:pPr>
            <a:endParaRPr lang="en-US" sz="1600" dirty="0">
              <a:solidFill>
                <a:prstClr val="black">
                  <a:lumMod val="75000"/>
                  <a:lumOff val="25000"/>
                </a:prstClr>
              </a:solidFill>
            </a:endParaRPr>
          </a:p>
          <a:p>
            <a:pPr marL="363538" lvl="2" indent="-185738" eaLnBrk="0" hangingPunct="0">
              <a:spcBef>
                <a:spcPts val="1200"/>
              </a:spcBef>
              <a:buFont typeface="Arial" pitchFamily="34" charset="0"/>
              <a:buChar char="•"/>
            </a:pPr>
            <a:endParaRPr lang="en-US" sz="1600" dirty="0">
              <a:solidFill>
                <a:prstClr val="black">
                  <a:lumMod val="75000"/>
                  <a:lumOff val="25000"/>
                </a:prstClr>
              </a:solidFill>
            </a:endParaRPr>
          </a:p>
          <a:p>
            <a:pPr marL="177800" lvl="2" eaLnBrk="0" hangingPunct="0">
              <a:spcBef>
                <a:spcPts val="1200"/>
              </a:spcBef>
            </a:pPr>
            <a:endParaRPr lang="en-US" sz="1600" dirty="0">
              <a:solidFill>
                <a:prstClr val="black">
                  <a:lumMod val="75000"/>
                  <a:lumOff val="25000"/>
                </a:prstClr>
              </a:solidFill>
            </a:endParaRPr>
          </a:p>
          <a:p>
            <a:pPr marL="363538" lvl="2" indent="-185738" eaLnBrk="0" hangingPunct="0">
              <a:spcBef>
                <a:spcPts val="1200"/>
              </a:spcBef>
              <a:buFont typeface="Arial" pitchFamily="34" charset="0"/>
              <a:buChar char="•"/>
            </a:pPr>
            <a:endParaRPr lang="en-US" sz="1600" dirty="0">
              <a:solidFill>
                <a:prstClr val="black">
                  <a:lumMod val="75000"/>
                  <a:lumOff val="25000"/>
                </a:prstClr>
              </a:solidFill>
            </a:endParaRPr>
          </a:p>
          <a:p>
            <a:pPr marL="363538" lvl="2" indent="-185738" eaLnBrk="0" hangingPunct="0">
              <a:spcBef>
                <a:spcPts val="1200"/>
              </a:spcBef>
              <a:buFont typeface="Arial" pitchFamily="34" charset="0"/>
              <a:buChar char="•"/>
            </a:pPr>
            <a:endParaRPr lang="en-US" sz="1600" dirty="0" smtClean="0">
              <a:solidFill>
                <a:prstClr val="black">
                  <a:lumMod val="75000"/>
                  <a:lumOff val="25000"/>
                </a:prstClr>
              </a:solidFill>
            </a:endParaRPr>
          </a:p>
          <a:p>
            <a:pPr marL="363538" lvl="2" indent="-185738" eaLnBrk="0" hangingPunct="0">
              <a:spcBef>
                <a:spcPts val="1200"/>
              </a:spcBef>
              <a:buFont typeface="Arial" pitchFamily="34" charset="0"/>
              <a:buChar char="•"/>
            </a:pPr>
            <a:endParaRPr lang="en-US" sz="1600" dirty="0">
              <a:solidFill>
                <a:prstClr val="black">
                  <a:lumMod val="75000"/>
                  <a:lumOff val="25000"/>
                </a:prstClr>
              </a:solidFill>
            </a:endParaRPr>
          </a:p>
          <a:p>
            <a:pPr marL="363538" lvl="2" indent="-185738" eaLnBrk="0" hangingPunct="0">
              <a:spcBef>
                <a:spcPts val="1200"/>
              </a:spcBef>
              <a:buFont typeface="Arial" pitchFamily="34" charset="0"/>
              <a:buChar char="•"/>
            </a:pPr>
            <a:endParaRPr lang="en-US" sz="1600" dirty="0">
              <a:solidFill>
                <a:prstClr val="black">
                  <a:lumMod val="75000"/>
                  <a:lumOff val="25000"/>
                </a:prstClr>
              </a:solidFill>
            </a:endParaRPr>
          </a:p>
          <a:p>
            <a:pPr marL="363538" lvl="2" indent="-185738" eaLnBrk="0" hangingPunct="0">
              <a:spcBef>
                <a:spcPts val="1200"/>
              </a:spcBef>
              <a:buFont typeface="Arial" pitchFamily="34" charset="0"/>
              <a:buChar char="•"/>
            </a:pPr>
            <a:endParaRPr lang="en-US" sz="1600" dirty="0">
              <a:solidFill>
                <a:prstClr val="black">
                  <a:lumMod val="75000"/>
                  <a:lumOff val="25000"/>
                </a:prstClr>
              </a:solidFill>
            </a:endParaRPr>
          </a:p>
          <a:p>
            <a:pPr marL="174625" indent="-174625" eaLnBrk="0" hangingPunct="0">
              <a:spcBef>
                <a:spcPts val="1200"/>
              </a:spcBef>
              <a:buFont typeface="Wingdings" pitchFamily="2" charset="2"/>
              <a:buChar char="§"/>
            </a:pPr>
            <a:endParaRPr lang="en-US" sz="1600" b="1" dirty="0">
              <a:solidFill>
                <a:prstClr val="black">
                  <a:lumMod val="75000"/>
                  <a:lumOff val="25000"/>
                </a:prstClr>
              </a:solidFill>
            </a:endParaRPr>
          </a:p>
        </p:txBody>
      </p:sp>
      <p:pic>
        <p:nvPicPr>
          <p:cNvPr id="2051" name="Picture 3" descr="C:\Users\faizc\Desktop\QA\quality-attribute-scenarios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1256522"/>
            <a:ext cx="3672408" cy="4260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64448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290286" y="137886"/>
            <a:ext cx="8777514" cy="523220"/>
          </a:xfrm>
          <a:prstGeom prst="rect">
            <a:avLst/>
          </a:prstGeom>
        </p:spPr>
        <p:txBody>
          <a:bodyPr wrap="square">
            <a:spAutoFit/>
          </a:bodyPr>
          <a:lstStyle/>
          <a:p>
            <a:r>
              <a:rPr lang="en-US" sz="2800" dirty="0" smtClean="0">
                <a:solidFill>
                  <a:prstClr val="black">
                    <a:lumMod val="75000"/>
                    <a:lumOff val="25000"/>
                  </a:prstClr>
                </a:solidFill>
              </a:rPr>
              <a:t>Performance Quality </a:t>
            </a:r>
            <a:r>
              <a:rPr lang="en-US" sz="2800" dirty="0">
                <a:solidFill>
                  <a:prstClr val="black">
                    <a:lumMod val="75000"/>
                    <a:lumOff val="25000"/>
                  </a:prstClr>
                </a:solidFill>
              </a:rPr>
              <a:t>Attribute </a:t>
            </a:r>
            <a:r>
              <a:rPr lang="en-US" sz="2800" dirty="0" smtClean="0">
                <a:solidFill>
                  <a:prstClr val="black">
                    <a:lumMod val="75000"/>
                    <a:lumOff val="25000"/>
                  </a:prstClr>
                </a:solidFill>
              </a:rPr>
              <a:t>Scenarios Template</a:t>
            </a:r>
            <a:endParaRPr lang="en-IN" sz="2600" b="1" dirty="0">
              <a:solidFill>
                <a:schemeClr val="tx1">
                  <a:lumMod val="75000"/>
                  <a:lumOff val="25000"/>
                </a:schemeClr>
              </a:solidFill>
              <a:latin typeface="+mj-lt"/>
              <a:ea typeface="+mj-ea"/>
              <a:cs typeface="+mj-cs"/>
            </a:endParaRPr>
          </a:p>
        </p:txBody>
      </p:sp>
      <p:sp>
        <p:nvSpPr>
          <p:cNvPr id="7" name="Rectangle 6"/>
          <p:cNvSpPr/>
          <p:nvPr/>
        </p:nvSpPr>
        <p:spPr>
          <a:xfrm>
            <a:off x="214086" y="1066800"/>
            <a:ext cx="8606386" cy="507297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7800" lvl="2" eaLnBrk="0" hangingPunct="0">
              <a:spcBef>
                <a:spcPts val="1200"/>
              </a:spcBef>
            </a:pPr>
            <a:r>
              <a:rPr lang="en-US" sz="1600" b="1" u="sng" dirty="0" smtClean="0">
                <a:solidFill>
                  <a:prstClr val="black">
                    <a:lumMod val="75000"/>
                    <a:lumOff val="25000"/>
                  </a:prstClr>
                </a:solidFill>
              </a:rPr>
              <a:t>Motivation </a:t>
            </a:r>
            <a:r>
              <a:rPr lang="en-US" sz="1600" b="1" u="sng" dirty="0">
                <a:solidFill>
                  <a:prstClr val="black">
                    <a:lumMod val="75000"/>
                    <a:lumOff val="25000"/>
                  </a:prstClr>
                </a:solidFill>
              </a:rPr>
              <a:t>/ Business Goals </a:t>
            </a:r>
            <a:r>
              <a:rPr lang="en-US" sz="1600" b="1" u="sng" dirty="0" smtClean="0">
                <a:solidFill>
                  <a:prstClr val="black">
                    <a:lumMod val="75000"/>
                    <a:lumOff val="25000"/>
                  </a:prstClr>
                </a:solidFill>
              </a:rPr>
              <a:t>Supported</a:t>
            </a:r>
          </a:p>
          <a:p>
            <a:pPr marL="363538" lvl="2" indent="-185738" eaLnBrk="0" hangingPunct="0">
              <a:spcBef>
                <a:spcPts val="1200"/>
              </a:spcBef>
              <a:buFont typeface="Arial" pitchFamily="34" charset="0"/>
              <a:buChar char="•"/>
            </a:pPr>
            <a:r>
              <a:rPr lang="en-US" sz="1600" dirty="0">
                <a:solidFill>
                  <a:prstClr val="black">
                    <a:lumMod val="75000"/>
                    <a:lumOff val="25000"/>
                  </a:prstClr>
                </a:solidFill>
              </a:rPr>
              <a:t>Application fast enough to be usable, application can meet business needs</a:t>
            </a:r>
          </a:p>
          <a:p>
            <a:pPr marL="177800" lvl="2" eaLnBrk="0" hangingPunct="0">
              <a:spcBef>
                <a:spcPts val="1200"/>
              </a:spcBef>
            </a:pPr>
            <a:r>
              <a:rPr lang="en-US" sz="1600" b="1" u="sng" dirty="0" smtClean="0">
                <a:solidFill>
                  <a:prstClr val="black">
                    <a:lumMod val="75000"/>
                    <a:lumOff val="25000"/>
                  </a:prstClr>
                </a:solidFill>
              </a:rPr>
              <a:t>Details</a:t>
            </a:r>
            <a:endParaRPr lang="en-US" sz="1600" b="1" u="sng" dirty="0">
              <a:solidFill>
                <a:prstClr val="black">
                  <a:lumMod val="75000"/>
                  <a:lumOff val="25000"/>
                </a:prstClr>
              </a:solidFill>
            </a:endParaRPr>
          </a:p>
          <a:p>
            <a:pPr marL="363538" lvl="2" indent="-185738" eaLnBrk="0" hangingPunct="0">
              <a:spcBef>
                <a:spcPts val="1200"/>
              </a:spcBef>
              <a:buFont typeface="Arial" pitchFamily="34" charset="0"/>
              <a:buChar char="•"/>
            </a:pPr>
            <a:endParaRPr lang="en-US" sz="1600" dirty="0">
              <a:solidFill>
                <a:prstClr val="black">
                  <a:lumMod val="75000"/>
                  <a:lumOff val="25000"/>
                </a:prstClr>
              </a:solidFill>
            </a:endParaRPr>
          </a:p>
          <a:p>
            <a:pPr marL="363538" lvl="2" indent="-185738" eaLnBrk="0" hangingPunct="0">
              <a:spcBef>
                <a:spcPts val="1200"/>
              </a:spcBef>
              <a:buFont typeface="Arial" pitchFamily="34" charset="0"/>
              <a:buChar char="•"/>
            </a:pPr>
            <a:endParaRPr lang="en-US" sz="1600" dirty="0">
              <a:solidFill>
                <a:prstClr val="black">
                  <a:lumMod val="75000"/>
                  <a:lumOff val="25000"/>
                </a:prstClr>
              </a:solidFill>
            </a:endParaRPr>
          </a:p>
          <a:p>
            <a:pPr marL="363538" lvl="2" indent="-185738" eaLnBrk="0" hangingPunct="0">
              <a:spcBef>
                <a:spcPts val="1200"/>
              </a:spcBef>
              <a:buFont typeface="Arial" pitchFamily="34" charset="0"/>
              <a:buChar char="•"/>
            </a:pPr>
            <a:endParaRPr lang="en-US" sz="1600" dirty="0">
              <a:solidFill>
                <a:prstClr val="black">
                  <a:lumMod val="75000"/>
                  <a:lumOff val="25000"/>
                </a:prstClr>
              </a:solidFill>
            </a:endParaRPr>
          </a:p>
          <a:p>
            <a:pPr marL="177800" lvl="2" eaLnBrk="0" hangingPunct="0">
              <a:spcBef>
                <a:spcPts val="1200"/>
              </a:spcBef>
            </a:pPr>
            <a:endParaRPr lang="en-US" sz="1600" dirty="0">
              <a:solidFill>
                <a:prstClr val="black">
                  <a:lumMod val="75000"/>
                  <a:lumOff val="25000"/>
                </a:prstClr>
              </a:solidFill>
            </a:endParaRPr>
          </a:p>
          <a:p>
            <a:pPr marL="363538" lvl="2" indent="-185738" eaLnBrk="0" hangingPunct="0">
              <a:spcBef>
                <a:spcPts val="1200"/>
              </a:spcBef>
              <a:buFont typeface="Arial" pitchFamily="34" charset="0"/>
              <a:buChar char="•"/>
            </a:pPr>
            <a:endParaRPr lang="en-US" sz="1600" dirty="0">
              <a:solidFill>
                <a:prstClr val="black">
                  <a:lumMod val="75000"/>
                  <a:lumOff val="25000"/>
                </a:prstClr>
              </a:solidFill>
            </a:endParaRPr>
          </a:p>
          <a:p>
            <a:pPr marL="363538" lvl="2" indent="-185738" eaLnBrk="0" hangingPunct="0">
              <a:spcBef>
                <a:spcPts val="1200"/>
              </a:spcBef>
              <a:buFont typeface="Arial" pitchFamily="34" charset="0"/>
              <a:buChar char="•"/>
            </a:pPr>
            <a:endParaRPr lang="en-US" sz="1600" dirty="0" smtClean="0">
              <a:solidFill>
                <a:prstClr val="black">
                  <a:lumMod val="75000"/>
                  <a:lumOff val="25000"/>
                </a:prstClr>
              </a:solidFill>
            </a:endParaRPr>
          </a:p>
          <a:p>
            <a:pPr marL="363538" lvl="2" indent="-185738" eaLnBrk="0" hangingPunct="0">
              <a:spcBef>
                <a:spcPts val="1200"/>
              </a:spcBef>
              <a:buFont typeface="Arial" pitchFamily="34" charset="0"/>
              <a:buChar char="•"/>
            </a:pPr>
            <a:endParaRPr lang="en-US" sz="1600" dirty="0">
              <a:solidFill>
                <a:prstClr val="black">
                  <a:lumMod val="75000"/>
                  <a:lumOff val="25000"/>
                </a:prstClr>
              </a:solidFill>
            </a:endParaRPr>
          </a:p>
          <a:p>
            <a:pPr marL="363538" lvl="2" indent="-185738" eaLnBrk="0" hangingPunct="0">
              <a:spcBef>
                <a:spcPts val="1200"/>
              </a:spcBef>
              <a:buFont typeface="Arial" pitchFamily="34" charset="0"/>
              <a:buChar char="•"/>
            </a:pPr>
            <a:endParaRPr lang="en-US" sz="1600" dirty="0">
              <a:solidFill>
                <a:prstClr val="black">
                  <a:lumMod val="75000"/>
                  <a:lumOff val="25000"/>
                </a:prstClr>
              </a:solidFill>
            </a:endParaRPr>
          </a:p>
          <a:p>
            <a:pPr marL="363538" lvl="2" indent="-185738" eaLnBrk="0" hangingPunct="0">
              <a:spcBef>
                <a:spcPts val="1200"/>
              </a:spcBef>
              <a:buFont typeface="Arial" pitchFamily="34" charset="0"/>
              <a:buChar char="•"/>
            </a:pPr>
            <a:endParaRPr lang="en-US" sz="1600" dirty="0">
              <a:solidFill>
                <a:prstClr val="black">
                  <a:lumMod val="75000"/>
                  <a:lumOff val="25000"/>
                </a:prstClr>
              </a:solidFill>
            </a:endParaRPr>
          </a:p>
          <a:p>
            <a:pPr marL="174625" indent="-174625" eaLnBrk="0" hangingPunct="0">
              <a:spcBef>
                <a:spcPts val="1200"/>
              </a:spcBef>
              <a:buFont typeface="Wingdings" pitchFamily="2" charset="2"/>
              <a:buChar char="§"/>
            </a:pPr>
            <a:endParaRPr lang="en-US" sz="1600" b="1" dirty="0">
              <a:solidFill>
                <a:prstClr val="black">
                  <a:lumMod val="75000"/>
                  <a:lumOff val="25000"/>
                </a:prstClr>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3113747739"/>
              </p:ext>
            </p:extLst>
          </p:nvPr>
        </p:nvGraphicFramePr>
        <p:xfrm>
          <a:off x="467544" y="2276874"/>
          <a:ext cx="7992888" cy="3816422"/>
        </p:xfrm>
        <a:graphic>
          <a:graphicData uri="http://schemas.openxmlformats.org/drawingml/2006/table">
            <a:tbl>
              <a:tblPr firstRow="1" bandRow="1">
                <a:tableStyleId>{073A0DAA-6AF3-43AB-8588-CEC1D06C72B9}</a:tableStyleId>
              </a:tblPr>
              <a:tblGrid>
                <a:gridCol w="2013736"/>
                <a:gridCol w="5979152"/>
              </a:tblGrid>
              <a:tr h="47951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lt1"/>
                          </a:solidFill>
                          <a:effectLst>
                            <a:outerShdw blurRad="50800" dist="38100" algn="tr" rotWithShape="0">
                              <a:prstClr val="black">
                                <a:alpha val="40000"/>
                              </a:prstClr>
                            </a:outerShdw>
                          </a:effectLst>
                          <a:latin typeface="+mn-lt"/>
                          <a:ea typeface="+mn-ea"/>
                          <a:cs typeface="+mn-cs"/>
                        </a:rPr>
                        <a:t>Scenario Portion </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lt1"/>
                          </a:solidFill>
                          <a:effectLst>
                            <a:outerShdw blurRad="50800" dist="38100" algn="tr" rotWithShape="0">
                              <a:prstClr val="black">
                                <a:alpha val="40000"/>
                              </a:prstClr>
                            </a:outerShdw>
                          </a:effectLst>
                          <a:latin typeface="+mn-lt"/>
                          <a:ea typeface="+mn-ea"/>
                          <a:cs typeface="+mn-cs"/>
                        </a:rPr>
                        <a:t>Possible Values</a:t>
                      </a:r>
                      <a:endParaRPr lang="en-US" dirty="0" smtClean="0"/>
                    </a:p>
                  </a:txBody>
                  <a:tcPr/>
                </a:tc>
              </a:tr>
              <a:tr h="479516">
                <a:tc>
                  <a:txBody>
                    <a:bodyPr/>
                    <a:lstStyle/>
                    <a:p>
                      <a:pPr marL="0" marR="0">
                        <a:spcBef>
                          <a:spcPts val="0"/>
                        </a:spcBef>
                        <a:spcAft>
                          <a:spcPts val="0"/>
                        </a:spcAft>
                      </a:pPr>
                      <a:r>
                        <a:rPr lang="en-US" sz="1800" kern="1200" dirty="0">
                          <a:solidFill>
                            <a:schemeClr val="dk1"/>
                          </a:solidFill>
                          <a:latin typeface="+mn-lt"/>
                          <a:ea typeface="+mn-ea"/>
                          <a:cs typeface="+mn-cs"/>
                        </a:rPr>
                        <a:t>Source</a:t>
                      </a:r>
                    </a:p>
                  </a:txBody>
                  <a:tcPr marL="0" marR="0" marT="0" marB="0"/>
                </a:tc>
                <a:tc>
                  <a:txBody>
                    <a:bodyPr/>
                    <a:lstStyle/>
                    <a:p>
                      <a:pPr marL="0" marR="0">
                        <a:spcBef>
                          <a:spcPts val="0"/>
                        </a:spcBef>
                        <a:spcAft>
                          <a:spcPts val="0"/>
                        </a:spcAft>
                      </a:pPr>
                      <a:r>
                        <a:rPr lang="en-US" sz="1800" kern="1200">
                          <a:solidFill>
                            <a:schemeClr val="dk1"/>
                          </a:solidFill>
                          <a:latin typeface="+mn-lt"/>
                          <a:ea typeface="+mn-ea"/>
                          <a:cs typeface="+mn-cs"/>
                        </a:rPr>
                        <a:t>A number of sources both external and internal</a:t>
                      </a:r>
                    </a:p>
                  </a:txBody>
                  <a:tcPr marL="0" marR="0" marT="0" marB="0"/>
                </a:tc>
              </a:tr>
              <a:tr h="709421">
                <a:tc>
                  <a:txBody>
                    <a:bodyPr/>
                    <a:lstStyle/>
                    <a:p>
                      <a:pPr marL="0" marR="0">
                        <a:spcBef>
                          <a:spcPts val="0"/>
                        </a:spcBef>
                        <a:spcAft>
                          <a:spcPts val="0"/>
                        </a:spcAft>
                      </a:pPr>
                      <a:r>
                        <a:rPr lang="en-US" sz="1800" kern="1200" dirty="0">
                          <a:solidFill>
                            <a:schemeClr val="dk1"/>
                          </a:solidFill>
                          <a:latin typeface="+mn-lt"/>
                          <a:ea typeface="+mn-ea"/>
                          <a:cs typeface="+mn-cs"/>
                        </a:rPr>
                        <a:t>Stimulus</a:t>
                      </a:r>
                    </a:p>
                  </a:txBody>
                  <a:tcPr marL="0" marR="0" marT="0" marB="0"/>
                </a:tc>
                <a:tc>
                  <a:txBody>
                    <a:bodyPr/>
                    <a:lstStyle/>
                    <a:p>
                      <a:pPr marL="0" marR="0">
                        <a:spcBef>
                          <a:spcPts val="0"/>
                        </a:spcBef>
                        <a:spcAft>
                          <a:spcPts val="0"/>
                        </a:spcAft>
                      </a:pPr>
                      <a:r>
                        <a:rPr lang="en-US" sz="1800" kern="1200">
                          <a:solidFill>
                            <a:schemeClr val="dk1"/>
                          </a:solidFill>
                          <a:latin typeface="+mn-lt"/>
                          <a:ea typeface="+mn-ea"/>
                          <a:cs typeface="+mn-cs"/>
                        </a:rPr>
                        <a:t>Periodic events, sporadic events, stochastic events</a:t>
                      </a:r>
                    </a:p>
                  </a:txBody>
                  <a:tcPr marL="0" marR="0" marT="0" marB="0"/>
                </a:tc>
              </a:tr>
              <a:tr h="479516">
                <a:tc>
                  <a:txBody>
                    <a:bodyPr/>
                    <a:lstStyle/>
                    <a:p>
                      <a:pPr marL="0" marR="0">
                        <a:spcBef>
                          <a:spcPts val="0"/>
                        </a:spcBef>
                        <a:spcAft>
                          <a:spcPts val="0"/>
                        </a:spcAft>
                      </a:pPr>
                      <a:r>
                        <a:rPr lang="en-US" sz="1800" kern="1200">
                          <a:solidFill>
                            <a:schemeClr val="dk1"/>
                          </a:solidFill>
                          <a:latin typeface="+mn-lt"/>
                          <a:ea typeface="+mn-ea"/>
                          <a:cs typeface="+mn-cs"/>
                        </a:rPr>
                        <a:t>Artifact</a:t>
                      </a:r>
                    </a:p>
                  </a:txBody>
                  <a:tcPr marL="0" marR="0" marT="0" marB="0"/>
                </a:tc>
                <a:tc>
                  <a:txBody>
                    <a:bodyPr/>
                    <a:lstStyle/>
                    <a:p>
                      <a:pPr marL="0" marR="0">
                        <a:spcBef>
                          <a:spcPts val="0"/>
                        </a:spcBef>
                        <a:spcAft>
                          <a:spcPts val="0"/>
                        </a:spcAft>
                      </a:pPr>
                      <a:r>
                        <a:rPr lang="en-US" sz="1800" kern="1200">
                          <a:solidFill>
                            <a:schemeClr val="dk1"/>
                          </a:solidFill>
                          <a:latin typeface="+mn-lt"/>
                          <a:ea typeface="+mn-ea"/>
                          <a:cs typeface="+mn-cs"/>
                        </a:rPr>
                        <a:t>System, or possibly a component</a:t>
                      </a:r>
                    </a:p>
                  </a:txBody>
                  <a:tcPr marL="0" marR="0" marT="0" marB="0"/>
                </a:tc>
              </a:tr>
              <a:tr h="479516">
                <a:tc>
                  <a:txBody>
                    <a:bodyPr/>
                    <a:lstStyle/>
                    <a:p>
                      <a:pPr marL="0" marR="0">
                        <a:spcBef>
                          <a:spcPts val="0"/>
                        </a:spcBef>
                        <a:spcAft>
                          <a:spcPts val="0"/>
                        </a:spcAft>
                      </a:pPr>
                      <a:r>
                        <a:rPr lang="en-US" sz="1800" kern="1200">
                          <a:solidFill>
                            <a:schemeClr val="dk1"/>
                          </a:solidFill>
                          <a:latin typeface="+mn-lt"/>
                          <a:ea typeface="+mn-ea"/>
                          <a:cs typeface="+mn-cs"/>
                        </a:rPr>
                        <a:t>Environment</a:t>
                      </a:r>
                    </a:p>
                  </a:txBody>
                  <a:tcPr marL="0" marR="0" marT="0" marB="0"/>
                </a:tc>
                <a:tc>
                  <a:txBody>
                    <a:bodyPr/>
                    <a:lstStyle/>
                    <a:p>
                      <a:pPr marL="0" marR="0">
                        <a:spcBef>
                          <a:spcPts val="0"/>
                        </a:spcBef>
                        <a:spcAft>
                          <a:spcPts val="0"/>
                        </a:spcAft>
                      </a:pPr>
                      <a:r>
                        <a:rPr lang="en-US" sz="1800" kern="1200">
                          <a:solidFill>
                            <a:schemeClr val="dk1"/>
                          </a:solidFill>
                          <a:latin typeface="+mn-lt"/>
                          <a:ea typeface="+mn-ea"/>
                          <a:cs typeface="+mn-cs"/>
                        </a:rPr>
                        <a:t>Normal mode; overload mode </a:t>
                      </a:r>
                    </a:p>
                  </a:txBody>
                  <a:tcPr marL="0" marR="0" marT="0" marB="0"/>
                </a:tc>
              </a:tr>
              <a:tr h="479516">
                <a:tc>
                  <a:txBody>
                    <a:bodyPr/>
                    <a:lstStyle/>
                    <a:p>
                      <a:pPr marL="0" marR="0">
                        <a:spcBef>
                          <a:spcPts val="0"/>
                        </a:spcBef>
                        <a:spcAft>
                          <a:spcPts val="0"/>
                        </a:spcAft>
                      </a:pPr>
                      <a:r>
                        <a:rPr lang="en-US" sz="1800" kern="1200">
                          <a:solidFill>
                            <a:schemeClr val="dk1"/>
                          </a:solidFill>
                          <a:latin typeface="+mn-lt"/>
                          <a:ea typeface="+mn-ea"/>
                          <a:cs typeface="+mn-cs"/>
                        </a:rPr>
                        <a:t>Response</a:t>
                      </a:r>
                    </a:p>
                  </a:txBody>
                  <a:tcPr marL="0" marR="0" marT="0" marB="0"/>
                </a:tc>
                <a:tc>
                  <a:txBody>
                    <a:bodyPr/>
                    <a:lstStyle/>
                    <a:p>
                      <a:pPr marL="0" marR="0">
                        <a:spcBef>
                          <a:spcPts val="0"/>
                        </a:spcBef>
                        <a:spcAft>
                          <a:spcPts val="0"/>
                        </a:spcAft>
                      </a:pPr>
                      <a:r>
                        <a:rPr lang="en-US" sz="1800" kern="1200" dirty="0">
                          <a:solidFill>
                            <a:schemeClr val="dk1"/>
                          </a:solidFill>
                          <a:latin typeface="+mn-lt"/>
                          <a:ea typeface="+mn-ea"/>
                          <a:cs typeface="+mn-cs"/>
                        </a:rPr>
                        <a:t>Process stimuli; change level of service</a:t>
                      </a:r>
                    </a:p>
                  </a:txBody>
                  <a:tcPr marL="0" marR="0" marT="0" marB="0"/>
                </a:tc>
              </a:tr>
              <a:tr h="709421">
                <a:tc>
                  <a:txBody>
                    <a:bodyPr/>
                    <a:lstStyle/>
                    <a:p>
                      <a:pPr marL="0" marR="0">
                        <a:spcBef>
                          <a:spcPts val="0"/>
                        </a:spcBef>
                        <a:spcAft>
                          <a:spcPts val="0"/>
                        </a:spcAft>
                      </a:pPr>
                      <a:r>
                        <a:rPr lang="en-US" sz="1800" kern="1200" dirty="0" smtClean="0">
                          <a:solidFill>
                            <a:schemeClr val="dk1"/>
                          </a:solidFill>
                          <a:latin typeface="+mn-lt"/>
                          <a:ea typeface="+mn-ea"/>
                          <a:cs typeface="+mn-cs"/>
                        </a:rPr>
                        <a:t>Response Measure</a:t>
                      </a:r>
                      <a:endParaRPr lang="en-US" sz="1800" kern="1200" dirty="0">
                        <a:solidFill>
                          <a:schemeClr val="dk1"/>
                        </a:solidFill>
                        <a:latin typeface="+mn-lt"/>
                        <a:ea typeface="+mn-ea"/>
                        <a:cs typeface="+mn-cs"/>
                      </a:endParaRPr>
                    </a:p>
                  </a:txBody>
                  <a:tcPr marL="0" marR="0" marT="0" marB="0"/>
                </a:tc>
                <a:tc>
                  <a:txBody>
                    <a:bodyPr/>
                    <a:lstStyle/>
                    <a:p>
                      <a:pPr marL="0" marR="0">
                        <a:spcBef>
                          <a:spcPts val="0"/>
                        </a:spcBef>
                        <a:spcAft>
                          <a:spcPts val="0"/>
                        </a:spcAft>
                      </a:pPr>
                      <a:r>
                        <a:rPr lang="en-US" sz="1800" kern="1200" dirty="0">
                          <a:solidFill>
                            <a:schemeClr val="dk1"/>
                          </a:solidFill>
                          <a:latin typeface="+mn-lt"/>
                          <a:ea typeface="+mn-ea"/>
                          <a:cs typeface="+mn-cs"/>
                        </a:rPr>
                        <a:t>Latency, deadline, throughput, jitter, miss rate, data loss</a:t>
                      </a:r>
                    </a:p>
                  </a:txBody>
                  <a:tcPr marL="0" marR="0" marT="0" marB="0"/>
                </a:tc>
              </a:tr>
            </a:tbl>
          </a:graphicData>
        </a:graphic>
      </p:graphicFrame>
    </p:spTree>
    <p:extLst>
      <p:ext uri="{BB962C8B-B14F-4D97-AF65-F5344CB8AC3E}">
        <p14:creationId xmlns:p14="http://schemas.microsoft.com/office/powerpoint/2010/main" val="28395122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290286" y="137886"/>
            <a:ext cx="8777514" cy="523220"/>
          </a:xfrm>
          <a:prstGeom prst="rect">
            <a:avLst/>
          </a:prstGeom>
        </p:spPr>
        <p:txBody>
          <a:bodyPr wrap="square">
            <a:spAutoFit/>
          </a:bodyPr>
          <a:lstStyle/>
          <a:p>
            <a:r>
              <a:rPr lang="en-US" sz="2800" dirty="0" smtClean="0">
                <a:solidFill>
                  <a:prstClr val="black">
                    <a:lumMod val="75000"/>
                    <a:lumOff val="25000"/>
                  </a:prstClr>
                </a:solidFill>
              </a:rPr>
              <a:t>Security Quality </a:t>
            </a:r>
            <a:r>
              <a:rPr lang="en-US" sz="2800" dirty="0">
                <a:solidFill>
                  <a:prstClr val="black">
                    <a:lumMod val="75000"/>
                    <a:lumOff val="25000"/>
                  </a:prstClr>
                </a:solidFill>
              </a:rPr>
              <a:t>Attribute </a:t>
            </a:r>
            <a:r>
              <a:rPr lang="en-US" sz="2800" dirty="0" smtClean="0">
                <a:solidFill>
                  <a:prstClr val="black">
                    <a:lumMod val="75000"/>
                    <a:lumOff val="25000"/>
                  </a:prstClr>
                </a:solidFill>
              </a:rPr>
              <a:t>Scenarios Template</a:t>
            </a:r>
            <a:endParaRPr lang="en-IN" sz="2600" b="1" dirty="0">
              <a:solidFill>
                <a:schemeClr val="tx1">
                  <a:lumMod val="75000"/>
                  <a:lumOff val="25000"/>
                </a:schemeClr>
              </a:solidFill>
              <a:latin typeface="+mj-lt"/>
              <a:ea typeface="+mj-ea"/>
              <a:cs typeface="+mj-cs"/>
            </a:endParaRPr>
          </a:p>
        </p:txBody>
      </p:sp>
      <p:sp>
        <p:nvSpPr>
          <p:cNvPr id="7" name="Rectangle 6"/>
          <p:cNvSpPr/>
          <p:nvPr/>
        </p:nvSpPr>
        <p:spPr>
          <a:xfrm>
            <a:off x="214086" y="1066800"/>
            <a:ext cx="8606386" cy="507297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7800" lvl="2" eaLnBrk="0" hangingPunct="0">
              <a:spcBef>
                <a:spcPts val="1200"/>
              </a:spcBef>
            </a:pPr>
            <a:r>
              <a:rPr lang="en-US" sz="1600" b="1" u="sng" dirty="0" smtClean="0">
                <a:solidFill>
                  <a:prstClr val="black">
                    <a:lumMod val="75000"/>
                    <a:lumOff val="25000"/>
                  </a:prstClr>
                </a:solidFill>
              </a:rPr>
              <a:t>Motivation </a:t>
            </a:r>
            <a:r>
              <a:rPr lang="en-US" sz="1600" b="1" u="sng" dirty="0">
                <a:solidFill>
                  <a:prstClr val="black">
                    <a:lumMod val="75000"/>
                    <a:lumOff val="25000"/>
                  </a:prstClr>
                </a:solidFill>
              </a:rPr>
              <a:t>/ Business Goals </a:t>
            </a:r>
            <a:r>
              <a:rPr lang="en-US" sz="1600" b="1" u="sng" dirty="0" smtClean="0">
                <a:solidFill>
                  <a:prstClr val="black">
                    <a:lumMod val="75000"/>
                    <a:lumOff val="25000"/>
                  </a:prstClr>
                </a:solidFill>
              </a:rPr>
              <a:t>Supported</a:t>
            </a:r>
          </a:p>
          <a:p>
            <a:pPr marL="363538" lvl="2" indent="-185738" eaLnBrk="0" hangingPunct="0">
              <a:spcBef>
                <a:spcPts val="1200"/>
              </a:spcBef>
              <a:buFont typeface="Arial" pitchFamily="34" charset="0"/>
              <a:buChar char="•"/>
            </a:pPr>
            <a:r>
              <a:rPr lang="en-US" sz="1600" dirty="0">
                <a:solidFill>
                  <a:prstClr val="black">
                    <a:lumMod val="75000"/>
                    <a:lumOff val="25000"/>
                  </a:prstClr>
                </a:solidFill>
              </a:rPr>
              <a:t>Ensuring data integrity, Satisfying regulations, Ensuring customer confidence in </a:t>
            </a:r>
            <a:r>
              <a:rPr lang="en-US" sz="1600" dirty="0" smtClean="0">
                <a:solidFill>
                  <a:prstClr val="black">
                    <a:lumMod val="75000"/>
                    <a:lumOff val="25000"/>
                  </a:prstClr>
                </a:solidFill>
              </a:rPr>
              <a:t>product</a:t>
            </a:r>
          </a:p>
          <a:p>
            <a:pPr marL="177800" lvl="2" eaLnBrk="0" hangingPunct="0">
              <a:spcBef>
                <a:spcPts val="1200"/>
              </a:spcBef>
            </a:pPr>
            <a:r>
              <a:rPr lang="en-US" sz="1600" b="1" u="sng" dirty="0" smtClean="0">
                <a:solidFill>
                  <a:prstClr val="black">
                    <a:lumMod val="75000"/>
                    <a:lumOff val="25000"/>
                  </a:prstClr>
                </a:solidFill>
              </a:rPr>
              <a:t>Details</a:t>
            </a:r>
          </a:p>
          <a:p>
            <a:pPr marL="363538" lvl="2" indent="-185738" eaLnBrk="0" hangingPunct="0">
              <a:spcBef>
                <a:spcPts val="1200"/>
              </a:spcBef>
              <a:buFont typeface="Arial" pitchFamily="34" charset="0"/>
              <a:buChar char="•"/>
            </a:pPr>
            <a:endParaRPr lang="en-US" sz="1600" dirty="0">
              <a:solidFill>
                <a:prstClr val="black">
                  <a:lumMod val="75000"/>
                  <a:lumOff val="25000"/>
                </a:prstClr>
              </a:solidFill>
            </a:endParaRPr>
          </a:p>
          <a:p>
            <a:pPr marL="363538" lvl="2" indent="-185738" eaLnBrk="0" hangingPunct="0">
              <a:spcBef>
                <a:spcPts val="1200"/>
              </a:spcBef>
              <a:buFont typeface="Arial" pitchFamily="34" charset="0"/>
              <a:buChar char="•"/>
            </a:pPr>
            <a:endParaRPr lang="en-US" sz="1600" dirty="0">
              <a:solidFill>
                <a:prstClr val="black">
                  <a:lumMod val="75000"/>
                  <a:lumOff val="25000"/>
                </a:prstClr>
              </a:solidFill>
            </a:endParaRPr>
          </a:p>
          <a:p>
            <a:pPr marL="363538" lvl="2" indent="-185738" eaLnBrk="0" hangingPunct="0">
              <a:spcBef>
                <a:spcPts val="1200"/>
              </a:spcBef>
              <a:buFont typeface="Arial" pitchFamily="34" charset="0"/>
              <a:buChar char="•"/>
            </a:pPr>
            <a:endParaRPr lang="en-US" sz="1600" dirty="0">
              <a:solidFill>
                <a:prstClr val="black">
                  <a:lumMod val="75000"/>
                  <a:lumOff val="25000"/>
                </a:prstClr>
              </a:solidFill>
            </a:endParaRPr>
          </a:p>
          <a:p>
            <a:pPr marL="177800" lvl="2" eaLnBrk="0" hangingPunct="0">
              <a:spcBef>
                <a:spcPts val="1200"/>
              </a:spcBef>
            </a:pPr>
            <a:endParaRPr lang="en-US" sz="1600" dirty="0">
              <a:solidFill>
                <a:prstClr val="black">
                  <a:lumMod val="75000"/>
                  <a:lumOff val="25000"/>
                </a:prstClr>
              </a:solidFill>
            </a:endParaRPr>
          </a:p>
          <a:p>
            <a:pPr marL="363538" lvl="2" indent="-185738" eaLnBrk="0" hangingPunct="0">
              <a:spcBef>
                <a:spcPts val="1200"/>
              </a:spcBef>
              <a:buFont typeface="Arial" pitchFamily="34" charset="0"/>
              <a:buChar char="•"/>
            </a:pPr>
            <a:endParaRPr lang="en-US" sz="1600" dirty="0">
              <a:solidFill>
                <a:prstClr val="black">
                  <a:lumMod val="75000"/>
                  <a:lumOff val="25000"/>
                </a:prstClr>
              </a:solidFill>
            </a:endParaRPr>
          </a:p>
          <a:p>
            <a:pPr marL="363538" lvl="2" indent="-185738" eaLnBrk="0" hangingPunct="0">
              <a:spcBef>
                <a:spcPts val="1200"/>
              </a:spcBef>
              <a:buFont typeface="Arial" pitchFamily="34" charset="0"/>
              <a:buChar char="•"/>
            </a:pPr>
            <a:endParaRPr lang="en-US" sz="1600" dirty="0" smtClean="0">
              <a:solidFill>
                <a:prstClr val="black">
                  <a:lumMod val="75000"/>
                  <a:lumOff val="25000"/>
                </a:prstClr>
              </a:solidFill>
            </a:endParaRPr>
          </a:p>
          <a:p>
            <a:pPr marL="363538" lvl="2" indent="-185738" eaLnBrk="0" hangingPunct="0">
              <a:spcBef>
                <a:spcPts val="1200"/>
              </a:spcBef>
              <a:buFont typeface="Arial" pitchFamily="34" charset="0"/>
              <a:buChar char="•"/>
            </a:pPr>
            <a:endParaRPr lang="en-US" sz="1600" dirty="0">
              <a:solidFill>
                <a:prstClr val="black">
                  <a:lumMod val="75000"/>
                  <a:lumOff val="25000"/>
                </a:prstClr>
              </a:solidFill>
            </a:endParaRPr>
          </a:p>
          <a:p>
            <a:pPr marL="363538" lvl="2" indent="-185738" eaLnBrk="0" hangingPunct="0">
              <a:spcBef>
                <a:spcPts val="1200"/>
              </a:spcBef>
              <a:buFont typeface="Arial" pitchFamily="34" charset="0"/>
              <a:buChar char="•"/>
            </a:pPr>
            <a:endParaRPr lang="en-US" sz="1600" dirty="0">
              <a:solidFill>
                <a:prstClr val="black">
                  <a:lumMod val="75000"/>
                  <a:lumOff val="25000"/>
                </a:prstClr>
              </a:solidFill>
            </a:endParaRPr>
          </a:p>
          <a:p>
            <a:pPr marL="363538" lvl="2" indent="-185738" eaLnBrk="0" hangingPunct="0">
              <a:spcBef>
                <a:spcPts val="1200"/>
              </a:spcBef>
              <a:buFont typeface="Arial" pitchFamily="34" charset="0"/>
              <a:buChar char="•"/>
            </a:pPr>
            <a:endParaRPr lang="en-US" sz="1600" dirty="0">
              <a:solidFill>
                <a:prstClr val="black">
                  <a:lumMod val="75000"/>
                  <a:lumOff val="25000"/>
                </a:prstClr>
              </a:solidFill>
            </a:endParaRPr>
          </a:p>
          <a:p>
            <a:pPr marL="174625" indent="-174625" eaLnBrk="0" hangingPunct="0">
              <a:spcBef>
                <a:spcPts val="1200"/>
              </a:spcBef>
              <a:buFont typeface="Wingdings" pitchFamily="2" charset="2"/>
              <a:buChar char="§"/>
            </a:pPr>
            <a:endParaRPr lang="en-US" sz="1600" b="1" dirty="0">
              <a:solidFill>
                <a:prstClr val="black">
                  <a:lumMod val="75000"/>
                  <a:lumOff val="25000"/>
                </a:prstClr>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580371611"/>
              </p:ext>
            </p:extLst>
          </p:nvPr>
        </p:nvGraphicFramePr>
        <p:xfrm>
          <a:off x="467544" y="2276874"/>
          <a:ext cx="7992888" cy="3954670"/>
        </p:xfrm>
        <a:graphic>
          <a:graphicData uri="http://schemas.openxmlformats.org/drawingml/2006/table">
            <a:tbl>
              <a:tblPr firstRow="1" bandRow="1">
                <a:tableStyleId>{073A0DAA-6AF3-43AB-8588-CEC1D06C72B9}</a:tableStyleId>
              </a:tblPr>
              <a:tblGrid>
                <a:gridCol w="2013736"/>
                <a:gridCol w="5979152"/>
              </a:tblGrid>
              <a:tr h="479516">
                <a:tc>
                  <a:txBody>
                    <a:bodyPr/>
                    <a:lstStyle/>
                    <a:p>
                      <a:r>
                        <a:rPr lang="en-US" sz="1800" b="1" kern="1200" dirty="0" smtClean="0">
                          <a:solidFill>
                            <a:schemeClr val="lt1"/>
                          </a:solidFill>
                          <a:effectLst>
                            <a:outerShdw blurRad="50800" dist="38100" algn="tr" rotWithShape="0">
                              <a:prstClr val="black">
                                <a:alpha val="40000"/>
                              </a:prstClr>
                            </a:outerShdw>
                          </a:effectLst>
                          <a:latin typeface="+mn-lt"/>
                          <a:ea typeface="+mn-ea"/>
                          <a:cs typeface="+mn-cs"/>
                        </a:rPr>
                        <a:t>Scenario Portion </a:t>
                      </a:r>
                      <a:endParaRPr lang="en-US" dirty="0"/>
                    </a:p>
                  </a:txBody>
                  <a:tcPr/>
                </a:tc>
                <a:tc>
                  <a:txBody>
                    <a:bodyPr/>
                    <a:lstStyle/>
                    <a:p>
                      <a:r>
                        <a:rPr lang="en-US" sz="1800" b="1" kern="1200" dirty="0" smtClean="0">
                          <a:solidFill>
                            <a:schemeClr val="lt1"/>
                          </a:solidFill>
                          <a:effectLst>
                            <a:outerShdw blurRad="50800" dist="38100" algn="tr" rotWithShape="0">
                              <a:prstClr val="black">
                                <a:alpha val="40000"/>
                              </a:prstClr>
                            </a:outerShdw>
                          </a:effectLst>
                          <a:latin typeface="+mn-lt"/>
                          <a:ea typeface="+mn-ea"/>
                          <a:cs typeface="+mn-cs"/>
                        </a:rPr>
                        <a:t>Possible Values</a:t>
                      </a:r>
                      <a:endParaRPr lang="en-US" dirty="0"/>
                    </a:p>
                  </a:txBody>
                  <a:tcPr/>
                </a:tc>
              </a:tr>
              <a:tr h="479516">
                <a:tc>
                  <a:txBody>
                    <a:bodyPr/>
                    <a:lstStyle/>
                    <a:p>
                      <a:pPr marL="0" marR="0">
                        <a:spcBef>
                          <a:spcPts val="0"/>
                        </a:spcBef>
                        <a:spcAft>
                          <a:spcPts val="0"/>
                        </a:spcAft>
                      </a:pPr>
                      <a:r>
                        <a:rPr lang="en-US" sz="1800" kern="1200" dirty="0">
                          <a:solidFill>
                            <a:schemeClr val="dk1"/>
                          </a:solidFill>
                          <a:latin typeface="+mn-lt"/>
                          <a:ea typeface="+mn-ea"/>
                          <a:cs typeface="+mn-cs"/>
                        </a:rPr>
                        <a:t>Source</a:t>
                      </a:r>
                    </a:p>
                  </a:txBody>
                  <a:tcPr marL="0" marR="0" marT="0" marB="0"/>
                </a:tc>
                <a:tc>
                  <a:txBody>
                    <a:bodyPr/>
                    <a:lstStyle/>
                    <a:p>
                      <a:pPr marL="0" marR="0">
                        <a:spcBef>
                          <a:spcPts val="0"/>
                        </a:spcBef>
                        <a:spcAft>
                          <a:spcPts val="0"/>
                        </a:spcAft>
                      </a:pPr>
                      <a:r>
                        <a:rPr lang="en-US" sz="1800" kern="1200">
                          <a:solidFill>
                            <a:schemeClr val="dk1"/>
                          </a:solidFill>
                          <a:latin typeface="+mn-lt"/>
                          <a:ea typeface="+mn-ea"/>
                          <a:cs typeface="+mn-cs"/>
                        </a:rPr>
                        <a:t>User/system who is legitimate/imposter/unknown with full/limited access</a:t>
                      </a:r>
                    </a:p>
                  </a:txBody>
                  <a:tcPr marL="0" marR="0" marT="0" marB="0"/>
                </a:tc>
              </a:tr>
              <a:tr h="709421">
                <a:tc>
                  <a:txBody>
                    <a:bodyPr/>
                    <a:lstStyle/>
                    <a:p>
                      <a:pPr marL="0" marR="0">
                        <a:spcBef>
                          <a:spcPts val="0"/>
                        </a:spcBef>
                        <a:spcAft>
                          <a:spcPts val="0"/>
                        </a:spcAft>
                      </a:pPr>
                      <a:r>
                        <a:rPr lang="en-US" sz="1800" kern="1200" dirty="0">
                          <a:solidFill>
                            <a:schemeClr val="dk1"/>
                          </a:solidFill>
                          <a:latin typeface="+mn-lt"/>
                          <a:ea typeface="+mn-ea"/>
                          <a:cs typeface="+mn-cs"/>
                        </a:rPr>
                        <a:t>Stimulus</a:t>
                      </a:r>
                    </a:p>
                  </a:txBody>
                  <a:tcPr marL="0" marR="0" marT="0" marB="0"/>
                </a:tc>
                <a:tc>
                  <a:txBody>
                    <a:bodyPr/>
                    <a:lstStyle/>
                    <a:p>
                      <a:pPr marL="0" marR="0">
                        <a:spcBef>
                          <a:spcPts val="0"/>
                        </a:spcBef>
                        <a:spcAft>
                          <a:spcPts val="0"/>
                        </a:spcAft>
                      </a:pPr>
                      <a:r>
                        <a:rPr lang="en-US" sz="1800" kern="1200">
                          <a:solidFill>
                            <a:schemeClr val="dk1"/>
                          </a:solidFill>
                          <a:latin typeface="+mn-lt"/>
                          <a:ea typeface="+mn-ea"/>
                          <a:cs typeface="+mn-cs"/>
                        </a:rPr>
                        <a:t>Attempt to display/modify data; access services </a:t>
                      </a:r>
                    </a:p>
                  </a:txBody>
                  <a:tcPr marL="0" marR="0" marT="0" marB="0"/>
                </a:tc>
              </a:tr>
              <a:tr h="479516">
                <a:tc>
                  <a:txBody>
                    <a:bodyPr/>
                    <a:lstStyle/>
                    <a:p>
                      <a:pPr marL="0" marR="0">
                        <a:spcBef>
                          <a:spcPts val="0"/>
                        </a:spcBef>
                        <a:spcAft>
                          <a:spcPts val="0"/>
                        </a:spcAft>
                      </a:pPr>
                      <a:r>
                        <a:rPr lang="en-US" sz="1800" kern="1200">
                          <a:solidFill>
                            <a:schemeClr val="dk1"/>
                          </a:solidFill>
                          <a:latin typeface="+mn-lt"/>
                          <a:ea typeface="+mn-ea"/>
                          <a:cs typeface="+mn-cs"/>
                        </a:rPr>
                        <a:t>Artifact</a:t>
                      </a:r>
                    </a:p>
                  </a:txBody>
                  <a:tcPr marL="0" marR="0" marT="0" marB="0"/>
                </a:tc>
                <a:tc>
                  <a:txBody>
                    <a:bodyPr/>
                    <a:lstStyle/>
                    <a:p>
                      <a:pPr marL="0" marR="0">
                        <a:spcBef>
                          <a:spcPts val="0"/>
                        </a:spcBef>
                        <a:spcAft>
                          <a:spcPts val="0"/>
                        </a:spcAft>
                      </a:pPr>
                      <a:r>
                        <a:rPr lang="en-US" sz="1800" kern="1200" dirty="0">
                          <a:solidFill>
                            <a:schemeClr val="dk1"/>
                          </a:solidFill>
                          <a:latin typeface="+mn-lt"/>
                          <a:ea typeface="+mn-ea"/>
                          <a:cs typeface="+mn-cs"/>
                        </a:rPr>
                        <a:t>System services, data</a:t>
                      </a:r>
                    </a:p>
                  </a:txBody>
                  <a:tcPr marL="0" marR="0" marT="0" marB="0"/>
                </a:tc>
              </a:tr>
              <a:tr h="479516">
                <a:tc>
                  <a:txBody>
                    <a:bodyPr/>
                    <a:lstStyle/>
                    <a:p>
                      <a:pPr marL="0" marR="0">
                        <a:spcBef>
                          <a:spcPts val="0"/>
                        </a:spcBef>
                        <a:spcAft>
                          <a:spcPts val="0"/>
                        </a:spcAft>
                      </a:pPr>
                      <a:r>
                        <a:rPr lang="en-US" sz="1800" kern="1200">
                          <a:solidFill>
                            <a:schemeClr val="dk1"/>
                          </a:solidFill>
                          <a:latin typeface="+mn-lt"/>
                          <a:ea typeface="+mn-ea"/>
                          <a:cs typeface="+mn-cs"/>
                        </a:rPr>
                        <a:t>Environment</a:t>
                      </a:r>
                    </a:p>
                  </a:txBody>
                  <a:tcPr marL="0" marR="0" marT="0" marB="0"/>
                </a:tc>
                <a:tc>
                  <a:txBody>
                    <a:bodyPr/>
                    <a:lstStyle/>
                    <a:p>
                      <a:pPr marL="0" marR="0">
                        <a:spcBef>
                          <a:spcPts val="0"/>
                        </a:spcBef>
                        <a:spcAft>
                          <a:spcPts val="0"/>
                        </a:spcAft>
                      </a:pPr>
                      <a:r>
                        <a:rPr lang="en-US" sz="1800" kern="1200">
                          <a:solidFill>
                            <a:schemeClr val="dk1"/>
                          </a:solidFill>
                          <a:latin typeface="+mn-lt"/>
                          <a:ea typeface="+mn-ea"/>
                          <a:cs typeface="+mn-cs"/>
                        </a:rPr>
                        <a:t>Normal operation; degraded (failsafe) mode </a:t>
                      </a:r>
                    </a:p>
                  </a:txBody>
                  <a:tcPr marL="0" marR="0" marT="0" marB="0"/>
                </a:tc>
              </a:tr>
              <a:tr h="479516">
                <a:tc>
                  <a:txBody>
                    <a:bodyPr/>
                    <a:lstStyle/>
                    <a:p>
                      <a:pPr marL="0" marR="0">
                        <a:spcBef>
                          <a:spcPts val="0"/>
                        </a:spcBef>
                        <a:spcAft>
                          <a:spcPts val="0"/>
                        </a:spcAft>
                      </a:pPr>
                      <a:r>
                        <a:rPr lang="en-US" sz="1800" kern="1200">
                          <a:solidFill>
                            <a:schemeClr val="dk1"/>
                          </a:solidFill>
                          <a:latin typeface="+mn-lt"/>
                          <a:ea typeface="+mn-ea"/>
                          <a:cs typeface="+mn-cs"/>
                        </a:rPr>
                        <a:t>Response</a:t>
                      </a:r>
                    </a:p>
                  </a:txBody>
                  <a:tcPr marL="0" marR="0" marT="0" marB="0"/>
                </a:tc>
                <a:tc>
                  <a:txBody>
                    <a:bodyPr/>
                    <a:lstStyle/>
                    <a:p>
                      <a:pPr marL="0" marR="0">
                        <a:spcBef>
                          <a:spcPts val="0"/>
                        </a:spcBef>
                        <a:spcAft>
                          <a:spcPts val="0"/>
                        </a:spcAft>
                      </a:pPr>
                      <a:r>
                        <a:rPr lang="en-US" sz="1800" kern="1200">
                          <a:solidFill>
                            <a:schemeClr val="dk1"/>
                          </a:solidFill>
                          <a:latin typeface="+mn-lt"/>
                          <a:ea typeface="+mn-ea"/>
                          <a:cs typeface="+mn-cs"/>
                        </a:rPr>
                        <a:t>Authenticate user; hide identity of user; grant/block access; encrypt data; detect excessive demand…</a:t>
                      </a:r>
                    </a:p>
                  </a:txBody>
                  <a:tcPr marL="0" marR="0" marT="0" marB="0"/>
                </a:tc>
              </a:tr>
              <a:tr h="709421">
                <a:tc>
                  <a:txBody>
                    <a:bodyPr/>
                    <a:lstStyle/>
                    <a:p>
                      <a:pPr marL="0" marR="0">
                        <a:spcBef>
                          <a:spcPts val="0"/>
                        </a:spcBef>
                        <a:spcAft>
                          <a:spcPts val="0"/>
                        </a:spcAft>
                      </a:pPr>
                      <a:r>
                        <a:rPr lang="en-US" sz="1800" kern="1200" dirty="0" smtClean="0">
                          <a:solidFill>
                            <a:schemeClr val="dk1"/>
                          </a:solidFill>
                          <a:latin typeface="+mn-lt"/>
                          <a:ea typeface="+mn-ea"/>
                          <a:cs typeface="+mn-cs"/>
                        </a:rPr>
                        <a:t>Response Measure</a:t>
                      </a:r>
                      <a:endParaRPr lang="en-US" sz="1800" kern="1200" dirty="0">
                        <a:solidFill>
                          <a:schemeClr val="dk1"/>
                        </a:solidFill>
                        <a:latin typeface="+mn-lt"/>
                        <a:ea typeface="+mn-ea"/>
                        <a:cs typeface="+mn-cs"/>
                      </a:endParaRPr>
                    </a:p>
                  </a:txBody>
                  <a:tcPr marL="0" marR="0" marT="0" marB="0"/>
                </a:tc>
                <a:tc>
                  <a:txBody>
                    <a:bodyPr/>
                    <a:lstStyle/>
                    <a:p>
                      <a:pPr marL="0" marR="0">
                        <a:spcBef>
                          <a:spcPts val="0"/>
                        </a:spcBef>
                        <a:spcAft>
                          <a:spcPts val="0"/>
                        </a:spcAft>
                      </a:pPr>
                      <a:r>
                        <a:rPr lang="en-US" sz="1800" kern="1200" dirty="0">
                          <a:solidFill>
                            <a:schemeClr val="dk1"/>
                          </a:solidFill>
                          <a:latin typeface="+mn-lt"/>
                          <a:ea typeface="+mn-ea"/>
                          <a:cs typeface="+mn-cs"/>
                        </a:rPr>
                        <a:t>Time /effort/resources to circumvent security measures with probability of success</a:t>
                      </a:r>
                    </a:p>
                  </a:txBody>
                  <a:tcPr marL="0" marR="0" marT="0" marB="0"/>
                </a:tc>
              </a:tr>
            </a:tbl>
          </a:graphicData>
        </a:graphic>
      </p:graphicFrame>
    </p:spTree>
    <p:extLst>
      <p:ext uri="{BB962C8B-B14F-4D97-AF65-F5344CB8AC3E}">
        <p14:creationId xmlns:p14="http://schemas.microsoft.com/office/powerpoint/2010/main" val="1362966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290286" y="137886"/>
            <a:ext cx="8777514" cy="523220"/>
          </a:xfrm>
          <a:prstGeom prst="rect">
            <a:avLst/>
          </a:prstGeom>
        </p:spPr>
        <p:txBody>
          <a:bodyPr wrap="square">
            <a:spAutoFit/>
          </a:bodyPr>
          <a:lstStyle/>
          <a:p>
            <a:r>
              <a:rPr lang="en-US" sz="2800" dirty="0" smtClean="0">
                <a:solidFill>
                  <a:prstClr val="black">
                    <a:lumMod val="75000"/>
                    <a:lumOff val="25000"/>
                  </a:prstClr>
                </a:solidFill>
              </a:rPr>
              <a:t>Usability Quality </a:t>
            </a:r>
            <a:r>
              <a:rPr lang="en-US" sz="2800" dirty="0">
                <a:solidFill>
                  <a:prstClr val="black">
                    <a:lumMod val="75000"/>
                    <a:lumOff val="25000"/>
                  </a:prstClr>
                </a:solidFill>
              </a:rPr>
              <a:t>Attribute </a:t>
            </a:r>
            <a:r>
              <a:rPr lang="en-US" sz="2800" dirty="0" smtClean="0">
                <a:solidFill>
                  <a:prstClr val="black">
                    <a:lumMod val="75000"/>
                    <a:lumOff val="25000"/>
                  </a:prstClr>
                </a:solidFill>
              </a:rPr>
              <a:t>Scenarios Template</a:t>
            </a:r>
            <a:endParaRPr lang="en-IN" sz="2600" b="1" dirty="0">
              <a:solidFill>
                <a:schemeClr val="tx1">
                  <a:lumMod val="75000"/>
                  <a:lumOff val="25000"/>
                </a:schemeClr>
              </a:solidFill>
              <a:latin typeface="+mj-lt"/>
              <a:ea typeface="+mj-ea"/>
              <a:cs typeface="+mj-cs"/>
            </a:endParaRPr>
          </a:p>
        </p:txBody>
      </p:sp>
      <p:sp>
        <p:nvSpPr>
          <p:cNvPr id="7" name="Rectangle 6"/>
          <p:cNvSpPr/>
          <p:nvPr/>
        </p:nvSpPr>
        <p:spPr>
          <a:xfrm>
            <a:off x="214086" y="1066800"/>
            <a:ext cx="8606386" cy="507297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7800" lvl="2" eaLnBrk="0" hangingPunct="0">
              <a:spcBef>
                <a:spcPts val="1200"/>
              </a:spcBef>
            </a:pPr>
            <a:r>
              <a:rPr lang="en-US" sz="1600" b="1" u="sng" dirty="0" smtClean="0">
                <a:solidFill>
                  <a:prstClr val="black">
                    <a:lumMod val="75000"/>
                    <a:lumOff val="25000"/>
                  </a:prstClr>
                </a:solidFill>
              </a:rPr>
              <a:t>Motivation </a:t>
            </a:r>
            <a:r>
              <a:rPr lang="en-US" sz="1600" b="1" u="sng" dirty="0">
                <a:solidFill>
                  <a:prstClr val="black">
                    <a:lumMod val="75000"/>
                    <a:lumOff val="25000"/>
                  </a:prstClr>
                </a:solidFill>
              </a:rPr>
              <a:t>/ Business Goals </a:t>
            </a:r>
            <a:r>
              <a:rPr lang="en-US" sz="1600" b="1" u="sng" dirty="0" smtClean="0">
                <a:solidFill>
                  <a:prstClr val="black">
                    <a:lumMod val="75000"/>
                    <a:lumOff val="25000"/>
                  </a:prstClr>
                </a:solidFill>
              </a:rPr>
              <a:t>Supported</a:t>
            </a:r>
          </a:p>
          <a:p>
            <a:pPr marL="363538" lvl="2" indent="-185738" eaLnBrk="0" hangingPunct="0">
              <a:spcBef>
                <a:spcPts val="1200"/>
              </a:spcBef>
              <a:buFont typeface="Arial" pitchFamily="34" charset="0"/>
              <a:buChar char="•"/>
            </a:pPr>
            <a:r>
              <a:rPr lang="en-US" sz="1600" dirty="0">
                <a:solidFill>
                  <a:prstClr val="black">
                    <a:lumMod val="75000"/>
                    <a:lumOff val="25000"/>
                  </a:prstClr>
                </a:solidFill>
              </a:rPr>
              <a:t>Ensure users can accomplish tasks in system; reduce barriers to system adoption</a:t>
            </a:r>
            <a:endParaRPr lang="en-US" sz="1600" dirty="0" smtClean="0">
              <a:solidFill>
                <a:prstClr val="black">
                  <a:lumMod val="75000"/>
                  <a:lumOff val="25000"/>
                </a:prstClr>
              </a:solidFill>
            </a:endParaRPr>
          </a:p>
          <a:p>
            <a:pPr marL="177800" lvl="2" eaLnBrk="0" hangingPunct="0">
              <a:spcBef>
                <a:spcPts val="1200"/>
              </a:spcBef>
            </a:pPr>
            <a:r>
              <a:rPr lang="en-US" sz="1600" b="1" u="sng" dirty="0" smtClean="0">
                <a:solidFill>
                  <a:prstClr val="black">
                    <a:lumMod val="75000"/>
                    <a:lumOff val="25000"/>
                  </a:prstClr>
                </a:solidFill>
              </a:rPr>
              <a:t>Details</a:t>
            </a:r>
          </a:p>
          <a:p>
            <a:pPr marL="363538" lvl="2" indent="-185738" eaLnBrk="0" hangingPunct="0">
              <a:spcBef>
                <a:spcPts val="1200"/>
              </a:spcBef>
              <a:buFont typeface="Arial" pitchFamily="34" charset="0"/>
              <a:buChar char="•"/>
            </a:pPr>
            <a:endParaRPr lang="en-US" sz="1600" dirty="0">
              <a:solidFill>
                <a:prstClr val="black">
                  <a:lumMod val="75000"/>
                  <a:lumOff val="25000"/>
                </a:prstClr>
              </a:solidFill>
            </a:endParaRPr>
          </a:p>
          <a:p>
            <a:pPr marL="363538" lvl="2" indent="-185738" eaLnBrk="0" hangingPunct="0">
              <a:spcBef>
                <a:spcPts val="1200"/>
              </a:spcBef>
              <a:buFont typeface="Arial" pitchFamily="34" charset="0"/>
              <a:buChar char="•"/>
            </a:pPr>
            <a:endParaRPr lang="en-US" sz="1600" dirty="0">
              <a:solidFill>
                <a:prstClr val="black">
                  <a:lumMod val="75000"/>
                  <a:lumOff val="25000"/>
                </a:prstClr>
              </a:solidFill>
            </a:endParaRPr>
          </a:p>
          <a:p>
            <a:pPr marL="363538" lvl="2" indent="-185738" eaLnBrk="0" hangingPunct="0">
              <a:spcBef>
                <a:spcPts val="1200"/>
              </a:spcBef>
              <a:buFont typeface="Arial" pitchFamily="34" charset="0"/>
              <a:buChar char="•"/>
            </a:pPr>
            <a:endParaRPr lang="en-US" sz="1600" dirty="0">
              <a:solidFill>
                <a:prstClr val="black">
                  <a:lumMod val="75000"/>
                  <a:lumOff val="25000"/>
                </a:prstClr>
              </a:solidFill>
            </a:endParaRPr>
          </a:p>
          <a:p>
            <a:pPr marL="177800" lvl="2" eaLnBrk="0" hangingPunct="0">
              <a:spcBef>
                <a:spcPts val="1200"/>
              </a:spcBef>
            </a:pPr>
            <a:endParaRPr lang="en-US" sz="1600" dirty="0">
              <a:solidFill>
                <a:prstClr val="black">
                  <a:lumMod val="75000"/>
                  <a:lumOff val="25000"/>
                </a:prstClr>
              </a:solidFill>
            </a:endParaRPr>
          </a:p>
          <a:p>
            <a:pPr marL="363538" lvl="2" indent="-185738" eaLnBrk="0" hangingPunct="0">
              <a:spcBef>
                <a:spcPts val="1200"/>
              </a:spcBef>
              <a:buFont typeface="Arial" pitchFamily="34" charset="0"/>
              <a:buChar char="•"/>
            </a:pPr>
            <a:endParaRPr lang="en-US" sz="1600" dirty="0">
              <a:solidFill>
                <a:prstClr val="black">
                  <a:lumMod val="75000"/>
                  <a:lumOff val="25000"/>
                </a:prstClr>
              </a:solidFill>
            </a:endParaRPr>
          </a:p>
          <a:p>
            <a:pPr marL="363538" lvl="2" indent="-185738" eaLnBrk="0" hangingPunct="0">
              <a:spcBef>
                <a:spcPts val="1200"/>
              </a:spcBef>
              <a:buFont typeface="Arial" pitchFamily="34" charset="0"/>
              <a:buChar char="•"/>
            </a:pPr>
            <a:endParaRPr lang="en-US" sz="1600" dirty="0" smtClean="0">
              <a:solidFill>
                <a:prstClr val="black">
                  <a:lumMod val="75000"/>
                  <a:lumOff val="25000"/>
                </a:prstClr>
              </a:solidFill>
            </a:endParaRPr>
          </a:p>
          <a:p>
            <a:pPr marL="363538" lvl="2" indent="-185738" eaLnBrk="0" hangingPunct="0">
              <a:spcBef>
                <a:spcPts val="1200"/>
              </a:spcBef>
              <a:buFont typeface="Arial" pitchFamily="34" charset="0"/>
              <a:buChar char="•"/>
            </a:pPr>
            <a:endParaRPr lang="en-US" sz="1600" dirty="0">
              <a:solidFill>
                <a:prstClr val="black">
                  <a:lumMod val="75000"/>
                  <a:lumOff val="25000"/>
                </a:prstClr>
              </a:solidFill>
            </a:endParaRPr>
          </a:p>
          <a:p>
            <a:pPr marL="363538" lvl="2" indent="-185738" eaLnBrk="0" hangingPunct="0">
              <a:spcBef>
                <a:spcPts val="1200"/>
              </a:spcBef>
              <a:buFont typeface="Arial" pitchFamily="34" charset="0"/>
              <a:buChar char="•"/>
            </a:pPr>
            <a:endParaRPr lang="en-US" sz="1600" dirty="0">
              <a:solidFill>
                <a:prstClr val="black">
                  <a:lumMod val="75000"/>
                  <a:lumOff val="25000"/>
                </a:prstClr>
              </a:solidFill>
            </a:endParaRPr>
          </a:p>
          <a:p>
            <a:pPr marL="363538" lvl="2" indent="-185738" eaLnBrk="0" hangingPunct="0">
              <a:spcBef>
                <a:spcPts val="1200"/>
              </a:spcBef>
              <a:buFont typeface="Arial" pitchFamily="34" charset="0"/>
              <a:buChar char="•"/>
            </a:pPr>
            <a:endParaRPr lang="en-US" sz="1600" dirty="0">
              <a:solidFill>
                <a:prstClr val="black">
                  <a:lumMod val="75000"/>
                  <a:lumOff val="25000"/>
                </a:prstClr>
              </a:solidFill>
            </a:endParaRPr>
          </a:p>
          <a:p>
            <a:pPr marL="174625" indent="-174625" eaLnBrk="0" hangingPunct="0">
              <a:spcBef>
                <a:spcPts val="1200"/>
              </a:spcBef>
              <a:buFont typeface="Wingdings" pitchFamily="2" charset="2"/>
              <a:buChar char="§"/>
            </a:pPr>
            <a:endParaRPr lang="en-US" sz="1600" b="1" dirty="0">
              <a:solidFill>
                <a:prstClr val="black">
                  <a:lumMod val="75000"/>
                  <a:lumOff val="25000"/>
                </a:prstClr>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1970727719"/>
              </p:ext>
            </p:extLst>
          </p:nvPr>
        </p:nvGraphicFramePr>
        <p:xfrm>
          <a:off x="467544" y="2276874"/>
          <a:ext cx="7992888" cy="3724765"/>
        </p:xfrm>
        <a:graphic>
          <a:graphicData uri="http://schemas.openxmlformats.org/drawingml/2006/table">
            <a:tbl>
              <a:tblPr firstRow="1" bandRow="1">
                <a:tableStyleId>{073A0DAA-6AF3-43AB-8588-CEC1D06C72B9}</a:tableStyleId>
              </a:tblPr>
              <a:tblGrid>
                <a:gridCol w="2013736"/>
                <a:gridCol w="5979152"/>
              </a:tblGrid>
              <a:tr h="479516">
                <a:tc>
                  <a:txBody>
                    <a:bodyPr/>
                    <a:lstStyle/>
                    <a:p>
                      <a:r>
                        <a:rPr lang="en-US" sz="1800" b="1" kern="1200" dirty="0" smtClean="0">
                          <a:solidFill>
                            <a:schemeClr val="lt1"/>
                          </a:solidFill>
                          <a:effectLst>
                            <a:outerShdw blurRad="50800" dist="38100" algn="tr" rotWithShape="0">
                              <a:prstClr val="black">
                                <a:alpha val="40000"/>
                              </a:prstClr>
                            </a:outerShdw>
                          </a:effectLst>
                          <a:latin typeface="+mn-lt"/>
                          <a:ea typeface="+mn-ea"/>
                          <a:cs typeface="+mn-cs"/>
                        </a:rPr>
                        <a:t>Scenario Portion </a:t>
                      </a:r>
                      <a:endParaRPr lang="en-US" dirty="0"/>
                    </a:p>
                  </a:txBody>
                  <a:tcPr/>
                </a:tc>
                <a:tc>
                  <a:txBody>
                    <a:bodyPr/>
                    <a:lstStyle/>
                    <a:p>
                      <a:r>
                        <a:rPr lang="en-US" sz="1800" b="1" kern="1200" dirty="0" smtClean="0">
                          <a:solidFill>
                            <a:schemeClr val="lt1"/>
                          </a:solidFill>
                          <a:effectLst>
                            <a:outerShdw blurRad="50800" dist="38100" algn="tr" rotWithShape="0">
                              <a:prstClr val="black">
                                <a:alpha val="40000"/>
                              </a:prstClr>
                            </a:outerShdw>
                          </a:effectLst>
                          <a:latin typeface="+mn-lt"/>
                          <a:ea typeface="+mn-ea"/>
                          <a:cs typeface="+mn-cs"/>
                        </a:rPr>
                        <a:t>Possible Values</a:t>
                      </a:r>
                      <a:endParaRPr lang="en-US" dirty="0"/>
                    </a:p>
                  </a:txBody>
                  <a:tcPr/>
                </a:tc>
              </a:tr>
              <a:tr h="479516">
                <a:tc>
                  <a:txBody>
                    <a:bodyPr/>
                    <a:lstStyle/>
                    <a:p>
                      <a:pPr marL="0" marR="0">
                        <a:spcBef>
                          <a:spcPts val="0"/>
                        </a:spcBef>
                        <a:spcAft>
                          <a:spcPts val="0"/>
                        </a:spcAft>
                      </a:pPr>
                      <a:r>
                        <a:rPr lang="en-US" sz="1800" kern="1200" dirty="0">
                          <a:solidFill>
                            <a:schemeClr val="dk1"/>
                          </a:solidFill>
                          <a:latin typeface="+mn-lt"/>
                          <a:ea typeface="+mn-ea"/>
                          <a:cs typeface="+mn-cs"/>
                        </a:rPr>
                        <a:t>Source</a:t>
                      </a:r>
                    </a:p>
                  </a:txBody>
                  <a:tcPr marL="0" marR="0" marT="0" marB="0"/>
                </a:tc>
                <a:tc>
                  <a:txBody>
                    <a:bodyPr/>
                    <a:lstStyle/>
                    <a:p>
                      <a:pPr marL="0" marR="0">
                        <a:spcBef>
                          <a:spcPts val="0"/>
                        </a:spcBef>
                        <a:spcAft>
                          <a:spcPts val="0"/>
                        </a:spcAft>
                      </a:pPr>
                      <a:r>
                        <a:rPr lang="en-US" sz="1800" kern="1200" dirty="0">
                          <a:solidFill>
                            <a:schemeClr val="dk1"/>
                          </a:solidFill>
                          <a:latin typeface="+mn-lt"/>
                          <a:ea typeface="+mn-ea"/>
                          <a:cs typeface="+mn-cs"/>
                        </a:rPr>
                        <a:t>End user</a:t>
                      </a:r>
                    </a:p>
                  </a:txBody>
                  <a:tcPr marL="0" marR="0" marT="0" marB="0"/>
                </a:tc>
              </a:tr>
              <a:tr h="709421">
                <a:tc>
                  <a:txBody>
                    <a:bodyPr/>
                    <a:lstStyle/>
                    <a:p>
                      <a:pPr marL="0" marR="0">
                        <a:spcBef>
                          <a:spcPts val="0"/>
                        </a:spcBef>
                        <a:spcAft>
                          <a:spcPts val="0"/>
                        </a:spcAft>
                      </a:pPr>
                      <a:r>
                        <a:rPr lang="en-US" sz="1800" kern="1200" dirty="0">
                          <a:solidFill>
                            <a:schemeClr val="dk1"/>
                          </a:solidFill>
                          <a:latin typeface="+mn-lt"/>
                          <a:ea typeface="+mn-ea"/>
                          <a:cs typeface="+mn-cs"/>
                        </a:rPr>
                        <a:t>Stimulus</a:t>
                      </a:r>
                    </a:p>
                  </a:txBody>
                  <a:tcPr marL="0" marR="0" marT="0" marB="0"/>
                </a:tc>
                <a:tc>
                  <a:txBody>
                    <a:bodyPr/>
                    <a:lstStyle/>
                    <a:p>
                      <a:pPr marL="0" marR="0">
                        <a:spcBef>
                          <a:spcPts val="0"/>
                        </a:spcBef>
                        <a:spcAft>
                          <a:spcPts val="0"/>
                        </a:spcAft>
                      </a:pPr>
                      <a:r>
                        <a:rPr lang="en-US" sz="1800" kern="1200">
                          <a:solidFill>
                            <a:schemeClr val="dk1"/>
                          </a:solidFill>
                          <a:latin typeface="+mn-lt"/>
                          <a:ea typeface="+mn-ea"/>
                          <a:cs typeface="+mn-cs"/>
                        </a:rPr>
                        <a:t>Wants to: learn system, use system, recover from errors, adapt system, feel comfortable</a:t>
                      </a:r>
                    </a:p>
                  </a:txBody>
                  <a:tcPr marL="0" marR="0" marT="0" marB="0"/>
                </a:tc>
              </a:tr>
              <a:tr h="479516">
                <a:tc>
                  <a:txBody>
                    <a:bodyPr/>
                    <a:lstStyle/>
                    <a:p>
                      <a:pPr marL="0" marR="0">
                        <a:spcBef>
                          <a:spcPts val="0"/>
                        </a:spcBef>
                        <a:spcAft>
                          <a:spcPts val="0"/>
                        </a:spcAft>
                      </a:pPr>
                      <a:r>
                        <a:rPr lang="en-US" sz="1800" kern="1200">
                          <a:solidFill>
                            <a:schemeClr val="dk1"/>
                          </a:solidFill>
                          <a:latin typeface="+mn-lt"/>
                          <a:ea typeface="+mn-ea"/>
                          <a:cs typeface="+mn-cs"/>
                        </a:rPr>
                        <a:t>Artifact</a:t>
                      </a:r>
                    </a:p>
                  </a:txBody>
                  <a:tcPr marL="0" marR="0" marT="0" marB="0"/>
                </a:tc>
                <a:tc>
                  <a:txBody>
                    <a:bodyPr/>
                    <a:lstStyle/>
                    <a:p>
                      <a:pPr marL="0" marR="0">
                        <a:spcBef>
                          <a:spcPts val="0"/>
                        </a:spcBef>
                        <a:spcAft>
                          <a:spcPts val="0"/>
                        </a:spcAft>
                      </a:pPr>
                      <a:r>
                        <a:rPr lang="en-US" sz="1800" kern="1200" dirty="0">
                          <a:solidFill>
                            <a:schemeClr val="dk1"/>
                          </a:solidFill>
                          <a:latin typeface="+mn-lt"/>
                          <a:ea typeface="+mn-ea"/>
                          <a:cs typeface="+mn-cs"/>
                        </a:rPr>
                        <a:t>System</a:t>
                      </a:r>
                    </a:p>
                  </a:txBody>
                  <a:tcPr marL="0" marR="0" marT="0" marB="0"/>
                </a:tc>
              </a:tr>
              <a:tr h="479516">
                <a:tc>
                  <a:txBody>
                    <a:bodyPr/>
                    <a:lstStyle/>
                    <a:p>
                      <a:pPr marL="0" marR="0">
                        <a:spcBef>
                          <a:spcPts val="0"/>
                        </a:spcBef>
                        <a:spcAft>
                          <a:spcPts val="0"/>
                        </a:spcAft>
                      </a:pPr>
                      <a:r>
                        <a:rPr lang="en-US" sz="1800" kern="1200" dirty="0">
                          <a:solidFill>
                            <a:schemeClr val="dk1"/>
                          </a:solidFill>
                          <a:latin typeface="+mn-lt"/>
                          <a:ea typeface="+mn-ea"/>
                          <a:cs typeface="+mn-cs"/>
                        </a:rPr>
                        <a:t>Environment</a:t>
                      </a:r>
                    </a:p>
                  </a:txBody>
                  <a:tcPr marL="0" marR="0" marT="0" marB="0"/>
                </a:tc>
                <a:tc>
                  <a:txBody>
                    <a:bodyPr/>
                    <a:lstStyle/>
                    <a:p>
                      <a:pPr marL="0" marR="0">
                        <a:spcBef>
                          <a:spcPts val="0"/>
                        </a:spcBef>
                        <a:spcAft>
                          <a:spcPts val="0"/>
                        </a:spcAft>
                      </a:pPr>
                      <a:r>
                        <a:rPr lang="en-US" sz="1800" kern="1200" dirty="0">
                          <a:solidFill>
                            <a:schemeClr val="dk1"/>
                          </a:solidFill>
                          <a:latin typeface="+mn-lt"/>
                          <a:ea typeface="+mn-ea"/>
                          <a:cs typeface="+mn-cs"/>
                        </a:rPr>
                        <a:t>At runtime, or configure time, install-time</a:t>
                      </a:r>
                    </a:p>
                  </a:txBody>
                  <a:tcPr marL="0" marR="0" marT="0" marB="0"/>
                </a:tc>
              </a:tr>
              <a:tr h="479516">
                <a:tc>
                  <a:txBody>
                    <a:bodyPr/>
                    <a:lstStyle/>
                    <a:p>
                      <a:pPr marL="0" marR="0">
                        <a:spcBef>
                          <a:spcPts val="0"/>
                        </a:spcBef>
                        <a:spcAft>
                          <a:spcPts val="0"/>
                        </a:spcAft>
                      </a:pPr>
                      <a:r>
                        <a:rPr lang="en-US" sz="1800" kern="1200" dirty="0" smtClean="0">
                          <a:solidFill>
                            <a:schemeClr val="dk1"/>
                          </a:solidFill>
                          <a:latin typeface="+mn-lt"/>
                          <a:ea typeface="+mn-ea"/>
                          <a:cs typeface="+mn-cs"/>
                        </a:rPr>
                        <a:t>Response</a:t>
                      </a:r>
                      <a:endParaRPr lang="en-US" sz="1800" kern="1200" dirty="0">
                        <a:solidFill>
                          <a:schemeClr val="dk1"/>
                        </a:solidFill>
                        <a:latin typeface="+mn-lt"/>
                        <a:ea typeface="+mn-ea"/>
                        <a:cs typeface="+mn-cs"/>
                      </a:endParaRPr>
                    </a:p>
                  </a:txBody>
                  <a:tcPr marL="0" marR="0" marT="0" marB="0"/>
                </a:tc>
                <a:tc>
                  <a:txBody>
                    <a:bodyPr/>
                    <a:lstStyle/>
                    <a:p>
                      <a:r>
                        <a:rPr lang="en-US" sz="1800" kern="1200" dirty="0" smtClean="0">
                          <a:solidFill>
                            <a:schemeClr val="dk1"/>
                          </a:solidFill>
                          <a:latin typeface="+mn-lt"/>
                          <a:ea typeface="+mn-ea"/>
                          <a:cs typeface="+mn-cs"/>
                        </a:rPr>
                        <a:t>To learn system</a:t>
                      </a:r>
                    </a:p>
                    <a:p>
                      <a:pPr lvl="1"/>
                      <a:r>
                        <a:rPr lang="en-US" sz="1800" kern="1200" dirty="0" smtClean="0">
                          <a:solidFill>
                            <a:schemeClr val="dk1"/>
                          </a:solidFill>
                          <a:latin typeface="+mn-lt"/>
                          <a:ea typeface="+mn-ea"/>
                          <a:cs typeface="+mn-cs"/>
                        </a:rPr>
                        <a:t>Help system is context sensitive</a:t>
                      </a:r>
                    </a:p>
                    <a:p>
                      <a:pPr lvl="1"/>
                      <a:r>
                        <a:rPr lang="en-US" sz="1800" kern="1200" dirty="0" smtClean="0">
                          <a:solidFill>
                            <a:schemeClr val="dk1"/>
                          </a:solidFill>
                          <a:latin typeface="+mn-lt"/>
                          <a:ea typeface="+mn-ea"/>
                          <a:cs typeface="+mn-cs"/>
                        </a:rPr>
                        <a:t>Interface familiar,  consistent</a:t>
                      </a:r>
                    </a:p>
                    <a:p>
                      <a:pPr marL="0" marR="0">
                        <a:spcBef>
                          <a:spcPts val="0"/>
                        </a:spcBef>
                        <a:spcAft>
                          <a:spcPts val="0"/>
                        </a:spcAft>
                      </a:pPr>
                      <a:r>
                        <a:rPr lang="en-US" sz="1800" kern="1200" dirty="0" smtClean="0">
                          <a:solidFill>
                            <a:schemeClr val="dk1"/>
                          </a:solidFill>
                          <a:latin typeface="+mn-lt"/>
                          <a:ea typeface="+mn-ea"/>
                          <a:cs typeface="+mn-cs"/>
                        </a:rPr>
                        <a:t>                                                                                           …continued</a:t>
                      </a:r>
                      <a:endParaRPr lang="en-US" sz="1800" kern="1200" dirty="0">
                        <a:solidFill>
                          <a:schemeClr val="dk1"/>
                        </a:solidFill>
                        <a:latin typeface="+mn-lt"/>
                        <a:ea typeface="+mn-ea"/>
                        <a:cs typeface="+mn-cs"/>
                      </a:endParaRPr>
                    </a:p>
                  </a:txBody>
                  <a:tcPr marL="0" marR="0" marT="0" marB="0"/>
                </a:tc>
              </a:tr>
            </a:tbl>
          </a:graphicData>
        </a:graphic>
      </p:graphicFrame>
    </p:spTree>
    <p:extLst>
      <p:ext uri="{BB962C8B-B14F-4D97-AF65-F5344CB8AC3E}">
        <p14:creationId xmlns:p14="http://schemas.microsoft.com/office/powerpoint/2010/main" val="7226408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290286" y="137886"/>
            <a:ext cx="8777514" cy="523220"/>
          </a:xfrm>
          <a:prstGeom prst="rect">
            <a:avLst/>
          </a:prstGeom>
        </p:spPr>
        <p:txBody>
          <a:bodyPr wrap="square">
            <a:spAutoFit/>
          </a:bodyPr>
          <a:lstStyle/>
          <a:p>
            <a:r>
              <a:rPr lang="en-US" sz="2800" dirty="0" smtClean="0">
                <a:solidFill>
                  <a:prstClr val="black">
                    <a:lumMod val="75000"/>
                    <a:lumOff val="25000"/>
                  </a:prstClr>
                </a:solidFill>
              </a:rPr>
              <a:t>Usability Quality </a:t>
            </a:r>
            <a:r>
              <a:rPr lang="en-US" sz="2800" dirty="0">
                <a:solidFill>
                  <a:prstClr val="black">
                    <a:lumMod val="75000"/>
                    <a:lumOff val="25000"/>
                  </a:prstClr>
                </a:solidFill>
              </a:rPr>
              <a:t>Attribute </a:t>
            </a:r>
            <a:r>
              <a:rPr lang="en-US" sz="2800" dirty="0" smtClean="0">
                <a:solidFill>
                  <a:prstClr val="black">
                    <a:lumMod val="75000"/>
                    <a:lumOff val="25000"/>
                  </a:prstClr>
                </a:solidFill>
              </a:rPr>
              <a:t>Scenarios Template</a:t>
            </a:r>
            <a:endParaRPr lang="en-IN" sz="2600" b="1" dirty="0">
              <a:solidFill>
                <a:schemeClr val="tx1">
                  <a:lumMod val="75000"/>
                  <a:lumOff val="25000"/>
                </a:schemeClr>
              </a:solidFill>
              <a:latin typeface="+mj-lt"/>
              <a:ea typeface="+mj-ea"/>
              <a:cs typeface="+mj-cs"/>
            </a:endParaRPr>
          </a:p>
        </p:txBody>
      </p:sp>
      <p:sp>
        <p:nvSpPr>
          <p:cNvPr id="7" name="Rectangle 6"/>
          <p:cNvSpPr/>
          <p:nvPr/>
        </p:nvSpPr>
        <p:spPr>
          <a:xfrm>
            <a:off x="214086" y="1066800"/>
            <a:ext cx="8606386" cy="507297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63538" lvl="2" indent="-185738" eaLnBrk="0" hangingPunct="0">
              <a:spcBef>
                <a:spcPts val="1200"/>
              </a:spcBef>
              <a:buFont typeface="Arial" pitchFamily="34" charset="0"/>
              <a:buChar char="•"/>
            </a:pPr>
            <a:endParaRPr lang="en-US" sz="1600" dirty="0">
              <a:solidFill>
                <a:prstClr val="black">
                  <a:lumMod val="75000"/>
                  <a:lumOff val="25000"/>
                </a:prstClr>
              </a:solidFill>
            </a:endParaRPr>
          </a:p>
          <a:p>
            <a:pPr marL="177800" lvl="2" eaLnBrk="0" hangingPunct="0">
              <a:spcBef>
                <a:spcPts val="1200"/>
              </a:spcBef>
            </a:pPr>
            <a:endParaRPr lang="en-US" sz="1600" dirty="0">
              <a:solidFill>
                <a:prstClr val="black">
                  <a:lumMod val="75000"/>
                  <a:lumOff val="25000"/>
                </a:prstClr>
              </a:solidFill>
            </a:endParaRPr>
          </a:p>
          <a:p>
            <a:pPr marL="363538" lvl="2" indent="-185738" eaLnBrk="0" hangingPunct="0">
              <a:spcBef>
                <a:spcPts val="1200"/>
              </a:spcBef>
              <a:buFont typeface="Arial" pitchFamily="34" charset="0"/>
              <a:buChar char="•"/>
            </a:pPr>
            <a:endParaRPr lang="en-US" sz="1600" dirty="0">
              <a:solidFill>
                <a:prstClr val="black">
                  <a:lumMod val="75000"/>
                  <a:lumOff val="25000"/>
                </a:prstClr>
              </a:solidFill>
            </a:endParaRPr>
          </a:p>
          <a:p>
            <a:pPr marL="363538" lvl="2" indent="-185738" eaLnBrk="0" hangingPunct="0">
              <a:spcBef>
                <a:spcPts val="1200"/>
              </a:spcBef>
              <a:buFont typeface="Arial" pitchFamily="34" charset="0"/>
              <a:buChar char="•"/>
            </a:pPr>
            <a:endParaRPr lang="en-US" sz="1600" dirty="0" smtClean="0">
              <a:solidFill>
                <a:prstClr val="black">
                  <a:lumMod val="75000"/>
                  <a:lumOff val="25000"/>
                </a:prstClr>
              </a:solidFill>
            </a:endParaRPr>
          </a:p>
          <a:p>
            <a:pPr marL="363538" lvl="2" indent="-185738" eaLnBrk="0" hangingPunct="0">
              <a:spcBef>
                <a:spcPts val="1200"/>
              </a:spcBef>
              <a:buFont typeface="Arial" pitchFamily="34" charset="0"/>
              <a:buChar char="•"/>
            </a:pPr>
            <a:endParaRPr lang="en-US" sz="1600" dirty="0">
              <a:solidFill>
                <a:prstClr val="black">
                  <a:lumMod val="75000"/>
                  <a:lumOff val="25000"/>
                </a:prstClr>
              </a:solidFill>
            </a:endParaRPr>
          </a:p>
          <a:p>
            <a:pPr marL="363538" lvl="2" indent="-185738" eaLnBrk="0" hangingPunct="0">
              <a:spcBef>
                <a:spcPts val="1200"/>
              </a:spcBef>
              <a:buFont typeface="Arial" pitchFamily="34" charset="0"/>
              <a:buChar char="•"/>
            </a:pPr>
            <a:endParaRPr lang="en-US" sz="1600" dirty="0">
              <a:solidFill>
                <a:prstClr val="black">
                  <a:lumMod val="75000"/>
                  <a:lumOff val="25000"/>
                </a:prstClr>
              </a:solidFill>
            </a:endParaRPr>
          </a:p>
          <a:p>
            <a:pPr marL="363538" lvl="2" indent="-185738" eaLnBrk="0" hangingPunct="0">
              <a:spcBef>
                <a:spcPts val="1200"/>
              </a:spcBef>
              <a:buFont typeface="Arial" pitchFamily="34" charset="0"/>
              <a:buChar char="•"/>
            </a:pPr>
            <a:endParaRPr lang="en-US" sz="1600" dirty="0">
              <a:solidFill>
                <a:prstClr val="black">
                  <a:lumMod val="75000"/>
                  <a:lumOff val="25000"/>
                </a:prstClr>
              </a:solidFill>
            </a:endParaRPr>
          </a:p>
          <a:p>
            <a:pPr marL="174625" indent="-174625" eaLnBrk="0" hangingPunct="0">
              <a:spcBef>
                <a:spcPts val="1200"/>
              </a:spcBef>
              <a:buFont typeface="Wingdings" pitchFamily="2" charset="2"/>
              <a:buChar char="§"/>
            </a:pPr>
            <a:endParaRPr lang="en-US" sz="1600" b="1" dirty="0">
              <a:solidFill>
                <a:prstClr val="black">
                  <a:lumMod val="75000"/>
                  <a:lumOff val="25000"/>
                </a:prstClr>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4029022421"/>
              </p:ext>
            </p:extLst>
          </p:nvPr>
        </p:nvGraphicFramePr>
        <p:xfrm>
          <a:off x="467544" y="849467"/>
          <a:ext cx="7992888" cy="4319996"/>
        </p:xfrm>
        <a:graphic>
          <a:graphicData uri="http://schemas.openxmlformats.org/drawingml/2006/table">
            <a:tbl>
              <a:tblPr firstRow="1" bandRow="1">
                <a:tableStyleId>{073A0DAA-6AF3-43AB-8588-CEC1D06C72B9}</a:tableStyleId>
              </a:tblPr>
              <a:tblGrid>
                <a:gridCol w="2013736"/>
                <a:gridCol w="5979152"/>
              </a:tblGrid>
              <a:tr h="479516">
                <a:tc>
                  <a:txBody>
                    <a:bodyPr/>
                    <a:lstStyle/>
                    <a:p>
                      <a:r>
                        <a:rPr lang="en-US" sz="1800" b="1" kern="1200" dirty="0" smtClean="0">
                          <a:solidFill>
                            <a:schemeClr val="lt1"/>
                          </a:solidFill>
                          <a:effectLst>
                            <a:outerShdw blurRad="50800" dist="38100" algn="tr" rotWithShape="0">
                              <a:prstClr val="black">
                                <a:alpha val="40000"/>
                              </a:prstClr>
                            </a:outerShdw>
                          </a:effectLst>
                          <a:latin typeface="+mn-lt"/>
                          <a:ea typeface="+mn-ea"/>
                          <a:cs typeface="+mn-cs"/>
                        </a:rPr>
                        <a:t>Scenario Portion </a:t>
                      </a:r>
                      <a:endParaRPr lang="en-US" dirty="0"/>
                    </a:p>
                  </a:txBody>
                  <a:tcPr/>
                </a:tc>
                <a:tc>
                  <a:txBody>
                    <a:bodyPr/>
                    <a:lstStyle/>
                    <a:p>
                      <a:r>
                        <a:rPr lang="en-US" sz="1800" b="1" kern="1200" dirty="0" smtClean="0">
                          <a:solidFill>
                            <a:schemeClr val="lt1"/>
                          </a:solidFill>
                          <a:effectLst>
                            <a:outerShdw blurRad="50800" dist="38100" algn="tr" rotWithShape="0">
                              <a:prstClr val="black">
                                <a:alpha val="40000"/>
                              </a:prstClr>
                            </a:outerShdw>
                          </a:effectLst>
                          <a:latin typeface="+mn-lt"/>
                          <a:ea typeface="+mn-ea"/>
                          <a:cs typeface="+mn-cs"/>
                        </a:rPr>
                        <a:t>Possible Values</a:t>
                      </a:r>
                      <a:endParaRPr lang="en-US" dirty="0"/>
                    </a:p>
                  </a:txBody>
                  <a:tcPr/>
                </a:tc>
              </a:tr>
              <a:tr h="479516">
                <a:tc>
                  <a:txBody>
                    <a:bodyPr/>
                    <a:lstStyle/>
                    <a:p>
                      <a:pPr marL="0" marR="0">
                        <a:spcBef>
                          <a:spcPts val="0"/>
                        </a:spcBef>
                        <a:spcAft>
                          <a:spcPts val="0"/>
                        </a:spcAft>
                      </a:pPr>
                      <a:r>
                        <a:rPr lang="en-US" sz="1800" kern="1200" dirty="0">
                          <a:solidFill>
                            <a:schemeClr val="dk1"/>
                          </a:solidFill>
                          <a:latin typeface="+mn-lt"/>
                          <a:ea typeface="+mn-ea"/>
                          <a:cs typeface="+mn-cs"/>
                        </a:rPr>
                        <a:t>Response</a:t>
                      </a:r>
                    </a:p>
                  </a:txBody>
                  <a:tcPr marL="0" marR="0" marT="0" marB="0"/>
                </a:tc>
                <a:tc>
                  <a:txBody>
                    <a:bodyPr/>
                    <a:lstStyle/>
                    <a:p>
                      <a:r>
                        <a:rPr lang="en-US" sz="1800" kern="1200" dirty="0">
                          <a:solidFill>
                            <a:schemeClr val="dk1"/>
                          </a:solidFill>
                          <a:latin typeface="+mn-lt"/>
                          <a:ea typeface="+mn-ea"/>
                          <a:cs typeface="+mn-cs"/>
                        </a:rPr>
                        <a:t> </a:t>
                      </a:r>
                      <a:r>
                        <a:rPr lang="en-US" sz="1800" kern="1200" dirty="0" smtClean="0">
                          <a:solidFill>
                            <a:schemeClr val="dk1"/>
                          </a:solidFill>
                          <a:latin typeface="+mn-lt"/>
                          <a:ea typeface="+mn-ea"/>
                          <a:cs typeface="+mn-cs"/>
                        </a:rPr>
                        <a:t>To learn system</a:t>
                      </a:r>
                    </a:p>
                    <a:p>
                      <a:pPr lvl="1"/>
                      <a:r>
                        <a:rPr lang="en-US" sz="1800" kern="1200" dirty="0" smtClean="0">
                          <a:solidFill>
                            <a:schemeClr val="dk1"/>
                          </a:solidFill>
                          <a:latin typeface="+mn-lt"/>
                          <a:ea typeface="+mn-ea"/>
                          <a:cs typeface="+mn-cs"/>
                        </a:rPr>
                        <a:t>Help system is context sensitive</a:t>
                      </a:r>
                    </a:p>
                    <a:p>
                      <a:pPr lvl="1"/>
                      <a:r>
                        <a:rPr lang="en-US" sz="1800" kern="1200" dirty="0" smtClean="0">
                          <a:solidFill>
                            <a:schemeClr val="dk1"/>
                          </a:solidFill>
                          <a:latin typeface="+mn-lt"/>
                          <a:ea typeface="+mn-ea"/>
                          <a:cs typeface="+mn-cs"/>
                        </a:rPr>
                        <a:t>Interface familiar,  consistent</a:t>
                      </a:r>
                    </a:p>
                    <a:p>
                      <a:r>
                        <a:rPr lang="en-US" sz="1800" kern="1200" dirty="0" smtClean="0">
                          <a:solidFill>
                            <a:schemeClr val="dk1"/>
                          </a:solidFill>
                          <a:latin typeface="+mn-lt"/>
                          <a:ea typeface="+mn-ea"/>
                          <a:cs typeface="+mn-cs"/>
                        </a:rPr>
                        <a:t>To use system efficiently</a:t>
                      </a:r>
                    </a:p>
                    <a:p>
                      <a:pPr lvl="1"/>
                      <a:r>
                        <a:rPr lang="en-US" sz="1800" kern="1200" dirty="0" smtClean="0">
                          <a:solidFill>
                            <a:schemeClr val="dk1"/>
                          </a:solidFill>
                          <a:latin typeface="+mn-lt"/>
                          <a:ea typeface="+mn-ea"/>
                          <a:cs typeface="+mn-cs"/>
                        </a:rPr>
                        <a:t>Reuse of command or data already entered</a:t>
                      </a:r>
                    </a:p>
                    <a:p>
                      <a:pPr lvl="1"/>
                      <a:r>
                        <a:rPr lang="en-US" sz="1800" kern="1200" dirty="0" smtClean="0">
                          <a:solidFill>
                            <a:schemeClr val="dk1"/>
                          </a:solidFill>
                          <a:latin typeface="+mn-lt"/>
                          <a:ea typeface="+mn-ea"/>
                          <a:cs typeface="+mn-cs"/>
                        </a:rPr>
                        <a:t>Navigation support, comprehensive searching</a:t>
                      </a:r>
                    </a:p>
                    <a:p>
                      <a:r>
                        <a:rPr lang="en-US" sz="1800" kern="1200" dirty="0" smtClean="0">
                          <a:solidFill>
                            <a:schemeClr val="dk1"/>
                          </a:solidFill>
                          <a:latin typeface="+mn-lt"/>
                          <a:ea typeface="+mn-ea"/>
                          <a:cs typeface="+mn-cs"/>
                        </a:rPr>
                        <a:t>To recover from errors</a:t>
                      </a:r>
                    </a:p>
                    <a:p>
                      <a:pPr lvl="1"/>
                      <a:r>
                        <a:rPr lang="en-US" sz="1800" kern="1200" dirty="0" smtClean="0">
                          <a:solidFill>
                            <a:schemeClr val="dk1"/>
                          </a:solidFill>
                          <a:latin typeface="+mn-lt"/>
                          <a:ea typeface="+mn-ea"/>
                          <a:cs typeface="+mn-cs"/>
                        </a:rPr>
                        <a:t>Undo, cancel, recover from system failures</a:t>
                      </a:r>
                    </a:p>
                    <a:p>
                      <a:pPr lvl="1"/>
                      <a:r>
                        <a:rPr lang="en-US" sz="1800" kern="1200" dirty="0" smtClean="0">
                          <a:solidFill>
                            <a:schemeClr val="dk1"/>
                          </a:solidFill>
                          <a:latin typeface="+mn-lt"/>
                          <a:ea typeface="+mn-ea"/>
                          <a:cs typeface="+mn-cs"/>
                        </a:rPr>
                        <a:t>forgotten passwords</a:t>
                      </a:r>
                    </a:p>
                    <a:p>
                      <a:r>
                        <a:rPr lang="en-US" sz="1800" kern="1200" dirty="0" smtClean="0">
                          <a:solidFill>
                            <a:schemeClr val="dk1"/>
                          </a:solidFill>
                          <a:latin typeface="+mn-lt"/>
                          <a:ea typeface="+mn-ea"/>
                          <a:cs typeface="+mn-cs"/>
                        </a:rPr>
                        <a:t>To adapt system: customize the system to user liking</a:t>
                      </a:r>
                    </a:p>
                    <a:p>
                      <a:r>
                        <a:rPr lang="en-US" sz="1800" kern="1200" dirty="0" smtClean="0">
                          <a:solidFill>
                            <a:schemeClr val="dk1"/>
                          </a:solidFill>
                          <a:latin typeface="+mn-lt"/>
                          <a:ea typeface="+mn-ea"/>
                          <a:cs typeface="+mn-cs"/>
                        </a:rPr>
                        <a:t>To feel comfortable</a:t>
                      </a:r>
                    </a:p>
                  </a:txBody>
                  <a:tcPr marL="0" marR="0" marT="0" marB="0"/>
                </a:tc>
              </a:tr>
              <a:tr h="709421">
                <a:tc>
                  <a:txBody>
                    <a:bodyPr/>
                    <a:lstStyle/>
                    <a:p>
                      <a:pPr marL="0" marR="0">
                        <a:spcBef>
                          <a:spcPts val="0"/>
                        </a:spcBef>
                        <a:spcAft>
                          <a:spcPts val="0"/>
                        </a:spcAft>
                      </a:pPr>
                      <a:r>
                        <a:rPr lang="en-US" sz="1800" kern="1200" dirty="0" smtClean="0">
                          <a:solidFill>
                            <a:schemeClr val="dk1"/>
                          </a:solidFill>
                          <a:latin typeface="+mn-lt"/>
                          <a:ea typeface="+mn-ea"/>
                          <a:cs typeface="+mn-cs"/>
                        </a:rPr>
                        <a:t>Response Measure</a:t>
                      </a:r>
                      <a:endParaRPr lang="en-US" sz="1800" kern="1200" dirty="0">
                        <a:solidFill>
                          <a:schemeClr val="dk1"/>
                        </a:solidFill>
                        <a:latin typeface="+mn-lt"/>
                        <a:ea typeface="+mn-ea"/>
                        <a:cs typeface="+mn-cs"/>
                      </a:endParaRPr>
                    </a:p>
                  </a:txBody>
                  <a:tcPr marL="0" marR="0" marT="0" marB="0"/>
                </a:tc>
                <a:tc>
                  <a:txBody>
                    <a:bodyPr/>
                    <a:lstStyle/>
                    <a:p>
                      <a:pPr marL="0" marR="0">
                        <a:spcBef>
                          <a:spcPts val="0"/>
                        </a:spcBef>
                        <a:spcAft>
                          <a:spcPts val="0"/>
                        </a:spcAft>
                      </a:pPr>
                      <a:r>
                        <a:rPr lang="en-US" sz="1800" kern="1200" dirty="0">
                          <a:solidFill>
                            <a:schemeClr val="dk1"/>
                          </a:solidFill>
                          <a:latin typeface="+mn-lt"/>
                          <a:ea typeface="+mn-ea"/>
                          <a:cs typeface="+mn-cs"/>
                        </a:rPr>
                        <a:t>Task time, number of errors, number of tasks accomplished, user satisfaction, gain of user knowledge, amount of time/data lost </a:t>
                      </a:r>
                    </a:p>
                  </a:txBody>
                  <a:tcPr marL="0" marR="0" marT="0" marB="0"/>
                </a:tc>
              </a:tr>
            </a:tbl>
          </a:graphicData>
        </a:graphic>
      </p:graphicFrame>
    </p:spTree>
    <p:extLst>
      <p:ext uri="{BB962C8B-B14F-4D97-AF65-F5344CB8AC3E}">
        <p14:creationId xmlns:p14="http://schemas.microsoft.com/office/powerpoint/2010/main" val="34184031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290286" y="137886"/>
            <a:ext cx="8777514" cy="523220"/>
          </a:xfrm>
          <a:prstGeom prst="rect">
            <a:avLst/>
          </a:prstGeom>
        </p:spPr>
        <p:txBody>
          <a:bodyPr wrap="square">
            <a:spAutoFit/>
          </a:bodyPr>
          <a:lstStyle/>
          <a:p>
            <a:r>
              <a:rPr lang="en-US" sz="2800" dirty="0" smtClean="0">
                <a:solidFill>
                  <a:prstClr val="black">
                    <a:lumMod val="75000"/>
                    <a:lumOff val="25000"/>
                  </a:prstClr>
                </a:solidFill>
              </a:rPr>
              <a:t>Availability Quality </a:t>
            </a:r>
            <a:r>
              <a:rPr lang="en-US" sz="2800" dirty="0">
                <a:solidFill>
                  <a:prstClr val="black">
                    <a:lumMod val="75000"/>
                    <a:lumOff val="25000"/>
                  </a:prstClr>
                </a:solidFill>
              </a:rPr>
              <a:t>Attribute </a:t>
            </a:r>
            <a:r>
              <a:rPr lang="en-US" sz="2800" dirty="0" smtClean="0">
                <a:solidFill>
                  <a:prstClr val="black">
                    <a:lumMod val="75000"/>
                    <a:lumOff val="25000"/>
                  </a:prstClr>
                </a:solidFill>
              </a:rPr>
              <a:t>Scenarios Template</a:t>
            </a:r>
            <a:endParaRPr lang="en-IN" sz="2600" b="1" dirty="0">
              <a:solidFill>
                <a:schemeClr val="tx1">
                  <a:lumMod val="75000"/>
                  <a:lumOff val="25000"/>
                </a:schemeClr>
              </a:solidFill>
              <a:latin typeface="+mj-lt"/>
              <a:ea typeface="+mj-ea"/>
              <a:cs typeface="+mj-cs"/>
            </a:endParaRPr>
          </a:p>
        </p:txBody>
      </p:sp>
      <p:sp>
        <p:nvSpPr>
          <p:cNvPr id="7" name="Rectangle 6"/>
          <p:cNvSpPr/>
          <p:nvPr/>
        </p:nvSpPr>
        <p:spPr>
          <a:xfrm>
            <a:off x="214086" y="764704"/>
            <a:ext cx="8606386" cy="507297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7800" lvl="2" eaLnBrk="0" hangingPunct="0">
              <a:spcBef>
                <a:spcPts val="1200"/>
              </a:spcBef>
            </a:pPr>
            <a:r>
              <a:rPr lang="en-US" sz="1600" b="1" u="sng" dirty="0" smtClean="0">
                <a:solidFill>
                  <a:prstClr val="black">
                    <a:lumMod val="75000"/>
                    <a:lumOff val="25000"/>
                  </a:prstClr>
                </a:solidFill>
              </a:rPr>
              <a:t>Motivation </a:t>
            </a:r>
            <a:r>
              <a:rPr lang="en-US" sz="1600" b="1" u="sng" dirty="0">
                <a:solidFill>
                  <a:prstClr val="black">
                    <a:lumMod val="75000"/>
                    <a:lumOff val="25000"/>
                  </a:prstClr>
                </a:solidFill>
              </a:rPr>
              <a:t>/ Business Goals </a:t>
            </a:r>
            <a:r>
              <a:rPr lang="en-US" sz="1600" b="1" u="sng" dirty="0" smtClean="0">
                <a:solidFill>
                  <a:prstClr val="black">
                    <a:lumMod val="75000"/>
                    <a:lumOff val="25000"/>
                  </a:prstClr>
                </a:solidFill>
              </a:rPr>
              <a:t>Supported</a:t>
            </a:r>
          </a:p>
          <a:p>
            <a:pPr marL="363538" lvl="2" indent="-185738" eaLnBrk="0" hangingPunct="0">
              <a:spcBef>
                <a:spcPts val="1200"/>
              </a:spcBef>
              <a:buFont typeface="Arial" pitchFamily="34" charset="0"/>
              <a:buChar char="•"/>
            </a:pPr>
            <a:r>
              <a:rPr lang="en-US" sz="1600" dirty="0">
                <a:solidFill>
                  <a:prstClr val="black">
                    <a:lumMod val="75000"/>
                    <a:lumOff val="25000"/>
                  </a:prstClr>
                </a:solidFill>
              </a:rPr>
              <a:t>Mission-critical application, ensuring users have access to data, maintaining user confidence in </a:t>
            </a:r>
            <a:r>
              <a:rPr lang="en-US" sz="1600" dirty="0" smtClean="0">
                <a:solidFill>
                  <a:prstClr val="black">
                    <a:lumMod val="75000"/>
                    <a:lumOff val="25000"/>
                  </a:prstClr>
                </a:solidFill>
              </a:rPr>
              <a:t>product</a:t>
            </a:r>
          </a:p>
          <a:p>
            <a:pPr marL="363538" lvl="2" indent="-185738" eaLnBrk="0" hangingPunct="0">
              <a:spcBef>
                <a:spcPts val="1200"/>
              </a:spcBef>
              <a:buFont typeface="Arial" pitchFamily="34" charset="0"/>
              <a:buChar char="•"/>
            </a:pPr>
            <a:r>
              <a:rPr lang="en-US" sz="1600" b="1" u="sng" dirty="0" smtClean="0">
                <a:solidFill>
                  <a:prstClr val="black">
                    <a:lumMod val="75000"/>
                    <a:lumOff val="25000"/>
                  </a:prstClr>
                </a:solidFill>
              </a:rPr>
              <a:t>Details</a:t>
            </a:r>
            <a:endParaRPr lang="en-US" sz="1600" dirty="0">
              <a:solidFill>
                <a:prstClr val="black">
                  <a:lumMod val="75000"/>
                  <a:lumOff val="25000"/>
                </a:prstClr>
              </a:solidFill>
            </a:endParaRPr>
          </a:p>
          <a:p>
            <a:pPr marL="363538" lvl="2" indent="-185738" eaLnBrk="0" hangingPunct="0">
              <a:spcBef>
                <a:spcPts val="1200"/>
              </a:spcBef>
              <a:buFont typeface="Arial" pitchFamily="34" charset="0"/>
              <a:buChar char="•"/>
            </a:pPr>
            <a:endParaRPr lang="en-US" sz="1600" dirty="0">
              <a:solidFill>
                <a:prstClr val="black">
                  <a:lumMod val="75000"/>
                  <a:lumOff val="25000"/>
                </a:prstClr>
              </a:solidFill>
            </a:endParaRPr>
          </a:p>
          <a:p>
            <a:pPr marL="177800" lvl="2" eaLnBrk="0" hangingPunct="0">
              <a:spcBef>
                <a:spcPts val="1200"/>
              </a:spcBef>
            </a:pPr>
            <a:endParaRPr lang="en-US" sz="1600" dirty="0">
              <a:solidFill>
                <a:prstClr val="black">
                  <a:lumMod val="75000"/>
                  <a:lumOff val="25000"/>
                </a:prstClr>
              </a:solidFill>
            </a:endParaRPr>
          </a:p>
          <a:p>
            <a:pPr marL="363538" lvl="2" indent="-185738" eaLnBrk="0" hangingPunct="0">
              <a:spcBef>
                <a:spcPts val="1200"/>
              </a:spcBef>
              <a:buFont typeface="Arial" pitchFamily="34" charset="0"/>
              <a:buChar char="•"/>
            </a:pPr>
            <a:endParaRPr lang="en-US" sz="1600" dirty="0">
              <a:solidFill>
                <a:prstClr val="black">
                  <a:lumMod val="75000"/>
                  <a:lumOff val="25000"/>
                </a:prstClr>
              </a:solidFill>
            </a:endParaRPr>
          </a:p>
          <a:p>
            <a:pPr marL="363538" lvl="2" indent="-185738" eaLnBrk="0" hangingPunct="0">
              <a:spcBef>
                <a:spcPts val="1200"/>
              </a:spcBef>
              <a:buFont typeface="Arial" pitchFamily="34" charset="0"/>
              <a:buChar char="•"/>
            </a:pPr>
            <a:endParaRPr lang="en-US" sz="1600" dirty="0" smtClean="0">
              <a:solidFill>
                <a:prstClr val="black">
                  <a:lumMod val="75000"/>
                  <a:lumOff val="25000"/>
                </a:prstClr>
              </a:solidFill>
            </a:endParaRPr>
          </a:p>
          <a:p>
            <a:pPr marL="363538" lvl="2" indent="-185738" eaLnBrk="0" hangingPunct="0">
              <a:spcBef>
                <a:spcPts val="1200"/>
              </a:spcBef>
              <a:buFont typeface="Arial" pitchFamily="34" charset="0"/>
              <a:buChar char="•"/>
            </a:pPr>
            <a:endParaRPr lang="en-US" sz="1600" dirty="0">
              <a:solidFill>
                <a:prstClr val="black">
                  <a:lumMod val="75000"/>
                  <a:lumOff val="25000"/>
                </a:prstClr>
              </a:solidFill>
            </a:endParaRPr>
          </a:p>
          <a:p>
            <a:pPr marL="363538" lvl="2" indent="-185738" eaLnBrk="0" hangingPunct="0">
              <a:spcBef>
                <a:spcPts val="1200"/>
              </a:spcBef>
              <a:buFont typeface="Arial" pitchFamily="34" charset="0"/>
              <a:buChar char="•"/>
            </a:pPr>
            <a:endParaRPr lang="en-US" sz="1600" dirty="0">
              <a:solidFill>
                <a:prstClr val="black">
                  <a:lumMod val="75000"/>
                  <a:lumOff val="25000"/>
                </a:prstClr>
              </a:solidFill>
            </a:endParaRPr>
          </a:p>
          <a:p>
            <a:pPr marL="363538" lvl="2" indent="-185738" eaLnBrk="0" hangingPunct="0">
              <a:spcBef>
                <a:spcPts val="1200"/>
              </a:spcBef>
              <a:buFont typeface="Arial" pitchFamily="34" charset="0"/>
              <a:buChar char="•"/>
            </a:pPr>
            <a:endParaRPr lang="en-US" sz="1600" dirty="0">
              <a:solidFill>
                <a:prstClr val="black">
                  <a:lumMod val="75000"/>
                  <a:lumOff val="25000"/>
                </a:prstClr>
              </a:solidFill>
            </a:endParaRPr>
          </a:p>
          <a:p>
            <a:pPr marL="174625" indent="-174625" eaLnBrk="0" hangingPunct="0">
              <a:spcBef>
                <a:spcPts val="1200"/>
              </a:spcBef>
              <a:buFont typeface="Wingdings" pitchFamily="2" charset="2"/>
              <a:buChar char="§"/>
            </a:pPr>
            <a:endParaRPr lang="en-US" sz="1600" b="1" dirty="0">
              <a:solidFill>
                <a:prstClr val="black">
                  <a:lumMod val="75000"/>
                  <a:lumOff val="25000"/>
                </a:prstClr>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4286207285"/>
              </p:ext>
            </p:extLst>
          </p:nvPr>
        </p:nvGraphicFramePr>
        <p:xfrm>
          <a:off x="467544" y="2210634"/>
          <a:ext cx="7992888" cy="3954670"/>
        </p:xfrm>
        <a:graphic>
          <a:graphicData uri="http://schemas.openxmlformats.org/drawingml/2006/table">
            <a:tbl>
              <a:tblPr firstRow="1" bandRow="1">
                <a:tableStyleId>{073A0DAA-6AF3-43AB-8588-CEC1D06C72B9}</a:tableStyleId>
              </a:tblPr>
              <a:tblGrid>
                <a:gridCol w="2013736"/>
                <a:gridCol w="5979152"/>
              </a:tblGrid>
              <a:tr h="479516">
                <a:tc>
                  <a:txBody>
                    <a:bodyPr/>
                    <a:lstStyle/>
                    <a:p>
                      <a:r>
                        <a:rPr lang="en-US" sz="1800" b="1" kern="1200" dirty="0" smtClean="0">
                          <a:solidFill>
                            <a:schemeClr val="lt1"/>
                          </a:solidFill>
                          <a:effectLst>
                            <a:outerShdw blurRad="50800" dist="38100" algn="tr" rotWithShape="0">
                              <a:prstClr val="black">
                                <a:alpha val="40000"/>
                              </a:prstClr>
                            </a:outerShdw>
                          </a:effectLst>
                          <a:latin typeface="+mn-lt"/>
                          <a:ea typeface="+mn-ea"/>
                          <a:cs typeface="+mn-cs"/>
                        </a:rPr>
                        <a:t>Scenario Portion </a:t>
                      </a:r>
                      <a:endParaRPr lang="en-US" dirty="0"/>
                    </a:p>
                  </a:txBody>
                  <a:tcPr/>
                </a:tc>
                <a:tc>
                  <a:txBody>
                    <a:bodyPr/>
                    <a:lstStyle/>
                    <a:p>
                      <a:r>
                        <a:rPr lang="en-US" sz="1800" b="1" kern="1200" dirty="0" smtClean="0">
                          <a:solidFill>
                            <a:schemeClr val="lt1"/>
                          </a:solidFill>
                          <a:effectLst>
                            <a:outerShdw blurRad="50800" dist="38100" algn="tr" rotWithShape="0">
                              <a:prstClr val="black">
                                <a:alpha val="40000"/>
                              </a:prstClr>
                            </a:outerShdw>
                          </a:effectLst>
                          <a:latin typeface="+mn-lt"/>
                          <a:ea typeface="+mn-ea"/>
                          <a:cs typeface="+mn-cs"/>
                        </a:rPr>
                        <a:t>Possible Values</a:t>
                      </a:r>
                      <a:endParaRPr lang="en-US" dirty="0"/>
                    </a:p>
                  </a:txBody>
                  <a:tcPr/>
                </a:tc>
              </a:tr>
              <a:tr h="479516">
                <a:tc>
                  <a:txBody>
                    <a:bodyPr/>
                    <a:lstStyle/>
                    <a:p>
                      <a:pPr marL="0" marR="0">
                        <a:spcBef>
                          <a:spcPts val="0"/>
                        </a:spcBef>
                        <a:spcAft>
                          <a:spcPts val="0"/>
                        </a:spcAft>
                      </a:pPr>
                      <a:r>
                        <a:rPr lang="en-US" sz="1800" kern="1200" dirty="0">
                          <a:solidFill>
                            <a:schemeClr val="dk1"/>
                          </a:solidFill>
                          <a:latin typeface="+mn-lt"/>
                          <a:ea typeface="+mn-ea"/>
                          <a:cs typeface="+mn-cs"/>
                        </a:rPr>
                        <a:t>Source</a:t>
                      </a:r>
                    </a:p>
                  </a:txBody>
                  <a:tcPr marL="0" marR="0" marT="0" marB="0"/>
                </a:tc>
                <a:tc>
                  <a:txBody>
                    <a:bodyPr/>
                    <a:lstStyle/>
                    <a:p>
                      <a:pPr marL="0" marR="0">
                        <a:spcBef>
                          <a:spcPts val="0"/>
                        </a:spcBef>
                        <a:spcAft>
                          <a:spcPts val="0"/>
                        </a:spcAft>
                      </a:pPr>
                      <a:r>
                        <a:rPr lang="en-US" sz="1800" kern="1200">
                          <a:solidFill>
                            <a:schemeClr val="dk1"/>
                          </a:solidFill>
                          <a:latin typeface="+mn-lt"/>
                          <a:ea typeface="+mn-ea"/>
                          <a:cs typeface="+mn-cs"/>
                        </a:rPr>
                        <a:t>Internal to system or external to system</a:t>
                      </a:r>
                    </a:p>
                  </a:txBody>
                  <a:tcPr marL="0" marR="0" marT="0" marB="0"/>
                </a:tc>
              </a:tr>
              <a:tr h="709421">
                <a:tc>
                  <a:txBody>
                    <a:bodyPr/>
                    <a:lstStyle/>
                    <a:p>
                      <a:pPr marL="0" marR="0">
                        <a:spcBef>
                          <a:spcPts val="0"/>
                        </a:spcBef>
                        <a:spcAft>
                          <a:spcPts val="0"/>
                        </a:spcAft>
                      </a:pPr>
                      <a:r>
                        <a:rPr lang="en-US" sz="1800" kern="1200" dirty="0">
                          <a:solidFill>
                            <a:schemeClr val="dk1"/>
                          </a:solidFill>
                          <a:latin typeface="+mn-lt"/>
                          <a:ea typeface="+mn-ea"/>
                          <a:cs typeface="+mn-cs"/>
                        </a:rPr>
                        <a:t>Stimulus</a:t>
                      </a:r>
                    </a:p>
                  </a:txBody>
                  <a:tcPr marL="0" marR="0" marT="0" marB="0"/>
                </a:tc>
                <a:tc>
                  <a:txBody>
                    <a:bodyPr/>
                    <a:lstStyle/>
                    <a:p>
                      <a:pPr marL="0" marR="0">
                        <a:spcBef>
                          <a:spcPts val="0"/>
                        </a:spcBef>
                        <a:spcAft>
                          <a:spcPts val="0"/>
                        </a:spcAft>
                      </a:pPr>
                      <a:r>
                        <a:rPr lang="en-US" sz="1800" kern="1200" dirty="0">
                          <a:solidFill>
                            <a:schemeClr val="dk1"/>
                          </a:solidFill>
                          <a:latin typeface="+mn-lt"/>
                          <a:ea typeface="+mn-ea"/>
                          <a:cs typeface="+mn-cs"/>
                        </a:rPr>
                        <a:t>Crash, omission, timing, no response, incorrect response </a:t>
                      </a:r>
                    </a:p>
                  </a:txBody>
                  <a:tcPr marL="0" marR="0" marT="0" marB="0"/>
                </a:tc>
              </a:tr>
              <a:tr h="479516">
                <a:tc>
                  <a:txBody>
                    <a:bodyPr/>
                    <a:lstStyle/>
                    <a:p>
                      <a:pPr marL="0" marR="0">
                        <a:spcBef>
                          <a:spcPts val="0"/>
                        </a:spcBef>
                        <a:spcAft>
                          <a:spcPts val="0"/>
                        </a:spcAft>
                      </a:pPr>
                      <a:r>
                        <a:rPr lang="en-US" sz="1800" kern="1200">
                          <a:solidFill>
                            <a:schemeClr val="dk1"/>
                          </a:solidFill>
                          <a:latin typeface="+mn-lt"/>
                          <a:ea typeface="+mn-ea"/>
                          <a:cs typeface="+mn-cs"/>
                        </a:rPr>
                        <a:t>Artifact</a:t>
                      </a:r>
                    </a:p>
                  </a:txBody>
                  <a:tcPr marL="0" marR="0" marT="0" marB="0"/>
                </a:tc>
                <a:tc>
                  <a:txBody>
                    <a:bodyPr/>
                    <a:lstStyle/>
                    <a:p>
                      <a:pPr marL="0" marR="0">
                        <a:spcBef>
                          <a:spcPts val="0"/>
                        </a:spcBef>
                        <a:spcAft>
                          <a:spcPts val="0"/>
                        </a:spcAft>
                      </a:pPr>
                      <a:r>
                        <a:rPr lang="en-US" sz="1800" kern="1200">
                          <a:solidFill>
                            <a:schemeClr val="dk1"/>
                          </a:solidFill>
                          <a:latin typeface="+mn-lt"/>
                          <a:ea typeface="+mn-ea"/>
                          <a:cs typeface="+mn-cs"/>
                        </a:rPr>
                        <a:t>System’s processors, communication channels, persistent storage</a:t>
                      </a:r>
                    </a:p>
                  </a:txBody>
                  <a:tcPr marL="0" marR="0" marT="0" marB="0"/>
                </a:tc>
              </a:tr>
              <a:tr h="479516">
                <a:tc>
                  <a:txBody>
                    <a:bodyPr/>
                    <a:lstStyle/>
                    <a:p>
                      <a:pPr marL="0" marR="0">
                        <a:spcBef>
                          <a:spcPts val="0"/>
                        </a:spcBef>
                        <a:spcAft>
                          <a:spcPts val="0"/>
                        </a:spcAft>
                      </a:pPr>
                      <a:r>
                        <a:rPr lang="en-US" sz="1800" kern="1200">
                          <a:solidFill>
                            <a:schemeClr val="dk1"/>
                          </a:solidFill>
                          <a:latin typeface="+mn-lt"/>
                          <a:ea typeface="+mn-ea"/>
                          <a:cs typeface="+mn-cs"/>
                        </a:rPr>
                        <a:t>Environment</a:t>
                      </a:r>
                    </a:p>
                  </a:txBody>
                  <a:tcPr marL="0" marR="0" marT="0" marB="0"/>
                </a:tc>
                <a:tc>
                  <a:txBody>
                    <a:bodyPr/>
                    <a:lstStyle/>
                    <a:p>
                      <a:pPr marL="0" marR="0">
                        <a:spcBef>
                          <a:spcPts val="0"/>
                        </a:spcBef>
                        <a:spcAft>
                          <a:spcPts val="0"/>
                        </a:spcAft>
                      </a:pPr>
                      <a:r>
                        <a:rPr lang="en-US" sz="1800" kern="1200">
                          <a:solidFill>
                            <a:schemeClr val="dk1"/>
                          </a:solidFill>
                          <a:latin typeface="+mn-lt"/>
                          <a:ea typeface="+mn-ea"/>
                          <a:cs typeface="+mn-cs"/>
                        </a:rPr>
                        <a:t>Normal operation; degraded (failsafe) mode </a:t>
                      </a:r>
                    </a:p>
                  </a:txBody>
                  <a:tcPr marL="0" marR="0" marT="0" marB="0"/>
                </a:tc>
              </a:tr>
              <a:tr h="479516">
                <a:tc>
                  <a:txBody>
                    <a:bodyPr/>
                    <a:lstStyle/>
                    <a:p>
                      <a:pPr marL="0" marR="0">
                        <a:spcBef>
                          <a:spcPts val="0"/>
                        </a:spcBef>
                        <a:spcAft>
                          <a:spcPts val="0"/>
                        </a:spcAft>
                      </a:pPr>
                      <a:r>
                        <a:rPr lang="en-US" sz="1800" kern="1200">
                          <a:solidFill>
                            <a:schemeClr val="dk1"/>
                          </a:solidFill>
                          <a:latin typeface="+mn-lt"/>
                          <a:ea typeface="+mn-ea"/>
                          <a:cs typeface="+mn-cs"/>
                        </a:rPr>
                        <a:t>Response</a:t>
                      </a:r>
                    </a:p>
                  </a:txBody>
                  <a:tcPr marL="0" marR="0" marT="0" marB="0"/>
                </a:tc>
                <a:tc>
                  <a:txBody>
                    <a:bodyPr/>
                    <a:lstStyle/>
                    <a:p>
                      <a:pPr marL="0" marR="0">
                        <a:spcBef>
                          <a:spcPts val="0"/>
                        </a:spcBef>
                        <a:spcAft>
                          <a:spcPts val="0"/>
                        </a:spcAft>
                      </a:pPr>
                      <a:r>
                        <a:rPr lang="en-US" sz="1800" kern="1200">
                          <a:solidFill>
                            <a:schemeClr val="dk1"/>
                          </a:solidFill>
                          <a:latin typeface="+mn-lt"/>
                          <a:ea typeface="+mn-ea"/>
                          <a:cs typeface="+mn-cs"/>
                        </a:rPr>
                        <a:t>Log the failure, notify users/operators, disable source of failure, continue (normal/degraded)</a:t>
                      </a:r>
                    </a:p>
                  </a:txBody>
                  <a:tcPr marL="0" marR="0" marT="0" marB="0"/>
                </a:tc>
              </a:tr>
              <a:tr h="709421">
                <a:tc>
                  <a:txBody>
                    <a:bodyPr/>
                    <a:lstStyle/>
                    <a:p>
                      <a:pPr marL="0" marR="0">
                        <a:spcBef>
                          <a:spcPts val="0"/>
                        </a:spcBef>
                        <a:spcAft>
                          <a:spcPts val="0"/>
                        </a:spcAft>
                      </a:pPr>
                      <a:r>
                        <a:rPr lang="en-US" sz="1800" kern="1200" dirty="0" smtClean="0">
                          <a:solidFill>
                            <a:schemeClr val="dk1"/>
                          </a:solidFill>
                          <a:latin typeface="+mn-lt"/>
                          <a:ea typeface="+mn-ea"/>
                          <a:cs typeface="+mn-cs"/>
                        </a:rPr>
                        <a:t>Response Measure</a:t>
                      </a:r>
                      <a:endParaRPr lang="en-US" sz="1800" kern="1200" dirty="0">
                        <a:solidFill>
                          <a:schemeClr val="dk1"/>
                        </a:solidFill>
                        <a:latin typeface="+mn-lt"/>
                        <a:ea typeface="+mn-ea"/>
                        <a:cs typeface="+mn-cs"/>
                      </a:endParaRPr>
                    </a:p>
                  </a:txBody>
                  <a:tcPr marL="0" marR="0" marT="0" marB="0"/>
                </a:tc>
                <a:tc>
                  <a:txBody>
                    <a:bodyPr/>
                    <a:lstStyle/>
                    <a:p>
                      <a:pPr marL="0" marR="0">
                        <a:spcBef>
                          <a:spcPts val="0"/>
                        </a:spcBef>
                        <a:spcAft>
                          <a:spcPts val="0"/>
                        </a:spcAft>
                      </a:pPr>
                      <a:r>
                        <a:rPr lang="en-US" sz="1800" kern="1200" dirty="0">
                          <a:solidFill>
                            <a:schemeClr val="dk1"/>
                          </a:solidFill>
                          <a:latin typeface="+mn-lt"/>
                          <a:ea typeface="+mn-ea"/>
                          <a:cs typeface="+mn-cs"/>
                        </a:rPr>
                        <a:t>Time interval available, availability%, repair time, unavailability time interval</a:t>
                      </a:r>
                    </a:p>
                  </a:txBody>
                  <a:tcPr marL="0" marR="0" marT="0" marB="0"/>
                </a:tc>
              </a:tr>
            </a:tbl>
          </a:graphicData>
        </a:graphic>
      </p:graphicFrame>
    </p:spTree>
    <p:extLst>
      <p:ext uri="{BB962C8B-B14F-4D97-AF65-F5344CB8AC3E}">
        <p14:creationId xmlns:p14="http://schemas.microsoft.com/office/powerpoint/2010/main" val="2919742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5" name="Text Placeholder 2"/>
          <p:cNvSpPr>
            <a:spLocks noGrp="1"/>
          </p:cNvSpPr>
          <p:nvPr>
            <p:ph type="body" sz="quarter" idx="10"/>
          </p:nvPr>
        </p:nvSpPr>
        <p:spPr>
          <a:xfrm>
            <a:off x="304800" y="1143000"/>
            <a:ext cx="8534400" cy="2959100"/>
          </a:xfrm>
        </p:spPr>
        <p:txBody>
          <a:bodyPr/>
          <a:lstStyle/>
          <a:p>
            <a:r>
              <a:rPr lang="en-US" sz="1800" dirty="0" smtClean="0"/>
              <a:t>Software Architecture in Practice, </a:t>
            </a:r>
            <a:r>
              <a:rPr lang="en-US" sz="1800" smtClean="0"/>
              <a:t>Third Edition</a:t>
            </a:r>
            <a:endParaRPr lang="en-US" dirty="0" smtClean="0"/>
          </a:p>
          <a:p>
            <a:endParaRPr lang="en-US" dirty="0"/>
          </a:p>
        </p:txBody>
      </p:sp>
    </p:spTree>
    <p:extLst>
      <p:ext uri="{BB962C8B-B14F-4D97-AF65-F5344CB8AC3E}">
        <p14:creationId xmlns:p14="http://schemas.microsoft.com/office/powerpoint/2010/main" val="39478715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109728"/>
            <a:ext cx="8562480" cy="576000"/>
          </a:xfrm>
        </p:spPr>
        <p:txBody>
          <a:bodyPr/>
          <a:lstStyle/>
          <a:p>
            <a:r>
              <a:rPr lang="en-US" sz="2600" dirty="0" smtClean="0"/>
              <a:t>Introduction</a:t>
            </a:r>
            <a:endParaRPr lang="en-IN" sz="2600" dirty="0"/>
          </a:p>
        </p:txBody>
      </p:sp>
      <p:sp>
        <p:nvSpPr>
          <p:cNvPr id="5" name="Rectangle 4"/>
          <p:cNvSpPr/>
          <p:nvPr/>
        </p:nvSpPr>
        <p:spPr>
          <a:xfrm>
            <a:off x="214086" y="1066800"/>
            <a:ext cx="8534378" cy="507297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eaLnBrk="0" hangingPunct="0">
              <a:spcBef>
                <a:spcPts val="1200"/>
              </a:spcBef>
            </a:pPr>
            <a:r>
              <a:rPr lang="en-US" sz="1600" b="1" dirty="0" smtClean="0">
                <a:solidFill>
                  <a:prstClr val="black">
                    <a:lumMod val="75000"/>
                    <a:lumOff val="25000"/>
                  </a:prstClr>
                </a:solidFill>
              </a:rPr>
              <a:t>Quality Attributes are also known as Non-functional requirements</a:t>
            </a:r>
          </a:p>
          <a:p>
            <a:pPr eaLnBrk="0" hangingPunct="0">
              <a:spcBef>
                <a:spcPts val="1200"/>
              </a:spcBef>
            </a:pPr>
            <a:r>
              <a:rPr lang="en-US" sz="1600" b="1" dirty="0" smtClean="0">
                <a:solidFill>
                  <a:prstClr val="black">
                    <a:lumMod val="75000"/>
                    <a:lumOff val="25000"/>
                  </a:prstClr>
                </a:solidFill>
              </a:rPr>
              <a:t>Non-functional </a:t>
            </a:r>
            <a:r>
              <a:rPr lang="en-US" sz="1600" b="1" dirty="0">
                <a:solidFill>
                  <a:prstClr val="black">
                    <a:lumMod val="75000"/>
                    <a:lumOff val="25000"/>
                  </a:prstClr>
                </a:solidFill>
              </a:rPr>
              <a:t>requirements are different from functional requirements </a:t>
            </a:r>
            <a:r>
              <a:rPr lang="en-US" sz="1600" b="1" dirty="0" smtClean="0">
                <a:solidFill>
                  <a:prstClr val="black">
                    <a:lumMod val="75000"/>
                    <a:lumOff val="25000"/>
                  </a:prstClr>
                </a:solidFill>
              </a:rPr>
              <a:t>in many </a:t>
            </a:r>
            <a:r>
              <a:rPr lang="en-US" sz="1600" b="1" dirty="0">
                <a:solidFill>
                  <a:prstClr val="black">
                    <a:lumMod val="75000"/>
                    <a:lumOff val="25000"/>
                  </a:prstClr>
                </a:solidFill>
              </a:rPr>
              <a:t>ways.</a:t>
            </a:r>
          </a:p>
          <a:p>
            <a:pPr eaLnBrk="0" hangingPunct="0">
              <a:spcBef>
                <a:spcPts val="1200"/>
              </a:spcBef>
            </a:pPr>
            <a:r>
              <a:rPr lang="en-US" sz="1600" b="1" u="sng" dirty="0">
                <a:solidFill>
                  <a:prstClr val="black">
                    <a:lumMod val="75000"/>
                    <a:lumOff val="25000"/>
                  </a:prstClr>
                </a:solidFill>
              </a:rPr>
              <a:t>Functional requirements:</a:t>
            </a:r>
          </a:p>
          <a:p>
            <a:pPr indent="-174625" eaLnBrk="0" hangingPunct="0">
              <a:spcBef>
                <a:spcPts val="1200"/>
              </a:spcBef>
              <a:buFont typeface="Wingdings" pitchFamily="2" charset="2"/>
              <a:buChar char="§"/>
            </a:pPr>
            <a:r>
              <a:rPr lang="en-US" sz="1600" dirty="0">
                <a:solidFill>
                  <a:prstClr val="black">
                    <a:lumMod val="75000"/>
                    <a:lumOff val="25000"/>
                  </a:prstClr>
                </a:solidFill>
              </a:rPr>
              <a:t>Describe what a system should do.</a:t>
            </a:r>
          </a:p>
          <a:p>
            <a:pPr indent="-174625" eaLnBrk="0" hangingPunct="0">
              <a:spcBef>
                <a:spcPts val="1200"/>
              </a:spcBef>
              <a:buFont typeface="Wingdings" pitchFamily="2" charset="2"/>
              <a:buChar char="§"/>
            </a:pPr>
            <a:r>
              <a:rPr lang="en-US" sz="1600" dirty="0">
                <a:solidFill>
                  <a:prstClr val="black">
                    <a:lumMod val="75000"/>
                    <a:lumOff val="25000"/>
                  </a:prstClr>
                </a:solidFill>
              </a:rPr>
              <a:t>Mostly come from the customer.</a:t>
            </a:r>
          </a:p>
          <a:p>
            <a:pPr indent="-174625" eaLnBrk="0" hangingPunct="0">
              <a:spcBef>
                <a:spcPts val="1200"/>
              </a:spcBef>
              <a:buFont typeface="Wingdings" pitchFamily="2" charset="2"/>
              <a:buChar char="§"/>
            </a:pPr>
            <a:r>
              <a:rPr lang="en-US" sz="1600" dirty="0">
                <a:solidFill>
                  <a:prstClr val="black">
                    <a:lumMod val="75000"/>
                    <a:lumOff val="25000"/>
                  </a:prstClr>
                </a:solidFill>
              </a:rPr>
              <a:t>Can be described by a use case model and set of formal “shall</a:t>
            </a:r>
            <a:r>
              <a:rPr lang="en-US" sz="1600" dirty="0">
                <a:solidFill>
                  <a:prstClr val="black">
                    <a:lumMod val="75000"/>
                    <a:lumOff val="25000"/>
                  </a:prstClr>
                </a:solidFill>
              </a:rPr>
              <a:t>” statements</a:t>
            </a:r>
            <a:r>
              <a:rPr lang="en-US" sz="1600" dirty="0" smtClean="0">
                <a:solidFill>
                  <a:prstClr val="black">
                    <a:lumMod val="75000"/>
                    <a:lumOff val="25000"/>
                  </a:prstClr>
                </a:solidFill>
              </a:rPr>
              <a:t>.</a:t>
            </a:r>
          </a:p>
          <a:p>
            <a:pPr eaLnBrk="0" hangingPunct="0">
              <a:spcBef>
                <a:spcPts val="1200"/>
              </a:spcBef>
            </a:pPr>
            <a:r>
              <a:rPr lang="en-US" sz="1600" b="1" u="sng" dirty="0">
                <a:solidFill>
                  <a:prstClr val="black">
                    <a:lumMod val="75000"/>
                    <a:lumOff val="25000"/>
                  </a:prstClr>
                </a:solidFill>
              </a:rPr>
              <a:t>Non-functional requirements:</a:t>
            </a:r>
          </a:p>
          <a:p>
            <a:pPr indent="-174625" eaLnBrk="0" hangingPunct="0">
              <a:spcBef>
                <a:spcPts val="1200"/>
              </a:spcBef>
              <a:buFont typeface="Wingdings" pitchFamily="2" charset="2"/>
              <a:buChar char="§"/>
            </a:pPr>
            <a:r>
              <a:rPr lang="en-US" sz="1600" dirty="0">
                <a:solidFill>
                  <a:prstClr val="black">
                    <a:lumMod val="75000"/>
                    <a:lumOff val="25000"/>
                  </a:prstClr>
                </a:solidFill>
              </a:rPr>
              <a:t>Are not related to individual use cases, but rather to </a:t>
            </a:r>
            <a:r>
              <a:rPr lang="en-US" sz="1600" dirty="0" smtClean="0">
                <a:solidFill>
                  <a:srgbClr val="FF0000"/>
                </a:solidFill>
              </a:rPr>
              <a:t>system-wide attributes</a:t>
            </a:r>
            <a:r>
              <a:rPr lang="en-US" sz="1600" dirty="0" smtClean="0">
                <a:solidFill>
                  <a:prstClr val="black">
                    <a:lumMod val="75000"/>
                    <a:lumOff val="25000"/>
                  </a:prstClr>
                </a:solidFill>
              </a:rPr>
              <a:t> </a:t>
            </a:r>
            <a:r>
              <a:rPr lang="en-US" sz="1600" dirty="0">
                <a:solidFill>
                  <a:prstClr val="black">
                    <a:lumMod val="75000"/>
                    <a:lumOff val="25000"/>
                  </a:prstClr>
                </a:solidFill>
              </a:rPr>
              <a:t>like performance.</a:t>
            </a:r>
          </a:p>
          <a:p>
            <a:pPr indent="-174625" eaLnBrk="0" hangingPunct="0">
              <a:spcBef>
                <a:spcPts val="1200"/>
              </a:spcBef>
              <a:buFont typeface="Wingdings" pitchFamily="2" charset="2"/>
              <a:buChar char="§"/>
            </a:pPr>
            <a:r>
              <a:rPr lang="en-US" sz="1600" dirty="0">
                <a:solidFill>
                  <a:prstClr val="black">
                    <a:lumMod val="75000"/>
                    <a:lumOff val="25000"/>
                  </a:prstClr>
                </a:solidFill>
              </a:rPr>
              <a:t>Can be complete show-stoppers if not met.</a:t>
            </a:r>
          </a:p>
          <a:p>
            <a:pPr indent="-174625" eaLnBrk="0" hangingPunct="0">
              <a:spcBef>
                <a:spcPts val="1200"/>
              </a:spcBef>
              <a:buFont typeface="Wingdings" pitchFamily="2" charset="2"/>
              <a:buChar char="§"/>
            </a:pPr>
            <a:r>
              <a:rPr lang="en-US" sz="1600" dirty="0">
                <a:solidFill>
                  <a:prstClr val="black">
                    <a:lumMod val="75000"/>
                    <a:lumOff val="25000"/>
                  </a:prstClr>
                </a:solidFill>
              </a:rPr>
              <a:t>Often conflict with each other, requiring </a:t>
            </a:r>
            <a:r>
              <a:rPr lang="en-US" sz="1600" dirty="0">
                <a:solidFill>
                  <a:srgbClr val="FF0000"/>
                </a:solidFill>
              </a:rPr>
              <a:t>tradeoffs</a:t>
            </a:r>
            <a:r>
              <a:rPr lang="en-US" sz="1600" dirty="0">
                <a:solidFill>
                  <a:prstClr val="black">
                    <a:lumMod val="75000"/>
                    <a:lumOff val="25000"/>
                  </a:prstClr>
                </a:solidFill>
              </a:rPr>
              <a:t>.</a:t>
            </a:r>
          </a:p>
          <a:p>
            <a:pPr indent="-174625" eaLnBrk="0" hangingPunct="0">
              <a:spcBef>
                <a:spcPts val="1200"/>
              </a:spcBef>
              <a:buFont typeface="Wingdings" pitchFamily="2" charset="2"/>
              <a:buChar char="§"/>
            </a:pPr>
            <a:r>
              <a:rPr lang="en-US" sz="1600" dirty="0">
                <a:solidFill>
                  <a:prstClr val="black">
                    <a:lumMod val="75000"/>
                    <a:lumOff val="25000"/>
                  </a:prstClr>
                </a:solidFill>
              </a:rPr>
              <a:t>Are more architecture-dependent than functional requirements.</a:t>
            </a:r>
          </a:p>
          <a:p>
            <a:pPr indent="-174625" eaLnBrk="0" hangingPunct="0">
              <a:spcBef>
                <a:spcPts val="1200"/>
              </a:spcBef>
              <a:buFont typeface="Wingdings" pitchFamily="2" charset="2"/>
              <a:buChar char="§"/>
            </a:pPr>
            <a:r>
              <a:rPr lang="en-US" sz="1600" dirty="0">
                <a:solidFill>
                  <a:prstClr val="black">
                    <a:lumMod val="75000"/>
                    <a:lumOff val="25000"/>
                  </a:prstClr>
                </a:solidFill>
              </a:rPr>
              <a:t>Are often determined by the architect and stakeholders within </a:t>
            </a:r>
            <a:r>
              <a:rPr lang="en-US" sz="1600" dirty="0" smtClean="0">
                <a:solidFill>
                  <a:prstClr val="black">
                    <a:lumMod val="75000"/>
                    <a:lumOff val="25000"/>
                  </a:prstClr>
                </a:solidFill>
              </a:rPr>
              <a:t>the organization</a:t>
            </a:r>
            <a:r>
              <a:rPr lang="en-US" sz="1600" dirty="0">
                <a:solidFill>
                  <a:prstClr val="black">
                    <a:lumMod val="75000"/>
                    <a:lumOff val="25000"/>
                  </a:prstClr>
                </a:solidFill>
              </a:rPr>
              <a:t>.</a:t>
            </a:r>
          </a:p>
          <a:p>
            <a:pPr indent="-174625" eaLnBrk="0" hangingPunct="0">
              <a:spcBef>
                <a:spcPts val="1200"/>
              </a:spcBef>
              <a:buFont typeface="Wingdings" pitchFamily="2" charset="2"/>
              <a:buChar char="§"/>
            </a:pPr>
            <a:r>
              <a:rPr lang="en-US" sz="1600" dirty="0">
                <a:solidFill>
                  <a:prstClr val="black">
                    <a:lumMod val="75000"/>
                    <a:lumOff val="25000"/>
                  </a:prstClr>
                </a:solidFill>
              </a:rPr>
              <a:t>Can be described in terms of </a:t>
            </a:r>
            <a:r>
              <a:rPr lang="en-US" sz="1600" dirty="0">
                <a:solidFill>
                  <a:srgbClr val="FF0000"/>
                </a:solidFill>
              </a:rPr>
              <a:t>standard</a:t>
            </a:r>
            <a:r>
              <a:rPr lang="en-US" sz="1600" dirty="0">
                <a:solidFill>
                  <a:prstClr val="black">
                    <a:lumMod val="75000"/>
                    <a:lumOff val="25000"/>
                  </a:prstClr>
                </a:solidFill>
              </a:rPr>
              <a:t> </a:t>
            </a:r>
            <a:r>
              <a:rPr lang="en-US" sz="1600" dirty="0">
                <a:solidFill>
                  <a:srgbClr val="FF0000"/>
                </a:solidFill>
              </a:rPr>
              <a:t>quality attributes</a:t>
            </a:r>
            <a:r>
              <a:rPr lang="en-US" sz="1600" dirty="0">
                <a:solidFill>
                  <a:prstClr val="black">
                    <a:lumMod val="75000"/>
                    <a:lumOff val="25000"/>
                  </a:prstClr>
                </a:solidFill>
              </a:rPr>
              <a:t>.</a:t>
            </a:r>
          </a:p>
        </p:txBody>
      </p:sp>
    </p:spTree>
    <p:extLst>
      <p:ext uri="{BB962C8B-B14F-4D97-AF65-F5344CB8AC3E}">
        <p14:creationId xmlns:p14="http://schemas.microsoft.com/office/powerpoint/2010/main" val="2419794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a:spLocks noChangeArrowheads="1"/>
          </p:cNvSpPr>
          <p:nvPr/>
        </p:nvSpPr>
        <p:spPr bwMode="auto">
          <a:xfrm>
            <a:off x="0" y="381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sz="1000" smtClean="0">
                <a:solidFill>
                  <a:srgbClr val="6B6B6B"/>
                </a:solidFill>
                <a:latin typeface="Segoe UI" pitchFamily="34" charset="0"/>
                <a:ea typeface="Calibri" pitchFamily="34" charset="0"/>
                <a:cs typeface="Segoe UI" pitchFamily="34" charset="0"/>
              </a:rPr>
              <a:t> </a:t>
            </a:r>
            <a:r>
              <a:rPr lang="en-US" sz="900" smtClean="0">
                <a:solidFill>
                  <a:srgbClr val="6B6B6B"/>
                </a:solidFill>
                <a:latin typeface="Segoe UI" pitchFamily="34" charset="0"/>
                <a:ea typeface="Calibri" pitchFamily="34" charset="0"/>
                <a:cs typeface="Segoe UI" pitchFamily="34" charset="0"/>
              </a:rPr>
              <a:t> </a:t>
            </a:r>
            <a:r>
              <a:rPr lang="en-US" sz="1000" smtClean="0">
                <a:solidFill>
                  <a:srgbClr val="6B6B6B"/>
                </a:solidFill>
                <a:latin typeface="Segoe UI" pitchFamily="34" charset="0"/>
                <a:ea typeface="Calibri" pitchFamily="34" charset="0"/>
                <a:cs typeface="Segoe UI" pitchFamily="34" charset="0"/>
              </a:rPr>
              <a:t> </a:t>
            </a:r>
            <a:endParaRPr lang="en-US" smtClean="0">
              <a:solidFill>
                <a:prstClr val="black"/>
              </a:solidFill>
              <a:latin typeface="Arial" pitchFamily="34" charset="0"/>
              <a:cs typeface="Arial" pitchFamily="34" charset="0"/>
            </a:endParaRPr>
          </a:p>
        </p:txBody>
      </p:sp>
      <p:sp>
        <p:nvSpPr>
          <p:cNvPr id="8" name="Rectangle 11"/>
          <p:cNvSpPr>
            <a:spLocks noChangeArrowheads="1"/>
          </p:cNvSpPr>
          <p:nvPr/>
        </p:nvSpPr>
        <p:spPr bwMode="auto">
          <a:xfrm>
            <a:off x="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sz="800" smtClean="0">
                <a:solidFill>
                  <a:prstClr val="black"/>
                </a:solidFill>
                <a:latin typeface="Arial" pitchFamily="34" charset="0"/>
                <a:cs typeface="Arial" pitchFamily="34" charset="0"/>
              </a:rPr>
              <a:t> </a:t>
            </a:r>
            <a:endParaRPr lang="en-US" smtClean="0">
              <a:solidFill>
                <a:prstClr val="black"/>
              </a:solidFill>
              <a:latin typeface="Arial" pitchFamily="34" charset="0"/>
              <a:cs typeface="Arial" pitchFamily="34" charset="0"/>
            </a:endParaRPr>
          </a:p>
        </p:txBody>
      </p:sp>
      <p:sp>
        <p:nvSpPr>
          <p:cNvPr id="21" name="Title 1"/>
          <p:cNvSpPr txBox="1">
            <a:spLocks/>
          </p:cNvSpPr>
          <p:nvPr/>
        </p:nvSpPr>
        <p:spPr>
          <a:xfrm>
            <a:off x="548992" y="2687828"/>
            <a:ext cx="2630437" cy="804672"/>
          </a:xfrm>
          <a:prstGeom prst="rect">
            <a:avLst/>
          </a:prstGeom>
          <a:noFill/>
          <a:ln>
            <a:noFill/>
          </a:ln>
        </p:spPr>
        <p:txBody>
          <a:bodyPr anchor="ctr"/>
          <a:lstStyle>
            <a:defPPr>
              <a:defRPr lang="en-US"/>
            </a:defPPr>
            <a:lvl1pPr>
              <a:spcBef>
                <a:spcPct val="0"/>
              </a:spcBef>
              <a:buNone/>
              <a:defRPr sz="5400" b="1">
                <a:solidFill>
                  <a:schemeClr val="bg1"/>
                </a:solidFill>
                <a:latin typeface="+mj-lt"/>
                <a:ea typeface="+mj-ea"/>
                <a:cs typeface="+mj-cs"/>
              </a:defRPr>
            </a:lvl1pPr>
          </a:lstStyle>
          <a:p>
            <a:r>
              <a:rPr lang="en-US" sz="4400" dirty="0">
                <a:solidFill>
                  <a:schemeClr val="tx1">
                    <a:lumMod val="75000"/>
                    <a:lumOff val="25000"/>
                  </a:schemeClr>
                </a:solidFill>
              </a:rPr>
              <a:t>Thank You</a:t>
            </a:r>
            <a:endParaRPr lang="en-IN" sz="4400" dirty="0">
              <a:solidFill>
                <a:schemeClr val="tx1">
                  <a:lumMod val="75000"/>
                  <a:lumOff val="25000"/>
                </a:schemeClr>
              </a:solidFill>
            </a:endParaRPr>
          </a:p>
        </p:txBody>
      </p:sp>
    </p:spTree>
    <p:extLst>
      <p:ext uri="{BB962C8B-B14F-4D97-AF65-F5344CB8AC3E}">
        <p14:creationId xmlns:p14="http://schemas.microsoft.com/office/powerpoint/2010/main" val="11779647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257175" y="149392"/>
            <a:ext cx="7524750" cy="492443"/>
          </a:xfrm>
          <a:prstGeom prst="rect">
            <a:avLst/>
          </a:prstGeom>
        </p:spPr>
        <p:txBody>
          <a:bodyPr wrap="square">
            <a:spAutoFit/>
          </a:bodyPr>
          <a:lstStyle/>
          <a:p>
            <a:pPr>
              <a:defRPr/>
            </a:pPr>
            <a:r>
              <a:rPr lang="en-US" sz="2600" b="1" dirty="0" smtClean="0">
                <a:solidFill>
                  <a:prstClr val="black">
                    <a:lumMod val="75000"/>
                    <a:lumOff val="25000"/>
                  </a:prstClr>
                </a:solidFill>
              </a:rPr>
              <a:t>Standard Quality </a:t>
            </a:r>
            <a:r>
              <a:rPr lang="en-US" sz="2600" b="1" dirty="0">
                <a:solidFill>
                  <a:prstClr val="black">
                    <a:lumMod val="75000"/>
                    <a:lumOff val="25000"/>
                  </a:prstClr>
                </a:solidFill>
              </a:rPr>
              <a:t>Attributes</a:t>
            </a:r>
            <a:endParaRPr lang="en-US" sz="2600" b="1" dirty="0">
              <a:solidFill>
                <a:prstClr val="black">
                  <a:lumMod val="75000"/>
                  <a:lumOff val="25000"/>
                </a:prstClr>
              </a:solidFill>
            </a:endParaRPr>
          </a:p>
        </p:txBody>
      </p:sp>
      <p:pic>
        <p:nvPicPr>
          <p:cNvPr id="39"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95536" y="876657"/>
            <a:ext cx="8154452" cy="4672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27083" y="5696844"/>
            <a:ext cx="8489835" cy="756492"/>
          </a:xfrm>
          <a:prstGeom prst="rect">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4000"/>
              </a:lnSpc>
            </a:pPr>
            <a:r>
              <a:rPr lang="en-US" sz="1600" b="1" dirty="0">
                <a:solidFill>
                  <a:prstClr val="white"/>
                </a:solidFill>
              </a:rPr>
              <a:t>Architects have no shortage of lists of quality attributes for software systems at their disposal</a:t>
            </a:r>
            <a:r>
              <a:rPr lang="en-US" sz="1600" b="1" dirty="0" smtClean="0">
                <a:solidFill>
                  <a:prstClr val="white"/>
                </a:solidFill>
              </a:rPr>
              <a:t>. </a:t>
            </a:r>
            <a:r>
              <a:rPr lang="en-US" sz="1600" b="1" dirty="0"/>
              <a:t>The </a:t>
            </a:r>
            <a:r>
              <a:rPr lang="en-US" sz="1600" b="1" dirty="0"/>
              <a:t>“ISO/IEC FCD 25010: Systems and software engineering—Systems and software product Quality Requirements and Evaluation (</a:t>
            </a:r>
            <a:r>
              <a:rPr lang="en-US" sz="1600" b="1" dirty="0" err="1"/>
              <a:t>SQuaRE</a:t>
            </a:r>
            <a:r>
              <a:rPr lang="en-US" sz="1600" b="1" dirty="0"/>
              <a:t>)—System and software quality models” </a:t>
            </a:r>
            <a:r>
              <a:rPr lang="en-US" sz="1600" b="1" dirty="0" smtClean="0"/>
              <a:t>is a good example</a:t>
            </a:r>
            <a:endParaRPr lang="en-US" sz="1600" b="1" dirty="0" smtClean="0">
              <a:solidFill>
                <a:prstClr val="white"/>
              </a:solidFill>
            </a:endParaRPr>
          </a:p>
        </p:txBody>
      </p:sp>
    </p:spTree>
    <p:extLst>
      <p:ext uri="{BB962C8B-B14F-4D97-AF65-F5344CB8AC3E}">
        <p14:creationId xmlns:p14="http://schemas.microsoft.com/office/powerpoint/2010/main" val="8654080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109728"/>
            <a:ext cx="8562480" cy="576000"/>
          </a:xfrm>
        </p:spPr>
        <p:txBody>
          <a:bodyPr/>
          <a:lstStyle/>
          <a:p>
            <a:r>
              <a:rPr lang="en-US" dirty="0">
                <a:solidFill>
                  <a:prstClr val="black">
                    <a:lumMod val="75000"/>
                    <a:lumOff val="25000"/>
                  </a:prstClr>
                </a:solidFill>
              </a:rPr>
              <a:t>Standard </a:t>
            </a:r>
            <a:r>
              <a:rPr lang="en-US" dirty="0" smtClean="0">
                <a:solidFill>
                  <a:prstClr val="black">
                    <a:lumMod val="75000"/>
                    <a:lumOff val="25000"/>
                  </a:prstClr>
                </a:solidFill>
              </a:rPr>
              <a:t>Quality Attributes : </a:t>
            </a:r>
            <a:r>
              <a:rPr lang="en-US" dirty="0">
                <a:solidFill>
                  <a:prstClr val="black">
                    <a:lumMod val="75000"/>
                    <a:lumOff val="25000"/>
                  </a:prstClr>
                </a:solidFill>
              </a:rPr>
              <a:t>Functional Suitability</a:t>
            </a:r>
            <a:endParaRPr lang="en-IN" dirty="0">
              <a:solidFill>
                <a:prstClr val="black">
                  <a:lumMod val="75000"/>
                  <a:lumOff val="25000"/>
                </a:prstClr>
              </a:solidFill>
            </a:endParaRPr>
          </a:p>
        </p:txBody>
      </p:sp>
      <p:sp>
        <p:nvSpPr>
          <p:cNvPr id="5" name="Rectangle 4"/>
          <p:cNvSpPr/>
          <p:nvPr/>
        </p:nvSpPr>
        <p:spPr>
          <a:xfrm>
            <a:off x="214086" y="1066800"/>
            <a:ext cx="8534378" cy="507297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eaLnBrk="0" hangingPunct="0">
              <a:spcBef>
                <a:spcPts val="1200"/>
              </a:spcBef>
            </a:pPr>
            <a:r>
              <a:rPr lang="en-US" sz="1600" b="1" u="sng" dirty="0" smtClean="0">
                <a:solidFill>
                  <a:prstClr val="black">
                    <a:lumMod val="75000"/>
                    <a:lumOff val="25000"/>
                  </a:prstClr>
                </a:solidFill>
              </a:rPr>
              <a:t>Functional Suitability</a:t>
            </a:r>
          </a:p>
          <a:p>
            <a:pPr eaLnBrk="0" hangingPunct="0">
              <a:spcBef>
                <a:spcPts val="1200"/>
              </a:spcBef>
            </a:pPr>
            <a:r>
              <a:rPr lang="en-US" sz="1600" dirty="0" smtClean="0">
                <a:solidFill>
                  <a:prstClr val="black">
                    <a:lumMod val="75000"/>
                    <a:lumOff val="25000"/>
                  </a:prstClr>
                </a:solidFill>
              </a:rPr>
              <a:t>This </a:t>
            </a:r>
            <a:r>
              <a:rPr lang="en-US" sz="1600" dirty="0">
                <a:solidFill>
                  <a:prstClr val="black">
                    <a:lumMod val="75000"/>
                    <a:lumOff val="25000"/>
                  </a:prstClr>
                </a:solidFill>
              </a:rPr>
              <a:t>characteristic represents the degree to which a product or system provides functions that meet stated and implied needs when used under specified conditions. This characteristic is composed of the following </a:t>
            </a:r>
            <a:r>
              <a:rPr lang="en-US" sz="1600" dirty="0" smtClean="0">
                <a:solidFill>
                  <a:prstClr val="black">
                    <a:lumMod val="75000"/>
                    <a:lumOff val="25000"/>
                  </a:prstClr>
                </a:solidFill>
              </a:rPr>
              <a:t>sub characteristics</a:t>
            </a:r>
            <a:r>
              <a:rPr lang="en-US" sz="1600" dirty="0">
                <a:solidFill>
                  <a:prstClr val="black">
                    <a:lumMod val="75000"/>
                    <a:lumOff val="25000"/>
                  </a:prstClr>
                </a:solidFill>
              </a:rPr>
              <a:t>:</a:t>
            </a:r>
          </a:p>
          <a:p>
            <a:pPr marL="363538" lvl="2" indent="-185738" eaLnBrk="0" hangingPunct="0">
              <a:spcBef>
                <a:spcPts val="1200"/>
              </a:spcBef>
              <a:buFont typeface="Arial" pitchFamily="34" charset="0"/>
              <a:buChar char="•"/>
            </a:pPr>
            <a:r>
              <a:rPr lang="en-US" sz="1600" b="1" u="sng" dirty="0">
                <a:solidFill>
                  <a:prstClr val="black">
                    <a:lumMod val="75000"/>
                    <a:lumOff val="25000"/>
                  </a:prstClr>
                </a:solidFill>
              </a:rPr>
              <a:t>Functional </a:t>
            </a:r>
            <a:r>
              <a:rPr lang="en-US" sz="1600" b="1" u="sng" dirty="0" smtClean="0">
                <a:solidFill>
                  <a:prstClr val="black">
                    <a:lumMod val="75000"/>
                    <a:lumOff val="25000"/>
                  </a:prstClr>
                </a:solidFill>
              </a:rPr>
              <a:t>completeness</a:t>
            </a:r>
            <a:r>
              <a:rPr lang="en-US" sz="1600" dirty="0" smtClean="0">
                <a:solidFill>
                  <a:prstClr val="black">
                    <a:lumMod val="75000"/>
                    <a:lumOff val="25000"/>
                  </a:prstClr>
                </a:solidFill>
              </a:rPr>
              <a:t> Degree </a:t>
            </a:r>
            <a:r>
              <a:rPr lang="en-US" sz="1600" dirty="0">
                <a:solidFill>
                  <a:prstClr val="black">
                    <a:lumMod val="75000"/>
                    <a:lumOff val="25000"/>
                  </a:prstClr>
                </a:solidFill>
              </a:rPr>
              <a:t>to which the set of functions covers all the specified tasks and user objectives.</a:t>
            </a:r>
          </a:p>
          <a:p>
            <a:pPr marL="363538" lvl="2" indent="-185738" eaLnBrk="0" hangingPunct="0">
              <a:spcBef>
                <a:spcPts val="1200"/>
              </a:spcBef>
              <a:buFont typeface="Arial" pitchFamily="34" charset="0"/>
              <a:buChar char="•"/>
            </a:pPr>
            <a:r>
              <a:rPr lang="en-US" sz="1600" b="1" u="sng" dirty="0">
                <a:solidFill>
                  <a:prstClr val="black">
                    <a:lumMod val="75000"/>
                    <a:lumOff val="25000"/>
                  </a:prstClr>
                </a:solidFill>
              </a:rPr>
              <a:t>Functional </a:t>
            </a:r>
            <a:r>
              <a:rPr lang="en-US" sz="1600" b="1" u="sng" dirty="0" smtClean="0">
                <a:solidFill>
                  <a:prstClr val="black">
                    <a:lumMod val="75000"/>
                    <a:lumOff val="25000"/>
                  </a:prstClr>
                </a:solidFill>
              </a:rPr>
              <a:t>correctness</a:t>
            </a:r>
            <a:r>
              <a:rPr lang="en-US" sz="1600" dirty="0" smtClean="0">
                <a:solidFill>
                  <a:prstClr val="black">
                    <a:lumMod val="75000"/>
                    <a:lumOff val="25000"/>
                  </a:prstClr>
                </a:solidFill>
              </a:rPr>
              <a:t> </a:t>
            </a:r>
            <a:r>
              <a:rPr lang="en-US" sz="1600" dirty="0">
                <a:solidFill>
                  <a:prstClr val="black">
                    <a:lumMod val="75000"/>
                    <a:lumOff val="25000"/>
                  </a:prstClr>
                </a:solidFill>
              </a:rPr>
              <a:t>Degree to which a product or system provides the correct results with the needed degree of precision.</a:t>
            </a:r>
          </a:p>
          <a:p>
            <a:pPr marL="363538" lvl="2" indent="-185738" eaLnBrk="0" hangingPunct="0">
              <a:spcBef>
                <a:spcPts val="1200"/>
              </a:spcBef>
              <a:buFont typeface="Arial" pitchFamily="34" charset="0"/>
              <a:buChar char="•"/>
            </a:pPr>
            <a:r>
              <a:rPr lang="en-US" sz="1600" b="1" u="sng" dirty="0">
                <a:solidFill>
                  <a:prstClr val="black">
                    <a:lumMod val="75000"/>
                    <a:lumOff val="25000"/>
                  </a:prstClr>
                </a:solidFill>
              </a:rPr>
              <a:t>Functional </a:t>
            </a:r>
            <a:r>
              <a:rPr lang="en-US" sz="1600" b="1" u="sng" dirty="0" smtClean="0">
                <a:solidFill>
                  <a:prstClr val="black">
                    <a:lumMod val="75000"/>
                    <a:lumOff val="25000"/>
                  </a:prstClr>
                </a:solidFill>
              </a:rPr>
              <a:t>appropriateness</a:t>
            </a:r>
            <a:r>
              <a:rPr lang="en-US" sz="1600" dirty="0" smtClean="0">
                <a:solidFill>
                  <a:prstClr val="black">
                    <a:lumMod val="75000"/>
                    <a:lumOff val="25000"/>
                  </a:prstClr>
                </a:solidFill>
              </a:rPr>
              <a:t> </a:t>
            </a:r>
            <a:r>
              <a:rPr lang="en-US" sz="1600" dirty="0">
                <a:solidFill>
                  <a:prstClr val="black">
                    <a:lumMod val="75000"/>
                    <a:lumOff val="25000"/>
                  </a:prstClr>
                </a:solidFill>
              </a:rPr>
              <a:t>Degree to which the functions facilitate the accomplishment of specified tasks and objectives</a:t>
            </a:r>
            <a:r>
              <a:rPr lang="en-US" sz="1600" dirty="0">
                <a:solidFill>
                  <a:prstClr val="black">
                    <a:lumMod val="75000"/>
                    <a:lumOff val="25000"/>
                  </a:prstClr>
                </a:solidFill>
              </a:rPr>
              <a:t>.</a:t>
            </a:r>
            <a:endParaRPr lang="en-US" sz="1600" dirty="0">
              <a:solidFill>
                <a:prstClr val="black">
                  <a:lumMod val="75000"/>
                  <a:lumOff val="25000"/>
                </a:prstClr>
              </a:solidFill>
            </a:endParaRPr>
          </a:p>
        </p:txBody>
      </p:sp>
    </p:spTree>
    <p:extLst>
      <p:ext uri="{BB962C8B-B14F-4D97-AF65-F5344CB8AC3E}">
        <p14:creationId xmlns:p14="http://schemas.microsoft.com/office/powerpoint/2010/main" val="9537759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109728"/>
            <a:ext cx="8562480" cy="576000"/>
          </a:xfrm>
        </p:spPr>
        <p:txBody>
          <a:bodyPr/>
          <a:lstStyle/>
          <a:p>
            <a:r>
              <a:rPr lang="en-US" dirty="0" smtClean="0">
                <a:solidFill>
                  <a:prstClr val="black">
                    <a:lumMod val="75000"/>
                    <a:lumOff val="25000"/>
                  </a:prstClr>
                </a:solidFill>
              </a:rPr>
              <a:t>Standard Quality Attributes : Performance efficiency</a:t>
            </a:r>
            <a:endParaRPr lang="en-IN" sz="2600" dirty="0"/>
          </a:p>
        </p:txBody>
      </p:sp>
      <p:sp>
        <p:nvSpPr>
          <p:cNvPr id="5" name="Rectangle 4"/>
          <p:cNvSpPr/>
          <p:nvPr/>
        </p:nvSpPr>
        <p:spPr>
          <a:xfrm>
            <a:off x="214086" y="1066800"/>
            <a:ext cx="8534378" cy="507297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lvl="2" eaLnBrk="0" hangingPunct="0">
              <a:spcBef>
                <a:spcPts val="1200"/>
              </a:spcBef>
            </a:pPr>
            <a:r>
              <a:rPr lang="en-US" sz="1600" b="1" u="sng" dirty="0" smtClean="0">
                <a:solidFill>
                  <a:prstClr val="black">
                    <a:lumMod val="75000"/>
                    <a:lumOff val="25000"/>
                  </a:prstClr>
                </a:solidFill>
              </a:rPr>
              <a:t>Performance efficiency</a:t>
            </a:r>
          </a:p>
          <a:p>
            <a:pPr marL="0" lvl="2" eaLnBrk="0" hangingPunct="0">
              <a:spcBef>
                <a:spcPts val="1200"/>
              </a:spcBef>
            </a:pPr>
            <a:r>
              <a:rPr lang="en-US" sz="1600" dirty="0" smtClean="0">
                <a:solidFill>
                  <a:prstClr val="black">
                    <a:lumMod val="75000"/>
                    <a:lumOff val="25000"/>
                  </a:prstClr>
                </a:solidFill>
              </a:rPr>
              <a:t>This </a:t>
            </a:r>
            <a:r>
              <a:rPr lang="en-US" sz="1600" dirty="0">
                <a:solidFill>
                  <a:prstClr val="black">
                    <a:lumMod val="75000"/>
                    <a:lumOff val="25000"/>
                  </a:prstClr>
                </a:solidFill>
              </a:rPr>
              <a:t>characteristic represents the performance relative to the amount of resources used under stated conditions. </a:t>
            </a:r>
            <a:r>
              <a:rPr lang="en-US" sz="1600" dirty="0">
                <a:solidFill>
                  <a:prstClr val="black">
                    <a:lumMod val="75000"/>
                    <a:lumOff val="25000"/>
                  </a:prstClr>
                </a:solidFill>
              </a:rPr>
              <a:t>This characteristic is composed of the following sub characteristics:</a:t>
            </a:r>
          </a:p>
          <a:p>
            <a:pPr marL="363538" lvl="2" indent="-185738" eaLnBrk="0" hangingPunct="0">
              <a:spcBef>
                <a:spcPts val="1200"/>
              </a:spcBef>
              <a:buFont typeface="Arial" pitchFamily="34" charset="0"/>
              <a:buChar char="•"/>
            </a:pPr>
            <a:r>
              <a:rPr lang="en-US" sz="1600" b="1" u="sng" dirty="0" smtClean="0">
                <a:solidFill>
                  <a:prstClr val="black">
                    <a:lumMod val="75000"/>
                    <a:lumOff val="25000"/>
                  </a:prstClr>
                </a:solidFill>
              </a:rPr>
              <a:t>Time </a:t>
            </a:r>
            <a:r>
              <a:rPr lang="en-US" sz="1600" b="1" u="sng" dirty="0" err="1" smtClean="0">
                <a:solidFill>
                  <a:prstClr val="black">
                    <a:lumMod val="75000"/>
                    <a:lumOff val="25000"/>
                  </a:prstClr>
                </a:solidFill>
              </a:rPr>
              <a:t>behaviour</a:t>
            </a:r>
            <a:r>
              <a:rPr lang="en-US" sz="1600" b="1" dirty="0" smtClean="0">
                <a:solidFill>
                  <a:prstClr val="black">
                    <a:lumMod val="75000"/>
                    <a:lumOff val="25000"/>
                  </a:prstClr>
                </a:solidFill>
              </a:rPr>
              <a:t> </a:t>
            </a:r>
            <a:r>
              <a:rPr lang="en-US" sz="1600" dirty="0" smtClean="0">
                <a:solidFill>
                  <a:prstClr val="black">
                    <a:lumMod val="75000"/>
                    <a:lumOff val="25000"/>
                  </a:prstClr>
                </a:solidFill>
              </a:rPr>
              <a:t>Degree </a:t>
            </a:r>
            <a:r>
              <a:rPr lang="en-US" sz="1600" dirty="0">
                <a:solidFill>
                  <a:prstClr val="black">
                    <a:lumMod val="75000"/>
                    <a:lumOff val="25000"/>
                  </a:prstClr>
                </a:solidFill>
              </a:rPr>
              <a:t>to which the response and processing times and throughput rates of a product or system, when performing its functions, meet requirements.</a:t>
            </a:r>
          </a:p>
          <a:p>
            <a:pPr marL="363538" lvl="2" indent="-185738" eaLnBrk="0" hangingPunct="0">
              <a:spcBef>
                <a:spcPts val="1200"/>
              </a:spcBef>
              <a:buFont typeface="Arial" pitchFamily="34" charset="0"/>
              <a:buChar char="•"/>
            </a:pPr>
            <a:r>
              <a:rPr lang="en-US" sz="1600" b="1" u="sng" dirty="0">
                <a:solidFill>
                  <a:prstClr val="black">
                    <a:lumMod val="75000"/>
                    <a:lumOff val="25000"/>
                  </a:prstClr>
                </a:solidFill>
              </a:rPr>
              <a:t>Resource </a:t>
            </a:r>
            <a:r>
              <a:rPr lang="en-US" sz="1600" b="1" u="sng" dirty="0" smtClean="0">
                <a:solidFill>
                  <a:prstClr val="black">
                    <a:lumMod val="75000"/>
                    <a:lumOff val="25000"/>
                  </a:prstClr>
                </a:solidFill>
              </a:rPr>
              <a:t>utilization</a:t>
            </a:r>
            <a:r>
              <a:rPr lang="en-US" sz="1600" dirty="0" smtClean="0">
                <a:solidFill>
                  <a:prstClr val="black">
                    <a:lumMod val="75000"/>
                    <a:lumOff val="25000"/>
                  </a:prstClr>
                </a:solidFill>
              </a:rPr>
              <a:t> </a:t>
            </a:r>
            <a:r>
              <a:rPr lang="en-US" sz="1600" dirty="0">
                <a:solidFill>
                  <a:prstClr val="black">
                    <a:lumMod val="75000"/>
                    <a:lumOff val="25000"/>
                  </a:prstClr>
                </a:solidFill>
              </a:rPr>
              <a:t>Degree to which the amounts and types of resources used by a product or system, when performing its functions, meet requirements.</a:t>
            </a:r>
          </a:p>
          <a:p>
            <a:pPr marL="363538" lvl="2" indent="-185738" eaLnBrk="0" hangingPunct="0">
              <a:spcBef>
                <a:spcPts val="1200"/>
              </a:spcBef>
              <a:buFont typeface="Arial" pitchFamily="34" charset="0"/>
              <a:buChar char="•"/>
            </a:pPr>
            <a:r>
              <a:rPr lang="en-US" sz="1600" b="1" u="sng" dirty="0" smtClean="0">
                <a:solidFill>
                  <a:prstClr val="black">
                    <a:lumMod val="75000"/>
                    <a:lumOff val="25000"/>
                  </a:prstClr>
                </a:solidFill>
              </a:rPr>
              <a:t>Capacity</a:t>
            </a:r>
            <a:r>
              <a:rPr lang="en-US" sz="1600" dirty="0" smtClean="0">
                <a:solidFill>
                  <a:prstClr val="black">
                    <a:lumMod val="75000"/>
                    <a:lumOff val="25000"/>
                  </a:prstClr>
                </a:solidFill>
              </a:rPr>
              <a:t> </a:t>
            </a:r>
            <a:r>
              <a:rPr lang="en-US" sz="1600" dirty="0">
                <a:solidFill>
                  <a:prstClr val="black">
                    <a:lumMod val="75000"/>
                    <a:lumOff val="25000"/>
                  </a:prstClr>
                </a:solidFill>
              </a:rPr>
              <a:t>Degree to which the maximum limits of a product or system parameter meet requirements.</a:t>
            </a:r>
          </a:p>
        </p:txBody>
      </p:sp>
    </p:spTree>
    <p:extLst>
      <p:ext uri="{BB962C8B-B14F-4D97-AF65-F5344CB8AC3E}">
        <p14:creationId xmlns:p14="http://schemas.microsoft.com/office/powerpoint/2010/main" val="2474849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109728"/>
            <a:ext cx="8562480" cy="576000"/>
          </a:xfrm>
        </p:spPr>
        <p:txBody>
          <a:bodyPr/>
          <a:lstStyle/>
          <a:p>
            <a:r>
              <a:rPr lang="en-US" dirty="0">
                <a:solidFill>
                  <a:prstClr val="black">
                    <a:lumMod val="75000"/>
                    <a:lumOff val="25000"/>
                  </a:prstClr>
                </a:solidFill>
              </a:rPr>
              <a:t>Standard </a:t>
            </a:r>
            <a:r>
              <a:rPr lang="en-US" dirty="0" smtClean="0">
                <a:solidFill>
                  <a:prstClr val="black">
                    <a:lumMod val="75000"/>
                    <a:lumOff val="25000"/>
                  </a:prstClr>
                </a:solidFill>
              </a:rPr>
              <a:t>Quality Attributes : Compatibility</a:t>
            </a:r>
            <a:endParaRPr lang="en-IN" sz="2600" dirty="0"/>
          </a:p>
        </p:txBody>
      </p:sp>
      <p:sp>
        <p:nvSpPr>
          <p:cNvPr id="5" name="Rectangle 4"/>
          <p:cNvSpPr/>
          <p:nvPr/>
        </p:nvSpPr>
        <p:spPr>
          <a:xfrm>
            <a:off x="214086" y="1066800"/>
            <a:ext cx="8534378" cy="507297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lvl="2" eaLnBrk="0" hangingPunct="0">
              <a:spcBef>
                <a:spcPts val="1200"/>
              </a:spcBef>
            </a:pPr>
            <a:r>
              <a:rPr lang="en-US" sz="1600" b="1" u="sng" dirty="0" smtClean="0">
                <a:solidFill>
                  <a:prstClr val="black">
                    <a:lumMod val="75000"/>
                    <a:lumOff val="25000"/>
                  </a:prstClr>
                </a:solidFill>
              </a:rPr>
              <a:t>Compatibility</a:t>
            </a:r>
            <a:endParaRPr lang="en-US" sz="1600" b="1" u="sng" dirty="0">
              <a:solidFill>
                <a:prstClr val="black">
                  <a:lumMod val="75000"/>
                  <a:lumOff val="25000"/>
                </a:prstClr>
              </a:solidFill>
            </a:endParaRPr>
          </a:p>
          <a:p>
            <a:pPr marL="0" lvl="2" eaLnBrk="0" hangingPunct="0">
              <a:spcBef>
                <a:spcPts val="1200"/>
              </a:spcBef>
            </a:pPr>
            <a:r>
              <a:rPr lang="en-US" sz="1600" dirty="0" smtClean="0">
                <a:solidFill>
                  <a:prstClr val="black">
                    <a:lumMod val="75000"/>
                    <a:lumOff val="25000"/>
                  </a:prstClr>
                </a:solidFill>
              </a:rPr>
              <a:t>Degree </a:t>
            </a:r>
            <a:r>
              <a:rPr lang="en-US" sz="1600" dirty="0">
                <a:solidFill>
                  <a:prstClr val="black">
                    <a:lumMod val="75000"/>
                    <a:lumOff val="25000"/>
                  </a:prstClr>
                </a:solidFill>
              </a:rPr>
              <a:t>to which a product, system or component can exchange information with other products, systems or components, and/or perform its required functions, while sharing the same hardware or software environment. This characteristic is composed of the following sub characteristics:</a:t>
            </a:r>
            <a:endParaRPr lang="en-US" sz="1600" dirty="0">
              <a:solidFill>
                <a:prstClr val="black">
                  <a:lumMod val="75000"/>
                  <a:lumOff val="25000"/>
                </a:prstClr>
              </a:solidFill>
            </a:endParaRPr>
          </a:p>
          <a:p>
            <a:pPr marL="363538" lvl="2" indent="-185738" eaLnBrk="0" hangingPunct="0">
              <a:spcBef>
                <a:spcPts val="1200"/>
              </a:spcBef>
              <a:buFont typeface="Arial" pitchFamily="34" charset="0"/>
              <a:buChar char="•"/>
            </a:pPr>
            <a:r>
              <a:rPr lang="en-US" sz="1600" b="1" u="sng" dirty="0" smtClean="0">
                <a:solidFill>
                  <a:prstClr val="black">
                    <a:lumMod val="75000"/>
                    <a:lumOff val="25000"/>
                  </a:prstClr>
                </a:solidFill>
              </a:rPr>
              <a:t>Co-existence</a:t>
            </a:r>
            <a:r>
              <a:rPr lang="en-US" sz="1600" b="1" dirty="0" smtClean="0">
                <a:solidFill>
                  <a:prstClr val="black">
                    <a:lumMod val="75000"/>
                    <a:lumOff val="25000"/>
                  </a:prstClr>
                </a:solidFill>
              </a:rPr>
              <a:t> </a:t>
            </a:r>
            <a:r>
              <a:rPr lang="en-US" sz="1600" dirty="0" smtClean="0">
                <a:solidFill>
                  <a:prstClr val="black">
                    <a:lumMod val="75000"/>
                    <a:lumOff val="25000"/>
                  </a:prstClr>
                </a:solidFill>
              </a:rPr>
              <a:t>Degree </a:t>
            </a:r>
            <a:r>
              <a:rPr lang="en-US" sz="1600" dirty="0">
                <a:solidFill>
                  <a:prstClr val="black">
                    <a:lumMod val="75000"/>
                    <a:lumOff val="25000"/>
                  </a:prstClr>
                </a:solidFill>
              </a:rPr>
              <a:t>to which a product can perform its required functions efficiently while sharing a common environment and resources with other products, without detrimental impact on any other product.</a:t>
            </a:r>
          </a:p>
          <a:p>
            <a:pPr marL="363538" lvl="2" indent="-185738" eaLnBrk="0" hangingPunct="0">
              <a:spcBef>
                <a:spcPts val="1200"/>
              </a:spcBef>
              <a:buFont typeface="Arial" pitchFamily="34" charset="0"/>
              <a:buChar char="•"/>
            </a:pPr>
            <a:r>
              <a:rPr lang="en-US" sz="1600" b="1" u="sng" dirty="0" smtClean="0">
                <a:solidFill>
                  <a:prstClr val="black">
                    <a:lumMod val="75000"/>
                    <a:lumOff val="25000"/>
                  </a:prstClr>
                </a:solidFill>
              </a:rPr>
              <a:t>Interoperability</a:t>
            </a:r>
            <a:r>
              <a:rPr lang="en-US" sz="1600" dirty="0" smtClean="0">
                <a:solidFill>
                  <a:prstClr val="black">
                    <a:lumMod val="75000"/>
                    <a:lumOff val="25000"/>
                  </a:prstClr>
                </a:solidFill>
              </a:rPr>
              <a:t> </a:t>
            </a:r>
            <a:r>
              <a:rPr lang="en-US" sz="1600" dirty="0">
                <a:solidFill>
                  <a:prstClr val="black">
                    <a:lumMod val="75000"/>
                    <a:lumOff val="25000"/>
                  </a:prstClr>
                </a:solidFill>
              </a:rPr>
              <a:t>Degree to which two or more systems, products or components can exchange information </a:t>
            </a:r>
            <a:r>
              <a:rPr lang="en-US" sz="1600" dirty="0" smtClean="0">
                <a:solidFill>
                  <a:prstClr val="black">
                    <a:lumMod val="75000"/>
                    <a:lumOff val="25000"/>
                  </a:prstClr>
                </a:solidFill>
              </a:rPr>
              <a:t>and </a:t>
            </a:r>
            <a:r>
              <a:rPr lang="en-US" sz="1600" dirty="0">
                <a:solidFill>
                  <a:prstClr val="black">
                    <a:lumMod val="75000"/>
                    <a:lumOff val="25000"/>
                  </a:prstClr>
                </a:solidFill>
              </a:rPr>
              <a:t>use the information that has been exchanged.</a:t>
            </a:r>
            <a:endParaRPr lang="en-US" sz="1600" dirty="0">
              <a:solidFill>
                <a:prstClr val="black">
                  <a:lumMod val="75000"/>
                  <a:lumOff val="25000"/>
                </a:prstClr>
              </a:solidFill>
            </a:endParaRPr>
          </a:p>
        </p:txBody>
      </p:sp>
    </p:spTree>
    <p:extLst>
      <p:ext uri="{BB962C8B-B14F-4D97-AF65-F5344CB8AC3E}">
        <p14:creationId xmlns:p14="http://schemas.microsoft.com/office/powerpoint/2010/main" val="2444622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109728"/>
            <a:ext cx="8562480" cy="576000"/>
          </a:xfrm>
        </p:spPr>
        <p:txBody>
          <a:bodyPr/>
          <a:lstStyle/>
          <a:p>
            <a:r>
              <a:rPr lang="en-US" dirty="0">
                <a:solidFill>
                  <a:prstClr val="black">
                    <a:lumMod val="75000"/>
                    <a:lumOff val="25000"/>
                  </a:prstClr>
                </a:solidFill>
              </a:rPr>
              <a:t>Standard </a:t>
            </a:r>
            <a:r>
              <a:rPr lang="en-US" dirty="0" smtClean="0">
                <a:solidFill>
                  <a:prstClr val="black">
                    <a:lumMod val="75000"/>
                    <a:lumOff val="25000"/>
                  </a:prstClr>
                </a:solidFill>
              </a:rPr>
              <a:t>Quality Attributes : Usability</a:t>
            </a:r>
            <a:endParaRPr lang="en-IN" sz="2600" dirty="0"/>
          </a:p>
        </p:txBody>
      </p:sp>
      <p:sp>
        <p:nvSpPr>
          <p:cNvPr id="5" name="Rectangle 4"/>
          <p:cNvSpPr/>
          <p:nvPr/>
        </p:nvSpPr>
        <p:spPr>
          <a:xfrm>
            <a:off x="214086" y="1066800"/>
            <a:ext cx="8534378" cy="507297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lvl="2" eaLnBrk="0" hangingPunct="0">
              <a:spcBef>
                <a:spcPts val="1200"/>
              </a:spcBef>
            </a:pPr>
            <a:r>
              <a:rPr lang="en-US" sz="1600" b="1" u="sng" dirty="0" smtClean="0">
                <a:solidFill>
                  <a:prstClr val="black">
                    <a:lumMod val="75000"/>
                    <a:lumOff val="25000"/>
                  </a:prstClr>
                </a:solidFill>
              </a:rPr>
              <a:t>Usability</a:t>
            </a:r>
            <a:endParaRPr lang="en-US" sz="1600" b="1" u="sng" dirty="0">
              <a:solidFill>
                <a:prstClr val="black">
                  <a:lumMod val="75000"/>
                  <a:lumOff val="25000"/>
                </a:prstClr>
              </a:solidFill>
            </a:endParaRPr>
          </a:p>
          <a:p>
            <a:pPr marL="0" lvl="2" eaLnBrk="0" hangingPunct="0">
              <a:spcBef>
                <a:spcPts val="1200"/>
              </a:spcBef>
            </a:pPr>
            <a:r>
              <a:rPr lang="en-US" sz="1600" dirty="0">
                <a:solidFill>
                  <a:prstClr val="black">
                    <a:lumMod val="75000"/>
                    <a:lumOff val="25000"/>
                  </a:prstClr>
                </a:solidFill>
              </a:rPr>
              <a:t>Degree to which a product or system can be used by specified users to achieve specified goals with effectiveness, efficiency and satisfaction in a specified context of use. This characteristic is composed of the following </a:t>
            </a:r>
            <a:r>
              <a:rPr lang="en-US" sz="1600" dirty="0" smtClean="0">
                <a:solidFill>
                  <a:prstClr val="black">
                    <a:lumMod val="75000"/>
                    <a:lumOff val="25000"/>
                  </a:prstClr>
                </a:solidFill>
              </a:rPr>
              <a:t>sub characteristics</a:t>
            </a:r>
            <a:r>
              <a:rPr lang="en-US" sz="1600" dirty="0">
                <a:solidFill>
                  <a:prstClr val="black">
                    <a:lumMod val="75000"/>
                    <a:lumOff val="25000"/>
                  </a:prstClr>
                </a:solidFill>
              </a:rPr>
              <a:t>:</a:t>
            </a:r>
            <a:endParaRPr lang="en-US" sz="1600" dirty="0">
              <a:solidFill>
                <a:prstClr val="black">
                  <a:lumMod val="75000"/>
                  <a:lumOff val="25000"/>
                </a:prstClr>
              </a:solidFill>
            </a:endParaRPr>
          </a:p>
          <a:p>
            <a:pPr marL="363538" lvl="2" indent="-185738" eaLnBrk="0" hangingPunct="0">
              <a:spcBef>
                <a:spcPts val="1200"/>
              </a:spcBef>
              <a:buFont typeface="Arial" pitchFamily="34" charset="0"/>
              <a:buChar char="•"/>
            </a:pPr>
            <a:r>
              <a:rPr lang="en-US" sz="1600" b="1" u="sng" dirty="0">
                <a:solidFill>
                  <a:prstClr val="black">
                    <a:lumMod val="75000"/>
                    <a:lumOff val="25000"/>
                  </a:prstClr>
                </a:solidFill>
              </a:rPr>
              <a:t>Appropriateness recognizability</a:t>
            </a:r>
            <a:r>
              <a:rPr lang="en-US" sz="1600" b="1" dirty="0" smtClean="0">
                <a:solidFill>
                  <a:prstClr val="black">
                    <a:lumMod val="75000"/>
                    <a:lumOff val="25000"/>
                  </a:prstClr>
                </a:solidFill>
              </a:rPr>
              <a:t> </a:t>
            </a:r>
            <a:r>
              <a:rPr lang="en-US" sz="1600" dirty="0">
                <a:solidFill>
                  <a:prstClr val="black">
                    <a:lumMod val="75000"/>
                    <a:lumOff val="25000"/>
                  </a:prstClr>
                </a:solidFill>
              </a:rPr>
              <a:t>Degree to which users can recognize whether a product or system is appropriate for their needs.</a:t>
            </a:r>
          </a:p>
          <a:p>
            <a:pPr marL="363538" lvl="2" indent="-185738" eaLnBrk="0" hangingPunct="0">
              <a:spcBef>
                <a:spcPts val="1200"/>
              </a:spcBef>
              <a:buFont typeface="Arial" pitchFamily="34" charset="0"/>
              <a:buChar char="•"/>
            </a:pPr>
            <a:r>
              <a:rPr lang="en-US" sz="1600" b="1" u="sng" dirty="0">
                <a:solidFill>
                  <a:prstClr val="black">
                    <a:lumMod val="75000"/>
                    <a:lumOff val="25000"/>
                  </a:prstClr>
                </a:solidFill>
              </a:rPr>
              <a:t>Learnability</a:t>
            </a:r>
            <a:r>
              <a:rPr lang="en-US" sz="1600" dirty="0">
                <a:solidFill>
                  <a:prstClr val="black">
                    <a:lumMod val="75000"/>
                    <a:lumOff val="25000"/>
                  </a:prstClr>
                </a:solidFill>
              </a:rPr>
              <a:t> degree to which a product or system can be used by specified users to achieve specified goals of learning to use the product or system with effectiveness, efficiency, freedom from risk and satisfaction in a specified context of use.</a:t>
            </a:r>
          </a:p>
          <a:p>
            <a:pPr marL="363538" lvl="2" indent="-185738" eaLnBrk="0" hangingPunct="0">
              <a:spcBef>
                <a:spcPts val="1200"/>
              </a:spcBef>
              <a:buFont typeface="Arial" pitchFamily="34" charset="0"/>
              <a:buChar char="•"/>
            </a:pPr>
            <a:r>
              <a:rPr lang="en-US" sz="1600" b="1" u="sng" dirty="0">
                <a:solidFill>
                  <a:prstClr val="black">
                    <a:lumMod val="75000"/>
                    <a:lumOff val="25000"/>
                  </a:prstClr>
                </a:solidFill>
              </a:rPr>
              <a:t>Operability</a:t>
            </a:r>
            <a:r>
              <a:rPr lang="en-US" sz="1600" dirty="0">
                <a:solidFill>
                  <a:prstClr val="black">
                    <a:lumMod val="75000"/>
                    <a:lumOff val="25000"/>
                  </a:prstClr>
                </a:solidFill>
              </a:rPr>
              <a:t> Degree to which a product or system has attributes that make it easy to operate and control.</a:t>
            </a:r>
          </a:p>
          <a:p>
            <a:pPr marL="363538" lvl="2" indent="-185738" eaLnBrk="0" hangingPunct="0">
              <a:spcBef>
                <a:spcPts val="1200"/>
              </a:spcBef>
              <a:buFont typeface="Arial" pitchFamily="34" charset="0"/>
              <a:buChar char="•"/>
            </a:pPr>
            <a:r>
              <a:rPr lang="en-US" sz="1600" b="1" u="sng" dirty="0">
                <a:solidFill>
                  <a:prstClr val="black">
                    <a:lumMod val="75000"/>
                    <a:lumOff val="25000"/>
                  </a:prstClr>
                </a:solidFill>
              </a:rPr>
              <a:t>User error protection</a:t>
            </a:r>
            <a:r>
              <a:rPr lang="en-US" sz="1600" dirty="0">
                <a:solidFill>
                  <a:prstClr val="black">
                    <a:lumMod val="75000"/>
                    <a:lumOff val="25000"/>
                  </a:prstClr>
                </a:solidFill>
              </a:rPr>
              <a:t> Degree to which a system protects users against making errors.</a:t>
            </a:r>
          </a:p>
          <a:p>
            <a:pPr marL="363538" lvl="2" indent="-185738" eaLnBrk="0" hangingPunct="0">
              <a:spcBef>
                <a:spcPts val="1200"/>
              </a:spcBef>
              <a:buFont typeface="Arial" pitchFamily="34" charset="0"/>
              <a:buChar char="•"/>
            </a:pPr>
            <a:r>
              <a:rPr lang="en-US" sz="1600" b="1" u="sng" dirty="0">
                <a:solidFill>
                  <a:prstClr val="black">
                    <a:lumMod val="75000"/>
                    <a:lumOff val="25000"/>
                  </a:prstClr>
                </a:solidFill>
              </a:rPr>
              <a:t>User interface aesthetics</a:t>
            </a:r>
            <a:r>
              <a:rPr lang="en-US" sz="1600" dirty="0">
                <a:solidFill>
                  <a:prstClr val="black">
                    <a:lumMod val="75000"/>
                    <a:lumOff val="25000"/>
                  </a:prstClr>
                </a:solidFill>
              </a:rPr>
              <a:t> Degree to which a user interface enables pleasing and satisfying interaction for the user.</a:t>
            </a:r>
          </a:p>
          <a:p>
            <a:pPr marL="363538" lvl="2" indent="-185738" eaLnBrk="0" hangingPunct="0">
              <a:spcBef>
                <a:spcPts val="1200"/>
              </a:spcBef>
              <a:buFont typeface="Arial" pitchFamily="34" charset="0"/>
              <a:buChar char="•"/>
            </a:pPr>
            <a:r>
              <a:rPr lang="en-US" sz="1600" b="1" u="sng" dirty="0">
                <a:solidFill>
                  <a:prstClr val="black">
                    <a:lumMod val="75000"/>
                    <a:lumOff val="25000"/>
                  </a:prstClr>
                </a:solidFill>
              </a:rPr>
              <a:t>Accessibility</a:t>
            </a:r>
            <a:r>
              <a:rPr lang="en-US" sz="1600" dirty="0">
                <a:solidFill>
                  <a:prstClr val="black">
                    <a:lumMod val="75000"/>
                    <a:lumOff val="25000"/>
                  </a:prstClr>
                </a:solidFill>
              </a:rPr>
              <a:t> Degree to which a product or system can be used by people with the widest range of characteristics and capabilities to achieve a specified goal in a specified context of use.</a:t>
            </a:r>
            <a:endParaRPr lang="en-US" sz="1600" dirty="0">
              <a:solidFill>
                <a:prstClr val="black">
                  <a:lumMod val="75000"/>
                  <a:lumOff val="25000"/>
                </a:prstClr>
              </a:solidFill>
            </a:endParaRPr>
          </a:p>
        </p:txBody>
      </p:sp>
    </p:spTree>
    <p:extLst>
      <p:ext uri="{BB962C8B-B14F-4D97-AF65-F5344CB8AC3E}">
        <p14:creationId xmlns:p14="http://schemas.microsoft.com/office/powerpoint/2010/main" val="16361709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109728"/>
            <a:ext cx="8562480" cy="576000"/>
          </a:xfrm>
        </p:spPr>
        <p:txBody>
          <a:bodyPr/>
          <a:lstStyle/>
          <a:p>
            <a:r>
              <a:rPr lang="en-US" dirty="0">
                <a:solidFill>
                  <a:prstClr val="black">
                    <a:lumMod val="75000"/>
                    <a:lumOff val="25000"/>
                  </a:prstClr>
                </a:solidFill>
              </a:rPr>
              <a:t>Standard </a:t>
            </a:r>
            <a:r>
              <a:rPr lang="en-US" dirty="0" smtClean="0">
                <a:solidFill>
                  <a:prstClr val="black">
                    <a:lumMod val="75000"/>
                    <a:lumOff val="25000"/>
                  </a:prstClr>
                </a:solidFill>
              </a:rPr>
              <a:t>Quality Attributes : Reliability</a:t>
            </a:r>
            <a:endParaRPr lang="en-IN" sz="2600" dirty="0"/>
          </a:p>
        </p:txBody>
      </p:sp>
      <p:sp>
        <p:nvSpPr>
          <p:cNvPr id="5" name="Rectangle 4"/>
          <p:cNvSpPr/>
          <p:nvPr/>
        </p:nvSpPr>
        <p:spPr>
          <a:xfrm>
            <a:off x="214086" y="1066800"/>
            <a:ext cx="8534378" cy="507297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lvl="2" eaLnBrk="0" hangingPunct="0">
              <a:spcBef>
                <a:spcPts val="1200"/>
              </a:spcBef>
            </a:pPr>
            <a:r>
              <a:rPr lang="en-US" sz="1600" b="1" u="sng" dirty="0">
                <a:solidFill>
                  <a:prstClr val="black">
                    <a:lumMod val="75000"/>
                    <a:lumOff val="25000"/>
                  </a:prstClr>
                </a:solidFill>
              </a:rPr>
              <a:t>Reliability</a:t>
            </a:r>
            <a:endParaRPr lang="en-US" sz="1600" b="1" u="sng" dirty="0">
              <a:solidFill>
                <a:prstClr val="black">
                  <a:lumMod val="75000"/>
                  <a:lumOff val="25000"/>
                </a:prstClr>
              </a:solidFill>
            </a:endParaRPr>
          </a:p>
          <a:p>
            <a:pPr marL="0" lvl="2" eaLnBrk="0" hangingPunct="0">
              <a:spcBef>
                <a:spcPts val="1200"/>
              </a:spcBef>
            </a:pPr>
            <a:r>
              <a:rPr lang="en-US" sz="1600" dirty="0">
                <a:solidFill>
                  <a:prstClr val="black">
                    <a:lumMod val="75000"/>
                    <a:lumOff val="25000"/>
                  </a:prstClr>
                </a:solidFill>
              </a:rPr>
              <a:t>Degree to which a system, product or component performs specified functions under specified conditions for a specified period of time. This characteristic is composed of the following sub characteristics:</a:t>
            </a:r>
            <a:endParaRPr lang="en-US" sz="1600" dirty="0">
              <a:solidFill>
                <a:prstClr val="black">
                  <a:lumMod val="75000"/>
                  <a:lumOff val="25000"/>
                </a:prstClr>
              </a:solidFill>
            </a:endParaRPr>
          </a:p>
          <a:p>
            <a:pPr marL="363538" lvl="2" indent="-185738" eaLnBrk="0" hangingPunct="0">
              <a:spcBef>
                <a:spcPts val="1200"/>
              </a:spcBef>
              <a:buFont typeface="Arial" pitchFamily="34" charset="0"/>
              <a:buChar char="•"/>
            </a:pPr>
            <a:r>
              <a:rPr lang="en-US" sz="1600" b="1" u="sng" dirty="0" smtClean="0">
                <a:solidFill>
                  <a:prstClr val="black">
                    <a:lumMod val="75000"/>
                    <a:lumOff val="25000"/>
                  </a:prstClr>
                </a:solidFill>
              </a:rPr>
              <a:t>Maturity</a:t>
            </a:r>
            <a:r>
              <a:rPr lang="en-US" sz="1600" dirty="0" smtClean="0">
                <a:solidFill>
                  <a:prstClr val="black">
                    <a:lumMod val="75000"/>
                    <a:lumOff val="25000"/>
                  </a:prstClr>
                </a:solidFill>
              </a:rPr>
              <a:t> </a:t>
            </a:r>
            <a:r>
              <a:rPr lang="en-US" sz="1600" dirty="0">
                <a:solidFill>
                  <a:prstClr val="black">
                    <a:lumMod val="75000"/>
                    <a:lumOff val="25000"/>
                  </a:prstClr>
                </a:solidFill>
              </a:rPr>
              <a:t>Degree to which a system, product or component meets needs for reliability under normal operation.</a:t>
            </a:r>
          </a:p>
          <a:p>
            <a:pPr marL="363538" lvl="2" indent="-185738" eaLnBrk="0" hangingPunct="0">
              <a:spcBef>
                <a:spcPts val="1200"/>
              </a:spcBef>
              <a:buFont typeface="Arial" pitchFamily="34" charset="0"/>
              <a:buChar char="•"/>
            </a:pPr>
            <a:r>
              <a:rPr lang="en-US" sz="1600" b="1" u="sng" dirty="0" smtClean="0">
                <a:solidFill>
                  <a:prstClr val="black">
                    <a:lumMod val="75000"/>
                    <a:lumOff val="25000"/>
                  </a:prstClr>
                </a:solidFill>
              </a:rPr>
              <a:t>Availability</a:t>
            </a:r>
            <a:r>
              <a:rPr lang="en-US" sz="1600" dirty="0" smtClean="0">
                <a:solidFill>
                  <a:prstClr val="black">
                    <a:lumMod val="75000"/>
                    <a:lumOff val="25000"/>
                  </a:prstClr>
                </a:solidFill>
              </a:rPr>
              <a:t> </a:t>
            </a:r>
            <a:r>
              <a:rPr lang="en-US" sz="1600" dirty="0">
                <a:solidFill>
                  <a:prstClr val="black">
                    <a:lumMod val="75000"/>
                    <a:lumOff val="25000"/>
                  </a:prstClr>
                </a:solidFill>
              </a:rPr>
              <a:t>Degree to which a system, product or component is operational and accessible when required for use.</a:t>
            </a:r>
          </a:p>
          <a:p>
            <a:pPr marL="363538" lvl="2" indent="-185738" eaLnBrk="0" hangingPunct="0">
              <a:spcBef>
                <a:spcPts val="1200"/>
              </a:spcBef>
              <a:buFont typeface="Arial" pitchFamily="34" charset="0"/>
              <a:buChar char="•"/>
            </a:pPr>
            <a:r>
              <a:rPr lang="en-US" sz="1600" b="1" u="sng" dirty="0">
                <a:solidFill>
                  <a:prstClr val="black">
                    <a:lumMod val="75000"/>
                    <a:lumOff val="25000"/>
                  </a:prstClr>
                </a:solidFill>
              </a:rPr>
              <a:t>Fault </a:t>
            </a:r>
            <a:r>
              <a:rPr lang="en-US" sz="1600" b="1" u="sng" dirty="0" smtClean="0">
                <a:solidFill>
                  <a:prstClr val="black">
                    <a:lumMod val="75000"/>
                    <a:lumOff val="25000"/>
                  </a:prstClr>
                </a:solidFill>
              </a:rPr>
              <a:t>tolerance</a:t>
            </a:r>
            <a:r>
              <a:rPr lang="en-US" sz="1600" b="1" dirty="0" smtClean="0">
                <a:solidFill>
                  <a:prstClr val="black">
                    <a:lumMod val="75000"/>
                    <a:lumOff val="25000"/>
                  </a:prstClr>
                </a:solidFill>
              </a:rPr>
              <a:t> </a:t>
            </a:r>
            <a:r>
              <a:rPr lang="en-US" sz="1600" dirty="0">
                <a:solidFill>
                  <a:prstClr val="black">
                    <a:lumMod val="75000"/>
                    <a:lumOff val="25000"/>
                  </a:prstClr>
                </a:solidFill>
              </a:rPr>
              <a:t>Degree to which a system, product or component operates as intended despite the presence of hardware or software faults.</a:t>
            </a:r>
          </a:p>
          <a:p>
            <a:pPr marL="363538" lvl="2" indent="-185738" eaLnBrk="0" hangingPunct="0">
              <a:spcBef>
                <a:spcPts val="1200"/>
              </a:spcBef>
              <a:buFont typeface="Arial" pitchFamily="34" charset="0"/>
              <a:buChar char="•"/>
            </a:pPr>
            <a:r>
              <a:rPr lang="en-US" sz="1600" b="1" u="sng" dirty="0" smtClean="0">
                <a:solidFill>
                  <a:prstClr val="black">
                    <a:lumMod val="75000"/>
                    <a:lumOff val="25000"/>
                  </a:prstClr>
                </a:solidFill>
              </a:rPr>
              <a:t>Recoverability</a:t>
            </a:r>
            <a:r>
              <a:rPr lang="en-US" sz="1600" dirty="0" smtClean="0">
                <a:solidFill>
                  <a:prstClr val="black">
                    <a:lumMod val="75000"/>
                    <a:lumOff val="25000"/>
                  </a:prstClr>
                </a:solidFill>
              </a:rPr>
              <a:t> </a:t>
            </a:r>
            <a:r>
              <a:rPr lang="en-US" sz="1600" dirty="0">
                <a:solidFill>
                  <a:prstClr val="black">
                    <a:lumMod val="75000"/>
                    <a:lumOff val="25000"/>
                  </a:prstClr>
                </a:solidFill>
              </a:rPr>
              <a:t>Degree to which, in the event of an interruption or a failure, a product or system can recover the data directly affected and re-establish the desired state of the system.</a:t>
            </a:r>
            <a:endParaRPr lang="en-US" sz="1600" dirty="0">
              <a:solidFill>
                <a:prstClr val="black">
                  <a:lumMod val="75000"/>
                  <a:lumOff val="25000"/>
                </a:prstClr>
              </a:solidFill>
            </a:endParaRPr>
          </a:p>
        </p:txBody>
      </p:sp>
    </p:spTree>
    <p:extLst>
      <p:ext uri="{BB962C8B-B14F-4D97-AF65-F5344CB8AC3E}">
        <p14:creationId xmlns:p14="http://schemas.microsoft.com/office/powerpoint/2010/main" val="23449675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109728"/>
            <a:ext cx="8562480" cy="576000"/>
          </a:xfrm>
        </p:spPr>
        <p:txBody>
          <a:bodyPr/>
          <a:lstStyle/>
          <a:p>
            <a:r>
              <a:rPr lang="en-US" dirty="0">
                <a:solidFill>
                  <a:prstClr val="black">
                    <a:lumMod val="75000"/>
                    <a:lumOff val="25000"/>
                  </a:prstClr>
                </a:solidFill>
              </a:rPr>
              <a:t>Standard </a:t>
            </a:r>
            <a:r>
              <a:rPr lang="en-US" dirty="0" smtClean="0">
                <a:solidFill>
                  <a:prstClr val="black">
                    <a:lumMod val="75000"/>
                    <a:lumOff val="25000"/>
                  </a:prstClr>
                </a:solidFill>
              </a:rPr>
              <a:t>Quality Attributes :Security</a:t>
            </a:r>
            <a:endParaRPr lang="en-IN" sz="2600" dirty="0"/>
          </a:p>
        </p:txBody>
      </p:sp>
      <p:sp>
        <p:nvSpPr>
          <p:cNvPr id="5" name="Rectangle 4"/>
          <p:cNvSpPr/>
          <p:nvPr/>
        </p:nvSpPr>
        <p:spPr>
          <a:xfrm>
            <a:off x="214086" y="1066800"/>
            <a:ext cx="8534378" cy="507297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lvl="2" eaLnBrk="0" hangingPunct="0">
              <a:spcBef>
                <a:spcPts val="1200"/>
              </a:spcBef>
            </a:pPr>
            <a:r>
              <a:rPr lang="en-US" sz="1600" b="1" u="sng" dirty="0">
                <a:solidFill>
                  <a:prstClr val="black">
                    <a:lumMod val="75000"/>
                    <a:lumOff val="25000"/>
                  </a:prstClr>
                </a:solidFill>
              </a:rPr>
              <a:t>Security</a:t>
            </a:r>
            <a:endParaRPr lang="en-US" sz="1600" b="1" u="sng" dirty="0">
              <a:solidFill>
                <a:prstClr val="black">
                  <a:lumMod val="75000"/>
                  <a:lumOff val="25000"/>
                </a:prstClr>
              </a:solidFill>
            </a:endParaRPr>
          </a:p>
          <a:p>
            <a:pPr marL="0" lvl="2" eaLnBrk="0" hangingPunct="0">
              <a:spcBef>
                <a:spcPts val="1200"/>
              </a:spcBef>
            </a:pPr>
            <a:r>
              <a:rPr lang="en-US" sz="1600" dirty="0" smtClean="0">
                <a:solidFill>
                  <a:prstClr val="black">
                    <a:lumMod val="75000"/>
                    <a:lumOff val="25000"/>
                  </a:prstClr>
                </a:solidFill>
              </a:rPr>
              <a:t>Degree </a:t>
            </a:r>
            <a:r>
              <a:rPr lang="en-US" sz="1600" dirty="0">
                <a:solidFill>
                  <a:prstClr val="black">
                    <a:lumMod val="75000"/>
                    <a:lumOff val="25000"/>
                  </a:prstClr>
                </a:solidFill>
              </a:rPr>
              <a:t>to which a product or system protects information and data so that persons or other products or systems have the degree of data access appropriate to their types and levels of authorization. This characteristic is composed of the following sub characteristics</a:t>
            </a:r>
            <a:r>
              <a:rPr lang="en-US" sz="1600" dirty="0" smtClean="0">
                <a:solidFill>
                  <a:prstClr val="black">
                    <a:lumMod val="75000"/>
                    <a:lumOff val="25000"/>
                  </a:prstClr>
                </a:solidFill>
              </a:rPr>
              <a:t>:</a:t>
            </a:r>
          </a:p>
          <a:p>
            <a:pPr marL="363538" lvl="2" indent="-185738" eaLnBrk="0" hangingPunct="0">
              <a:spcBef>
                <a:spcPts val="1200"/>
              </a:spcBef>
              <a:buFont typeface="Arial" pitchFamily="34" charset="0"/>
              <a:buChar char="•"/>
            </a:pPr>
            <a:r>
              <a:rPr lang="en-US" sz="1600" b="1" u="sng" dirty="0">
                <a:solidFill>
                  <a:prstClr val="black">
                    <a:lumMod val="75000"/>
                    <a:lumOff val="25000"/>
                  </a:prstClr>
                </a:solidFill>
              </a:rPr>
              <a:t>Maturity</a:t>
            </a:r>
            <a:r>
              <a:rPr lang="en-US" sz="1600" dirty="0">
                <a:solidFill>
                  <a:prstClr val="black">
                    <a:lumMod val="75000"/>
                    <a:lumOff val="25000"/>
                  </a:prstClr>
                </a:solidFill>
              </a:rPr>
              <a:t> </a:t>
            </a:r>
            <a:r>
              <a:rPr lang="en-US" sz="1600" dirty="0">
                <a:solidFill>
                  <a:prstClr val="black">
                    <a:lumMod val="75000"/>
                    <a:lumOff val="25000"/>
                  </a:prstClr>
                </a:solidFill>
              </a:rPr>
              <a:t>Degree to which a system, product or component meets needs for reliability under normal operation.</a:t>
            </a:r>
          </a:p>
          <a:p>
            <a:pPr marL="363538" lvl="2" indent="-185738" eaLnBrk="0" hangingPunct="0">
              <a:spcBef>
                <a:spcPts val="1200"/>
              </a:spcBef>
              <a:buFont typeface="Arial" pitchFamily="34" charset="0"/>
              <a:buChar char="•"/>
            </a:pPr>
            <a:r>
              <a:rPr lang="en-US" sz="1600" b="1" u="sng" dirty="0" smtClean="0">
                <a:solidFill>
                  <a:prstClr val="black">
                    <a:lumMod val="75000"/>
                    <a:lumOff val="25000"/>
                  </a:prstClr>
                </a:solidFill>
              </a:rPr>
              <a:t>Confidentiality</a:t>
            </a:r>
            <a:r>
              <a:rPr lang="en-US" sz="1600" dirty="0" smtClean="0">
                <a:solidFill>
                  <a:prstClr val="black">
                    <a:lumMod val="75000"/>
                    <a:lumOff val="25000"/>
                  </a:prstClr>
                </a:solidFill>
              </a:rPr>
              <a:t> </a:t>
            </a:r>
            <a:r>
              <a:rPr lang="en-US" sz="1600" dirty="0">
                <a:solidFill>
                  <a:prstClr val="black">
                    <a:lumMod val="75000"/>
                    <a:lumOff val="25000"/>
                  </a:prstClr>
                </a:solidFill>
              </a:rPr>
              <a:t>Degree to which a product or system ensures that data are accessible only to those authorized to have access.</a:t>
            </a:r>
          </a:p>
          <a:p>
            <a:pPr marL="363538" lvl="2" indent="-185738" eaLnBrk="0" hangingPunct="0">
              <a:spcBef>
                <a:spcPts val="1200"/>
              </a:spcBef>
              <a:buFont typeface="Arial" pitchFamily="34" charset="0"/>
              <a:buChar char="•"/>
            </a:pPr>
            <a:r>
              <a:rPr lang="en-US" sz="1600" b="1" u="sng" dirty="0" smtClean="0">
                <a:solidFill>
                  <a:prstClr val="black">
                    <a:lumMod val="75000"/>
                    <a:lumOff val="25000"/>
                  </a:prstClr>
                </a:solidFill>
              </a:rPr>
              <a:t>Integrity</a:t>
            </a:r>
            <a:r>
              <a:rPr lang="en-US" sz="1600" dirty="0" smtClean="0">
                <a:solidFill>
                  <a:prstClr val="black">
                    <a:lumMod val="75000"/>
                    <a:lumOff val="25000"/>
                  </a:prstClr>
                </a:solidFill>
              </a:rPr>
              <a:t> </a:t>
            </a:r>
            <a:r>
              <a:rPr lang="en-US" sz="1600" dirty="0">
                <a:solidFill>
                  <a:prstClr val="black">
                    <a:lumMod val="75000"/>
                    <a:lumOff val="25000"/>
                  </a:prstClr>
                </a:solidFill>
              </a:rPr>
              <a:t>Degree to which a system, product or component prevents unauthorized access to, or modification of, computer programs or data.</a:t>
            </a:r>
          </a:p>
          <a:p>
            <a:pPr marL="363538" lvl="2" indent="-185738" eaLnBrk="0" hangingPunct="0">
              <a:spcBef>
                <a:spcPts val="1200"/>
              </a:spcBef>
              <a:buFont typeface="Arial" pitchFamily="34" charset="0"/>
              <a:buChar char="•"/>
            </a:pPr>
            <a:r>
              <a:rPr lang="en-US" sz="1600" b="1" u="sng" dirty="0" smtClean="0">
                <a:solidFill>
                  <a:prstClr val="black">
                    <a:lumMod val="75000"/>
                    <a:lumOff val="25000"/>
                  </a:prstClr>
                </a:solidFill>
              </a:rPr>
              <a:t>Non-repudiation</a:t>
            </a:r>
            <a:r>
              <a:rPr lang="en-US" sz="1600" dirty="0" smtClean="0">
                <a:solidFill>
                  <a:prstClr val="black">
                    <a:lumMod val="75000"/>
                    <a:lumOff val="25000"/>
                  </a:prstClr>
                </a:solidFill>
              </a:rPr>
              <a:t> </a:t>
            </a:r>
            <a:r>
              <a:rPr lang="en-US" sz="1600" dirty="0">
                <a:solidFill>
                  <a:prstClr val="black">
                    <a:lumMod val="75000"/>
                    <a:lumOff val="25000"/>
                  </a:prstClr>
                </a:solidFill>
              </a:rPr>
              <a:t>degree to which actions or events can be proven to have taken place, so that the events or actions cannot be repudiated later.</a:t>
            </a:r>
          </a:p>
          <a:p>
            <a:pPr marL="363538" lvl="2" indent="-185738" eaLnBrk="0" hangingPunct="0">
              <a:spcBef>
                <a:spcPts val="1200"/>
              </a:spcBef>
              <a:buFont typeface="Arial" pitchFamily="34" charset="0"/>
              <a:buChar char="•"/>
            </a:pPr>
            <a:r>
              <a:rPr lang="en-US" sz="1600" b="1" u="sng" dirty="0" smtClean="0">
                <a:solidFill>
                  <a:prstClr val="black">
                    <a:lumMod val="75000"/>
                    <a:lumOff val="25000"/>
                  </a:prstClr>
                </a:solidFill>
              </a:rPr>
              <a:t>Accountability</a:t>
            </a:r>
            <a:r>
              <a:rPr lang="en-US" sz="1600" dirty="0" smtClean="0">
                <a:solidFill>
                  <a:prstClr val="black">
                    <a:lumMod val="75000"/>
                    <a:lumOff val="25000"/>
                  </a:prstClr>
                </a:solidFill>
              </a:rPr>
              <a:t> </a:t>
            </a:r>
            <a:r>
              <a:rPr lang="en-US" sz="1600" dirty="0">
                <a:solidFill>
                  <a:prstClr val="black">
                    <a:lumMod val="75000"/>
                    <a:lumOff val="25000"/>
                  </a:prstClr>
                </a:solidFill>
              </a:rPr>
              <a:t>Degree to which the actions of an entity can be traced uniquely to the entity.</a:t>
            </a:r>
          </a:p>
          <a:p>
            <a:pPr marL="363538" lvl="2" indent="-185738" eaLnBrk="0" hangingPunct="0">
              <a:spcBef>
                <a:spcPts val="1200"/>
              </a:spcBef>
              <a:buFont typeface="Arial" pitchFamily="34" charset="0"/>
              <a:buChar char="•"/>
            </a:pPr>
            <a:r>
              <a:rPr lang="en-US" sz="1600" b="1" u="sng" dirty="0" smtClean="0">
                <a:solidFill>
                  <a:prstClr val="black">
                    <a:lumMod val="75000"/>
                    <a:lumOff val="25000"/>
                  </a:prstClr>
                </a:solidFill>
              </a:rPr>
              <a:t>Authenticity</a:t>
            </a:r>
            <a:r>
              <a:rPr lang="en-US" sz="1600" dirty="0" smtClean="0">
                <a:solidFill>
                  <a:prstClr val="black">
                    <a:lumMod val="75000"/>
                    <a:lumOff val="25000"/>
                  </a:prstClr>
                </a:solidFill>
              </a:rPr>
              <a:t> </a:t>
            </a:r>
            <a:r>
              <a:rPr lang="en-US" sz="1600" dirty="0">
                <a:solidFill>
                  <a:prstClr val="black">
                    <a:lumMod val="75000"/>
                    <a:lumOff val="25000"/>
                  </a:prstClr>
                </a:solidFill>
              </a:rPr>
              <a:t>Degree to which the identity of a subject or resource can be proved to be the one claimed.</a:t>
            </a:r>
            <a:endParaRPr lang="en-US" sz="1600" dirty="0">
              <a:solidFill>
                <a:prstClr val="black">
                  <a:lumMod val="75000"/>
                  <a:lumOff val="25000"/>
                </a:prstClr>
              </a:solidFill>
            </a:endParaRPr>
          </a:p>
        </p:txBody>
      </p:sp>
    </p:spTree>
    <p:extLst>
      <p:ext uri="{BB962C8B-B14F-4D97-AF65-F5344CB8AC3E}">
        <p14:creationId xmlns:p14="http://schemas.microsoft.com/office/powerpoint/2010/main" val="15179765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1730</TotalTime>
  <Words>1960</Words>
  <Application>Microsoft Office PowerPoint</Application>
  <PresentationFormat>On-screen Show (4:3)</PresentationFormat>
  <Paragraphs>253</Paragraphs>
  <Slides>20</Slides>
  <Notes>19</Notes>
  <HiddenSlides>0</HiddenSlides>
  <MMClips>0</MMClips>
  <ScaleCrop>false</ScaleCrop>
  <HeadingPairs>
    <vt:vector size="4" baseType="variant">
      <vt:variant>
        <vt:lpstr>Theme</vt:lpstr>
      </vt:variant>
      <vt:variant>
        <vt:i4>2</vt:i4>
      </vt:variant>
      <vt:variant>
        <vt:lpstr>Slide Titles</vt:lpstr>
      </vt:variant>
      <vt:variant>
        <vt:i4>20</vt:i4>
      </vt:variant>
    </vt:vector>
  </HeadingPairs>
  <TitlesOfParts>
    <vt:vector size="22" baseType="lpstr">
      <vt:lpstr>1_Office Theme</vt:lpstr>
      <vt:lpstr>8_Office Theme</vt:lpstr>
      <vt:lpstr>PowerPoint Presentation</vt:lpstr>
      <vt:lpstr>Introduction</vt:lpstr>
      <vt:lpstr>PowerPoint Presentation</vt:lpstr>
      <vt:lpstr>Standard Quality Attributes : Functional Suitability</vt:lpstr>
      <vt:lpstr>Standard Quality Attributes : Performance efficiency</vt:lpstr>
      <vt:lpstr>Standard Quality Attributes : Compatibility</vt:lpstr>
      <vt:lpstr>Standard Quality Attributes : Usability</vt:lpstr>
      <vt:lpstr>Standard Quality Attributes : Reliability</vt:lpstr>
      <vt:lpstr>Standard Quality Attributes :Security</vt:lpstr>
      <vt:lpstr>Standard Quality Attributes : Maintainability</vt:lpstr>
      <vt:lpstr>Standard Quality Attributes : Portability</vt:lpstr>
      <vt:lpstr>Standard Quality Attributes - Advantages</vt:lpstr>
      <vt:lpstr>PowerPoint Presentation</vt:lpstr>
      <vt:lpstr>PowerPoint Presentation</vt:lpstr>
      <vt:lpstr>PowerPoint Presentation</vt:lpstr>
      <vt:lpstr>PowerPoint Presentation</vt:lpstr>
      <vt:lpstr>PowerPoint Presentation</vt:lpstr>
      <vt:lpstr>PowerPoint Presentation</vt:lpstr>
      <vt:lpstr>References</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Sujay Pal</dc:creator>
  <cp:lastModifiedBy>Faiz Chachiya</cp:lastModifiedBy>
  <cp:revision>100</cp:revision>
  <dcterms:created xsi:type="dcterms:W3CDTF">2013-08-08T14:14:41Z</dcterms:created>
  <dcterms:modified xsi:type="dcterms:W3CDTF">2015-01-05T02:31:49Z</dcterms:modified>
</cp:coreProperties>
</file>